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0" r:id="rId4"/>
    <p:sldId id="288" r:id="rId5"/>
    <p:sldId id="297" r:id="rId6"/>
    <p:sldId id="304" r:id="rId7"/>
    <p:sldId id="308" r:id="rId8"/>
    <p:sldId id="309" r:id="rId9"/>
    <p:sldId id="310" r:id="rId10"/>
    <p:sldId id="311" r:id="rId11"/>
    <p:sldId id="312" r:id="rId12"/>
    <p:sldId id="307" r:id="rId13"/>
    <p:sldId id="301" r:id="rId14"/>
    <p:sldId id="303" r:id="rId15"/>
    <p:sldId id="264" r:id="rId16"/>
  </p:sldIdLst>
  <p:sldSz cx="9144000" cy="6858000" type="screen4x3"/>
  <p:notesSz cx="6807200" cy="99393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80" d="100"/>
          <a:sy n="80" d="100"/>
        </p:scale>
        <p:origin x="2238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157"/>
          </a:xfrm>
          <a:prstGeom prst="rect">
            <a:avLst/>
          </a:prstGeom>
        </p:spPr>
        <p:txBody>
          <a:bodyPr vert="horz" lIns="91110" tIns="45555" rIns="91110" bIns="45555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8157"/>
          </a:xfrm>
          <a:prstGeom prst="rect">
            <a:avLst/>
          </a:prstGeom>
        </p:spPr>
        <p:txBody>
          <a:bodyPr vert="horz" lIns="91110" tIns="45555" rIns="91110" bIns="45555" rtlCol="0"/>
          <a:lstStyle>
            <a:lvl1pPr algn="r">
              <a:defRPr sz="1200"/>
            </a:lvl1pPr>
          </a:lstStyle>
          <a:p>
            <a:fld id="{5D0723EF-D717-44AE-9510-F12FBBAF2A15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1183"/>
            <a:ext cx="2949787" cy="498157"/>
          </a:xfrm>
          <a:prstGeom prst="rect">
            <a:avLst/>
          </a:prstGeom>
        </p:spPr>
        <p:txBody>
          <a:bodyPr vert="horz" lIns="91110" tIns="45555" rIns="91110" bIns="45555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1183"/>
            <a:ext cx="2949787" cy="498157"/>
          </a:xfrm>
          <a:prstGeom prst="rect">
            <a:avLst/>
          </a:prstGeom>
        </p:spPr>
        <p:txBody>
          <a:bodyPr vert="horz" lIns="91110" tIns="45555" rIns="91110" bIns="45555" rtlCol="0" anchor="b"/>
          <a:lstStyle>
            <a:lvl1pPr algn="r">
              <a:defRPr sz="1200"/>
            </a:lvl1pPr>
          </a:lstStyle>
          <a:p>
            <a:fld id="{C4740308-94D4-495D-886A-140EE7DD2E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976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9" y="1"/>
            <a:ext cx="2949575" cy="498475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AD9C2C87-67D7-45D7-A3C6-6B27F836A1DE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9"/>
            <a:ext cx="5445125" cy="3913187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84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394EBEAC-86F1-4034-987F-E79E716685F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19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903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75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772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8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2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4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2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87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2916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0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26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06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60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58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809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75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387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21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CC31-76EB-4FE4-824E-841EEA74BC74}" type="datetimeFigureOut">
              <a:rPr lang="th-TH" smtClean="0"/>
              <a:pPr/>
              <a:t>30/03/61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38CB-03B6-4CB3-BDDE-79F898C9F7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901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CC31-76EB-4FE4-824E-841EEA74BC7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30/03/61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38CB-03B6-4CB3-BDDE-79F898C9F705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3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3392838" y="2883501"/>
            <a:ext cx="480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กรมอุตุนิยมวิทยา</a:t>
            </a:r>
          </a:p>
        </p:txBody>
      </p:sp>
      <p:pic>
        <p:nvPicPr>
          <p:cNvPr id="3075" name="Picture 15" descr="logo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81"/>
          <a:stretch>
            <a:fillRect/>
          </a:stretch>
        </p:blipFill>
        <p:spPr bwMode="auto">
          <a:xfrm>
            <a:off x="275555" y="2186376"/>
            <a:ext cx="26130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ตรากรมลายเส้นเขียวเข้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51" y="725895"/>
            <a:ext cx="999812" cy="958063"/>
          </a:xfrm>
          <a:prstGeom prst="ellipse">
            <a:avLst/>
          </a:prstGeom>
          <a:ln w="63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2914650" y="779007"/>
            <a:ext cx="5715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h-TH" sz="5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การคาดหมายลักษณะอากาศ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th-TH" sz="5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และปริมาณฝน</a:t>
            </a:r>
          </a:p>
        </p:txBody>
      </p:sp>
      <p:sp>
        <p:nvSpPr>
          <p:cNvPr id="2" name="Rectangle 1"/>
          <p:cNvSpPr/>
          <p:nvPr/>
        </p:nvSpPr>
        <p:spPr>
          <a:xfrm>
            <a:off x="2602524" y="4449187"/>
            <a:ext cx="6541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 มีนาคม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430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การคาดหมายอุณหภูมิสูงสุดเฉลี่ยจากแบบจำลอง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CPT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058" y="4321249"/>
            <a:ext cx="2523744" cy="70788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เปรียบเทียบกับค่าปกติ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(ค่าปกติ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kumimoji="0" lang="th-TH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พ.ศ.</a:t>
            </a:r>
            <a:r>
              <a:rPr kumimoji="0" lang="th-TH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2524-2553)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7743" y="1343485"/>
            <a:ext cx="2523744" cy="40011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การคาดหมายอุณหภูมิสูงสุดเฉลี่ย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0" y="5669281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หมายเหตุ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การคาดหมายนี้เป็นผลจากแบบจำลองเท่านั้น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13" y="648620"/>
            <a:ext cx="5479588" cy="3064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13" y="3633850"/>
            <a:ext cx="5488096" cy="30685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30386" y="32187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เมษายน </a:t>
            </a: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2020" y="3279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พฤษภาคม</a:t>
            </a:r>
            <a:r>
              <a:rPr kumimoji="0" lang="th-TH" sz="18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561</a:t>
            </a:r>
            <a:endParaRPr kumimoji="0" lang="th-TH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2680" y="32797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มิถุนายน </a:t>
            </a: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</a:p>
        </p:txBody>
      </p:sp>
    </p:spTree>
    <p:extLst>
      <p:ext uri="{BB962C8B-B14F-4D97-AF65-F5344CB8AC3E}">
        <p14:creationId xmlns:p14="http://schemas.microsoft.com/office/powerpoint/2010/main" val="267314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034428" y="165678"/>
            <a:ext cx="7272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srgbClr val="247E05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การคาดหมายลักษณะอากาศของประเทศไทย              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เดือนเมษายน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61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700" y="743751"/>
            <a:ext cx="90678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8756" y="3778538"/>
            <a:ext cx="4356530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§"/>
            </a:pPr>
            <a:r>
              <a:rPr kumimoji="0" lang="th-TH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คาดว่า </a:t>
            </a:r>
            <a:r>
              <a:rPr lang="th-TH" sz="26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ปริมาณฝนโดยรวมของของประเทศ</a:t>
            </a:r>
            <a:r>
              <a:rPr lang="th-TH" sz="26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จะกว่าสูงกว่าค่า</a:t>
            </a:r>
            <a:r>
              <a:rPr lang="th-TH" sz="26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ปกติประมาณ </a:t>
            </a:r>
            <a:r>
              <a:rPr lang="th-TH" sz="26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10 -20%</a:t>
            </a:r>
            <a:endParaRPr kumimoji="0" lang="th-TH" sz="2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88429"/>
              </p:ext>
            </p:extLst>
          </p:nvPr>
        </p:nvGraphicFramePr>
        <p:xfrm>
          <a:off x="5236234" y="1382361"/>
          <a:ext cx="3786997" cy="463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9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2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7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ปริมาณฝน (มม.)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จำนวนวันฝนตก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เทียบกับ</a:t>
                      </a:r>
                    </a:p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ค่าปกติ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เหนือ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60-100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6-8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ตะวันออก</a:t>
                      </a:r>
                    </a:p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เฉียงเหนือ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kern="12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80.120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7-9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กลาง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kern="12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80-120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6-9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ตะวันออก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kern="12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90</a:t>
                      </a:r>
                      <a:r>
                        <a:rPr lang="en-US" sz="1600" b="1" kern="12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-130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7-10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697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ภาคใต้ฝั่งตะวันออก</a:t>
                      </a:r>
                      <a:endParaRPr lang="en-US" sz="16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80-120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6-9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ภาคใต้ฝั่งตะวันตก</a:t>
                      </a:r>
                      <a:endParaRPr lang="en-US" sz="16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150-200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12</a:t>
                      </a:r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-14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กรุงเทพฯ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90-130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6-9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6497"/>
            <a:ext cx="834390" cy="8343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769" y="1320547"/>
            <a:ext cx="4786051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th-TH" sz="22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       </a:t>
            </a:r>
            <a:r>
              <a:rPr lang="th-TH" sz="22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เป็นเดือนที่อบอ้าวที่สุดในรอบปี โดยเฉพาะประเทศไทยตอนบน ซึ่งมักมีอุณหภูมิและ</a:t>
            </a:r>
            <a:r>
              <a:rPr lang="th-TH" sz="22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มีอากาศ</a:t>
            </a:r>
            <a:r>
              <a:rPr lang="th-TH" sz="22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ร้อนถึงร้อนจัดโดยทั่วไป จากอิทธิพลของหย่อมความกดอากาศต่ำ เนื่องจากความร้อนที่ปกคลุมประเทศไทย</a:t>
            </a:r>
            <a:r>
              <a:rPr lang="th-TH" sz="22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ตอนบน และ</a:t>
            </a:r>
            <a:r>
              <a:rPr lang="th-TH" sz="22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เป็นช่วงที่ดวงอาทิตย์แผ่</a:t>
            </a:r>
            <a:r>
              <a:rPr lang="th-TH" sz="22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รังสี </a:t>
            </a:r>
            <a:r>
              <a:rPr lang="th-TH" sz="22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ตั้งฉากกับพื้นที่ของประเทศไทย </a:t>
            </a:r>
            <a:r>
              <a:rPr lang="th-TH" sz="22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สำหรับ</a:t>
            </a:r>
            <a:r>
              <a:rPr lang="th-TH" sz="22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ฝนในเดือนนี้โดยทั่วไปมีฝนเพิ่มมากขึ้นกว่าเดือนที่ผ่านมาในทุกภาคของประเทศ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442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034428" y="165678"/>
            <a:ext cx="7272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h-TH" sz="3600" b="1" dirty="0">
                <a:solidFill>
                  <a:srgbClr val="247E0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การคาดหมายลักษณะอากาศของประเทศไทย              </a:t>
            </a:r>
            <a:r>
              <a:rPr lang="th-TH" sz="3600" b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เดือนพฤษภาคม </a:t>
            </a:r>
            <a:r>
              <a:rPr lang="th-TH" sz="36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  <a:r>
              <a:rPr lang="en-US" sz="36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61</a:t>
            </a:r>
            <a:endParaRPr lang="th-TH" sz="3600" dirty="0">
              <a:solidFill>
                <a:srgbClr val="7030A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700" y="735513"/>
            <a:ext cx="90678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47090" y="5630309"/>
            <a:ext cx="427007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คาดว่า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ฝนรวมส่วนใหญ่จะสูงกว่าค่าปกติเล็กน้อย ประมาณ </a:t>
            </a:r>
            <a:r>
              <a:rPr lang="th-TH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10-20</a:t>
            </a:r>
            <a:r>
              <a:rPr lang="th-TH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endParaRPr lang="th-TH" sz="2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14560"/>
              </p:ext>
            </p:extLst>
          </p:nvPr>
        </p:nvGraphicFramePr>
        <p:xfrm>
          <a:off x="5236234" y="1382361"/>
          <a:ext cx="3786997" cy="463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9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2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7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ปริมาณฝน (มม.)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จำนวนวันฝนตก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เทียบกับ</a:t>
                      </a:r>
                    </a:p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ค่าปกติ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เหนือ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200-250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15-17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 </a:t>
                      </a:r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ตะวันออก</a:t>
                      </a:r>
                    </a:p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เฉียงเหนือ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180-240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15-17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กลาง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170-230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14-16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</a:t>
                      </a:r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ตะวันออก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220-290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15-17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697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ภาคใต้ฝั่งตะวันออก</a:t>
                      </a:r>
                      <a:endParaRPr lang="en-US" sz="16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130-170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13-15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ใกล้เคียงค่าปกติ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ภาคใต้ฝั่งตะวันตก</a:t>
                      </a:r>
                      <a:endParaRPr lang="en-US" sz="16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290-370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19-21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 </a:t>
                      </a:r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กรุงเทพฯ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220-290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6-19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</a:t>
                      </a:r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6497"/>
            <a:ext cx="834390" cy="8343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553" y="1385136"/>
            <a:ext cx="4699991" cy="415498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เป็นช่วงเปลี่ยนจากฤดูร้อนเป็นฤดูฝน ปกติสภาวะอากาศในระยะครึ่งแรกของ</a:t>
            </a:r>
            <a:r>
              <a:rPr lang="th-TH" sz="2200" dirty="0" smtClean="0">
                <a:latin typeface="TH SarabunPSK" pitchFamily="34" charset="-34"/>
                <a:cs typeface="TH SarabunPSK" pitchFamily="34" charset="-34"/>
              </a:rPr>
              <a:t>เดือน จะ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ยังคงมีอากาศร้อนอบอ้าวทั่วไป และมักเกิดพายุฝนฟ้าคะนองหรือพายุฤดูร้อนได้บ่อยครั้ง และในบางครั้งอาจมีลูกเห็บตกได้ด้วย จากอิทธิพลของความกดอากาศต่ำเนื่องจากความร้อน ส่วนระยะครึ่งหลังของเดือน ซึ่งเริ่มเข้าสู่ฤดูฝน อุณหภูมิจะลดลงและมีฝนตกชุกเพิ่มมากขึ้น โดยลมที่พัดปกคลุมประเทศไทยเริ่มเปลี่ยนเป็นลมตะวันตกเฉียงใต้ ส่วนร่องความกดอากาศต่ำที่พาดผ่านประเทศมาเลเซียได้เลื่อนขึ้นมาพาดผ่านภาคใต้และภาคกลางของประเทศไทยตามลำดับ นอกจากนี้อาจมีพายุไซโคลนก่อตัวในทะเลอันดามันหรือ</a:t>
            </a:r>
            <a:r>
              <a:rPr lang="th-TH" sz="2200" dirty="0" err="1">
                <a:latin typeface="TH SarabunPSK" pitchFamily="34" charset="-34"/>
                <a:cs typeface="TH SarabunPSK" pitchFamily="34" charset="-34"/>
              </a:rPr>
              <a:t>อ่าวเบ</a:t>
            </a:r>
            <a:r>
              <a:rPr lang="th-TH" sz="2200" dirty="0" err="1" smtClean="0">
                <a:latin typeface="TH SarabunPSK" pitchFamily="34" charset="-34"/>
                <a:cs typeface="TH SarabunPSK" pitchFamily="34" charset="-34"/>
              </a:rPr>
              <a:t>งกอล</a:t>
            </a:r>
            <a:r>
              <a:rPr lang="th-TH" sz="2200" dirty="0" smtClean="0">
                <a:latin typeface="TH SarabunPSK" pitchFamily="34" charset="-34"/>
                <a:cs typeface="TH SarabunPSK" pitchFamily="34" charset="-34"/>
              </a:rPr>
              <a:t> แล้ว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เคลื่อนเข้ามาใกล้หรือเข้าสู่ทางด้านตะวันตกของประเทศได้</a:t>
            </a:r>
            <a:endParaRPr lang="en-US" sz="22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3895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034428" y="165678"/>
            <a:ext cx="7272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h-TH" sz="3600" b="1" dirty="0">
                <a:solidFill>
                  <a:srgbClr val="247E0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การคาดหมายลักษณะอากาศของประเทศไทย              </a:t>
            </a:r>
            <a:r>
              <a:rPr lang="th-TH" sz="3600" b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เดือนมิถุนายน </a:t>
            </a:r>
            <a:r>
              <a:rPr lang="th-TH" sz="36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  <a:r>
              <a:rPr lang="en-US" sz="36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61</a:t>
            </a:r>
            <a:endParaRPr lang="th-TH" sz="3600" dirty="0">
              <a:solidFill>
                <a:srgbClr val="7030A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700" y="727275"/>
            <a:ext cx="90678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8110" y="5022568"/>
            <a:ext cx="5115465" cy="800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2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คาดว่า 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ภาคเหนือ และภาคกลาง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จะมีปริมาณฝนสูงกว่าค่าปกติประมาณ 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10-15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 ส่วนภาค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 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จะใกล้เตียงถึงต่ำกว่าค่าปกติเล็กน้อย</a:t>
            </a:r>
            <a:endParaRPr lang="th-TH" sz="26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39711"/>
              </p:ext>
            </p:extLst>
          </p:nvPr>
        </p:nvGraphicFramePr>
        <p:xfrm>
          <a:off x="5236234" y="1324695"/>
          <a:ext cx="3786997" cy="463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9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50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0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7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ปริมาณฝน (มม.)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จำนวนวันฝนตก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เทียบกับ</a:t>
                      </a:r>
                    </a:p>
                    <a:p>
                      <a:pPr algn="ctr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ค่าปกติ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เหนือ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150-210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17-19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ตะวันออก</a:t>
                      </a:r>
                    </a:p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เฉียงเหนือ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160-220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15-17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00B05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ต่ำว่าค่าปกติ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00B05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5%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กลาง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140-180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15-17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ตะวันออก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210-310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15-17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ใกล้เคียงค่าปกติ</a:t>
                      </a:r>
                    </a:p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697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ภาคใต้ฝั่งตะวันออก</a:t>
                      </a:r>
                      <a:endParaRPr lang="en-US" sz="16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80-120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12-14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00B05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ต่ำว่าค่าปกติ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00B05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10%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ภาคใต้ฝั่งตะวันตก</a:t>
                      </a:r>
                      <a:endParaRPr lang="en-US" sz="16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200-250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17-19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00B05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ต่ำว่าค่าปกติ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00B05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20%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กรุงเทพฯ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160-220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15-18</a:t>
                      </a:r>
                      <a:endParaRPr lang="en-US" sz="1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สูงกว่าค่าปกติ </a:t>
                      </a:r>
                    </a:p>
                    <a:p>
                      <a:pPr algn="ctr"/>
                      <a:r>
                        <a:rPr lang="th-TH" sz="1600" b="1" dirty="0" smtClean="0">
                          <a:solidFill>
                            <a:srgbClr val="FF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20 %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834390" cy="834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0770" y="1300691"/>
            <a:ext cx="5006402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ปกติแล้วจะมีฝนตกชุกในระยะครึ่งแรกของเดือน จากอิทธิพลของมรสุมตะวันตกเฉียงใต้ </a:t>
            </a:r>
            <a:r>
              <a:rPr lang="th-TH" sz="2200" dirty="0" smtClean="0">
                <a:latin typeface="TH SarabunPSK" pitchFamily="34" charset="-34"/>
                <a:cs typeface="TH SarabunPSK" pitchFamily="34" charset="-34"/>
              </a:rPr>
              <a:t>ที่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พัดปกคลุมประเทศไทย กับร่องความกดอากาศต่ำที่พาดผ่านบริเวณตอนกลางของประเทศไทย จากนั้นฝนจะลดลงและอาจเกิดสภาวะฝนทิ้งช่วงขึ้นได้ประมาณ 1-2 สัปดาห์ โดยเฉพาะบริเวณประเทศไทยตอนบน เนื่องจาก </a:t>
            </a:r>
            <a:r>
              <a:rPr lang="th-TH" sz="2200" dirty="0" smtClean="0">
                <a:latin typeface="TH SarabunPSK" pitchFamily="34" charset="-34"/>
                <a:cs typeface="TH SarabunPSK" pitchFamily="34" charset="-34"/>
              </a:rPr>
              <a:t>ร่อง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ความกดอากาศต่ำได้เคลื่อนขึ้นไปพาดผ่านทางตอนใต้ของประเทศจีน ประกอบกับมรสุมตะวันตกเฉียงใต้ </a:t>
            </a:r>
            <a:r>
              <a:rPr lang="th-TH" sz="2200" dirty="0" smtClean="0">
                <a:latin typeface="TH SarabunPSK" pitchFamily="34" charset="-34"/>
                <a:cs typeface="TH SarabunPSK" pitchFamily="34" charset="-34"/>
              </a:rPr>
              <a:t>ที่พัด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ปกคลุมประเทศไทยมีกำลังอ่อนลง นอกจากนี้อาจมีพายุหมุนเขตร้อนจากมหาสมุทรแปซิฟิก หรือทะเลจีนใต้เคลื่อนเข้ามาใกล้หรือสู่ประเทศไทยได้ โดยเฉพาะทางด้านตะวันออกของประเทศ</a:t>
            </a:r>
            <a:endParaRPr lang="en-US" sz="22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492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82" y="2552247"/>
            <a:ext cx="4793064" cy="299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9842" y="1146001"/>
            <a:ext cx="30716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ขอบคุณครับ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3631" y="5647624"/>
            <a:ext cx="2084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www.tmd.go.th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climate.tmd.go.th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50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753" y="1861056"/>
            <a:ext cx="73532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สถานการณ์ฝนปัจจุบัน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คาดหมายลักษณะอากาศและปริมาณฝน</a:t>
            </a:r>
          </a:p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ประเทศไทย เดือนมีนาคม-พฤษภาคม 25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61</a:t>
            </a:r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3" y="174499"/>
            <a:ext cx="834390" cy="8343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700" y="1169340"/>
            <a:ext cx="90678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3807" y="196855"/>
            <a:ext cx="796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th-TH" sz="36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การคาดหมายลักษณะอากาศ และปริมาณฝน</a:t>
            </a:r>
          </a:p>
        </p:txBody>
      </p:sp>
    </p:spTree>
    <p:extLst>
      <p:ext uri="{BB962C8B-B14F-4D97-AF65-F5344CB8AC3E}">
        <p14:creationId xmlns:p14="http://schemas.microsoft.com/office/powerpoint/2010/main" val="23644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3188" y="247068"/>
            <a:ext cx="3336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สถานการณ์ฝนปัจจุบัน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700" y="846468"/>
            <a:ext cx="90678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7762" y="882217"/>
            <a:ext cx="323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สูง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-ต่ำ</a:t>
            </a:r>
            <a:r>
              <a:rPr lang="en-US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กว่าค่าปกติ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851" y="916711"/>
            <a:ext cx="317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ปริมาณฝนสะสม (1 ม.ค. – 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</a:t>
            </a:r>
            <a:r>
              <a:rPr lang="th-TH" sz="2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มี.ค</a:t>
            </a:r>
            <a:r>
              <a:rPr lang="en-US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.61</a:t>
            </a:r>
            <a:r>
              <a:rPr lang="th-TH" sz="20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19272"/>
              </p:ext>
            </p:extLst>
          </p:nvPr>
        </p:nvGraphicFramePr>
        <p:xfrm>
          <a:off x="3290316" y="1322813"/>
          <a:ext cx="2577080" cy="4851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862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TH SarabunPSK" pitchFamily="34" charset="-34"/>
                          <a:cs typeface="TH SarabunPSK" pitchFamily="34" charset="-34"/>
                        </a:rPr>
                        <a:t>ภาคเหนือ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7 %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2.9 </a:t>
                      </a:r>
                      <a:r>
                        <a:rPr lang="th-TH" sz="1800" dirty="0" err="1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มม</a:t>
                      </a:r>
                      <a:r>
                        <a:rPr lang="th-TH" sz="1800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800" dirty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>
                          <a:latin typeface="TH SarabunPSK" pitchFamily="34" charset="-34"/>
                          <a:cs typeface="TH SarabunPSK" pitchFamily="34" charset="-34"/>
                        </a:rPr>
                        <a:t>ภาคตะวันออกเฉียงเหนือ</a:t>
                      </a:r>
                      <a:endParaRPr lang="en-US" sz="16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1800" b="1" dirty="0" smtClean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5.0 </a:t>
                      </a:r>
                      <a:r>
                        <a:rPr lang="th-TH" sz="1800" b="1" dirty="0" err="1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มม</a:t>
                      </a:r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800" b="1" dirty="0" smtClean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TH SarabunPSK" pitchFamily="34" charset="-34"/>
                          <a:cs typeface="TH SarabunPSK" pitchFamily="34" charset="-34"/>
                        </a:rPr>
                        <a:t>ภาคกลาง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141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1800" b="1" dirty="0" smtClean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68.7 </a:t>
                      </a:r>
                      <a:r>
                        <a:rPr lang="th-TH" sz="1800" b="1" dirty="0" err="1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มม</a:t>
                      </a:r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TH SarabunPSK" pitchFamily="34" charset="-34"/>
                          <a:cs typeface="TH SarabunPSK" pitchFamily="34" charset="-34"/>
                        </a:rPr>
                        <a:t>ภาคตะวันออก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 </a:t>
                      </a:r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97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1800" b="1" dirty="0" smtClean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97.1 </a:t>
                      </a:r>
                      <a:r>
                        <a:rPr lang="th-TH" sz="1800" b="1" dirty="0" err="1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มม</a:t>
                      </a:r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TH SarabunPSK" pitchFamily="34" charset="-34"/>
                          <a:cs typeface="TH SarabunPSK" pitchFamily="34" charset="-34"/>
                        </a:rPr>
                        <a:t>ภาคใต้ฝั่งตะวันออก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+ 41 %</a:t>
                      </a:r>
                      <a:endParaRPr lang="th-TH" sz="1800" b="1" dirty="0" smtClean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63.1 </a:t>
                      </a:r>
                      <a:r>
                        <a:rPr lang="th-TH" sz="1800" b="1" dirty="0" err="1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มม</a:t>
                      </a:r>
                      <a:r>
                        <a:rPr lang="th-TH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1" dirty="0">
                          <a:latin typeface="TH SarabunPSK" pitchFamily="34" charset="-34"/>
                          <a:cs typeface="TH SarabunPSK" pitchFamily="34" charset="-34"/>
                        </a:rPr>
                        <a:t>ภาคใต้ฝั่งตะวันตก</a:t>
                      </a:r>
                      <a:endParaRPr lang="en-US" sz="18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+ 97 %</a:t>
                      </a:r>
                      <a:endParaRPr lang="th-TH" sz="1800" b="1" dirty="0" smtClean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800" b="1" baseline="0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129.2 </a:t>
                      </a:r>
                      <a:r>
                        <a:rPr lang="th-TH" sz="1800" b="1" baseline="0" dirty="0" err="1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มม</a:t>
                      </a:r>
                      <a:r>
                        <a:rPr lang="th-TH" sz="1800" b="1" baseline="0" dirty="0" smtClean="0">
                          <a:solidFill>
                            <a:srgbClr val="00206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ทั้งประเทศ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57 %</a:t>
                      </a:r>
                      <a:endParaRPr lang="th-TH" sz="1800" b="1" dirty="0" smtClean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/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45.7 </a:t>
                      </a:r>
                      <a:r>
                        <a:rPr lang="th-TH" sz="1800" b="1" dirty="0" err="1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มม</a:t>
                      </a:r>
                      <a:r>
                        <a:rPr lang="th-TH" sz="1800" b="1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" y="1306213"/>
            <a:ext cx="3160757" cy="5486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63" y="1301379"/>
            <a:ext cx="3164280" cy="5486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" y="18615"/>
            <a:ext cx="803540" cy="8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05" y="0"/>
            <a:ext cx="834390" cy="8343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4512" y="736943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ea typeface="Tahoma" pitchFamily="34" charset="0"/>
                <a:cs typeface="TH SarabunPSK" panose="020B0500040200020003" pitchFamily="34" charset="-34"/>
              </a:rPr>
              <a:t>ปริมาณฝนรายเดือนและรายปีของประเทศไทย พ.ศ. 2561 เปรียบเทียบกับค่าปกติ (พ.ศ.25</a:t>
            </a:r>
            <a:r>
              <a:rPr lang="en-US" sz="2000" b="1" dirty="0">
                <a:latin typeface="TH SarabunPSK" panose="020B0500040200020003" pitchFamily="34" charset="-34"/>
                <a:ea typeface="Tahoma" pitchFamily="34" charset="0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latin typeface="TH SarabunPSK" panose="020B0500040200020003" pitchFamily="34" charset="-34"/>
                <a:ea typeface="Tahoma" pitchFamily="34" charset="0"/>
                <a:cs typeface="TH SarabunPSK" panose="020B0500040200020003" pitchFamily="34" charset="-34"/>
              </a:rPr>
              <a:t>4 -25</a:t>
            </a:r>
            <a:r>
              <a:rPr lang="en-US" sz="2000" b="1" dirty="0">
                <a:latin typeface="TH SarabunPSK" panose="020B0500040200020003" pitchFamily="34" charset="-34"/>
                <a:ea typeface="Tahoma" pitchFamily="34" charset="0"/>
                <a:cs typeface="TH SarabunPSK" panose="020B0500040200020003" pitchFamily="34" charset="-34"/>
              </a:rPr>
              <a:t>5</a:t>
            </a:r>
            <a:r>
              <a:rPr lang="th-TH" sz="2000" b="1" dirty="0">
                <a:latin typeface="TH SarabunPSK" panose="020B0500040200020003" pitchFamily="34" charset="-34"/>
                <a:ea typeface="Tahoma" pitchFamily="34" charset="0"/>
                <a:cs typeface="TH SarabunPSK" panose="020B0500040200020003" pitchFamily="34" charset="-34"/>
              </a:rPr>
              <a:t>3)</a:t>
            </a:r>
            <a:endParaRPr lang="en-US" sz="2000" b="1" dirty="0">
              <a:latin typeface="TH SarabunPSK" panose="020B0500040200020003" pitchFamily="34" charset="-34"/>
              <a:ea typeface="Tahoma" pitchFamily="34" charset="0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672"/>
          <a:stretch/>
        </p:blipFill>
        <p:spPr>
          <a:xfrm>
            <a:off x="178130" y="1137053"/>
            <a:ext cx="8787740" cy="5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974" y="2483411"/>
            <a:ext cx="65053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คาดหมายลักษณะอากาศและปริมาณฝน</a:t>
            </a:r>
          </a:p>
          <a:p>
            <a:pPr algn="ctr"/>
            <a:r>
              <a:rPr lang="th-TH" sz="4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เดือนมีนาคม - พฤษภาคม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09" y="638521"/>
            <a:ext cx="1601857" cy="16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6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B57993-1BCE-4C9F-B99F-DAE006364834}"/>
              </a:ext>
            </a:extLst>
          </p:cNvPr>
          <p:cNvSpPr/>
          <p:nvPr/>
        </p:nvSpPr>
        <p:spPr>
          <a:xfrm>
            <a:off x="385949" y="164992"/>
            <a:ext cx="7724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8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H SarabunPSK" panose="020B0500040200020003" pitchFamily="34" charset="-34"/>
              </a:rPr>
              <a:t>การคาดหมายปัจจัยที่อาจมีผลกระทบต่อลักษณะอากาศของประเทศไทย</a:t>
            </a: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D9DCD6-9DBF-4497-832A-05383F8BAD51}"/>
              </a:ext>
            </a:extLst>
          </p:cNvPr>
          <p:cNvSpPr/>
          <p:nvPr/>
        </p:nvSpPr>
        <p:spPr>
          <a:xfrm>
            <a:off x="216413" y="688212"/>
            <a:ext cx="873492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	</a:t>
            </a:r>
            <a:r>
              <a:rPr kumimoji="0" lang="th-TH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1.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Madden Julian Oscillation (MJO)</a:t>
            </a:r>
            <a:r>
              <a:rPr kumimoji="0" lang="th-TH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kumimoji="0" lang="th-TH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คาดว่า </a:t>
            </a:r>
            <a:r>
              <a:rPr lang="th-TH" sz="22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ต้น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เดือนมีนาคม ที่ผ่านมาปรากฏการณ์ </a:t>
            </a:r>
            <a:r>
              <a:rPr lang="en-US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MJO 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มีกำลังแรงในบริเวณมหาสมุทรอินเดียแต่อ่อนกำลังลงในช่วงกลางเดือนมีนาคมจนถึงปลาย</a:t>
            </a:r>
            <a:r>
              <a:rPr lang="th-TH" sz="22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 และคาด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 ครึ่งแรกของเดือนเมษายน ปรากฏการณ์ </a:t>
            </a:r>
            <a:r>
              <a:rPr lang="en-US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MJO  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จะยังคงมีกำลังอ่อนและ ไม่ส่งผลกระทบต่อปริมาณฝนและอุณหภูมิของประเทศไทย</a:t>
            </a:r>
          </a:p>
          <a:p>
            <a:pPr lvl="0" algn="just"/>
            <a:r>
              <a:rPr kumimoji="0" lang="th-TH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kumimoji="0" lang="th-TH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2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มรสุมตะวันตกเฉียงใต้ (</a:t>
            </a:r>
            <a:r>
              <a:rPr lang="en-US" sz="22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Southwest Monsoon) </a:t>
            </a:r>
            <a:r>
              <a:rPr lang="th-TH" sz="22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และมรสุมตะวันออกเฉียงเหนือ (</a:t>
            </a:r>
            <a:r>
              <a:rPr lang="en-US" sz="22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Northeast Monsoon)</a:t>
            </a:r>
            <a:r>
              <a:rPr lang="th-TH" sz="22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การวิเคราะห์การพยากรณ์ลมที่ระดับ 850 </a:t>
            </a:r>
            <a:r>
              <a:rPr lang="en-US" sz="2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hPa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200 </a:t>
            </a:r>
            <a:r>
              <a:rPr lang="en-US" sz="2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hPa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ในเดือนเมษายนจนถึงต้นเดือนพฤษภาคม คาดว่าลมมรสุมจะมีกำลังใกล้เคียงค่าเฉลี่ย ก่อนจะเปลี่ยนเป็นมรสุมตะวันตกเฉียงใต้ในช่วงประมาณกลางเดือนพฤษภาคมซึ่งมีกำลังแรงกว่าค่าเฉลี่ยเล็กน้อยในบริเวณภาคใต้ของประเทศไทย และในเดือนมิถุนายน มรสุมตะวันตกเฉียงใต้จะมีกำลังแรงกว่าค่าเฉลี่ยเล็กน้อย ปกคลุมทั่วทั้งประเทศไทย ส่งผลให้บริเวณประเทศไทยมีปริมาณฝนรวมใกล้เคียงค่าปกติ</a:t>
            </a:r>
            <a:r>
              <a:rPr kumimoji="0" lang="th-TH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kumimoji="0" lang="th-TH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just"/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kumimoji="0" lang="th-TH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Indian Ocean Dipole (IOD) </a:t>
            </a: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คาด</a:t>
            </a:r>
            <a:r>
              <a:rPr lang="th-TH" sz="22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ช่วงเดือนกุมภาพันธ์ถึงมีนาคม 2561 ที่ผ่านมา ปรากฏการณ์ 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IOD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ยังคงมีสถานะเป็นกลาง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และคาด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 ปรากฏการณ์ 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IOD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จะยังคงสถานะเป็นกลางตลอดช่วงเดือนเมษายนถึงมิถุนายน 2561 และไม่ส่งผลกระทบต่อปริมาณฝนรวมและอุณหภูมิเฉลี่ยของประเทศไทย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just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ปรากฏการณ์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El Nino Southern Oscillation (ENSO) </a:t>
            </a: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คาดว่า 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ในช่วงเดือนกุมภาพันธ์ – เดือนกลางมีนาคม 2561 ปรากฏการณ์ </a:t>
            </a:r>
            <a:r>
              <a:rPr lang="en-US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ENSO 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ที่แสดงคุณสมบัติเป็น</a:t>
            </a:r>
            <a:r>
              <a:rPr lang="th-TH" sz="2200" dirty="0" err="1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ลานีญา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ได้อ่อนกำลังลง </a:t>
            </a:r>
            <a:r>
              <a:rPr lang="th-TH" sz="220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และคาดว่า ปรากฏการณ์ </a:t>
            </a:r>
            <a:r>
              <a:rPr lang="en-US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ENSO </a:t>
            </a:r>
            <a:r>
              <a:rPr lang="th-TH" sz="2200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มีโอกาส 50% กลับเข้าสู่สภาวะเป็นกลางประมาณเดือนมีนาคม – พฤษภาคม 2561 และคงสถานะเป็นกลางในเดือนเมษายนถึงมิถุนายน 2561 และไม่ส่งผลกระทบต่อปริมาณฝนรวมและอุณหภูมิเฉลี่ยของประเทศไทย ในช่วงเดือนเมษายน-มิถุนายน 2561 นี้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anose="020B0500040200020003" pitchFamily="34" charset="-34"/>
              <a:ea typeface="Times New Roman" panose="02020603050405020304" pitchFamily="18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41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034428" y="73448"/>
            <a:ext cx="7272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srgbClr val="247E05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การคาดหมายลักษณะอากาศ 3 เดือนข้างหน้า             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เดือนเมษายน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– 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มิถุนายน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2561 </a:t>
            </a:r>
            <a:endParaRPr kumimoji="0" lang="th-TH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700" y="1169583"/>
            <a:ext cx="90678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039" y="1791990"/>
            <a:ext cx="5319140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/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ปริมาณฝนในระยะ 3 เดือนข้างหน้า </a:t>
            </a: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คาด</a:t>
            </a:r>
            <a:r>
              <a:rPr lang="th-TH" sz="22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ว่า   ปริมาณฝนรวมของประเทศ</a:t>
            </a:r>
            <a:r>
              <a:rPr lang="th-TH" sz="22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ไทยส่วนใหญ่จะสูกว่าค่าปกติ ประมาณ 10</a:t>
            </a:r>
            <a:r>
              <a:rPr lang="en-US" sz="22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% </a:t>
            </a:r>
            <a:endParaRPr kumimoji="0" lang="th-TH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อุณหภูมิเฉลี่ยในระยะ 3 เดือนข้างหน้า </a:t>
            </a: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คาดว่า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อุณหภูมิ</a:t>
            </a:r>
            <a:r>
              <a:rPr kumimoji="0" lang="th-TH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เฉลี่ยของประเทศไทยจะใกล้เคียงกับค่าปกติ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" y="164122"/>
            <a:ext cx="834390" cy="834390"/>
          </a:xfrm>
          <a:prstGeom prst="rect">
            <a:avLst/>
          </a:prstGeom>
        </p:spPr>
      </p:pic>
      <p:pic>
        <p:nvPicPr>
          <p:cNvPr id="1027" name="Picture 3" descr="rain_AMJ_an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91" y="1340655"/>
            <a:ext cx="327025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56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34428" y="164066"/>
            <a:ext cx="72726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solidFill>
                  <a:srgbClr val="247E05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kumimoji="0" lang="th-TH" b="1" i="0" u="none" strike="noStrike" kern="1200" cap="none" spc="0" normalizeH="0" baseline="0" noProof="0" dirty="0" smtClean="0">
                <a:ln>
                  <a:noFill/>
                </a:ln>
                <a:solidFill>
                  <a:srgbClr val="247E05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คาดหมายปริมาณฝน (มิลลิเมตร) จำนวนวันฝนตก</a:t>
            </a:r>
            <a:r>
              <a:rPr kumimoji="0" lang="th-TH" b="1" i="0" u="none" strike="noStrike" kern="1200" cap="none" spc="0" normalizeH="0" noProof="0" dirty="0" smtClean="0">
                <a:ln>
                  <a:noFill/>
                </a:ln>
                <a:solidFill>
                  <a:srgbClr val="247E05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(วัน) </a:t>
            </a:r>
            <a:r>
              <a:rPr kumimoji="0" lang="th-TH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มีนาคม – พฤษภาคม 2561 </a:t>
            </a:r>
            <a:endParaRPr kumimoji="0" lang="th-TH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" y="1678363"/>
            <a:ext cx="8638670" cy="37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การคาดหมายปริมาณฝนจาก</a:t>
            </a: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แบบจำลอง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058" y="4051620"/>
            <a:ext cx="2523744" cy="70788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เปรียบเทียบกับค่าปกติ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(ค่าปกติ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พ.ศ.</a:t>
            </a: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2524-2553)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30386" y="32187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เมษายน </a:t>
            </a: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21395" y="3279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พฤษภาคม</a:t>
            </a:r>
            <a:r>
              <a:rPr kumimoji="0" lang="th-TH" sz="18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561</a:t>
            </a:r>
            <a:endParaRPr kumimoji="0" lang="th-TH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0187" y="32797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มิถุนายน </a:t>
            </a: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7743" y="1128356"/>
            <a:ext cx="2523744" cy="40011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การคาดหมายปริมาณฝน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0" y="6091309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หมายเหตุ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การคาดหมายนี้เป็นผลจากแบบจำลองเท่านั้น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99" y="606145"/>
            <a:ext cx="5477696" cy="30627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09" y="3654593"/>
            <a:ext cx="5300648" cy="31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8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</TotalTime>
  <Words>1009</Words>
  <Application>Microsoft Office PowerPoint</Application>
  <PresentationFormat>On-screen Show (4:3)</PresentationFormat>
  <Paragraphs>194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Cordia New</vt:lpstr>
      <vt:lpstr>Tahoma</vt:lpstr>
      <vt:lpstr>TH SarabunPSK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</dc:creator>
  <cp:lastModifiedBy>Hewlett-Packard Company</cp:lastModifiedBy>
  <cp:revision>223</cp:revision>
  <cp:lastPrinted>2017-03-20T01:23:59Z</cp:lastPrinted>
  <dcterms:created xsi:type="dcterms:W3CDTF">2016-04-18T09:02:18Z</dcterms:created>
  <dcterms:modified xsi:type="dcterms:W3CDTF">2018-03-30T09:59:32Z</dcterms:modified>
</cp:coreProperties>
</file>