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</p:sldMasterIdLst>
  <p:notesMasterIdLst>
    <p:notesMasterId r:id="rId31"/>
  </p:notesMasterIdLst>
  <p:sldIdLst>
    <p:sldId id="257" r:id="rId3"/>
    <p:sldId id="274" r:id="rId4"/>
    <p:sldId id="293" r:id="rId5"/>
    <p:sldId id="294" r:id="rId6"/>
    <p:sldId id="284" r:id="rId7"/>
    <p:sldId id="285" r:id="rId8"/>
    <p:sldId id="286" r:id="rId9"/>
    <p:sldId id="296" r:id="rId10"/>
    <p:sldId id="295" r:id="rId11"/>
    <p:sldId id="298" r:id="rId12"/>
    <p:sldId id="314" r:id="rId13"/>
    <p:sldId id="297" r:id="rId14"/>
    <p:sldId id="300" r:id="rId15"/>
    <p:sldId id="312" r:id="rId16"/>
    <p:sldId id="315" r:id="rId17"/>
    <p:sldId id="299" r:id="rId18"/>
    <p:sldId id="304" r:id="rId19"/>
    <p:sldId id="305" r:id="rId20"/>
    <p:sldId id="306" r:id="rId21"/>
    <p:sldId id="307" r:id="rId22"/>
    <p:sldId id="308" r:id="rId23"/>
    <p:sldId id="301" r:id="rId24"/>
    <p:sldId id="309" r:id="rId25"/>
    <p:sldId id="303" r:id="rId26"/>
    <p:sldId id="311" r:id="rId27"/>
    <p:sldId id="313" r:id="rId28"/>
    <p:sldId id="287" r:id="rId29"/>
    <p:sldId id="26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3EC"/>
    <a:srgbClr val="0BA0E3"/>
    <a:srgbClr val="BCE8FC"/>
    <a:srgbClr val="9BDDFB"/>
    <a:srgbClr val="77D1F9"/>
    <a:srgbClr val="94DAFA"/>
    <a:srgbClr val="B6E6FC"/>
    <a:srgbClr val="FFFFB7"/>
    <a:srgbClr val="C9FBA3"/>
    <a:srgbClr val="BAF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5" d="100"/>
          <a:sy n="75" d="100"/>
        </p:scale>
        <p:origin x="126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05B76-D55E-481B-BDEA-66E62866C641}" type="datetimeFigureOut">
              <a:rPr lang="th-TH" smtClean="0"/>
              <a:pPr/>
              <a:t>02/04/61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9FE0B-DC30-4A33-9A3D-31F716496302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657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65540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6A4A9A-1DE0-48CA-892E-4F258EB38167}" type="slidenum">
              <a:rPr lang="en-US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031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65540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6A4A9A-1DE0-48CA-892E-4F258EB38167}" type="slidenum">
              <a:rPr lang="en-US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997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65540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6A4A9A-1DE0-48CA-892E-4F258EB38167}" type="slidenum">
              <a:rPr lang="en-US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727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65540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6A4A9A-1DE0-48CA-892E-4F258EB38167}" type="slidenum">
              <a:rPr lang="en-US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03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65540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6A4A9A-1DE0-48CA-892E-4F258EB38167}" type="slidenum">
              <a:rPr lang="en-US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733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65540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6A4A9A-1DE0-48CA-892E-4F258EB38167}" type="slidenum">
              <a:rPr lang="en-US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389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65540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6A4A9A-1DE0-48CA-892E-4F258EB38167}" type="slidenum">
              <a:rPr lang="en-US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56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65540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6A4A9A-1DE0-48CA-892E-4F258EB38167}" type="slidenum">
              <a:rPr lang="en-US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74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65540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6A4A9A-1DE0-48CA-892E-4F258EB38167}" type="slidenum">
              <a:rPr lang="en-US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33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65540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6A4A9A-1DE0-48CA-892E-4F258EB38167}" type="slidenum">
              <a:rPr lang="en-US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566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65540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6A4A9A-1DE0-48CA-892E-4F258EB38167}" type="slidenum">
              <a:rPr lang="en-US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334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65540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6A4A9A-1DE0-48CA-892E-4F258EB38167}" type="slidenum">
              <a:rPr lang="en-US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626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65540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6A4A9A-1DE0-48CA-892E-4F258EB38167}" type="slidenum">
              <a:rPr lang="en-US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05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65540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6A4A9A-1DE0-48CA-892E-4F258EB38167}" type="slidenum">
              <a:rPr lang="en-US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8226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65540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6A4A9A-1DE0-48CA-892E-4F258EB38167}" type="slidenum">
              <a:rPr lang="en-US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2212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65540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6A4A9A-1DE0-48CA-892E-4F258EB38167}" type="slidenum">
              <a:rPr lang="en-US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589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65540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6A4A9A-1DE0-48CA-892E-4F258EB38167}" type="slidenum">
              <a:rPr lang="en-US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81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65540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6A4A9A-1DE0-48CA-892E-4F258EB38167}" type="slidenum">
              <a:rPr lang="en-US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590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65540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6A4A9A-1DE0-48CA-892E-4F258EB38167}" type="slidenum">
              <a:rPr lang="en-US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031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65540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6A4A9A-1DE0-48CA-892E-4F258EB38167}" type="slidenum">
              <a:rPr lang="en-US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379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65540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6A4A9A-1DE0-48CA-892E-4F258EB38167}" type="slidenum">
              <a:rPr lang="en-US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03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65540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6A4A9A-1DE0-48CA-892E-4F258EB38167}" type="slidenum">
              <a:rPr lang="en-US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031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65540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6A4A9A-1DE0-48CA-892E-4F258EB38167}" type="slidenum">
              <a:rPr lang="en-US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031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65540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6A4A9A-1DE0-48CA-892E-4F258EB38167}" type="slidenum">
              <a:rPr lang="en-US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656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65540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6A4A9A-1DE0-48CA-892E-4F258EB38167}" type="slidenum">
              <a:rPr lang="en-US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43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65540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6A4A9A-1DE0-48CA-892E-4F258EB38167}" type="slidenum">
              <a:rPr lang="en-US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8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02/04/61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18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02/04/61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1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02/04/61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39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626FA-E825-48AB-90AB-8C89DA22F797}" type="datetimeFigureOut">
              <a:rPr lang="en-US"/>
              <a:pPr>
                <a:defRPr/>
              </a:pPr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98224-33BE-40C5-BA00-2D479A79EE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87237-831E-4B0B-A540-8CA49D301791}" type="datetimeFigureOut">
              <a:rPr lang="en-US"/>
              <a:pPr>
                <a:defRPr/>
              </a:pPr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67D12-DBA8-4F6E-8E34-C561865387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21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9E564-5D93-451F-AE01-EA2E903BB1B8}" type="datetimeFigureOut">
              <a:rPr lang="en-US"/>
              <a:pPr>
                <a:defRPr/>
              </a:pPr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F6F97-3AC5-41B2-8480-967792308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0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142EC-5ED9-424A-A78A-C24DBC082B14}" type="datetimeFigureOut">
              <a:rPr lang="en-US"/>
              <a:pPr>
                <a:defRPr/>
              </a:pPr>
              <a:t>4/2/2018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A4899-8CC8-4500-BDD7-54043A39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96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1EB13-941F-4C66-9A74-9535EB01E8DC}" type="datetimeFigureOut">
              <a:rPr lang="en-US"/>
              <a:pPr>
                <a:defRPr/>
              </a:pPr>
              <a:t>4/2/2018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6302D-BA66-4B95-B947-B242528860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05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81B0C-DCD9-45E3-AD1B-5304DDF3CA1B}" type="datetimeFigureOut">
              <a:rPr lang="en-US"/>
              <a:pPr>
                <a:defRPr/>
              </a:pPr>
              <a:t>4/2/2018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B100C-9E49-4BF0-8605-50439AE82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42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5FB62-B85D-4154-8FB9-B08B47A2C2E3}" type="datetimeFigureOut">
              <a:rPr lang="en-US"/>
              <a:pPr>
                <a:defRPr/>
              </a:pPr>
              <a:t>4/2/2018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2724D-7EB4-4581-BA04-BF04DA049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07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CBF24-E4F8-4985-99D2-C7CA38807E87}" type="datetimeFigureOut">
              <a:rPr lang="en-US"/>
              <a:pPr>
                <a:defRPr/>
              </a:pPr>
              <a:t>4/2/2018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22B72-EFFC-4F3D-AAED-6D85FA385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1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02/04/61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825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9B81D-F449-48F3-B052-74F82398737E}" type="datetimeFigureOut">
              <a:rPr lang="en-US"/>
              <a:pPr>
                <a:defRPr/>
              </a:pPr>
              <a:t>4/2/2018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8B137-54EC-4B47-B33D-8A084F56A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8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36951-E43F-449E-8AB1-0D04F35C6A34}" type="datetimeFigureOut">
              <a:rPr lang="en-US"/>
              <a:pPr>
                <a:defRPr/>
              </a:pPr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A8993-29FA-4E82-9D73-910A600E32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80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AEB65-A07E-4517-9694-5A29C4E660B4}" type="datetimeFigureOut">
              <a:rPr lang="en-US"/>
              <a:pPr>
                <a:defRPr/>
              </a:pPr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AB3DD-C4B4-4A51-B537-0DAE9CC92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02/04/61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5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02/04/61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42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02/04/61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50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02/04/61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4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02/04/61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65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02/04/61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6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02/04/61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29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02/04/61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82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D761D3F-0C37-4C19-A911-DD3F8BB7313C}" type="datetimeFigureOut">
              <a:rPr lang="en-US"/>
              <a:pPr>
                <a:defRPr/>
              </a:pPr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2EA6F5-9876-453F-B12B-6F1394EED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7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299020" y="2675384"/>
            <a:ext cx="8717662" cy="2049760"/>
          </a:xfrm>
          <a:prstGeom prst="round2DiagRect">
            <a:avLst>
              <a:gd name="adj1" fmla="val 40918"/>
              <a:gd name="adj2" fmla="val 0"/>
            </a:avLst>
          </a:prstGeom>
          <a:solidFill>
            <a:srgbClr val="B3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28" name="Round Diagonal Corner Rectangle 27"/>
          <p:cNvSpPr/>
          <p:nvPr/>
        </p:nvSpPr>
        <p:spPr>
          <a:xfrm>
            <a:off x="228600" y="2675384"/>
            <a:ext cx="8717662" cy="2193776"/>
          </a:xfrm>
          <a:prstGeom prst="round2DiagRect">
            <a:avLst>
              <a:gd name="adj1" fmla="val 40918"/>
              <a:gd name="adj2" fmla="val 0"/>
            </a:avLst>
          </a:prstGeom>
          <a:solidFill>
            <a:srgbClr val="E1F3FF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56484" y="2924944"/>
            <a:ext cx="91497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4000" b="1" dirty="0"/>
              <a:t>การ</a:t>
            </a:r>
            <a:r>
              <a:rPr lang="th-TH" sz="4000" b="1" dirty="0" smtClean="0"/>
              <a:t>ประชุมติดตามสถานการณ์</a:t>
            </a:r>
          </a:p>
          <a:p>
            <a:pPr algn="ctr"/>
            <a:r>
              <a:rPr lang="th-TH" sz="4000" b="1" dirty="0" smtClean="0"/>
              <a:t>และ</a:t>
            </a:r>
            <a:r>
              <a:rPr lang="th-TH" sz="4000" b="1" dirty="0"/>
              <a:t>การบริหารจัดการ</a:t>
            </a:r>
            <a:r>
              <a:rPr lang="th-TH" sz="4000" b="1" dirty="0" smtClean="0"/>
              <a:t>น้ำ</a:t>
            </a:r>
            <a:endParaRPr lang="en-US" sz="4000" b="1" dirty="0" smtClean="0"/>
          </a:p>
          <a:p>
            <a:pPr algn="ctr"/>
            <a:r>
              <a:rPr lang="th-TH" sz="40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ครั้งที่ </a:t>
            </a:r>
            <a:r>
              <a:rPr lang="en-US" sz="40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2/2561</a:t>
            </a:r>
            <a:endParaRPr lang="th-TH" sz="4000" b="1" dirty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26" name="AutoShape 2" descr="https://www.tmd.go.th/programs/uploads/maps/2018-02-15_TopChart_01.jpg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 sz="2800">
              <a:solidFill>
                <a:prstClr val="black"/>
              </a:solidFill>
            </a:endParaRPr>
          </a:p>
        </p:txBody>
      </p:sp>
      <p:sp>
        <p:nvSpPr>
          <p:cNvPr id="1028" name="AutoShape 4" descr="https://www.tmd.go.th/programs/uploads/maps/2018-02-15_TopChart_01.jpg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 sz="280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1720" y="5013176"/>
            <a:ext cx="6732240" cy="120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h-TH" sz="28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 เมษายน 2561  เวลา 10.00 น.</a:t>
            </a:r>
            <a:br>
              <a:rPr lang="th-TH" sz="28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ณ ห้องประชุม 1 ชั้น 2 </a:t>
            </a:r>
            <a:endParaRPr lang="th-TH" sz="2400" b="1" dirty="0" smtClean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r"/>
            <a:r>
              <a:rPr lang="th-TH" sz="24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อาคาร </a:t>
            </a:r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สำนักงาน ก.พ. (เดิม)</a:t>
            </a:r>
          </a:p>
        </p:txBody>
      </p:sp>
      <p:pic>
        <p:nvPicPr>
          <p:cNvPr id="9" name="Picture 2" descr="C:\ONWR\NWMC\Template_logo\123tran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98" b="14331"/>
          <a:stretch/>
        </p:blipFill>
        <p:spPr bwMode="auto">
          <a:xfrm>
            <a:off x="-25646" y="6019800"/>
            <a:ext cx="920341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88464"/>
            <a:ext cx="1981200" cy="1981200"/>
          </a:xfrm>
          <a:prstGeom prst="rect">
            <a:avLst/>
          </a:prstGeom>
          <a:noFill/>
        </p:spPr>
      </p:pic>
      <p:pic>
        <p:nvPicPr>
          <p:cNvPr id="2" name="Picture 2" descr="C:\ONWR\NWMC\Template_logo\NEW\logo สทนช._180305_00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681" y="44624"/>
            <a:ext cx="2295567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6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/>
        </p:nvSpPr>
        <p:spPr>
          <a:xfrm>
            <a:off x="2423400" y="1794682"/>
            <a:ext cx="6720599" cy="2570422"/>
          </a:xfrm>
          <a:prstGeom prst="round2DiagRect">
            <a:avLst>
              <a:gd name="adj1" fmla="val 15677"/>
              <a:gd name="adj2" fmla="val 0"/>
            </a:avLst>
          </a:prstGeom>
          <a:solidFill>
            <a:srgbClr val="F4F3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4" name="Picture 2" descr="C:\ONWR\NWMC\Template_logo\NEW\logo สทนช._180305_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11" r="3943"/>
          <a:stretch/>
        </p:blipFill>
        <p:spPr bwMode="auto">
          <a:xfrm>
            <a:off x="8436867" y="0"/>
            <a:ext cx="707133" cy="7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สี่เหลี่ยมผืนผ้า 1"/>
          <p:cNvSpPr/>
          <p:nvPr/>
        </p:nvSpPr>
        <p:spPr>
          <a:xfrm>
            <a:off x="749956" y="0"/>
            <a:ext cx="7687191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85331" y="-56229"/>
            <a:ext cx="7978566" cy="923925"/>
          </a:xfrm>
          <a:noFill/>
          <a:ln>
            <a:noFill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ระเบียบวาระการประชุม</a:t>
            </a:r>
          </a:p>
        </p:txBody>
      </p:sp>
      <p:pic>
        <p:nvPicPr>
          <p:cNvPr id="37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sp>
        <p:nvSpPr>
          <p:cNvPr id="6" name="Round Diagonal Corner Rectangle 5"/>
          <p:cNvSpPr/>
          <p:nvPr/>
        </p:nvSpPr>
        <p:spPr>
          <a:xfrm>
            <a:off x="2627783" y="1411877"/>
            <a:ext cx="5809363" cy="765612"/>
          </a:xfrm>
          <a:prstGeom prst="round2DiagRect">
            <a:avLst>
              <a:gd name="adj1" fmla="val 32172"/>
              <a:gd name="adj2" fmla="val 0"/>
            </a:avLst>
          </a:prstGeom>
          <a:solidFill>
            <a:schemeClr val="bg1"/>
          </a:solidFill>
          <a:ln>
            <a:solidFill>
              <a:srgbClr val="0BA0E3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755576" y="1196752"/>
            <a:ext cx="2232248" cy="1008112"/>
          </a:xfrm>
          <a:prstGeom prst="round2DiagRect">
            <a:avLst>
              <a:gd name="adj1" fmla="val 32172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สี่เหลี่ยมผืนผ้า 10"/>
          <p:cNvSpPr/>
          <p:nvPr/>
        </p:nvSpPr>
        <p:spPr>
          <a:xfrm>
            <a:off x="3059831" y="1411877"/>
            <a:ext cx="4536505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เรื่องเพื่อพิจารณา</a:t>
            </a:r>
          </a:p>
        </p:txBody>
      </p:sp>
      <p:sp>
        <p:nvSpPr>
          <p:cNvPr id="35" name="สี่เหลี่ยมผืนผ้า 10"/>
          <p:cNvSpPr/>
          <p:nvPr/>
        </p:nvSpPr>
        <p:spPr>
          <a:xfrm>
            <a:off x="965980" y="1411877"/>
            <a:ext cx="244883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ระเบียบวาระที่ </a:t>
            </a:r>
            <a:r>
              <a:rPr lang="en-US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endParaRPr lang="th-TH" sz="2800" b="1" dirty="0" smtClean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สี่เหลี่ยมผืนผ้า 10"/>
          <p:cNvSpPr/>
          <p:nvPr/>
        </p:nvSpPr>
        <p:spPr>
          <a:xfrm>
            <a:off x="2627783" y="2340163"/>
            <a:ext cx="651621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5.1. กำหนดการประชุมติดตามและวิเคราะห์สถานการณ์น้ำทุกวันจันทร์ เพื่อสรุปข้อมูลเสนอรอง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นายกรัฐมนตรี</a:t>
            </a:r>
          </a:p>
          <a:p>
            <a:pPr algn="thaiDist"/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ส่งสรุปข้อมูลที่นำเสนอ 1 แผ่น พร้อมไฟล์นำเสนอ ก่อนประชุม เวลา 9.00 น. โดยส่งข้อมูลทาง </a:t>
            </a:r>
            <a:r>
              <a:rPr lang="en-GB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line 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กลุ่ม </a:t>
            </a:r>
            <a:r>
              <a:rPr lang="en-GB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REP-NWCC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800" b="1" dirty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76625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73" y="766080"/>
            <a:ext cx="5402622" cy="5402622"/>
          </a:xfrm>
          <a:prstGeom prst="rect">
            <a:avLst/>
          </a:prstGeom>
        </p:spPr>
      </p:pic>
      <p:pic>
        <p:nvPicPr>
          <p:cNvPr id="34" name="Picture 2" descr="C:\ONWR\NWMC\Template_logo\NEW\logo สทนช._180305_000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11" r="3943"/>
          <a:stretch/>
        </p:blipFill>
        <p:spPr bwMode="auto">
          <a:xfrm>
            <a:off x="8436867" y="0"/>
            <a:ext cx="707133" cy="7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สี่เหลี่ยมผืนผ้า 1"/>
          <p:cNvSpPr/>
          <p:nvPr/>
        </p:nvSpPr>
        <p:spPr>
          <a:xfrm>
            <a:off x="749956" y="0"/>
            <a:ext cx="7687191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85331" y="-56229"/>
            <a:ext cx="7978566" cy="923925"/>
          </a:xfrm>
          <a:noFill/>
          <a:ln>
            <a:noFill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การสื่อสารข้อมูลทางอิเล็กทรอนิกส์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37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sp>
        <p:nvSpPr>
          <p:cNvPr id="3" name="สี่เหลี่ยมผืนผ้า 2"/>
          <p:cNvSpPr/>
          <p:nvPr/>
        </p:nvSpPr>
        <p:spPr>
          <a:xfrm>
            <a:off x="5580112" y="1988840"/>
            <a:ext cx="262924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400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เรียนเชิญเข้า</a:t>
            </a:r>
          </a:p>
          <a:p>
            <a:r>
              <a:rPr lang="th-TH" sz="4400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กลุ่ม</a:t>
            </a:r>
            <a:r>
              <a:rPr lang="en-GB" sz="4400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REP-NWCC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1655814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/>
        </p:nvSpPr>
        <p:spPr>
          <a:xfrm>
            <a:off x="2423400" y="1794682"/>
            <a:ext cx="6720599" cy="1778334"/>
          </a:xfrm>
          <a:prstGeom prst="round2DiagRect">
            <a:avLst>
              <a:gd name="adj1" fmla="val 15677"/>
              <a:gd name="adj2" fmla="val 0"/>
            </a:avLst>
          </a:prstGeom>
          <a:solidFill>
            <a:srgbClr val="F4F3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4" name="Picture 2" descr="C:\ONWR\NWMC\Template_logo\NEW\logo สทนช._180305_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11" r="3943"/>
          <a:stretch/>
        </p:blipFill>
        <p:spPr bwMode="auto">
          <a:xfrm>
            <a:off x="8436867" y="0"/>
            <a:ext cx="707133" cy="7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สี่เหลี่ยมผืนผ้า 1"/>
          <p:cNvSpPr/>
          <p:nvPr/>
        </p:nvSpPr>
        <p:spPr>
          <a:xfrm>
            <a:off x="749956" y="0"/>
            <a:ext cx="7687191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85331" y="-56229"/>
            <a:ext cx="7978566" cy="923925"/>
          </a:xfrm>
          <a:noFill/>
          <a:ln>
            <a:noFill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ระเบียบวาระการประชุม</a:t>
            </a:r>
          </a:p>
        </p:txBody>
      </p:sp>
      <p:pic>
        <p:nvPicPr>
          <p:cNvPr id="37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sp>
        <p:nvSpPr>
          <p:cNvPr id="6" name="Round Diagonal Corner Rectangle 5"/>
          <p:cNvSpPr/>
          <p:nvPr/>
        </p:nvSpPr>
        <p:spPr>
          <a:xfrm>
            <a:off x="2627783" y="1411877"/>
            <a:ext cx="5809363" cy="765612"/>
          </a:xfrm>
          <a:prstGeom prst="round2DiagRect">
            <a:avLst>
              <a:gd name="adj1" fmla="val 32172"/>
              <a:gd name="adj2" fmla="val 0"/>
            </a:avLst>
          </a:prstGeom>
          <a:solidFill>
            <a:schemeClr val="bg1"/>
          </a:solidFill>
          <a:ln>
            <a:solidFill>
              <a:srgbClr val="0BA0E3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755576" y="1196752"/>
            <a:ext cx="2232248" cy="1008112"/>
          </a:xfrm>
          <a:prstGeom prst="round2DiagRect">
            <a:avLst>
              <a:gd name="adj1" fmla="val 32172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สี่เหลี่ยมผืนผ้า 10"/>
          <p:cNvSpPr/>
          <p:nvPr/>
        </p:nvSpPr>
        <p:spPr>
          <a:xfrm>
            <a:off x="3059831" y="1411877"/>
            <a:ext cx="4536505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เรื่องเพื่อ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พิจารณา (ต่อ)</a:t>
            </a:r>
            <a:endParaRPr lang="th-TH" sz="2800" b="1" dirty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5" name="สี่เหลี่ยมผืนผ้า 10"/>
          <p:cNvSpPr/>
          <p:nvPr/>
        </p:nvSpPr>
        <p:spPr>
          <a:xfrm>
            <a:off x="965980" y="1411877"/>
            <a:ext cx="244883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ระเบียบวาระที่ </a:t>
            </a:r>
            <a:r>
              <a:rPr lang="en-US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endParaRPr lang="th-TH" sz="2800" b="1" dirty="0" smtClean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สี่เหลี่ยมผืนผ้า 10"/>
          <p:cNvSpPr/>
          <p:nvPr/>
        </p:nvSpPr>
        <p:spPr>
          <a:xfrm>
            <a:off x="3026026" y="2340163"/>
            <a:ext cx="61179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5.2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เรื่องแต่งตั้งคณะทำงานย่อย เพื่อติดตามและวิเคราะห์สถานการณ์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น้ำ</a:t>
            </a:r>
            <a:endParaRPr lang="th-TH" sz="2800" b="1" dirty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06532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C:\ONWR\NWMC\Template_logo\NEW\logo สทนช._180305_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11" r="3943"/>
          <a:stretch/>
        </p:blipFill>
        <p:spPr bwMode="auto">
          <a:xfrm>
            <a:off x="8436867" y="0"/>
            <a:ext cx="707133" cy="7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สี่เหลี่ยมผืนผ้า 1"/>
          <p:cNvSpPr/>
          <p:nvPr/>
        </p:nvSpPr>
        <p:spPr>
          <a:xfrm>
            <a:off x="749956" y="0"/>
            <a:ext cx="7687191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85331" y="-56229"/>
            <a:ext cx="7978566" cy="923925"/>
          </a:xfrm>
          <a:noFill/>
          <a:ln>
            <a:noFill/>
          </a:ln>
        </p:spPr>
        <p:txBody>
          <a:bodyPr rtlCol="0">
            <a:noAutofit/>
          </a:bodyPr>
          <a:lstStyle/>
          <a:p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ร่างคำสั่ง </a:t>
            </a:r>
            <a:r>
              <a:rPr lang="th-TH" sz="2400" b="1" u="sng" dirty="0" smtClean="0"/>
              <a:t>คณะทำงาน</a:t>
            </a:r>
            <a:r>
              <a:rPr lang="th-TH" sz="2400" b="1" u="sng" dirty="0"/>
              <a:t>อำนวยการบริหารจัดการทรัพยากรน้ำ</a:t>
            </a:r>
            <a:endParaRPr lang="en-US" sz="2400" dirty="0"/>
          </a:p>
        </p:txBody>
      </p:sp>
      <p:pic>
        <p:nvPicPr>
          <p:cNvPr id="37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sp>
        <p:nvSpPr>
          <p:cNvPr id="4" name="กล่องข้อความ 3"/>
          <p:cNvSpPr txBox="1"/>
          <p:nvPr/>
        </p:nvSpPr>
        <p:spPr>
          <a:xfrm rot="19834018">
            <a:off x="703573" y="3027792"/>
            <a:ext cx="35376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88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ร่าง</a:t>
            </a:r>
            <a:endParaRPr lang="th-TH" sz="8800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98" y="861894"/>
            <a:ext cx="3999448" cy="573545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541567"/>
              </p:ext>
            </p:extLst>
          </p:nvPr>
        </p:nvGraphicFramePr>
        <p:xfrm>
          <a:off x="4368343" y="980728"/>
          <a:ext cx="4596145" cy="5594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681"/>
                <a:gridCol w="2952328"/>
                <a:gridCol w="1224136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>
                          <a:effectLst/>
                        </a:rPr>
                        <a:t>รองเลขาธิการสำนักงานทรัพยากรน้ำแห่งชาติ</a:t>
                      </a:r>
                      <a:endParaRPr lang="th-T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>
                          <a:effectLst/>
                        </a:rPr>
                        <a:t>ประธาน</a:t>
                      </a:r>
                      <a:endParaRPr lang="th-T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>
                          <a:effectLst/>
                        </a:rPr>
                        <a:t>ผู้แทน กปร.</a:t>
                      </a:r>
                      <a:endParaRPr lang="th-T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>
                          <a:effectLst/>
                        </a:rPr>
                        <a:t>คณะทำงาน</a:t>
                      </a:r>
                      <a:endParaRPr lang="th-T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>
                          <a:effectLst/>
                        </a:rPr>
                        <a:t>ผู้แทน สสนก.</a:t>
                      </a:r>
                      <a:endParaRPr lang="th-T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>
                          <a:effectLst/>
                        </a:rPr>
                        <a:t>คณะทำงาน</a:t>
                      </a:r>
                      <a:endParaRPr lang="th-T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>
                          <a:effectLst/>
                        </a:rPr>
                        <a:t>ผู้แทน </a:t>
                      </a:r>
                      <a:r>
                        <a:rPr lang="en-US" sz="1800" b="1" u="none" strike="noStrike">
                          <a:effectLst/>
                        </a:rPr>
                        <a:t>GISTDA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>
                          <a:effectLst/>
                        </a:rPr>
                        <a:t>คณะทำงาน</a:t>
                      </a:r>
                      <a:endParaRPr lang="th-T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>
                          <a:effectLst/>
                        </a:rPr>
                        <a:t>ผู้แทนกรมอุตุนิยมวิทยา</a:t>
                      </a:r>
                      <a:endParaRPr lang="th-T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>
                          <a:effectLst/>
                        </a:rPr>
                        <a:t>คณะทำงาน</a:t>
                      </a:r>
                      <a:endParaRPr lang="th-T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>
                          <a:effectLst/>
                        </a:rPr>
                        <a:t>ผู้แทนกรมฝนหลวงและการบินเกษตร</a:t>
                      </a:r>
                      <a:endParaRPr lang="th-T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>
                          <a:effectLst/>
                        </a:rPr>
                        <a:t>คณะทำงาน</a:t>
                      </a:r>
                      <a:endParaRPr lang="th-T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>
                          <a:effectLst/>
                        </a:rPr>
                        <a:t>ผู้แทนกรมชลประทาน</a:t>
                      </a:r>
                      <a:endParaRPr lang="th-T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>
                          <a:effectLst/>
                        </a:rPr>
                        <a:t>คณะทำงาน</a:t>
                      </a:r>
                      <a:endParaRPr lang="th-T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>
                          <a:effectLst/>
                        </a:rPr>
                        <a:t>ผู้แทนกรมทรัพยากรน้ำ</a:t>
                      </a:r>
                      <a:endParaRPr lang="th-T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>
                          <a:effectLst/>
                        </a:rPr>
                        <a:t>คณะทำงาน</a:t>
                      </a:r>
                      <a:endParaRPr lang="th-T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>
                          <a:effectLst/>
                        </a:rPr>
                        <a:t>ผู้แทนกรมทรัพยากรน้ำบาดาล</a:t>
                      </a:r>
                      <a:endParaRPr lang="th-T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>
                          <a:effectLst/>
                        </a:rPr>
                        <a:t>คณะทำงาน</a:t>
                      </a:r>
                      <a:endParaRPr lang="th-T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>
                          <a:effectLst/>
                        </a:rPr>
                        <a:t>ผู้แทนกรมป้องกันและบรรเทาสาธารณภัย  </a:t>
                      </a:r>
                      <a:endParaRPr lang="th-T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>
                          <a:effectLst/>
                        </a:rPr>
                        <a:t>คณะทำงาน</a:t>
                      </a:r>
                      <a:endParaRPr lang="th-T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>
                          <a:effectLst/>
                        </a:rPr>
                        <a:t>ผู้แทนการไฟฟ้าฝ่ายผลิตแห่งประเทศไทย </a:t>
                      </a:r>
                      <a:endParaRPr lang="th-T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>
                          <a:effectLst/>
                        </a:rPr>
                        <a:t>คณะทำงาน</a:t>
                      </a:r>
                      <a:endParaRPr lang="th-T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>
                          <a:effectLst/>
                        </a:rPr>
                        <a:t>ผู้แทนการประปาส่วนภูมิภาค </a:t>
                      </a:r>
                      <a:endParaRPr lang="th-T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>
                          <a:effectLst/>
                        </a:rPr>
                        <a:t>คณะทำงาน</a:t>
                      </a:r>
                      <a:endParaRPr lang="th-T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13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>
                          <a:effectLst/>
                        </a:rPr>
                        <a:t>ผู้แทนการประปานครหลวง</a:t>
                      </a:r>
                      <a:endParaRPr lang="th-T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>
                          <a:effectLst/>
                        </a:rPr>
                        <a:t>คณะทำงาน</a:t>
                      </a:r>
                      <a:endParaRPr lang="th-T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14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 dirty="0">
                          <a:effectLst/>
                        </a:rPr>
                        <a:t>ผู้แทนกรุงเทพมหานคร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>
                          <a:effectLst/>
                        </a:rPr>
                        <a:t>คณะทำงาน</a:t>
                      </a:r>
                      <a:endParaRPr lang="th-T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15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 dirty="0">
                          <a:effectLst/>
                        </a:rPr>
                        <a:t>ผู้แทนกรมประชาสัมพันธ์ 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>
                          <a:effectLst/>
                        </a:rPr>
                        <a:t>คณะทำงาน</a:t>
                      </a:r>
                      <a:endParaRPr lang="th-T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 dirty="0">
                          <a:effectLst/>
                        </a:rPr>
                        <a:t>ผู้อำนวยการศูนย์อำนวยการน้ำแห่งชาติ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>
                          <a:effectLst/>
                        </a:rPr>
                        <a:t>คณะทำงานและเลขานุการ</a:t>
                      </a:r>
                      <a:endParaRPr lang="th-T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 dirty="0">
                          <a:effectLst/>
                        </a:rPr>
                        <a:t>ผู้อำนวยการกองบริหารจัดการลุ่มน้ำ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b="1" u="none" strike="noStrike" dirty="0">
                          <a:effectLst/>
                        </a:rPr>
                        <a:t>คณะทำงานและผู้ช่วยเลขานุการ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16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C:\ONWR\NWMC\Template_logo\NEW\logo สทนช._180305_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11" r="3943"/>
          <a:stretch/>
        </p:blipFill>
        <p:spPr bwMode="auto">
          <a:xfrm>
            <a:off x="8436867" y="0"/>
            <a:ext cx="707133" cy="7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สี่เหลี่ยมผืนผ้า 1"/>
          <p:cNvSpPr/>
          <p:nvPr/>
        </p:nvSpPr>
        <p:spPr>
          <a:xfrm>
            <a:off x="749956" y="0"/>
            <a:ext cx="7687191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85331" y="-56229"/>
            <a:ext cx="7978566" cy="923925"/>
          </a:xfrm>
          <a:noFill/>
          <a:ln>
            <a:noFill/>
          </a:ln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2400" b="1" dirty="0">
                <a:latin typeface="TH SarabunPSK" pitchFamily="34" charset="-34"/>
                <a:cs typeface="TH SarabunPSK" pitchFamily="34" charset="-34"/>
              </a:rPr>
              <a:t>ร่างคำสั่ง </a:t>
            </a:r>
            <a:r>
              <a:rPr lang="th-TH" sz="2400" b="1" u="sng" dirty="0"/>
              <a:t>คณะทำงานอำนวยการบริหารจัดการทรัพยากรน้ำ</a:t>
            </a:r>
            <a:endParaRPr lang="th-TH" sz="24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37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-252536" y="1124669"/>
            <a:ext cx="8640960" cy="1918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430">
              <a:lnSpc>
                <a:spcPct val="107000"/>
              </a:lnSpc>
              <a:spcBef>
                <a:spcPts val="1200"/>
              </a:spcBef>
              <a:tabLst>
                <a:tab pos="4343400" algn="l"/>
              </a:tabLst>
            </a:pPr>
            <a:r>
              <a:rPr lang="th-TH" sz="2800" b="1" dirty="0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๒.๑  บริหารจัดการ อำนวยการ กำกับ ดูแล แผนยุทธศาสตร์การบริหารจัดการทรัพยากรน้ำ ไปสู่การปฏิบัติในพื้นที่ลุ่มน้ำ</a:t>
            </a:r>
            <a:r>
              <a:rPr lang="th-TH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ภายในประเทศและลุ่มน้ำนานาชาติ </a:t>
            </a:r>
            <a:r>
              <a:rPr lang="th-TH" sz="2800" b="1" dirty="0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ตามนโยบายคณะกรรมการทรัพยากรน้ำแห่งชาติ ให้เกิดประสิทธิภาพ ประสิทธิผล ทั้งในสภาวะปกติ และสภาวะวิกฤติ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2536" y="2921142"/>
            <a:ext cx="8816433" cy="1918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430">
              <a:lnSpc>
                <a:spcPct val="107000"/>
              </a:lnSpc>
              <a:spcBef>
                <a:spcPts val="1200"/>
              </a:spcBef>
              <a:tabLst>
                <a:tab pos="4343400" algn="l"/>
              </a:tabLst>
            </a:pPr>
            <a:r>
              <a:rPr lang="th-TH" sz="2800" b="1" dirty="0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๒.๒  รวบรวมข้อมูลต่างๆ ที่เกี่ยวข้อง ในการบริหารจัดการทรัพยากรน้ำ </a:t>
            </a:r>
            <a:r>
              <a:rPr lang="th-TH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เพื่อ</a:t>
            </a: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 </a:t>
            </a:r>
            <a:r>
              <a:rPr lang="th-TH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ติดตาม </a:t>
            </a:r>
            <a:r>
              <a:rPr lang="th-TH" sz="2800" b="1" dirty="0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ตรวจสอบ สภาพภูมิอากาศ น้ำฝน น้ำท่า น้ำบาดาล และการบริหารจัดการน้ำอย่างต่อเนื่อง โดยเฉพาะในช่วงฤดูน้ำหลาก หรือในระยะที่มีแนวโน้มอาจเกิดปัญหาผลกระทบอันเกิดจากน้ำ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031" y="4751292"/>
            <a:ext cx="8640960" cy="1475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thaiDist">
              <a:lnSpc>
                <a:spcPct val="107000"/>
              </a:lnSpc>
            </a:pPr>
            <a:r>
              <a:rPr lang="th-TH" sz="2800" b="1" dirty="0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๒.๓  ร่วม</a:t>
            </a:r>
            <a:r>
              <a:rPr lang="th-TH" sz="2800" b="1" dirty="0" err="1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บูรณา</a:t>
            </a:r>
            <a:r>
              <a:rPr lang="th-TH" sz="2800" b="1" dirty="0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การวิเคราะห์แนวโน้มสถานการณ์น้ำ เพื่อใช้ประกอบการ</a:t>
            </a:r>
            <a:r>
              <a:rPr lang="th-TH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ตัดสินใจ</a:t>
            </a: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    </a:t>
            </a:r>
          </a:p>
          <a:p>
            <a:pPr indent="457200" algn="thaiDist">
              <a:lnSpc>
                <a:spcPct val="107000"/>
              </a:lnSpc>
            </a:pPr>
            <a:r>
              <a:rPr lang="th-TH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ใน</a:t>
            </a:r>
            <a:r>
              <a:rPr lang="th-TH" sz="2800" b="1" dirty="0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การบริหารจัดการทรัพยากรน้ำ การเตือนภัย การป้องกันและบรรเทาภัย </a:t>
            </a:r>
            <a:endParaRPr lang="en-US" sz="2800" b="1" dirty="0" smtClean="0">
              <a:latin typeface="Calibri" panose="020F0502020204030204" pitchFamily="34" charset="0"/>
              <a:ea typeface="Calibri" panose="020F0502020204030204" pitchFamily="34" charset="0"/>
              <a:cs typeface="TH SarabunIT๙" panose="020B0500040200020003" pitchFamily="34" charset="-34"/>
            </a:endParaRPr>
          </a:p>
          <a:p>
            <a:pPr indent="457200" algn="thaiDist">
              <a:lnSpc>
                <a:spcPct val="107000"/>
              </a:lnSpc>
            </a:pPr>
            <a:r>
              <a:rPr lang="th-TH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การ</a:t>
            </a:r>
            <a:r>
              <a:rPr lang="th-TH" sz="2800" b="1" dirty="0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เผชิญเหตุ การแก้ไขปัญหาอันเกิด จากน้ำ ได้อย่างถูกต้องและเหมาะสม 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52536" y="684708"/>
            <a:ext cx="2360262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0430">
              <a:lnSpc>
                <a:spcPct val="107000"/>
              </a:lnSpc>
              <a:spcBef>
                <a:spcPts val="1200"/>
              </a:spcBef>
              <a:tabLst>
                <a:tab pos="4343400" algn="l"/>
              </a:tabLst>
            </a:pPr>
            <a:r>
              <a:rPr lang="th-TH" sz="2800" b="1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อำนาจหน้าที่</a:t>
            </a:r>
          </a:p>
        </p:txBody>
      </p:sp>
    </p:spTree>
    <p:extLst>
      <p:ext uri="{BB962C8B-B14F-4D97-AF65-F5344CB8AC3E}">
        <p14:creationId xmlns:p14="http://schemas.microsoft.com/office/powerpoint/2010/main" val="2538360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C:\ONWR\NWMC\Template_logo\NEW\logo สทนช._180305_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11" r="3943"/>
          <a:stretch/>
        </p:blipFill>
        <p:spPr bwMode="auto">
          <a:xfrm>
            <a:off x="8436867" y="0"/>
            <a:ext cx="707133" cy="7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สี่เหลี่ยมผืนผ้า 1"/>
          <p:cNvSpPr/>
          <p:nvPr/>
        </p:nvSpPr>
        <p:spPr>
          <a:xfrm>
            <a:off x="749956" y="0"/>
            <a:ext cx="7687191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85331" y="-56229"/>
            <a:ext cx="7978566" cy="923925"/>
          </a:xfrm>
          <a:noFill/>
          <a:ln>
            <a:noFill/>
          </a:ln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2400" b="1" dirty="0">
                <a:latin typeface="TH SarabunPSK" pitchFamily="34" charset="-34"/>
                <a:cs typeface="TH SarabunPSK" pitchFamily="34" charset="-34"/>
              </a:rPr>
              <a:t>ร่างคำสั่ง </a:t>
            </a:r>
            <a:r>
              <a:rPr lang="th-TH" sz="2400" b="1" u="sng" dirty="0"/>
              <a:t>คณะทำงานอำนวยการบริหารจัดการทรัพยากรน้ำ</a:t>
            </a:r>
            <a:endParaRPr lang="th-TH" sz="24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37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sp>
        <p:nvSpPr>
          <p:cNvPr id="2" name="สี่เหลี่ยมผืนผ้า 1"/>
          <p:cNvSpPr/>
          <p:nvPr/>
        </p:nvSpPr>
        <p:spPr>
          <a:xfrm>
            <a:off x="-252536" y="676052"/>
            <a:ext cx="7882351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0430" algn="thaiDi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tabLst>
                <a:tab pos="4343400" algn="l"/>
              </a:tabLst>
            </a:pPr>
            <a:r>
              <a:rPr lang="th-TH" sz="2800" b="1" dirty="0" smtClean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อำนาจหน้าที่</a:t>
            </a:r>
          </a:p>
        </p:txBody>
      </p:sp>
      <p:sp>
        <p:nvSpPr>
          <p:cNvPr id="3" name="Rectangle 2"/>
          <p:cNvSpPr/>
          <p:nvPr/>
        </p:nvSpPr>
        <p:spPr>
          <a:xfrm>
            <a:off x="-468560" y="1049541"/>
            <a:ext cx="9612560" cy="2397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0430" algn="thaiDi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tabLst>
                <a:tab pos="4343400" algn="l"/>
              </a:tabLst>
            </a:pPr>
            <a:r>
              <a:rPr lang="th-TH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๒.๔</a:t>
            </a: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 </a:t>
            </a:r>
            <a:r>
              <a:rPr lang="th-TH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อำนวยการ </a:t>
            </a:r>
            <a:r>
              <a:rPr lang="th-TH" sz="2800" b="1" dirty="0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สั่งการ ประสานงาน ควบคุม กำกับดูแล ส่วนราชการหรือหน่วยงานของ </a:t>
            </a:r>
            <a:br>
              <a:rPr lang="th-TH" sz="2800" b="1" dirty="0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</a:br>
            <a:r>
              <a:rPr lang="th-TH" sz="2800" b="1" dirty="0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รัฐที่</a:t>
            </a:r>
            <a:r>
              <a:rPr lang="th-TH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เกี่ยวข้อง </a:t>
            </a:r>
            <a:r>
              <a:rPr lang="th-TH" sz="2800" b="1" dirty="0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รวมถึงจังหวัดที่มีพื้นที่ติดต่อเชื่อมโยง ในการบริหารจัดการทรัพยากรน้ำของลุ่มน้ำ</a:t>
            </a:r>
            <a:r>
              <a:rPr lang="th-TH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ภายในประเทศและลุ่มน้ำนานาชาติ </a:t>
            </a:r>
            <a:r>
              <a:rPr lang="th-TH" sz="2800" b="1" dirty="0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เพื่อการบริหารจัดการทรัพยากรน้ำเป็นไปอย่างมีเอกภาพไปในทิศทางเดียวกัน เพื่อป้องกัน และบรรเทาความเสียหายจากภัยอันเกิดจากน้ำ ทั้งในสภาวะปกติและสภาวะวิกฤต 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330684" y="3446992"/>
            <a:ext cx="9474684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14400" algn="thaiDist">
              <a:lnSpc>
                <a:spcPct val="107000"/>
              </a:lnSpc>
            </a:pPr>
            <a:r>
              <a:rPr lang="th-TH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๒.๕  รายงานผลการดำเนินการต่อคณะอนุกรรมการวิเคราะห์ติดตามสถานการณ์และ</a:t>
            </a:r>
            <a:endParaRPr lang="en-US" sz="2800" b="1" dirty="0" smtClean="0">
              <a:latin typeface="Calibri" panose="020F0502020204030204" pitchFamily="34" charset="0"/>
              <a:ea typeface="Calibri" panose="020F0502020204030204" pitchFamily="34" charset="0"/>
              <a:cs typeface="TH SarabunIT๙" panose="020B0500040200020003" pitchFamily="34" charset="-34"/>
            </a:endParaRPr>
          </a:p>
          <a:p>
            <a:pPr indent="914400" algn="thaiDist">
              <a:lnSpc>
                <a:spcPct val="107000"/>
              </a:lnSpc>
            </a:pPr>
            <a:r>
              <a:rPr lang="th-TH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การบริหารจัดการทรัพยากรน้ำทราบเป็นระยะ กรณีมีแนวโน้มเกิดภาวะวิกฤตน้ำให้</a:t>
            </a:r>
            <a:endParaRPr lang="en-US" sz="2800" b="1" dirty="0" smtClean="0">
              <a:latin typeface="Calibri" panose="020F0502020204030204" pitchFamily="34" charset="0"/>
              <a:ea typeface="Calibri" panose="020F0502020204030204" pitchFamily="34" charset="0"/>
              <a:cs typeface="TH SarabunIT๙" panose="020B0500040200020003" pitchFamily="34" charset="-34"/>
            </a:endParaRPr>
          </a:p>
          <a:p>
            <a:pPr indent="914400" algn="thaiDist">
              <a:lnSpc>
                <a:spcPct val="107000"/>
              </a:lnSpc>
            </a:pPr>
            <a:r>
              <a:rPr lang="th-TH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รายงานต่อเนื่องจนกว่าสถานการณ์จะเข้าสู่สภาวะปกติ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11247" y="5092465"/>
            <a:ext cx="9289032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14400" algn="thaiDist">
              <a:lnSpc>
                <a:spcPct val="107000"/>
              </a:lnSpc>
              <a:tabLst>
                <a:tab pos="1260475" algn="l"/>
              </a:tabLst>
            </a:pPr>
            <a:r>
              <a:rPr lang="th-TH" sz="2800" b="1" dirty="0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2.6  แต่งตั้งคณะทำงานเพื่อช่วยเหลือการปฏิบัติหน้าที่ได้ตามความจำเป็น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indent="900430" algn="thaiDist">
              <a:lnSpc>
                <a:spcPct val="107000"/>
              </a:lnSpc>
              <a:tabLst>
                <a:tab pos="1260475" algn="l"/>
                <a:tab pos="1350645" algn="l"/>
              </a:tabLst>
            </a:pPr>
            <a:r>
              <a:rPr lang="th-TH" sz="2800" b="1" dirty="0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2.7  ปฏิบัติงานอื่นใดตามที่คณะอนุกรรมการวิเคราะห์ติดตามสถานการณ์และ</a:t>
            </a:r>
            <a:r>
              <a:rPr lang="th-TH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การ</a:t>
            </a:r>
            <a:endParaRPr lang="en-US" sz="2800" b="1" dirty="0" smtClean="0">
              <a:latin typeface="Calibri" panose="020F0502020204030204" pitchFamily="34" charset="0"/>
              <a:ea typeface="Calibri" panose="020F0502020204030204" pitchFamily="34" charset="0"/>
              <a:cs typeface="TH SarabunIT๙" panose="020B0500040200020003" pitchFamily="34" charset="-34"/>
            </a:endParaRPr>
          </a:p>
          <a:p>
            <a:pPr indent="900430" algn="thaiDist">
              <a:lnSpc>
                <a:spcPct val="107000"/>
              </a:lnSpc>
              <a:tabLst>
                <a:tab pos="1260475" algn="l"/>
                <a:tab pos="1350645" algn="l"/>
              </a:tabLst>
            </a:pPr>
            <a:r>
              <a:rPr lang="th-TH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บริหาร</a:t>
            </a:r>
            <a:r>
              <a:rPr lang="th-TH" sz="2800" b="1" dirty="0">
                <a:latin typeface="Calibri" panose="020F0502020204030204" pitchFamily="34" charset="0"/>
                <a:ea typeface="Calibri" panose="020F0502020204030204" pitchFamily="34" charset="0"/>
                <a:cs typeface="TH SarabunIT๙" panose="020B0500040200020003" pitchFamily="34" charset="-34"/>
              </a:rPr>
              <a:t>จัดการทรัพยากรน้ำหรือประธานมอบหมาย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36453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/>
        </p:nvSpPr>
        <p:spPr>
          <a:xfrm>
            <a:off x="2423400" y="1794681"/>
            <a:ext cx="6720599" cy="2524037"/>
          </a:xfrm>
          <a:prstGeom prst="round2DiagRect">
            <a:avLst>
              <a:gd name="adj1" fmla="val 15677"/>
              <a:gd name="adj2" fmla="val 0"/>
            </a:avLst>
          </a:prstGeom>
          <a:solidFill>
            <a:srgbClr val="F4F3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4" name="Picture 2" descr="C:\ONWR\NWMC\Template_logo\NEW\logo สทนช._180305_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11" r="3943"/>
          <a:stretch/>
        </p:blipFill>
        <p:spPr bwMode="auto">
          <a:xfrm>
            <a:off x="8436867" y="0"/>
            <a:ext cx="707133" cy="7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สี่เหลี่ยมผืนผ้า 1"/>
          <p:cNvSpPr/>
          <p:nvPr/>
        </p:nvSpPr>
        <p:spPr>
          <a:xfrm>
            <a:off x="749956" y="0"/>
            <a:ext cx="7687191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85331" y="-56229"/>
            <a:ext cx="7978566" cy="923925"/>
          </a:xfrm>
          <a:noFill/>
          <a:ln>
            <a:noFill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ระเบียบวาระการประชุม</a:t>
            </a:r>
          </a:p>
        </p:txBody>
      </p:sp>
      <p:pic>
        <p:nvPicPr>
          <p:cNvPr id="37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sp>
        <p:nvSpPr>
          <p:cNvPr id="6" name="Round Diagonal Corner Rectangle 5"/>
          <p:cNvSpPr/>
          <p:nvPr/>
        </p:nvSpPr>
        <p:spPr>
          <a:xfrm>
            <a:off x="2627783" y="1411877"/>
            <a:ext cx="5809363" cy="765612"/>
          </a:xfrm>
          <a:prstGeom prst="round2DiagRect">
            <a:avLst>
              <a:gd name="adj1" fmla="val 32172"/>
              <a:gd name="adj2" fmla="val 0"/>
            </a:avLst>
          </a:prstGeom>
          <a:solidFill>
            <a:schemeClr val="bg1"/>
          </a:solidFill>
          <a:ln>
            <a:solidFill>
              <a:srgbClr val="0BA0E3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755576" y="1196752"/>
            <a:ext cx="2232248" cy="1008112"/>
          </a:xfrm>
          <a:prstGeom prst="round2DiagRect">
            <a:avLst>
              <a:gd name="adj1" fmla="val 32172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สี่เหลี่ยมผืนผ้า 10"/>
          <p:cNvSpPr/>
          <p:nvPr/>
        </p:nvSpPr>
        <p:spPr>
          <a:xfrm>
            <a:off x="3059831" y="1411877"/>
            <a:ext cx="4536505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เรื่องเพื่อ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พิจารณา (ต่อ)</a:t>
            </a:r>
            <a:endParaRPr lang="th-TH" sz="2800" b="1" dirty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5" name="สี่เหลี่ยมผืนผ้า 10"/>
          <p:cNvSpPr/>
          <p:nvPr/>
        </p:nvSpPr>
        <p:spPr>
          <a:xfrm>
            <a:off x="965980" y="1411877"/>
            <a:ext cx="244883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ระเบียบวาระที่ </a:t>
            </a:r>
            <a:r>
              <a:rPr lang="en-US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endParaRPr lang="th-TH" sz="2800" b="1" dirty="0" smtClean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สี่เหลี่ยมผืนผ้า 10"/>
          <p:cNvSpPr/>
          <p:nvPr/>
        </p:nvSpPr>
        <p:spPr>
          <a:xfrm>
            <a:off x="3026026" y="2340163"/>
            <a:ext cx="61179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5.3</a:t>
            </a:r>
            <a:r>
              <a:rPr lang="th-TH" sz="28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การรายงานสถานการณ์น้ำให้คณะอนุกรรมการวิเคราะห์ติดตามสถานการณ์</a:t>
            </a:r>
            <a:r>
              <a:rPr lang="th-TH" sz="2800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และการ</a:t>
            </a:r>
            <a:r>
              <a:rPr lang="th-TH" sz="28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บริหารจัดการทรัพยากรน้ำ</a:t>
            </a:r>
            <a:r>
              <a:rPr lang="th-TH" sz="2800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ประจำวัน/สัปดาห์</a:t>
            </a:r>
          </a:p>
          <a:p>
            <a:pPr algn="thaiDist"/>
            <a:r>
              <a:rPr lang="th-TH" sz="28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โดยส่งข้อมูลทาง </a:t>
            </a:r>
            <a:r>
              <a:rPr lang="en-GB" sz="28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line </a:t>
            </a:r>
            <a:r>
              <a:rPr lang="th-TH" sz="28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กลุ่ม </a:t>
            </a:r>
            <a:r>
              <a:rPr lang="en-GB" sz="28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REP-NWCC</a:t>
            </a:r>
            <a:endParaRPr lang="th-TH" sz="2800" dirty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78266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C:\ONWR\NWMC\Template_logo\NEW\logo สทนช._180305_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11" r="3943"/>
          <a:stretch/>
        </p:blipFill>
        <p:spPr bwMode="auto">
          <a:xfrm>
            <a:off x="8436867" y="0"/>
            <a:ext cx="707133" cy="7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สี่เหลี่ยมผืนผ้า 1"/>
          <p:cNvSpPr/>
          <p:nvPr/>
        </p:nvSpPr>
        <p:spPr>
          <a:xfrm>
            <a:off x="749956" y="0"/>
            <a:ext cx="7687191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85331" y="-56229"/>
            <a:ext cx="7978566" cy="923925"/>
          </a:xfrm>
          <a:noFill/>
          <a:ln>
            <a:noFill/>
          </a:ln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รายชื่อผู้ประสานงาน/จัดส่งข้อมูลกับศูนย์อำนวยการน้ำแห่งชาติ</a:t>
            </a:r>
          </a:p>
        </p:txBody>
      </p:sp>
      <p:pic>
        <p:nvPicPr>
          <p:cNvPr id="37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51792"/>
              </p:ext>
            </p:extLst>
          </p:nvPr>
        </p:nvGraphicFramePr>
        <p:xfrm>
          <a:off x="78042" y="821964"/>
          <a:ext cx="8961119" cy="588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4189"/>
                <a:gridCol w="4810643"/>
                <a:gridCol w="1959731"/>
                <a:gridCol w="1466556"/>
              </a:tblGrid>
              <a:tr h="4080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spc="-3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ลำดับที่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10695" marR="106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ชื่อ – สกุล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10695" marR="106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เบอร์โทร</a:t>
                      </a:r>
                      <a:endParaRPr lang="en-US" sz="180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10695" marR="106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เบอร์แฟกซ์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10695" marR="10695" marT="0" marB="0"/>
                </a:tc>
              </a:tr>
              <a:tr h="16322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1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b="1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กรมเจ้าท่า   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นายสิริโชค  สุขกันต์  หัวหน้ากลุ่มแผนงานพัฒนาทางน้ำ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 marL="457200" indent="-1143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สำนักพัฒนาและบำรุงรักษาทางน้ำ (ผู้แทนหลัก)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 startAt="2"/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นางสาวปัญจรัตน์  ปรุงเจริญ นักอุทกวิทยาชำนาญการ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 marL="457200" indent="-1143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กองสำรวจและแผนที่ (ผู้แทนสำรอง)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0 2235 7632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0 2266 5932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16322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2</a:t>
                      </a:r>
                      <a:endParaRPr lang="en-US" sz="180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b="1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กรมชลประทาน 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นายสัญญา  แสงพุ่มพงษ์  </a:t>
                      </a:r>
                      <a:r>
                        <a:rPr lang="en-US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/>
                      </a:r>
                      <a:br>
                        <a:rPr lang="en-US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</a:b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ผู้อำนวยการ</a:t>
                      </a: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สำนักบริหารจัดการน้ำและอุทกวิทยา  (ผู้แทนหลัก</a:t>
                      </a: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)</a:t>
                      </a:r>
                      <a:endParaRPr lang="en-US" sz="1800" dirty="0" smtClean="0">
                        <a:effectLst/>
                        <a:latin typeface="TH SarabunPSK" panose="020B0500040200020003" pitchFamily="34" charset="-34"/>
                        <a:ea typeface="Cordia New"/>
                        <a:cs typeface="TH SarabunPSK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นาย</a:t>
                      </a: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ธเนศร์  สมบูรณ์  </a:t>
                      </a:r>
                      <a:r>
                        <a:rPr lang="en-US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/>
                      </a:r>
                      <a:br>
                        <a:rPr lang="en-US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</a:b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ผู้อำนวยการ</a:t>
                      </a: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ส่วนประมวลวิเคราะห์สถานการณ์น้ำ </a:t>
                      </a: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(</a:t>
                      </a: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ผู้แทนสำรอง)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h-TH" sz="1800" dirty="0" smtClean="0">
                        <a:effectLst/>
                        <a:latin typeface="TH SarabunPSK" panose="020B0500040200020003" pitchFamily="34" charset="-34"/>
                        <a:ea typeface="Cordia New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</a:t>
                      </a:r>
                      <a:r>
                        <a:rPr lang="en-US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2669</a:t>
                      </a:r>
                      <a:r>
                        <a:rPr lang="en-US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5025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08</a:t>
                      </a:r>
                      <a:r>
                        <a:rPr lang="en-US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4874</a:t>
                      </a:r>
                      <a:r>
                        <a:rPr lang="en-US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6155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</a:t>
                      </a:r>
                      <a:r>
                        <a:rPr lang="en-US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2669</a:t>
                      </a:r>
                      <a:r>
                        <a:rPr lang="en-US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2560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08</a:t>
                      </a:r>
                      <a:r>
                        <a:rPr lang="en-US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4725</a:t>
                      </a:r>
                      <a:r>
                        <a:rPr lang="en-US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4777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h-TH" sz="1800" dirty="0" smtClean="0">
                        <a:effectLst/>
                        <a:latin typeface="TH SarabunPSK" panose="020B0500040200020003" pitchFamily="34" charset="-34"/>
                        <a:ea typeface="Cordia New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 </a:t>
                      </a: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</a:t>
                      </a:r>
                      <a:r>
                        <a:rPr lang="en-US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2241</a:t>
                      </a:r>
                      <a:r>
                        <a:rPr lang="en-US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3348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 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 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</a:t>
                      </a:r>
                      <a:r>
                        <a:rPr lang="en-US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2241</a:t>
                      </a:r>
                      <a:r>
                        <a:rPr lang="en-US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3350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19587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3</a:t>
                      </a:r>
                      <a:endParaRPr lang="en-US" sz="180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b="1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กรม</a:t>
                      </a:r>
                      <a:r>
                        <a:rPr lang="th-TH" sz="1800" b="1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ทรัพยากรน้ำ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นายสุประภาพ  พัฒน์สิงหเสนีย์  ผู้อำนวยการศูนย์เมขลา </a:t>
                      </a:r>
                      <a:r>
                        <a:rPr lang="en-US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/>
                      </a:r>
                      <a:br>
                        <a:rPr lang="en-US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</a:b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ศูนย์</a:t>
                      </a: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ป้องกันวิกฤติน้ำ (ผู้แทนหลัก</a:t>
                      </a: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)</a:t>
                      </a:r>
                      <a:endParaRPr lang="en-US" sz="1800" dirty="0" smtClean="0">
                        <a:effectLst/>
                        <a:latin typeface="TH SarabunPSK" panose="020B0500040200020003" pitchFamily="34" charset="-34"/>
                        <a:ea typeface="Cordia New"/>
                        <a:cs typeface="TH SarabunPSK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นาย</a:t>
                      </a: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ฉัตรชัย  เสงี่ยม  ผู้อำนวยการส่วนวิจัยและพัฒนาข้อมูลสารสนเทศ  </a:t>
                      </a:r>
                      <a:r>
                        <a:rPr lang="en-US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/>
                      </a:r>
                      <a:br>
                        <a:rPr lang="en-US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</a:b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ศูนย์</a:t>
                      </a: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ป้องกันวิกฤติน้ำ (ผู้แทนสำรอง)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 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 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08</a:t>
                      </a:r>
                      <a:r>
                        <a:rPr lang="en-US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9772</a:t>
                      </a:r>
                      <a:r>
                        <a:rPr lang="en-US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4611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 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06</a:t>
                      </a:r>
                      <a:r>
                        <a:rPr lang="en-US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3203</a:t>
                      </a:r>
                      <a:r>
                        <a:rPr lang="en-US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2183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 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 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</a:t>
                      </a:r>
                      <a:r>
                        <a:rPr lang="en-US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2271</a:t>
                      </a:r>
                      <a:r>
                        <a:rPr lang="en-US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6000 ต่อ 6401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H SarabunPSK" panose="020B0500040200020003" pitchFamily="34" charset="-34"/>
                        <a:ea typeface="Cordia New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</a:t>
                      </a:r>
                      <a:r>
                        <a:rPr lang="en-US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2271</a:t>
                      </a:r>
                      <a:r>
                        <a:rPr lang="en-US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6000 ต่อ </a:t>
                      </a: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6411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 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822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C:\ONWR\NWMC\Template_logo\NEW\logo สทนช._180305_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11" r="3943"/>
          <a:stretch/>
        </p:blipFill>
        <p:spPr bwMode="auto">
          <a:xfrm>
            <a:off x="8436867" y="0"/>
            <a:ext cx="707133" cy="7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สี่เหลี่ยมผืนผ้า 1"/>
          <p:cNvSpPr/>
          <p:nvPr/>
        </p:nvSpPr>
        <p:spPr>
          <a:xfrm>
            <a:off x="749956" y="0"/>
            <a:ext cx="7687191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85331" y="-56229"/>
            <a:ext cx="7978566" cy="923925"/>
          </a:xfrm>
          <a:noFill/>
          <a:ln>
            <a:noFill/>
          </a:ln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รายชื่อผู้ประสานงาน/จัดส่งข้อมูลกับศูนย์อำนวยการน้ำแห่งชาติ</a:t>
            </a:r>
          </a:p>
        </p:txBody>
      </p:sp>
      <p:pic>
        <p:nvPicPr>
          <p:cNvPr id="37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48755"/>
              </p:ext>
            </p:extLst>
          </p:nvPr>
        </p:nvGraphicFramePr>
        <p:xfrm>
          <a:off x="78042" y="821964"/>
          <a:ext cx="8961119" cy="5775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4189"/>
                <a:gridCol w="4810643"/>
                <a:gridCol w="1959731"/>
                <a:gridCol w="1466556"/>
              </a:tblGrid>
              <a:tr h="3750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spc="-3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ลำดับที่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10695" marR="106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ชื่อ – สกุล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10695" marR="106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เบอร์โทร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10695" marR="106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เบอร์แฟกซ์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10695" marR="10695" marT="0" marB="0"/>
                </a:tc>
              </a:tr>
              <a:tr h="15001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10695" marR="106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กรมอุตุนิยมวิทยา 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ดร.สุกันยาณี  ยะวิญชาญ 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marL="457200" indent="-1143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ผู้อำนวยการกองพยากรณ์อากาศ (ผู้แทนหลัก)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 startAt="2"/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นายสุรพงษ์  สารปะ (ผู้แทนสำรอง)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marL="457200" indent="-1651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ผู้อำนวยการส่วนพยากรณ์อากาศกลาง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กอง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พยากรณ์อากาศ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10695" marR="106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2399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1425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08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1776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8557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08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9479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8065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	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10695" marR="106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2399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1426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10695" marR="10695" marT="0" marB="0"/>
                </a:tc>
              </a:tr>
              <a:tr h="12000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10695" marR="106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กรมทรัพยากรน้ำบาดาล</a:t>
                      </a:r>
                      <a:endParaRPr lang="en-US" sz="1600" b="1" dirty="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marL="34290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นายจิตรกร  สุวรรณเลิศ  ผู้อำนวยการเฉพาะด้าน (ธรณีวิทยา)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ระดับสูง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/>
                      </a:r>
                      <a:br>
                        <a:rPr lang="en-US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ผู้อำนวยการ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สำนักสำรวจและประเมินศักยภาพน้ำ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บาดาล</a:t>
                      </a:r>
                    </a:p>
                    <a:p>
                      <a:pPr marL="34290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นาย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เกรียงศักดิ์  ภิระไร  นักธรณีวิทยาชำนาญการพิเศษ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10695" marR="106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2666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7058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08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1174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1158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08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1371</a:t>
                      </a:r>
                      <a:r>
                        <a:rPr lang="en-US" sz="1600" baseline="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7993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10695" marR="106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2666 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7055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10695" marR="10695" marT="0" marB="0"/>
                </a:tc>
              </a:tr>
              <a:tr h="6000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10695" marR="106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กรมการ</a:t>
                      </a:r>
                      <a:r>
                        <a:rPr lang="th-TH" sz="16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ปกครอง</a:t>
                      </a:r>
                      <a:endParaRPr lang="en-US" sz="1600" b="1" dirty="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10695" marR="106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2222 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5858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10695" marR="106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2622 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0669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10695" marR="10695" marT="0" marB="0"/>
                </a:tc>
              </a:tr>
              <a:tr h="12000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7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กรม</a:t>
                      </a:r>
                      <a:r>
                        <a:rPr lang="th-TH" sz="1600" b="1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ป้องกันและบรรเทาสาธารณภัย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 marL="285750" lvl="0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นายปิยะ  วงศ์ลือชา  รองอธิบดีกรมป้องกันและบรรเทาสาธารณภัย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 marL="285750" lvl="0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นายบุญช่วย  น้อยสันเที๊ยะ  ผู้อำนวยการกองมาตรการป้องกันสาธารณภัย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h-TH" sz="1600" dirty="0" smtClean="0">
                        <a:effectLst/>
                        <a:latin typeface="TH SarabunPSK" panose="020B0500040200020003" pitchFamily="34" charset="-34"/>
                        <a:ea typeface="Cordia New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</a:t>
                      </a:r>
                      <a:r>
                        <a:rPr lang="en-US" sz="1600" baseline="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2243</a:t>
                      </a:r>
                      <a:r>
                        <a:rPr lang="en-US" sz="1600" baseline="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0020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ต่อ</a:t>
                      </a:r>
                      <a:r>
                        <a:rPr lang="th-TH" sz="1600" baseline="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27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0 2637 3220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0 2637 3350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h-TH" sz="1600" dirty="0" smtClean="0">
                        <a:effectLst/>
                        <a:latin typeface="TH SarabunPSK" panose="020B0500040200020003" pitchFamily="34" charset="-34"/>
                        <a:ea typeface="Cordia New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</a:t>
                      </a:r>
                      <a:r>
                        <a:rPr lang="th-TH" sz="1600" baseline="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2241</a:t>
                      </a:r>
                      <a:r>
                        <a:rPr lang="th-TH" sz="1600" baseline="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7466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9000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8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กรมฝนหลวงและการบินเกษตร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นางนรีลักษณ์  วรรณสาย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ผู้อำนวยการ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กองวิจัยและพัฒนาเทคโนโลยีฝน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หลวง</a:t>
                      </a:r>
                    </a:p>
                    <a:p>
                      <a:pPr marL="34290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 startAt="2"/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นาย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มารุต  ราชมณี ผู้อำนวยการศูนย์เทคโนโลยีสารสนเทศ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0 2109</a:t>
                      </a:r>
                      <a:r>
                        <a:rPr lang="th-TH" sz="1600" baseline="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5100 ต่อ 18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08 9641 6661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08 6616 1071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0 2109</a:t>
                      </a:r>
                      <a:r>
                        <a:rPr lang="th-TH" sz="1600" baseline="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5144 ต่อ 5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11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C:\ONWR\NWMC\Template_logo\NEW\logo สทนช._180305_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11" r="3943"/>
          <a:stretch/>
        </p:blipFill>
        <p:spPr bwMode="auto">
          <a:xfrm>
            <a:off x="8436867" y="0"/>
            <a:ext cx="707133" cy="7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สี่เหลี่ยมผืนผ้า 1"/>
          <p:cNvSpPr/>
          <p:nvPr/>
        </p:nvSpPr>
        <p:spPr>
          <a:xfrm>
            <a:off x="749956" y="0"/>
            <a:ext cx="7687191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85331" y="-56229"/>
            <a:ext cx="7978566" cy="923925"/>
          </a:xfrm>
          <a:noFill/>
          <a:ln>
            <a:noFill/>
          </a:ln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รายชื่อผู้ประสานงาน/จัดส่งข้อมูลกับศูนย์อำนวยการน้ำแห่งชาติ</a:t>
            </a:r>
          </a:p>
        </p:txBody>
      </p:sp>
      <p:pic>
        <p:nvPicPr>
          <p:cNvPr id="37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593800"/>
              </p:ext>
            </p:extLst>
          </p:nvPr>
        </p:nvGraphicFramePr>
        <p:xfrm>
          <a:off x="78042" y="821964"/>
          <a:ext cx="8961119" cy="5631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4189"/>
                <a:gridCol w="4810643"/>
                <a:gridCol w="1959731"/>
                <a:gridCol w="1466556"/>
              </a:tblGrid>
              <a:tr h="3379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spc="-3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ลำดับที่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10695" marR="106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ชื่อ – สกุล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10695" marR="106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เบอร์โทร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10695" marR="106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เบอร์แฟกซ์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10695" marR="10695" marT="0" marB="0"/>
                </a:tc>
              </a:tr>
              <a:tr h="14078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9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กรมพัฒนาที่ดิน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นายอุดม  วิภาสไพสิฐ 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/>
                      </a:r>
                      <a:b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</a:b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ผู้อำนวยการ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สำนักวิศวกรรมเพื่อการพัฒนาที่ดิน (ผู้แทนหลัก)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นายปรเมศร์  ชะดี 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นักวิเคราะห์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นโยบายและแผนชำนาญการ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0 2941 2227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0 2941 2227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1764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10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กรมส่งเสริมการปกครองท้องถิ่น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ผู้อำนวยการกองพัฒนาและส่งเสริมการบริหารงานท้องถิ่น  (ผู้แทนหลัก)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ผู้อำนวยการส่วนส่งเสริมการพัฒนาโครงสร้างพื้นฐาน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หัวหน้าฝ่ายส่งเสริมการพัฒนาโครงสร้างพื้นฐาน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</a:t>
                      </a:r>
                      <a:r>
                        <a:rPr lang="th-TH" sz="1600" baseline="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2241</a:t>
                      </a:r>
                      <a:r>
                        <a:rPr lang="th-TH" sz="1600" baseline="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9000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ต่อ 4112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0 2241 6931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21210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11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สำนักงานพัฒนาเทคโนโลยีอวกาศ</a:t>
                      </a:r>
                      <a:r>
                        <a:rPr lang="th-TH" sz="1600" b="1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และภูมิ</a:t>
                      </a:r>
                      <a:r>
                        <a:rPr lang="th-TH" sz="1600" b="1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สารสนเทศ  (องค์การมหาชน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) 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นายธัชชัย  แสนเสนา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หัวหน้า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ฝ่ายสิ่งแวดล้อมและภัยพิบัติ 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/>
                      </a:r>
                      <a:b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</a:b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สำนัก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ประยุกต์และบริการภูมิสารสนเทศ (ผู้แทนหลัก)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 startAt="2"/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นาย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สิทธิศักดิ์  หมูคำหล้า  นักภูมิสารสนเทศ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/>
                      </a:r>
                      <a:b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</a:b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สถาบัน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วิทยาการอวกาศและภูมิสารสนเทศ (ผู้แทนสำรอง)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0 2141 4444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08 1754  3817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09 5251</a:t>
                      </a:r>
                      <a:r>
                        <a:rPr lang="th-TH" sz="1600" baseline="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9989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806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C:\ONWR\NWMC\Template_logo\NEW\logo สทนช._180305_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11" r="3943"/>
          <a:stretch/>
        </p:blipFill>
        <p:spPr bwMode="auto">
          <a:xfrm>
            <a:off x="8436867" y="0"/>
            <a:ext cx="707133" cy="7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สี่เหลี่ยมผืนผ้า 1"/>
          <p:cNvSpPr/>
          <p:nvPr/>
        </p:nvSpPr>
        <p:spPr>
          <a:xfrm>
            <a:off x="749956" y="0"/>
            <a:ext cx="7687191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85331" y="-56229"/>
            <a:ext cx="7978566" cy="923925"/>
          </a:xfrm>
          <a:noFill/>
          <a:ln>
            <a:noFill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ระเบียบวาระการประชุม</a:t>
            </a:r>
          </a:p>
        </p:txBody>
      </p:sp>
      <p:pic>
        <p:nvPicPr>
          <p:cNvPr id="37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sp>
        <p:nvSpPr>
          <p:cNvPr id="35" name="สี่เหลี่ยมผืนผ้า 10"/>
          <p:cNvSpPr/>
          <p:nvPr/>
        </p:nvSpPr>
        <p:spPr>
          <a:xfrm>
            <a:off x="34372" y="893033"/>
            <a:ext cx="921814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1428750" algn="l"/>
              </a:tabLst>
            </a:pP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ระเบียบวาระที่ </a:t>
            </a:r>
            <a:r>
              <a:rPr lang="en-US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เรื่อง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ที่ประธานแจ้งให้ที่ประชุม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ทราบ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ระเบียบวาระที่ 2 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รับรองรายงานการ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ประชุม</a:t>
            </a:r>
          </a:p>
          <a:p>
            <a:pPr>
              <a:lnSpc>
                <a:spcPct val="150000"/>
              </a:lnSpc>
              <a:tabLst>
                <a:tab pos="1428750" algn="l"/>
              </a:tabLst>
            </a:pPr>
            <a:r>
              <a:rPr lang="th-TH" sz="20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4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รับรองรายงานการประชุมครั้งที่ </a:t>
            </a:r>
            <a:r>
              <a:rPr lang="en-US" sz="24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1/2561</a:t>
            </a:r>
            <a:r>
              <a:rPr lang="th-TH" sz="24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เมื่อวันพฤหัสบดีที่ ๑๕ มีนาคม ๒๕๖๑ </a:t>
            </a:r>
          </a:p>
          <a:p>
            <a:pPr>
              <a:lnSpc>
                <a:spcPct val="150000"/>
              </a:lnSpc>
              <a:tabLst>
                <a:tab pos="1428750" algn="l"/>
              </a:tabLst>
            </a:pP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ระเบียบ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วาระที่ 3 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เรื่องสืบเนื่อง </a:t>
            </a:r>
            <a:endParaRPr lang="th-TH" sz="28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150000"/>
              </a:lnSpc>
              <a:tabLst>
                <a:tab pos="1428750" algn="l"/>
              </a:tabLst>
            </a:pP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3.1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ผลการดำเนินการประเมินปริมาณฝนเฉลี่ยให้เป็นมาตรฐานกลาง</a:t>
            </a:r>
          </a:p>
          <a:p>
            <a:pPr>
              <a:lnSpc>
                <a:spcPct val="150000"/>
              </a:lnSpc>
              <a:tabLst>
                <a:tab pos="1428750" algn="l"/>
              </a:tabLst>
            </a:pP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โดย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กรมอุตุนิยมวิทยา  และสถาบันสารสนเทศทรัพยากรน้ำและ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การเกษตร</a:t>
            </a:r>
            <a:endParaRPr 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150000"/>
              </a:lnSpc>
              <a:tabLst>
                <a:tab pos="1428750" algn="l"/>
              </a:tabLst>
            </a:pP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3.2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การดำเนินการประสานขอข้อมูลปริมาณน้ำในเขตประเทศจีนในช่วงฤดูแล้ง </a:t>
            </a:r>
            <a:endParaRPr lang="th-TH" sz="24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150000"/>
              </a:lnSpc>
              <a:tabLst>
                <a:tab pos="1428750" algn="l"/>
              </a:tabLst>
            </a:pP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   โดย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กรมทรัพยากร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น้ำ</a:t>
            </a:r>
            <a:endParaRPr 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85568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C:\ONWR\NWMC\Template_logo\NEW\logo สทนช._180305_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11" r="3943"/>
          <a:stretch/>
        </p:blipFill>
        <p:spPr bwMode="auto">
          <a:xfrm>
            <a:off x="8436867" y="0"/>
            <a:ext cx="707133" cy="7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สี่เหลี่ยมผืนผ้า 1"/>
          <p:cNvSpPr/>
          <p:nvPr/>
        </p:nvSpPr>
        <p:spPr>
          <a:xfrm>
            <a:off x="749956" y="0"/>
            <a:ext cx="7687191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85331" y="-56229"/>
            <a:ext cx="7978566" cy="923925"/>
          </a:xfrm>
          <a:noFill/>
          <a:ln>
            <a:noFill/>
          </a:ln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รายชื่อผู้ประสานงาน/จัดส่งข้อมูลกับศูนย์อำนวยการน้ำแห่งชาติ</a:t>
            </a:r>
          </a:p>
        </p:txBody>
      </p:sp>
      <p:pic>
        <p:nvPicPr>
          <p:cNvPr id="37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572448"/>
              </p:ext>
            </p:extLst>
          </p:nvPr>
        </p:nvGraphicFramePr>
        <p:xfrm>
          <a:off x="78042" y="821964"/>
          <a:ext cx="8961119" cy="59194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4189"/>
                <a:gridCol w="4810643"/>
                <a:gridCol w="1623422"/>
                <a:gridCol w="1802865"/>
              </a:tblGrid>
              <a:tr h="3564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spc="-3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ลำดับที่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10695" marR="106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ชื่อ – สกุล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10695" marR="106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เบอร์โทร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10695" marR="106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เบอร์แฟกซ์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10695" marR="10695" marT="0" marB="0"/>
                </a:tc>
              </a:tr>
              <a:tr h="22369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12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กรมอุทกศาสตร์  กองทัพเรือ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  <a:tabLst>
                          <a:tab pos="241300" algn="l"/>
                        </a:tabLst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ผู้อำนวยการกองสมุทรศาสตร์ กรมสมุทร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ศาสตร์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  <a:tabLst>
                          <a:tab pos="241300" algn="l"/>
                        </a:tabLs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นาวา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เอก บงกช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สโมสร รอง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ผู้อำนวยการกองสมุทร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ศาสตร์</a:t>
                      </a:r>
                      <a:endParaRPr lang="th-TH" sz="1600" dirty="0">
                        <a:effectLst/>
                        <a:latin typeface="TH SarabunPSK" panose="020B0500040200020003" pitchFamily="34" charset="-34"/>
                        <a:ea typeface="Cordia New"/>
                        <a:cs typeface="TH SarabunPSK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  <a:tabLst>
                          <a:tab pos="241300" algn="l"/>
                        </a:tabLs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นาวา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เอก อำนาจ  ก้อนเกลือ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หัวหน้า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แผนกสมุทรศาสตร์และระดับน้ำ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/>
                      </a:r>
                      <a:b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</a:b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กอง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สมุทรศาสตร์ กรมสมุทร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ศาสตร์</a:t>
                      </a:r>
                      <a:endParaRPr lang="th-TH" sz="1600" dirty="0">
                        <a:effectLst/>
                        <a:latin typeface="TH SarabunPSK" panose="020B0500040200020003" pitchFamily="34" charset="-34"/>
                        <a:ea typeface="Cordia New"/>
                        <a:cs typeface="TH SarabunPSK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  <a:tabLst>
                          <a:tab pos="241300" algn="l"/>
                        </a:tabLs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นาวา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โท ศิริวัฒน์  ศิริวัฒน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กุล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2475</a:t>
                      </a:r>
                      <a:r>
                        <a:rPr lang="en-US" sz="1600" baseline="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7016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2475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7017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2475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7024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14847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13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การไฟฟ้าฝ่ายผลิตแห่งประเทศไทย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นายชัยยุทธ  จารุพัฒนานนท์  หัวหน้ากองจัดการทรัพยากรน้ำ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/>
                      </a:r>
                      <a:b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</a:b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กอง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จัดการทรัพยากรน้ำ ฝ่ายสำรวจ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นางวันเพ็ญ  แก้วแกมทอง  วิศวกรระดับ 10 กองจัดการทรัพยากรน้ำ ฝ่ายสำรวจ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2436 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0830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0 2436 0832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2436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4832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3564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14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กรุงเทพมหานคร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0 2221 2141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0 2226 2712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14847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15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การประปานครหลวง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นายสุทธิรักษ์  บูชากุล  ผู้ช่วยผู้ว่าการ (แผนและพัฒนา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)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(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ผู้แทนหลัก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)</a:t>
                      </a:r>
                      <a:endParaRPr lang="en-US" sz="1600" dirty="0" smtClean="0">
                        <a:effectLst/>
                        <a:latin typeface="TH SarabunPSK" panose="020B0500040200020003" pitchFamily="34" charset="-34"/>
                        <a:ea typeface="Cordia New"/>
                        <a:cs typeface="TH SarabunPSK" panose="020B0500040200020003" pitchFamily="34" charset="-34"/>
                      </a:endParaRPr>
                    </a:p>
                    <a:p>
                      <a:pPr marL="34290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 startAt="2"/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นาย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รังสรรค์  สำเภาทอง ผู้ช่วยผู้ว่าการ (แหล่งน้ำและคุณภาพน้ำ)  (ผู้แทนสำรอง)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0 2504 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0123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09 0994 8560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08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1987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0670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ea typeface="Calibri"/>
                          <a:cs typeface="TH SarabunPSK" panose="020B0500040200020003" pitchFamily="34" charset="-34"/>
                        </a:rPr>
                        <a:t>Suthirug.b@mwa.co.th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ea typeface="Calibri"/>
                          <a:cs typeface="TH SarabunPSK" panose="020B0500040200020003" pitchFamily="34" charset="-34"/>
                        </a:rPr>
                        <a:t>Suthi.Buchagul@msn.com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ea typeface="Calibri"/>
                          <a:cs typeface="TH SarabunPSK" panose="020B0500040200020003" pitchFamily="34" charset="-34"/>
                        </a:rPr>
                        <a:t>Rangsun.5@mwa.co.th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ea typeface="Calibri"/>
                          <a:cs typeface="TH SarabunPSK" panose="020B0500040200020003" pitchFamily="34" charset="-34"/>
                        </a:rPr>
                        <a:t>srangsun@hotmail.com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666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C:\ONWR\NWMC\Template_logo\NEW\logo สทนช._180305_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11" r="3943"/>
          <a:stretch/>
        </p:blipFill>
        <p:spPr bwMode="auto">
          <a:xfrm>
            <a:off x="8436867" y="0"/>
            <a:ext cx="707133" cy="7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สี่เหลี่ยมผืนผ้า 1"/>
          <p:cNvSpPr/>
          <p:nvPr/>
        </p:nvSpPr>
        <p:spPr>
          <a:xfrm>
            <a:off x="749956" y="0"/>
            <a:ext cx="7687191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85331" y="-56229"/>
            <a:ext cx="7978566" cy="923925"/>
          </a:xfrm>
          <a:noFill/>
          <a:ln>
            <a:noFill/>
          </a:ln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รายชื่อผู้ประสานงาน/จัดส่งข้อมูลกับศูนย์อำนวยการน้ำแห่งชาติ</a:t>
            </a:r>
          </a:p>
        </p:txBody>
      </p:sp>
      <p:pic>
        <p:nvPicPr>
          <p:cNvPr id="37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665810"/>
              </p:ext>
            </p:extLst>
          </p:nvPr>
        </p:nvGraphicFramePr>
        <p:xfrm>
          <a:off x="78042" y="821964"/>
          <a:ext cx="8961119" cy="29670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4189"/>
                <a:gridCol w="5065913"/>
                <a:gridCol w="1368152"/>
                <a:gridCol w="1802865"/>
              </a:tblGrid>
              <a:tr h="4238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spc="-3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ลำดับที่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10695" marR="106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ชื่อ – สกุล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10695" marR="106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เบอร์โทร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10695" marR="106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เบอร์แฟกซ์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10695" marR="10695" marT="0" marB="0"/>
                </a:tc>
              </a:tr>
              <a:tr h="12716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16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การประปาส่วนภูมิภาค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นายสุประดิษฐ์  จันทร์ดาประดิษฐ์  ผู้อำนวยการกองพัฒนาแหล่งน้ำ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นาย</a:t>
                      </a:r>
                      <a:r>
                        <a:rPr lang="th-TH" sz="1600" dirty="0" err="1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พฤกษ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 บูรณ์เจริญ  นักธรณีวิทยา 7 รักษาการหัวหน้างานวิเคราะห์พัฒนาแหล่งน้ำ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0 2551 8800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0 2551 8804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0 2521 3419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0 2521 3419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12716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17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สถาบันสารสนเทศทรัพยากรน้ำและการเกษตร (องค์การมหาชน)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นายสุรเจตส์  บุญญาอรุณเนตร 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ผู้อำนวยการ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ฝ่ายสารสนเทศทรัพยากร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น้ำ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นายวรรธนศักดิ์  สุปะกิ่ง  หัวหน้ากลุ่มงานวิเคราะห์และติดตามสถานการณ์  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2642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7132 </a:t>
                      </a: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ต่อ </a:t>
                      </a:r>
                      <a:r>
                        <a:rPr lang="th-TH" sz="1600" dirty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101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08 9039 7370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08 1205 1147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0 2642 7133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surajate@haii.or.th</a:t>
                      </a:r>
                      <a:endParaRPr lang="en-US" sz="1600" dirty="0" smtClean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watanasak@haii.or.th</a:t>
                      </a:r>
                      <a:endParaRPr lang="en-US" sz="1600" dirty="0" smtClean="0"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873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/>
        </p:nvSpPr>
        <p:spPr>
          <a:xfrm>
            <a:off x="2423400" y="1794682"/>
            <a:ext cx="6720599" cy="1706326"/>
          </a:xfrm>
          <a:prstGeom prst="round2DiagRect">
            <a:avLst>
              <a:gd name="adj1" fmla="val 15677"/>
              <a:gd name="adj2" fmla="val 0"/>
            </a:avLst>
          </a:prstGeom>
          <a:solidFill>
            <a:srgbClr val="F4F3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4" name="Picture 2" descr="C:\ONWR\NWMC\Template_logo\NEW\logo สทนช._180305_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11" r="3943"/>
          <a:stretch/>
        </p:blipFill>
        <p:spPr bwMode="auto">
          <a:xfrm>
            <a:off x="8436867" y="0"/>
            <a:ext cx="707133" cy="7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สี่เหลี่ยมผืนผ้า 1"/>
          <p:cNvSpPr/>
          <p:nvPr/>
        </p:nvSpPr>
        <p:spPr>
          <a:xfrm>
            <a:off x="749956" y="0"/>
            <a:ext cx="7687191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85331" y="-56229"/>
            <a:ext cx="7978566" cy="923925"/>
          </a:xfrm>
          <a:noFill/>
          <a:ln>
            <a:noFill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ระเบียบวาระการประชุม</a:t>
            </a:r>
          </a:p>
        </p:txBody>
      </p:sp>
      <p:pic>
        <p:nvPicPr>
          <p:cNvPr id="37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sp>
        <p:nvSpPr>
          <p:cNvPr id="6" name="Round Diagonal Corner Rectangle 5"/>
          <p:cNvSpPr/>
          <p:nvPr/>
        </p:nvSpPr>
        <p:spPr>
          <a:xfrm>
            <a:off x="2627783" y="1411877"/>
            <a:ext cx="5809363" cy="765612"/>
          </a:xfrm>
          <a:prstGeom prst="round2DiagRect">
            <a:avLst>
              <a:gd name="adj1" fmla="val 32172"/>
              <a:gd name="adj2" fmla="val 0"/>
            </a:avLst>
          </a:prstGeom>
          <a:solidFill>
            <a:schemeClr val="bg1"/>
          </a:solidFill>
          <a:ln>
            <a:solidFill>
              <a:srgbClr val="0BA0E3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755576" y="1196752"/>
            <a:ext cx="2232248" cy="1008112"/>
          </a:xfrm>
          <a:prstGeom prst="round2DiagRect">
            <a:avLst>
              <a:gd name="adj1" fmla="val 32172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สี่เหลี่ยมผืนผ้า 10"/>
          <p:cNvSpPr/>
          <p:nvPr/>
        </p:nvSpPr>
        <p:spPr>
          <a:xfrm>
            <a:off x="3059831" y="1411877"/>
            <a:ext cx="4536505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เรื่องเพื่อ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พิจารณา (ต่อ)</a:t>
            </a:r>
            <a:endParaRPr lang="th-TH" sz="2800" b="1" dirty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5" name="สี่เหลี่ยมผืนผ้า 10"/>
          <p:cNvSpPr/>
          <p:nvPr/>
        </p:nvSpPr>
        <p:spPr>
          <a:xfrm>
            <a:off x="965980" y="1411877"/>
            <a:ext cx="244883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ระเบียบวาระที่ </a:t>
            </a:r>
            <a:r>
              <a:rPr lang="en-US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endParaRPr lang="th-TH" sz="2800" b="1" dirty="0" smtClean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สี่เหลี่ยมผืนผ้า 10"/>
          <p:cNvSpPr/>
          <p:nvPr/>
        </p:nvSpPr>
        <p:spPr>
          <a:xfrm>
            <a:off x="3026026" y="2340163"/>
            <a:ext cx="61179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5.4</a:t>
            </a:r>
            <a:r>
              <a:rPr lang="th-TH" sz="28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การจัดทำข้อมูลสนับสนุนสนับสนุนผู้บริหารประเทศกรณี</a:t>
            </a:r>
            <a:r>
              <a:rPr lang="th-TH" sz="2800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เร่งด่วน</a:t>
            </a:r>
            <a:endParaRPr lang="th-TH" sz="2800" dirty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48468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C:\ONWR\NWMC\Template_logo\NEW\logo สทนช._180305_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11" r="3943"/>
          <a:stretch/>
        </p:blipFill>
        <p:spPr bwMode="auto">
          <a:xfrm>
            <a:off x="8436867" y="0"/>
            <a:ext cx="707133" cy="7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สี่เหลี่ยมผืนผ้า 1"/>
          <p:cNvSpPr/>
          <p:nvPr/>
        </p:nvSpPr>
        <p:spPr>
          <a:xfrm>
            <a:off x="749956" y="0"/>
            <a:ext cx="7687191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-56229"/>
            <a:ext cx="8096353" cy="923925"/>
          </a:xfrm>
          <a:noFill/>
          <a:ln>
            <a:noFill/>
          </a:ln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กระบว</a:t>
            </a:r>
            <a:r>
              <a:rPr lang="th-TH" sz="2800" b="1" dirty="0">
                <a:latin typeface="TH SarabunPSK" pitchFamily="34" charset="-34"/>
                <a:cs typeface="TH SarabunPSK" pitchFamily="34" charset="-34"/>
              </a:rPr>
              <a:t>นการจัดทำข้อมูลสนับสนุนสนับสนุนผู้บริหาร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ประเทศกรณีเร่งด่วน</a:t>
            </a:r>
            <a:endParaRPr lang="th-TH" sz="28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37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sp>
        <p:nvSpPr>
          <p:cNvPr id="3" name="สี่เหลี่ยมผืนผ้า 2"/>
          <p:cNvSpPr/>
          <p:nvPr/>
        </p:nvSpPr>
        <p:spPr>
          <a:xfrm>
            <a:off x="2471356" y="965748"/>
            <a:ext cx="4088728" cy="11875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1.</a:t>
            </a:r>
            <a:r>
              <a:rPr lang="th-TH" sz="2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ติดต่อตัวแทนหน่วยงาน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2.</a:t>
            </a:r>
            <a:r>
              <a:rPr lang="th-TH" sz="2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รายงานส่งข้อมูลทาง</a:t>
            </a:r>
            <a:r>
              <a:rPr lang="en-US" sz="2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line </a:t>
            </a:r>
            <a:r>
              <a:rPr lang="th-TH" sz="2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กลุ่ม </a:t>
            </a: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REP-NWCC </a:t>
            </a:r>
            <a:endParaRPr lang="th-TH" sz="2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" name="ลูกศรเชื่อมต่อแบบตรง 5"/>
          <p:cNvCxnSpPr/>
          <p:nvPr/>
        </p:nvCxnSpPr>
        <p:spPr>
          <a:xfrm>
            <a:off x="4515720" y="2107099"/>
            <a:ext cx="0" cy="461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สี่เหลี่ยมผืนผ้า 9"/>
          <p:cNvSpPr/>
          <p:nvPr/>
        </p:nvSpPr>
        <p:spPr>
          <a:xfrm>
            <a:off x="2715520" y="2568921"/>
            <a:ext cx="3600400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 err="1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สทนช</a:t>
            </a:r>
            <a:r>
              <a:rPr lang="th-TH" sz="28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เป็นผู้รวบรวมสรุป</a:t>
            </a:r>
            <a:endParaRPr lang="th-TH" sz="28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2" name="ลูกศรเชื่อมต่อแบบตรง 11"/>
          <p:cNvCxnSpPr>
            <a:endCxn id="8" idx="0"/>
          </p:cNvCxnSpPr>
          <p:nvPr/>
        </p:nvCxnSpPr>
        <p:spPr>
          <a:xfrm>
            <a:off x="4515720" y="3361009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ข้าวหลามตัด 7"/>
          <p:cNvSpPr/>
          <p:nvPr/>
        </p:nvSpPr>
        <p:spPr>
          <a:xfrm>
            <a:off x="3363592" y="3937073"/>
            <a:ext cx="2304256" cy="864096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3781519" y="3469601"/>
            <a:ext cx="2015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ส่งกลับ    หน่วยงานต่างๆ</a:t>
            </a:r>
            <a:endParaRPr lang="th-TH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4" name="ตัวเชื่อมต่อหักมุม 13"/>
          <p:cNvCxnSpPr>
            <a:stCxn id="8" idx="3"/>
            <a:endCxn id="10" idx="3"/>
          </p:cNvCxnSpPr>
          <p:nvPr/>
        </p:nvCxnSpPr>
        <p:spPr>
          <a:xfrm flipV="1">
            <a:off x="5667848" y="2964965"/>
            <a:ext cx="648072" cy="1404156"/>
          </a:xfrm>
          <a:prstGeom prst="bentConnector3">
            <a:avLst>
              <a:gd name="adj1" fmla="val 135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/>
          <p:cNvCxnSpPr>
            <a:endCxn id="21" idx="0"/>
          </p:cNvCxnSpPr>
          <p:nvPr/>
        </p:nvCxnSpPr>
        <p:spPr>
          <a:xfrm>
            <a:off x="4515720" y="4801169"/>
            <a:ext cx="0" cy="93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กล่องข้อความ 18"/>
          <p:cNvSpPr txBox="1"/>
          <p:nvPr/>
        </p:nvSpPr>
        <p:spPr>
          <a:xfrm>
            <a:off x="5655111" y="4071797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ผิด </a:t>
            </a:r>
            <a:b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ส่งแก้ไข</a:t>
            </a:r>
            <a:endParaRPr lang="th-TH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0" name="กล่องข้อความ 19"/>
          <p:cNvSpPr txBox="1"/>
          <p:nvPr/>
        </p:nvSpPr>
        <p:spPr>
          <a:xfrm>
            <a:off x="4427984" y="4957379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ถูกต้องพร้อม</a:t>
            </a:r>
            <a:b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นำเสนอข้อมูล </a:t>
            </a:r>
            <a:endParaRPr lang="th-TH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2715520" y="5733256"/>
            <a:ext cx="3600400" cy="792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ผู้บริหาร</a:t>
            </a:r>
            <a:r>
              <a:rPr lang="th-TH" sz="36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ประเทศ/ผู้แทน</a:t>
            </a:r>
            <a:endParaRPr lang="th-TH" sz="36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153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/>
        </p:nvSpPr>
        <p:spPr>
          <a:xfrm>
            <a:off x="2423400" y="1794682"/>
            <a:ext cx="6720599" cy="1562310"/>
          </a:xfrm>
          <a:prstGeom prst="round2DiagRect">
            <a:avLst>
              <a:gd name="adj1" fmla="val 15677"/>
              <a:gd name="adj2" fmla="val 0"/>
            </a:avLst>
          </a:prstGeom>
          <a:solidFill>
            <a:srgbClr val="F4F3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pic>
        <p:nvPicPr>
          <p:cNvPr id="34" name="Picture 2" descr="C:\ONWR\NWMC\Template_logo\NEW\logo สทนช._180305_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11" r="3943"/>
          <a:stretch/>
        </p:blipFill>
        <p:spPr bwMode="auto">
          <a:xfrm>
            <a:off x="8436867" y="0"/>
            <a:ext cx="707133" cy="7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สี่เหลี่ยมผืนผ้า 1"/>
          <p:cNvSpPr/>
          <p:nvPr/>
        </p:nvSpPr>
        <p:spPr>
          <a:xfrm>
            <a:off x="749956" y="0"/>
            <a:ext cx="7687191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85331" y="-56229"/>
            <a:ext cx="7978566" cy="923925"/>
          </a:xfrm>
          <a:noFill/>
          <a:ln>
            <a:noFill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ระเบียบวาระการประชุม</a:t>
            </a:r>
          </a:p>
        </p:txBody>
      </p:sp>
      <p:pic>
        <p:nvPicPr>
          <p:cNvPr id="37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sp>
        <p:nvSpPr>
          <p:cNvPr id="6" name="Round Diagonal Corner Rectangle 5"/>
          <p:cNvSpPr/>
          <p:nvPr/>
        </p:nvSpPr>
        <p:spPr>
          <a:xfrm>
            <a:off x="2627783" y="1411877"/>
            <a:ext cx="5809363" cy="765612"/>
          </a:xfrm>
          <a:prstGeom prst="round2DiagRect">
            <a:avLst>
              <a:gd name="adj1" fmla="val 32172"/>
              <a:gd name="adj2" fmla="val 0"/>
            </a:avLst>
          </a:prstGeom>
          <a:solidFill>
            <a:schemeClr val="bg1"/>
          </a:solidFill>
          <a:ln>
            <a:solidFill>
              <a:srgbClr val="0BA0E3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755576" y="1196752"/>
            <a:ext cx="2232248" cy="1008112"/>
          </a:xfrm>
          <a:prstGeom prst="round2DiagRect">
            <a:avLst>
              <a:gd name="adj1" fmla="val 32172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สี่เหลี่ยมผืนผ้า 10"/>
          <p:cNvSpPr/>
          <p:nvPr/>
        </p:nvSpPr>
        <p:spPr>
          <a:xfrm>
            <a:off x="3059831" y="1411877"/>
            <a:ext cx="4536505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เรื่องเพื่อพิจารณา</a:t>
            </a:r>
          </a:p>
        </p:txBody>
      </p:sp>
      <p:sp>
        <p:nvSpPr>
          <p:cNvPr id="35" name="สี่เหลี่ยมผืนผ้า 10"/>
          <p:cNvSpPr/>
          <p:nvPr/>
        </p:nvSpPr>
        <p:spPr>
          <a:xfrm>
            <a:off x="965980" y="1411877"/>
            <a:ext cx="244883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ระเบียบวาระที่ </a:t>
            </a:r>
            <a:r>
              <a:rPr lang="en-US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endParaRPr lang="th-TH" sz="2800" b="1" dirty="0" smtClean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สี่เหลี่ยมผืนผ้า 10"/>
          <p:cNvSpPr/>
          <p:nvPr/>
        </p:nvSpPr>
        <p:spPr>
          <a:xfrm>
            <a:off x="3026026" y="2492896"/>
            <a:ext cx="611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5.5  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การบูร</a:t>
            </a:r>
            <a:r>
              <a:rPr lang="th-TH" sz="2800" b="1" dirty="0" err="1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ณา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การจัดทำฐานข้อมูลทรัพยากรน้ำแห่งชาติ </a:t>
            </a:r>
          </a:p>
        </p:txBody>
      </p:sp>
    </p:spTree>
    <p:extLst>
      <p:ext uri="{BB962C8B-B14F-4D97-AF65-F5344CB8AC3E}">
        <p14:creationId xmlns:p14="http://schemas.microsoft.com/office/powerpoint/2010/main" val="2709517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C:\ONWR\NWMC\Template_logo\NEW\logo สทนช._180305_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11" r="3943"/>
          <a:stretch/>
        </p:blipFill>
        <p:spPr bwMode="auto">
          <a:xfrm>
            <a:off x="8436867" y="0"/>
            <a:ext cx="707133" cy="7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สี่เหลี่ยมผืนผ้า 1"/>
          <p:cNvSpPr/>
          <p:nvPr/>
        </p:nvSpPr>
        <p:spPr>
          <a:xfrm>
            <a:off x="749956" y="0"/>
            <a:ext cx="7687191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85331" y="-56229"/>
            <a:ext cx="7978566" cy="923925"/>
          </a:xfrm>
          <a:noFill/>
          <a:ln>
            <a:noFill/>
          </a:ln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การบูร</a:t>
            </a:r>
            <a:r>
              <a:rPr lang="th-TH" sz="3600" b="1" dirty="0" err="1">
                <a:latin typeface="TH SarabunPSK" pitchFamily="34" charset="-34"/>
                <a:cs typeface="TH SarabunPSK" pitchFamily="34" charset="-34"/>
              </a:rPr>
              <a:t>ณา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การจัดทำฐานข้อมูลทรัพยากรน้ำแห่งชาติ </a:t>
            </a:r>
          </a:p>
        </p:txBody>
      </p:sp>
      <p:pic>
        <p:nvPicPr>
          <p:cNvPr id="37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pic>
        <p:nvPicPr>
          <p:cNvPr id="8" name="Picture 2" descr="C:\Users\user\Desktop\คำสั่ง 1-2558 _ คณะอนุกรรมการรวบรวม ติดตาม วิเคราะห์ข้อมูล_Page_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56939" y="2054507"/>
            <a:ext cx="5628225" cy="39787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user\Desktop\คำสั่ง 1-2558 _ คณะอนุกรรมการรวบรวม ติดตาม วิเคราะห์ข้อมูล_Page_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78314" y="2069338"/>
            <a:ext cx="5628226" cy="39787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ชื่อเรื่อง 1"/>
          <p:cNvSpPr txBox="1">
            <a:spLocks/>
          </p:cNvSpPr>
          <p:nvPr/>
        </p:nvSpPr>
        <p:spPr bwMode="auto">
          <a:xfrm>
            <a:off x="21551" y="692696"/>
            <a:ext cx="9144000" cy="692696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th-TH" altLang="th-TH" b="1" dirty="0" smtClean="0">
                <a:solidFill>
                  <a:sysClr val="windowText" lastClr="000000"/>
                </a:solidFill>
                <a:latin typeface="TH SarabunPSK" pitchFamily="34" charset="-34"/>
                <a:cs typeface="TH SarabunPSK" pitchFamily="34" charset="-34"/>
              </a:rPr>
              <a:t>คณะอนุกรรมการ</a:t>
            </a:r>
            <a:r>
              <a:rPr lang="th-TH" altLang="th-TH" b="1" dirty="0">
                <a:solidFill>
                  <a:sysClr val="windowText" lastClr="000000"/>
                </a:solidFill>
                <a:latin typeface="TH SarabunPSK" pitchFamily="34" charset="-34"/>
                <a:cs typeface="TH SarabunPSK" pitchFamily="34" charset="-34"/>
              </a:rPr>
              <a:t>รวบรวม ติดตาม วิเคราะห์ข้อมูลน้ำและภูมิอากาศ</a:t>
            </a:r>
          </a:p>
        </p:txBody>
      </p:sp>
    </p:spTree>
    <p:extLst>
      <p:ext uri="{BB962C8B-B14F-4D97-AF65-F5344CB8AC3E}">
        <p14:creationId xmlns:p14="http://schemas.microsoft.com/office/powerpoint/2010/main" val="788172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C:\ONWR\NWMC\Template_logo\NEW\logo สทนช._180305_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11" r="3943"/>
          <a:stretch/>
        </p:blipFill>
        <p:spPr bwMode="auto">
          <a:xfrm>
            <a:off x="8436867" y="0"/>
            <a:ext cx="707133" cy="7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สี่เหลี่ยมผืนผ้า 1"/>
          <p:cNvSpPr/>
          <p:nvPr/>
        </p:nvSpPr>
        <p:spPr>
          <a:xfrm>
            <a:off x="749956" y="0"/>
            <a:ext cx="7687191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85331" y="-56229"/>
            <a:ext cx="7978566" cy="923925"/>
          </a:xfrm>
          <a:noFill/>
          <a:ln>
            <a:noFill/>
          </a:ln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การบูร</a:t>
            </a:r>
            <a:r>
              <a:rPr lang="th-TH" sz="3600" b="1" dirty="0" err="1">
                <a:latin typeface="TH SarabunPSK" pitchFamily="34" charset="-34"/>
                <a:cs typeface="TH SarabunPSK" pitchFamily="34" charset="-34"/>
              </a:rPr>
              <a:t>ณา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การจัดทำฐานข้อมูลทรัพยากรน้ำแห่งชาติ </a:t>
            </a:r>
          </a:p>
        </p:txBody>
      </p:sp>
      <p:pic>
        <p:nvPicPr>
          <p:cNvPr id="37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graphicFrame>
        <p:nvGraphicFramePr>
          <p:cNvPr id="11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348511"/>
              </p:ext>
            </p:extLst>
          </p:nvPr>
        </p:nvGraphicFramePr>
        <p:xfrm>
          <a:off x="0" y="1070436"/>
          <a:ext cx="9151960" cy="574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3657600"/>
                <a:gridCol w="48085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15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ลำดับ</a:t>
                      </a:r>
                      <a:endParaRPr lang="th-TH" sz="215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15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ข้อมูล</a:t>
                      </a:r>
                      <a:endParaRPr lang="th-TH" sz="215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15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หน่วยงานรับผิดชอบหลัก</a:t>
                      </a:r>
                      <a:endParaRPr lang="th-TH" sz="215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5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</a:t>
                      </a:r>
                      <a:endParaRPr lang="th-TH" sz="215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150" b="1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Calibri"/>
                          <a:cs typeface="TH SarabunPSK" panose="020B0500040200020003" pitchFamily="34" charset="-34"/>
                        </a:rPr>
                        <a:t>การคาดการณ์ลักษณะอากาศระยะสั้นและฤดูกาล</a:t>
                      </a:r>
                      <a:endParaRPr lang="en-US" sz="215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87313" indent="0">
                        <a:spcAft>
                          <a:spcPts val="0"/>
                        </a:spcAft>
                      </a:pPr>
                      <a:r>
                        <a:rPr lang="th-TH" sz="2150" b="1" dirty="0" smtClean="0">
                          <a:solidFill>
                            <a:srgbClr val="FF0000"/>
                          </a:solidFill>
                          <a:effectLst/>
                          <a:latin typeface="TH SarabunPSK" panose="020B0500040200020003" pitchFamily="34" charset="-34"/>
                          <a:ea typeface="Times New Roman"/>
                          <a:cs typeface="TH SarabunPSK" panose="020B0500040200020003" pitchFamily="34" charset="-34"/>
                        </a:rPr>
                        <a:t>กรมอุตุนิยมวิทยา</a:t>
                      </a:r>
                      <a:endParaRPr lang="en-US" sz="2150" b="1" dirty="0">
                        <a:solidFill>
                          <a:srgbClr val="FF0000"/>
                        </a:solidFill>
                        <a:effectLst/>
                        <a:latin typeface="TH SarabunPSK" panose="020B0500040200020003" pitchFamily="34" charset="-34"/>
                        <a:ea typeface="Times New Roman"/>
                        <a:cs typeface="TH SarabunPSK" panose="020B0500040200020003" pitchFamily="34" charset="-34"/>
                      </a:endParaRPr>
                    </a:p>
                  </a:txBody>
                  <a:tcPr marL="34925" marR="34925" marT="34925" marB="3492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5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</a:t>
                      </a:r>
                      <a:endParaRPr lang="th-TH" sz="215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150" b="1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Calibri"/>
                          <a:cs typeface="TH SarabunPSK" panose="020B0500040200020003" pitchFamily="34" charset="-34"/>
                        </a:rPr>
                        <a:t>การบริหารจัดการน้ำพื้นที่ในเขตชลประทาน</a:t>
                      </a:r>
                      <a:endParaRPr lang="en-US" sz="215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87313" indent="0">
                        <a:spcAft>
                          <a:spcPts val="0"/>
                        </a:spcAft>
                      </a:pPr>
                      <a:r>
                        <a:rPr lang="th-TH" sz="2150" b="1" dirty="0" smtClean="0">
                          <a:solidFill>
                            <a:srgbClr val="FF0000"/>
                          </a:solidFill>
                          <a:effectLst/>
                          <a:latin typeface="TH SarabunPSK" panose="020B0500040200020003" pitchFamily="34" charset="-34"/>
                          <a:ea typeface="Times New Roman"/>
                          <a:cs typeface="TH SarabunPSK" panose="020B0500040200020003" pitchFamily="34" charset="-34"/>
                        </a:rPr>
                        <a:t>กรมชลประทาน</a:t>
                      </a:r>
                      <a:endParaRPr lang="en-US" sz="2150" b="1" dirty="0">
                        <a:solidFill>
                          <a:srgbClr val="FF0000"/>
                        </a:solidFill>
                        <a:effectLst/>
                        <a:latin typeface="TH SarabunPSK" panose="020B0500040200020003" pitchFamily="34" charset="-34"/>
                        <a:ea typeface="Times New Roman"/>
                        <a:cs typeface="TH SarabunPSK" panose="020B0500040200020003" pitchFamily="34" charset="-34"/>
                      </a:endParaRPr>
                    </a:p>
                  </a:txBody>
                  <a:tcPr marL="34925" marR="34925" marT="34925" marB="3492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5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</a:t>
                      </a:r>
                      <a:endParaRPr lang="th-TH" sz="215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150" b="1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Calibri"/>
                          <a:cs typeface="TH SarabunPSK" panose="020B0500040200020003" pitchFamily="34" charset="-34"/>
                        </a:rPr>
                        <a:t>การบริหารจัดการน้ำพื้นที่นอกเขตชลประทาน</a:t>
                      </a:r>
                      <a:endParaRPr lang="en-US" sz="215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87313" indent="0">
                        <a:spcAft>
                          <a:spcPts val="0"/>
                        </a:spcAft>
                      </a:pPr>
                      <a:r>
                        <a:rPr lang="th-TH" sz="2150" b="1" dirty="0" smtClean="0">
                          <a:solidFill>
                            <a:srgbClr val="FF0000"/>
                          </a:solidFill>
                          <a:effectLst/>
                          <a:latin typeface="TH SarabunPSK" panose="020B0500040200020003" pitchFamily="34" charset="-34"/>
                          <a:ea typeface="Times New Roman"/>
                          <a:cs typeface="TH SarabunPSK" panose="020B0500040200020003" pitchFamily="34" charset="-34"/>
                        </a:rPr>
                        <a:t>กรมทรัพยากรน้ำ </a:t>
                      </a:r>
                      <a:r>
                        <a:rPr lang="th-TH" sz="2150" b="1" dirty="0" smtClean="0">
                          <a:effectLst/>
                          <a:latin typeface="TH SarabunPSK" panose="020B0500040200020003" pitchFamily="34" charset="-34"/>
                          <a:ea typeface="Times New Roman"/>
                          <a:cs typeface="TH SarabunPSK" panose="020B0500040200020003" pitchFamily="34" charset="-34"/>
                        </a:rPr>
                        <a:t>กรมทรัพยากรน้ำบาดาล</a:t>
                      </a:r>
                      <a:endParaRPr lang="en-US" sz="2150" b="1" dirty="0">
                        <a:effectLst/>
                        <a:latin typeface="TH SarabunPSK" panose="020B0500040200020003" pitchFamily="34" charset="-34"/>
                        <a:ea typeface="Times New Roman"/>
                        <a:cs typeface="TH SarabunPSK" panose="020B0500040200020003" pitchFamily="34" charset="-34"/>
                      </a:endParaRPr>
                    </a:p>
                  </a:txBody>
                  <a:tcPr marL="34925" marR="34925" marT="34925" marB="3492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5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</a:t>
                      </a:r>
                      <a:endParaRPr lang="th-TH" sz="215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150" b="1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Calibri"/>
                          <a:cs typeface="TH SarabunPSK" panose="020B0500040200020003" pitchFamily="34" charset="-34"/>
                        </a:rPr>
                        <a:t>การบริหารจัดการน้ำเพื่อการอุปโภค บริโภค </a:t>
                      </a:r>
                      <a:r>
                        <a:rPr lang="th-TH" sz="2150" b="1" dirty="0" smtClean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Calibri"/>
                          <a:cs typeface="TH SarabunPSK" panose="020B0500040200020003" pitchFamily="34" charset="-34"/>
                        </a:rPr>
                        <a:t/>
                      </a:r>
                      <a:br>
                        <a:rPr lang="th-TH" sz="2150" b="1" dirty="0" smtClean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Calibri"/>
                          <a:cs typeface="TH SarabunPSK" panose="020B0500040200020003" pitchFamily="34" charset="-34"/>
                        </a:rPr>
                      </a:br>
                      <a:r>
                        <a:rPr lang="th-TH" sz="2150" b="1" dirty="0" smtClean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Calibri"/>
                          <a:cs typeface="TH SarabunPSK" panose="020B0500040200020003" pitchFamily="34" charset="-34"/>
                        </a:rPr>
                        <a:t>และ</a:t>
                      </a:r>
                      <a:r>
                        <a:rPr lang="th-TH" sz="2150" b="1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Calibri"/>
                          <a:cs typeface="TH SarabunPSK" panose="020B0500040200020003" pitchFamily="34" charset="-34"/>
                        </a:rPr>
                        <a:t>อุตสาหกรรม</a:t>
                      </a:r>
                      <a:endParaRPr lang="en-US" sz="215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87313" indent="0">
                        <a:spcAft>
                          <a:spcPts val="0"/>
                        </a:spcAft>
                      </a:pPr>
                      <a:r>
                        <a:rPr lang="th-TH" sz="2150" b="1" dirty="0" smtClean="0">
                          <a:solidFill>
                            <a:srgbClr val="FF0000"/>
                          </a:solidFill>
                          <a:effectLst/>
                          <a:latin typeface="TH SarabunPSK" panose="020B0500040200020003" pitchFamily="34" charset="-34"/>
                          <a:ea typeface="Times New Roman"/>
                          <a:cs typeface="TH SarabunPSK" panose="020B0500040200020003" pitchFamily="34" charset="-34"/>
                        </a:rPr>
                        <a:t>การประปาส่วนภูมิภาค </a:t>
                      </a:r>
                      <a:r>
                        <a:rPr lang="th-TH" sz="2150" b="1" dirty="0" smtClean="0">
                          <a:effectLst/>
                          <a:latin typeface="TH SarabunPSK" panose="020B0500040200020003" pitchFamily="34" charset="-34"/>
                          <a:ea typeface="Times New Roman"/>
                          <a:cs typeface="TH SarabunPSK" panose="020B0500040200020003" pitchFamily="34" charset="-34"/>
                        </a:rPr>
                        <a:t>การประปานครหลวง </a:t>
                      </a:r>
                    </a:p>
                    <a:p>
                      <a:pPr marL="87313" indent="0">
                        <a:spcAft>
                          <a:spcPts val="0"/>
                        </a:spcAft>
                      </a:pPr>
                      <a:r>
                        <a:rPr lang="th-TH" sz="2150" b="1" dirty="0" smtClean="0">
                          <a:effectLst/>
                          <a:latin typeface="TH SarabunPSK" panose="020B0500040200020003" pitchFamily="34" charset="-34"/>
                          <a:ea typeface="Times New Roman"/>
                          <a:cs typeface="TH SarabunPSK" panose="020B0500040200020003" pitchFamily="34" charset="-34"/>
                        </a:rPr>
                        <a:t>กรมทรัพยากรน้ำบาดาล กรมส่งเสริมการปกครองท้องถิ่น</a:t>
                      </a:r>
                    </a:p>
                  </a:txBody>
                  <a:tcPr marL="34925" marR="34925" marT="34925" marB="3492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5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</a:t>
                      </a:r>
                      <a:endParaRPr lang="th-TH" sz="215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150" b="1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Calibri"/>
                          <a:cs typeface="TH SarabunPSK" panose="020B0500040200020003" pitchFamily="34" charset="-34"/>
                        </a:rPr>
                        <a:t>การรักษาระบบนิเวศและคุณภาพน้ำ</a:t>
                      </a:r>
                      <a:endParaRPr lang="en-US" sz="215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87313" indent="0">
                        <a:spcAft>
                          <a:spcPts val="0"/>
                        </a:spcAft>
                      </a:pPr>
                      <a:r>
                        <a:rPr lang="th-TH" sz="2150" b="1" dirty="0" smtClean="0">
                          <a:solidFill>
                            <a:srgbClr val="FF0000"/>
                          </a:solidFill>
                          <a:effectLst/>
                          <a:latin typeface="TH SarabunPSK" panose="020B0500040200020003" pitchFamily="34" charset="-34"/>
                          <a:ea typeface="Times New Roman"/>
                          <a:cs typeface="TH SarabunPSK" panose="020B0500040200020003" pitchFamily="34" charset="-34"/>
                        </a:rPr>
                        <a:t>กรมควบคุมมลพิษ </a:t>
                      </a:r>
                      <a:r>
                        <a:rPr lang="th-TH" sz="2150" b="1" dirty="0" smtClean="0">
                          <a:effectLst/>
                          <a:latin typeface="TH SarabunPSK" panose="020B0500040200020003" pitchFamily="34" charset="-34"/>
                          <a:ea typeface="Times New Roman"/>
                          <a:cs typeface="TH SarabunPSK" panose="020B0500040200020003" pitchFamily="34" charset="-34"/>
                        </a:rPr>
                        <a:t>กรมทรัพยากรน้ำ กรมชลประทาน กรุงเทพมหานคร การประปาส่วนภูมิภาค การประปานครหลวง</a:t>
                      </a:r>
                    </a:p>
                  </a:txBody>
                  <a:tcPr marL="34925" marR="34925" marT="34925" marB="3492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5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</a:t>
                      </a:r>
                      <a:endParaRPr lang="th-TH" sz="215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150" b="1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Calibri"/>
                          <a:cs typeface="TH SarabunPSK" panose="020B0500040200020003" pitchFamily="34" charset="-34"/>
                        </a:rPr>
                        <a:t>การเตือนภัยและบริหารจัดการภัยพิบัติ</a:t>
                      </a:r>
                      <a:endParaRPr lang="en-US" sz="215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87313" indent="0">
                        <a:spcAft>
                          <a:spcPts val="0"/>
                        </a:spcAft>
                      </a:pPr>
                      <a:r>
                        <a:rPr lang="th-TH" sz="2150" b="1" dirty="0" smtClean="0">
                          <a:effectLst/>
                          <a:latin typeface="TH SarabunPSK" panose="020B0500040200020003" pitchFamily="34" charset="-34"/>
                          <a:ea typeface="Times New Roman"/>
                          <a:cs typeface="TH SarabunPSK" panose="020B0500040200020003" pitchFamily="34" charset="-34"/>
                        </a:rPr>
                        <a:t>กรมป้องกันและบรรเทาสาธารณภัย กรุงเทพมหานคร</a:t>
                      </a:r>
                      <a:endParaRPr lang="en-US" sz="2150" b="1" dirty="0">
                        <a:solidFill>
                          <a:srgbClr val="FF0000"/>
                        </a:solidFill>
                        <a:effectLst/>
                        <a:latin typeface="TH SarabunPSK" panose="020B0500040200020003" pitchFamily="34" charset="-34"/>
                        <a:ea typeface="Times New Roman"/>
                        <a:cs typeface="TH SarabunPSK" panose="020B0500040200020003" pitchFamily="34" charset="-34"/>
                      </a:endParaRPr>
                    </a:p>
                  </a:txBody>
                  <a:tcPr marL="34925" marR="34925" marT="34925" marB="3492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5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</a:t>
                      </a:r>
                      <a:endParaRPr lang="th-TH" sz="215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150" b="1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Calibri"/>
                          <a:cs typeface="TH SarabunPSK" panose="020B0500040200020003" pitchFamily="34" charset="-34"/>
                        </a:rPr>
                        <a:t>ความมั่นคงด้านพลังงาน </a:t>
                      </a:r>
                      <a:endParaRPr lang="en-US" sz="215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87313" indent="0">
                        <a:spcAft>
                          <a:spcPts val="0"/>
                        </a:spcAft>
                      </a:pPr>
                      <a:r>
                        <a:rPr lang="th-TH" sz="2150" b="1" dirty="0" smtClean="0">
                          <a:solidFill>
                            <a:srgbClr val="FF0000"/>
                          </a:solidFill>
                          <a:effectLst/>
                          <a:latin typeface="TH SarabunPSK" panose="020B0500040200020003" pitchFamily="34" charset="-34"/>
                          <a:ea typeface="Times New Roman"/>
                          <a:cs typeface="TH SarabunPSK" panose="020B0500040200020003" pitchFamily="34" charset="-34"/>
                        </a:rPr>
                        <a:t>การไฟฟ้าฝ่ายผลิตแห่งประเทศไทย</a:t>
                      </a:r>
                      <a:endParaRPr lang="en-US" sz="2150" b="1" dirty="0">
                        <a:solidFill>
                          <a:srgbClr val="FF0000"/>
                        </a:solidFill>
                        <a:effectLst/>
                        <a:latin typeface="TH SarabunPSK" panose="020B0500040200020003" pitchFamily="34" charset="-34"/>
                        <a:ea typeface="Times New Roman"/>
                        <a:cs typeface="TH SarabunPSK" panose="020B0500040200020003" pitchFamily="34" charset="-34"/>
                      </a:endParaRPr>
                    </a:p>
                  </a:txBody>
                  <a:tcPr marL="34925" marR="34925" marT="34925" marB="3492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5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</a:t>
                      </a:r>
                      <a:endParaRPr lang="th-TH" sz="215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150" b="1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Calibri"/>
                          <a:cs typeface="TH SarabunPSK" panose="020B0500040200020003" pitchFamily="34" charset="-34"/>
                        </a:rPr>
                        <a:t>กรอบการวางแผนพัฒนาด้านเศรษฐกิจและสังคม</a:t>
                      </a:r>
                      <a:endParaRPr lang="en-US" sz="215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87313" indent="0">
                        <a:spcAft>
                          <a:spcPts val="0"/>
                        </a:spcAft>
                      </a:pPr>
                      <a:r>
                        <a:rPr lang="th-TH" sz="2150" b="1" dirty="0" smtClean="0">
                          <a:solidFill>
                            <a:srgbClr val="FF0000"/>
                          </a:solidFill>
                          <a:effectLst/>
                          <a:latin typeface="TH SarabunPSK" panose="020B0500040200020003" pitchFamily="34" charset="-34"/>
                          <a:ea typeface="Times New Roman"/>
                          <a:cs typeface="TH SarabunPSK" panose="020B0500040200020003" pitchFamily="34" charset="-34"/>
                        </a:rPr>
                        <a:t>สำนักงานสถิติแห่งชาติ </a:t>
                      </a:r>
                      <a:r>
                        <a:rPr lang="th-TH" sz="2150" b="1" dirty="0" smtClean="0">
                          <a:effectLst/>
                          <a:latin typeface="TH SarabunPSK" panose="020B0500040200020003" pitchFamily="34" charset="-34"/>
                          <a:ea typeface="Times New Roman"/>
                          <a:cs typeface="TH SarabunPSK" panose="020B0500040200020003" pitchFamily="34" charset="-34"/>
                        </a:rPr>
                        <a:t>สำนักงบประมาณ </a:t>
                      </a:r>
                    </a:p>
                    <a:p>
                      <a:pPr marL="87313" indent="0">
                        <a:spcAft>
                          <a:spcPts val="0"/>
                        </a:spcAft>
                      </a:pPr>
                      <a:r>
                        <a:rPr lang="th-TH" sz="2150" b="1" dirty="0" smtClean="0">
                          <a:effectLst/>
                          <a:latin typeface="TH SarabunPSK" panose="020B0500040200020003" pitchFamily="34" charset="-34"/>
                          <a:ea typeface="Times New Roman"/>
                          <a:cs typeface="TH SarabunPSK" panose="020B0500040200020003" pitchFamily="34" charset="-34"/>
                        </a:rPr>
                        <a:t>สำนักงานคณะกรรมการพัฒนาการเศรษฐกิจและสังคมแห่งชาติ</a:t>
                      </a:r>
                      <a:endParaRPr lang="en-US" sz="2150" b="1" dirty="0">
                        <a:effectLst/>
                        <a:latin typeface="TH SarabunPSK" panose="020B0500040200020003" pitchFamily="34" charset="-34"/>
                        <a:ea typeface="Times New Roman"/>
                        <a:cs typeface="TH SarabunPSK" panose="020B0500040200020003" pitchFamily="34" charset="-34"/>
                      </a:endParaRPr>
                    </a:p>
                  </a:txBody>
                  <a:tcPr marL="34925" marR="34925" marT="34925" marB="3492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5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</a:t>
                      </a:r>
                      <a:endParaRPr lang="th-TH" sz="215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150" b="1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Calibri"/>
                          <a:cs typeface="TH SarabunPSK" panose="020B0500040200020003" pitchFamily="34" charset="-34"/>
                        </a:rPr>
                        <a:t>ระบบโครงสร้างพื้นฐานด้านระบบข้อมูล</a:t>
                      </a:r>
                      <a:endParaRPr lang="en-US" sz="215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Calibri"/>
                        <a:cs typeface="TH SarabunPSK" panose="020B0500040200020003" pitchFamily="34" charset="-34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87313" indent="0">
                        <a:spcAft>
                          <a:spcPts val="0"/>
                        </a:spcAft>
                      </a:pPr>
                      <a:r>
                        <a:rPr lang="th-TH" sz="2150" b="1" dirty="0" smtClean="0">
                          <a:effectLst/>
                          <a:latin typeface="TH SarabunPSK" panose="020B0500040200020003" pitchFamily="34" charset="-34"/>
                          <a:ea typeface="Times New Roman"/>
                          <a:cs typeface="TH SarabunPSK" panose="020B0500040200020003" pitchFamily="34" charset="-34"/>
                        </a:rPr>
                        <a:t>สำนักงานรัฐบาลอิเล็กทรอนิกส์ กรมโยธาธิการและผังเมือง </a:t>
                      </a:r>
                      <a:br>
                        <a:rPr lang="th-TH" sz="2150" b="1" dirty="0" smtClean="0">
                          <a:effectLst/>
                          <a:latin typeface="TH SarabunPSK" panose="020B0500040200020003" pitchFamily="34" charset="-34"/>
                          <a:ea typeface="Times New Roman"/>
                          <a:cs typeface="TH SarabunPSK" panose="020B0500040200020003" pitchFamily="34" charset="-34"/>
                        </a:rPr>
                      </a:br>
                      <a:r>
                        <a:rPr lang="th-TH" sz="2150" b="1" dirty="0" smtClean="0">
                          <a:solidFill>
                            <a:srgbClr val="FF0000"/>
                          </a:solidFill>
                          <a:effectLst/>
                          <a:latin typeface="TH SarabunPSK" panose="020B0500040200020003" pitchFamily="34" charset="-34"/>
                          <a:ea typeface="Times New Roman"/>
                          <a:cs typeface="TH SarabunPSK" panose="020B0500040200020003" pitchFamily="34" charset="-34"/>
                        </a:rPr>
                        <a:t>สถาบันสารสนเทศทรัพยากรน้ำและการเกษตร </a:t>
                      </a:r>
                      <a:r>
                        <a:rPr lang="th-TH" sz="2150" b="1" dirty="0" smtClean="0">
                          <a:effectLst/>
                          <a:latin typeface="TH SarabunPSK" panose="020B0500040200020003" pitchFamily="34" charset="-34"/>
                          <a:ea typeface="Times New Roman"/>
                          <a:cs typeface="TH SarabunPSK" panose="020B0500040200020003" pitchFamily="34" charset="-34"/>
                        </a:rPr>
                        <a:t/>
                      </a:r>
                      <a:br>
                        <a:rPr lang="th-TH" sz="2150" b="1" dirty="0" smtClean="0">
                          <a:effectLst/>
                          <a:latin typeface="TH SarabunPSK" panose="020B0500040200020003" pitchFamily="34" charset="-34"/>
                          <a:ea typeface="Times New Roman"/>
                          <a:cs typeface="TH SarabunPSK" panose="020B0500040200020003" pitchFamily="34" charset="-34"/>
                        </a:rPr>
                      </a:br>
                      <a:r>
                        <a:rPr lang="th-TH" sz="2150" b="1" dirty="0" smtClean="0">
                          <a:effectLst/>
                          <a:latin typeface="TH SarabunPSK" panose="020B0500040200020003" pitchFamily="34" charset="-34"/>
                          <a:ea typeface="Times New Roman"/>
                          <a:cs typeface="TH SarabunPSK" panose="020B0500040200020003" pitchFamily="34" charset="-34"/>
                        </a:rPr>
                        <a:t>สำนักงานพัฒนาเทคโนโลยีอวกาศและภูมิสารสนเทศ </a:t>
                      </a:r>
                      <a:endParaRPr lang="en-US" sz="2150" b="1" dirty="0">
                        <a:effectLst/>
                        <a:latin typeface="TH SarabunPSK" panose="020B0500040200020003" pitchFamily="34" charset="-34"/>
                        <a:ea typeface="Times New Roman"/>
                        <a:cs typeface="TH SarabunPSK" panose="020B0500040200020003" pitchFamily="34" charset="-34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  <p:sp>
        <p:nvSpPr>
          <p:cNvPr id="12" name="ชื่อเรื่อง 1"/>
          <p:cNvSpPr txBox="1">
            <a:spLocks/>
          </p:cNvSpPr>
          <p:nvPr/>
        </p:nvSpPr>
        <p:spPr bwMode="auto">
          <a:xfrm>
            <a:off x="78042" y="477385"/>
            <a:ext cx="9144000" cy="8382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th-TH" altLang="th-TH" sz="2800" b="1" dirty="0" smtClean="0">
                <a:solidFill>
                  <a:sysClr val="windowText" lastClr="000000"/>
                </a:solidFill>
                <a:latin typeface="TH SarabunPSK" pitchFamily="34" charset="-34"/>
                <a:cs typeface="TH SarabunPSK" pitchFamily="34" charset="-34"/>
              </a:rPr>
              <a:t>หน่วยงานที่รับผิดชอบฐานข้อมูล</a:t>
            </a:r>
            <a:r>
              <a:rPr lang="th-TH" altLang="th-TH" sz="2800" b="1" dirty="0">
                <a:solidFill>
                  <a:sysClr val="windowText" lastClr="000000"/>
                </a:solidFill>
                <a:latin typeface="TH SarabunPSK" pitchFamily="34" charset="-34"/>
                <a:cs typeface="TH SarabunPSK" pitchFamily="34" charset="-34"/>
              </a:rPr>
              <a:t>เพื่อสนับสนุนการปฏิบัติงาน 9 ด้าน</a:t>
            </a:r>
            <a:endParaRPr lang="en-US" altLang="th-TH" sz="2800" b="1" dirty="0" smtClean="0">
              <a:solidFill>
                <a:sysClr val="windowText" lastClr="00000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24884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Diagonal Corner Rectangle 9"/>
          <p:cNvSpPr/>
          <p:nvPr/>
        </p:nvSpPr>
        <p:spPr>
          <a:xfrm>
            <a:off x="2423401" y="1916832"/>
            <a:ext cx="6720599" cy="2524037"/>
          </a:xfrm>
          <a:prstGeom prst="round2DiagRect">
            <a:avLst>
              <a:gd name="adj1" fmla="val 15677"/>
              <a:gd name="adj2" fmla="val 0"/>
            </a:avLst>
          </a:prstGeom>
          <a:solidFill>
            <a:srgbClr val="F4F3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600" b="1" dirty="0" smtClean="0">
                <a:solidFill>
                  <a:schemeClr val="tx1"/>
                </a:solidFill>
              </a:rPr>
              <a:t>การประเมินผลกระทบการบริหารจัดการน้ำพื้นที่ลุ่มต่ำเพื่อบรรเทาอุทกภัย ช่วงฤดูฝนที่ผ่านมา </a:t>
            </a:r>
            <a:r>
              <a:rPr lang="th-TH" sz="3600" dirty="0" smtClean="0">
                <a:solidFill>
                  <a:schemeClr val="tx1"/>
                </a:solidFill>
              </a:rPr>
              <a:t>โดย กรมชลประทาน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34" name="Picture 2" descr="C:\ONWR\NWMC\Template_logo\NEW\logo สทนช._180305_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11" r="3943"/>
          <a:stretch/>
        </p:blipFill>
        <p:spPr bwMode="auto">
          <a:xfrm>
            <a:off x="8436867" y="0"/>
            <a:ext cx="707133" cy="7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สี่เหลี่ยมผืนผ้า 1"/>
          <p:cNvSpPr/>
          <p:nvPr/>
        </p:nvSpPr>
        <p:spPr>
          <a:xfrm>
            <a:off x="749956" y="0"/>
            <a:ext cx="7687191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85331" y="-56229"/>
            <a:ext cx="7978566" cy="923925"/>
          </a:xfrm>
          <a:noFill/>
          <a:ln>
            <a:noFill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ระเบียบวาระการประชุม</a:t>
            </a:r>
          </a:p>
        </p:txBody>
      </p:sp>
      <p:pic>
        <p:nvPicPr>
          <p:cNvPr id="37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sp>
        <p:nvSpPr>
          <p:cNvPr id="6" name="Round Diagonal Corner Rectangle 5"/>
          <p:cNvSpPr/>
          <p:nvPr/>
        </p:nvSpPr>
        <p:spPr>
          <a:xfrm>
            <a:off x="2627783" y="1411877"/>
            <a:ext cx="5809363" cy="765612"/>
          </a:xfrm>
          <a:prstGeom prst="round2DiagRect">
            <a:avLst>
              <a:gd name="adj1" fmla="val 32172"/>
              <a:gd name="adj2" fmla="val 0"/>
            </a:avLst>
          </a:prstGeom>
          <a:noFill/>
          <a:ln>
            <a:solidFill>
              <a:srgbClr val="0BA0E3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10"/>
          <p:cNvSpPr/>
          <p:nvPr/>
        </p:nvSpPr>
        <p:spPr>
          <a:xfrm>
            <a:off x="755576" y="1196752"/>
            <a:ext cx="2232248" cy="1008112"/>
          </a:xfrm>
          <a:prstGeom prst="round2DiagRect">
            <a:avLst>
              <a:gd name="adj1" fmla="val 32172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สี่เหลี่ยมผืนผ้า 10"/>
          <p:cNvSpPr/>
          <p:nvPr/>
        </p:nvSpPr>
        <p:spPr>
          <a:xfrm>
            <a:off x="3059831" y="1411877"/>
            <a:ext cx="4536505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เรื่องอื่นๆ</a:t>
            </a:r>
          </a:p>
        </p:txBody>
      </p:sp>
      <p:sp>
        <p:nvSpPr>
          <p:cNvPr id="35" name="สี่เหลี่ยมผืนผ้า 10"/>
          <p:cNvSpPr/>
          <p:nvPr/>
        </p:nvSpPr>
        <p:spPr>
          <a:xfrm>
            <a:off x="965980" y="1411877"/>
            <a:ext cx="244883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ระเบียบวาระที่ </a:t>
            </a:r>
            <a:r>
              <a:rPr lang="en-US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  <a:endParaRPr lang="th-TH" sz="2800" b="1" dirty="0" smtClean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84181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ONWR\NWMC\Template_logo\123tran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4" t="59666"/>
          <a:stretch/>
        </p:blipFill>
        <p:spPr bwMode="auto">
          <a:xfrm>
            <a:off x="2916621" y="3505200"/>
            <a:ext cx="6227379" cy="281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ONWR\NWMC\Template_logo\123tran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66"/>
          <a:stretch/>
        </p:blipFill>
        <p:spPr bwMode="auto">
          <a:xfrm flipH="1">
            <a:off x="0" y="3737831"/>
            <a:ext cx="9144000" cy="280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ONWR\NWMC\Template_logo\123tran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66"/>
          <a:stretch/>
        </p:blipFill>
        <p:spPr bwMode="auto">
          <a:xfrm>
            <a:off x="0" y="4572000"/>
            <a:ext cx="9144000" cy="280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281098"/>
            <a:ext cx="1981200" cy="1981200"/>
          </a:xfrm>
          <a:prstGeom prst="rect">
            <a:avLst/>
          </a:prstGeom>
          <a:noFill/>
        </p:spPr>
      </p:pic>
      <p:pic>
        <p:nvPicPr>
          <p:cNvPr id="9" name="Picture 2" descr="C:\ONWR\NWMC\Template_logo\NEW\logo สทนช._180305_00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681" y="1037258"/>
            <a:ext cx="2295567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83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C:\ONWR\NWMC\Template_logo\NEW\logo สทนช._180305_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11" r="3943"/>
          <a:stretch/>
        </p:blipFill>
        <p:spPr bwMode="auto">
          <a:xfrm>
            <a:off x="8436867" y="0"/>
            <a:ext cx="707133" cy="7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สี่เหลี่ยมผืนผ้า 1"/>
          <p:cNvSpPr/>
          <p:nvPr/>
        </p:nvSpPr>
        <p:spPr>
          <a:xfrm>
            <a:off x="749956" y="0"/>
            <a:ext cx="7687191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85331" y="-56229"/>
            <a:ext cx="7978566" cy="923925"/>
          </a:xfrm>
          <a:noFill/>
          <a:ln>
            <a:noFill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ระเบียบวาระการประชุม</a:t>
            </a:r>
          </a:p>
        </p:txBody>
      </p:sp>
      <p:pic>
        <p:nvPicPr>
          <p:cNvPr id="37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sp>
        <p:nvSpPr>
          <p:cNvPr id="35" name="สี่เหลี่ยมผืนผ้า 10"/>
          <p:cNvSpPr/>
          <p:nvPr/>
        </p:nvSpPr>
        <p:spPr>
          <a:xfrm>
            <a:off x="34372" y="893033"/>
            <a:ext cx="9218148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1428750" algn="l"/>
              </a:tabLst>
            </a:pP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ระเบียบวาระที่ </a:t>
            </a:r>
            <a:r>
              <a:rPr lang="en-US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	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เรื่อง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ทราบ</a:t>
            </a:r>
          </a:p>
          <a:p>
            <a:pPr marL="1790700" indent="-1790700">
              <a:spcAft>
                <a:spcPts val="600"/>
              </a:spcAft>
              <a:tabLst>
                <a:tab pos="1428750" algn="l"/>
              </a:tabLst>
            </a:pPr>
            <a:r>
              <a:rPr lang="th-TH" sz="20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4.1</a:t>
            </a:r>
            <a:r>
              <a:rPr lang="th-TH" sz="20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รายงานสภาพภูมิอากาศในปัจจุบันและการคาดการณ์</a:t>
            </a:r>
            <a:r>
              <a:rPr lang="th-TH" sz="20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โดย กรมอุตุนิยมวิทยา และ  สถาบันสารสนเทศทรัพยากรน้ำและการเกษตร (องค์กรมหาชน)</a:t>
            </a:r>
          </a:p>
          <a:p>
            <a:pPr marL="1790700" indent="-1790700">
              <a:spcAft>
                <a:spcPts val="600"/>
              </a:spcAft>
              <a:tabLst>
                <a:tab pos="1428750" algn="l"/>
              </a:tabLst>
            </a:pPr>
            <a:r>
              <a:rPr lang="th-TH" sz="20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0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4.2</a:t>
            </a:r>
            <a:r>
              <a:rPr lang="th-TH" sz="20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รายงานสถานการณ์น้ำ การบริหารจัดการน้ำและการคาดการณ์ในแหล่งกักเก็บน้ำ</a:t>
            </a:r>
          </a:p>
          <a:p>
            <a:pPr marL="1790700" indent="-1790700">
              <a:spcAft>
                <a:spcPts val="600"/>
              </a:spcAft>
              <a:tabLst>
                <a:tab pos="1428750" algn="l"/>
              </a:tabLst>
            </a:pPr>
            <a:r>
              <a:rPr lang="th-TH" sz="20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	- </a:t>
            </a:r>
            <a:r>
              <a:rPr lang="th-TH" sz="20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แหล่งน้ำขนาดใหญ่และขนาดกลาง </a:t>
            </a:r>
            <a:r>
              <a:rPr lang="th-TH" sz="20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การไฟฟ้าฝ่ายผลิตแห่งประเทศไทย และกรมชลประทาน</a:t>
            </a:r>
          </a:p>
          <a:p>
            <a:pPr marL="1790700" indent="-1790700">
              <a:spcAft>
                <a:spcPts val="600"/>
              </a:spcAft>
              <a:tabLst>
                <a:tab pos="1428750" algn="l"/>
              </a:tabLst>
            </a:pPr>
            <a:r>
              <a:rPr lang="th-TH" sz="20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	- </a:t>
            </a:r>
            <a:r>
              <a:rPr lang="th-TH" sz="20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แหล่งน้ำขนาดเล็ก </a:t>
            </a:r>
            <a:r>
              <a:rPr lang="th-TH" sz="20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กรมทรัพยากรน้ำ  สำนักงานพัฒนาเทคโนโลยีอวกาศ</a:t>
            </a:r>
            <a:r>
              <a:rPr lang="th-TH" sz="2000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และภูมิ</a:t>
            </a:r>
            <a:r>
              <a:rPr lang="th-TH" sz="20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สารสนเทศ (องค์การมหาชน) และกรมทรัพยากรน้ำบาดาล</a:t>
            </a:r>
          </a:p>
          <a:p>
            <a:pPr marL="1790700" indent="-1790700">
              <a:spcAft>
                <a:spcPts val="600"/>
              </a:spcAft>
              <a:tabLst>
                <a:tab pos="1428750" algn="l"/>
              </a:tabLst>
            </a:pPr>
            <a:r>
              <a:rPr lang="th-TH" sz="20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0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4.3</a:t>
            </a:r>
            <a:r>
              <a:rPr lang="th-TH" sz="20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รายงานสถานการณ์น้ำท่าภายในประเทศและแม่น้ำนานาชาติและคาดการณ์ </a:t>
            </a:r>
            <a:r>
              <a:rPr lang="th-TH" sz="20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 </a:t>
            </a:r>
          </a:p>
          <a:p>
            <a:pPr marL="1790700" indent="-1790700">
              <a:spcAft>
                <a:spcPts val="600"/>
              </a:spcAft>
              <a:tabLst>
                <a:tab pos="1428750" algn="l"/>
              </a:tabLst>
            </a:pPr>
            <a:r>
              <a:rPr lang="th-TH" sz="20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       สถาบันสารสนเทศทรัพยากรน้ำและการเกษตร (องค์กรมหาชน) กรมชลประทาน กรมทรัพยากรน้ำ กรมอุทกศาสตร์ กองทัพเรือ และกรุงเทพมหานคร</a:t>
            </a:r>
          </a:p>
          <a:p>
            <a:pPr marL="1790700" indent="-1790700">
              <a:spcAft>
                <a:spcPts val="600"/>
              </a:spcAft>
              <a:tabLst>
                <a:tab pos="1428750" algn="l"/>
              </a:tabLst>
            </a:pPr>
            <a:r>
              <a:rPr lang="th-TH" sz="20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0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4.4. รายงานสถานการณ์คุณภาพ</a:t>
            </a:r>
            <a:r>
              <a:rPr lang="th-TH" sz="20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น้ำ </a:t>
            </a:r>
            <a:r>
              <a:rPr lang="th-TH" sz="2000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</a:t>
            </a:r>
            <a:r>
              <a:rPr lang="th-TH" sz="20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กรมควบคุมมลพิษ การประปานครหลวง การประปาส่วนภูมิภาค และหน่วยงานที่เกี่ยวข้อง</a:t>
            </a:r>
          </a:p>
          <a:p>
            <a:pPr marL="1790700" indent="-1790700">
              <a:spcAft>
                <a:spcPts val="600"/>
              </a:spcAft>
              <a:tabLst>
                <a:tab pos="1428750" algn="l"/>
              </a:tabLst>
            </a:pPr>
            <a:r>
              <a:rPr lang="th-TH" sz="20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	</a:t>
            </a:r>
            <a:r>
              <a:rPr lang="th-TH" sz="20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4.5. รายงานสถานการณ์ภัยที่เกิดจากน้ำและการช่วยเหลือ </a:t>
            </a:r>
            <a:r>
              <a:rPr lang="th-TH" sz="20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กรมป้องกันและ</a:t>
            </a:r>
            <a:r>
              <a:rPr lang="th-TH" sz="2000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บรรเทาสา</a:t>
            </a:r>
            <a:r>
              <a:rPr lang="th-TH" sz="20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ธารณภัย กรมฝนหลวงและการบินเกษตร และหน่วยงานที่</a:t>
            </a:r>
            <a:r>
              <a:rPr lang="th-TH" sz="2000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เกี่ยวข้อง</a:t>
            </a:r>
            <a:endParaRPr lang="th-TH" sz="2000" dirty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59148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C:\ONWR\NWMC\Template_logo\NEW\logo สทนช._180305_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11" r="3943"/>
          <a:stretch/>
        </p:blipFill>
        <p:spPr bwMode="auto">
          <a:xfrm>
            <a:off x="8436867" y="0"/>
            <a:ext cx="707133" cy="7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สี่เหลี่ยมผืนผ้า 1"/>
          <p:cNvSpPr/>
          <p:nvPr/>
        </p:nvSpPr>
        <p:spPr>
          <a:xfrm>
            <a:off x="749956" y="0"/>
            <a:ext cx="7687191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85331" y="-56229"/>
            <a:ext cx="7978566" cy="923925"/>
          </a:xfrm>
          <a:noFill/>
          <a:ln>
            <a:noFill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ระเบียบวาระการประชุม</a:t>
            </a:r>
          </a:p>
        </p:txBody>
      </p:sp>
      <p:pic>
        <p:nvPicPr>
          <p:cNvPr id="37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sp>
        <p:nvSpPr>
          <p:cNvPr id="35" name="สี่เหลี่ยมผืนผ้า 10"/>
          <p:cNvSpPr/>
          <p:nvPr/>
        </p:nvSpPr>
        <p:spPr>
          <a:xfrm>
            <a:off x="34372" y="893033"/>
            <a:ext cx="921814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1428750" algn="l"/>
              </a:tabLst>
            </a:pP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ระเบียบ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วาระที่ 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   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เรื่องเพื่อ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พิจารณา</a:t>
            </a:r>
          </a:p>
          <a:p>
            <a:pPr marL="1428750" indent="-1428750">
              <a:lnSpc>
                <a:spcPct val="150000"/>
              </a:lnSpc>
              <a:tabLst>
                <a:tab pos="1428750" algn="l"/>
              </a:tabLst>
            </a:pPr>
            <a:r>
              <a:rPr lang="th-TH" sz="20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5.1. กำหนดการประชุมติดตามและวิเคราะห์สถานการณ์น้ำทุกวันจันทร์ เพื่อสรุปข้อมูลเสนอรองนายกรัฐมนตรี</a:t>
            </a:r>
          </a:p>
          <a:p>
            <a:pPr marL="1428750" indent="-1428750">
              <a:lnSpc>
                <a:spcPct val="150000"/>
              </a:lnSpc>
              <a:tabLst>
                <a:tab pos="1428750" algn="l"/>
              </a:tabLst>
            </a:pPr>
            <a:r>
              <a:rPr lang="th-TH" sz="20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0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5.2</a:t>
            </a:r>
            <a:r>
              <a:rPr lang="th-TH" sz="20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เรื่องแต่งตั้งคณะทำงานย่อย เพื่อติดตามและวิเคราะห์สถานการณ์น้ำ</a:t>
            </a:r>
          </a:p>
          <a:p>
            <a:pPr marL="1428750" indent="-1428750">
              <a:lnSpc>
                <a:spcPct val="150000"/>
              </a:lnSpc>
              <a:tabLst>
                <a:tab pos="1428750" algn="l"/>
              </a:tabLst>
            </a:pPr>
            <a:r>
              <a:rPr lang="th-TH" sz="20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5.3</a:t>
            </a:r>
            <a:r>
              <a:rPr lang="th-TH" sz="20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การรายงานสถานการณ์น้ำให้คณะอนุกรรมการวิเคราะห์ติดตามสถานการณ์</a:t>
            </a:r>
            <a:r>
              <a:rPr lang="th-TH" sz="20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และการ</a:t>
            </a:r>
            <a:r>
              <a:rPr lang="th-TH" sz="20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บริหารจัดการทรัพยากรน้ำประจำสัปดาห์</a:t>
            </a:r>
          </a:p>
          <a:p>
            <a:pPr marL="1428750" indent="-1428750">
              <a:lnSpc>
                <a:spcPct val="150000"/>
              </a:lnSpc>
              <a:tabLst>
                <a:tab pos="1428750" algn="l"/>
              </a:tabLst>
            </a:pPr>
            <a:r>
              <a:rPr lang="th-TH" sz="20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5.4. การจัดทำข้อมูล</a:t>
            </a:r>
            <a:r>
              <a:rPr lang="th-TH" sz="20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สนับสนุนผู้บริหาร</a:t>
            </a:r>
            <a:r>
              <a:rPr lang="th-TH" sz="20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ประเทศกรณีเร่งด่วน</a:t>
            </a:r>
          </a:p>
          <a:p>
            <a:pPr marL="1428750" indent="-1428750">
              <a:lnSpc>
                <a:spcPct val="150000"/>
              </a:lnSpc>
              <a:tabLst>
                <a:tab pos="1428750" algn="l"/>
              </a:tabLst>
            </a:pPr>
            <a:r>
              <a:rPr lang="th-TH" sz="20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5.5  การบูร</a:t>
            </a:r>
            <a:r>
              <a:rPr lang="th-TH" sz="2000" b="1" dirty="0" err="1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ณา</a:t>
            </a:r>
            <a:r>
              <a:rPr lang="th-TH" sz="20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การจัดทำฐานข้อมูลทรัพยากรน้ำแห่งชาติ </a:t>
            </a:r>
          </a:p>
          <a:p>
            <a:pPr>
              <a:lnSpc>
                <a:spcPct val="150000"/>
              </a:lnSpc>
              <a:tabLst>
                <a:tab pos="1428750" algn="l"/>
              </a:tabLst>
            </a:pP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ระเบียบ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วาระที่ 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  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เรื่องอื่นๆ </a:t>
            </a: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th-TH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46613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C:\ONWR\NWMC\Template_logo\NEW\logo สทนช._180305_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11" r="3943"/>
          <a:stretch/>
        </p:blipFill>
        <p:spPr bwMode="auto">
          <a:xfrm>
            <a:off x="8436867" y="0"/>
            <a:ext cx="707133" cy="7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สี่เหลี่ยมผืนผ้า 1"/>
          <p:cNvSpPr/>
          <p:nvPr/>
        </p:nvSpPr>
        <p:spPr>
          <a:xfrm>
            <a:off x="749956" y="0"/>
            <a:ext cx="7687191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85331" y="-56229"/>
            <a:ext cx="7978566" cy="923925"/>
          </a:xfrm>
          <a:noFill/>
          <a:ln>
            <a:noFill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ระเบียบวาระการประชุม</a:t>
            </a:r>
          </a:p>
        </p:txBody>
      </p:sp>
      <p:pic>
        <p:nvPicPr>
          <p:cNvPr id="37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sp>
        <p:nvSpPr>
          <p:cNvPr id="6" name="Round Diagonal Corner Rectangle 5"/>
          <p:cNvSpPr/>
          <p:nvPr/>
        </p:nvSpPr>
        <p:spPr>
          <a:xfrm>
            <a:off x="2627783" y="1411877"/>
            <a:ext cx="5809363" cy="765612"/>
          </a:xfrm>
          <a:prstGeom prst="round2DiagRect">
            <a:avLst>
              <a:gd name="adj1" fmla="val 32172"/>
              <a:gd name="adj2" fmla="val 0"/>
            </a:avLst>
          </a:prstGeom>
          <a:noFill/>
          <a:ln>
            <a:solidFill>
              <a:srgbClr val="0BA0E3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10"/>
          <p:cNvSpPr/>
          <p:nvPr/>
        </p:nvSpPr>
        <p:spPr>
          <a:xfrm>
            <a:off x="755576" y="1196752"/>
            <a:ext cx="2232248" cy="1008112"/>
          </a:xfrm>
          <a:prstGeom prst="round2DiagRect">
            <a:avLst>
              <a:gd name="adj1" fmla="val 32172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สี่เหลี่ยมผืนผ้า 10"/>
          <p:cNvSpPr/>
          <p:nvPr/>
        </p:nvSpPr>
        <p:spPr>
          <a:xfrm>
            <a:off x="3059831" y="1411877"/>
            <a:ext cx="45365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เรื่อง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ที่ประธานแจ้งให้ที่ประชุม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ทราบ</a:t>
            </a:r>
          </a:p>
        </p:txBody>
      </p:sp>
      <p:sp>
        <p:nvSpPr>
          <p:cNvPr id="35" name="สี่เหลี่ยมผืนผ้า 10"/>
          <p:cNvSpPr/>
          <p:nvPr/>
        </p:nvSpPr>
        <p:spPr>
          <a:xfrm>
            <a:off x="965980" y="1411877"/>
            <a:ext cx="24488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ระเบียบวาระที่ </a:t>
            </a:r>
            <a:r>
              <a:rPr lang="en-US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sz="2800" b="1" dirty="0" smtClean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957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/>
        </p:nvSpPr>
        <p:spPr>
          <a:xfrm>
            <a:off x="2423401" y="1794682"/>
            <a:ext cx="6013466" cy="3362510"/>
          </a:xfrm>
          <a:prstGeom prst="round2DiagRect">
            <a:avLst>
              <a:gd name="adj1" fmla="val 15677"/>
              <a:gd name="adj2" fmla="val 0"/>
            </a:avLst>
          </a:prstGeom>
          <a:solidFill>
            <a:srgbClr val="F4F3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 descr="C:\ONWR\NWMC\Template_logo\NEW\logo สทนช._180305_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11" r="3943"/>
          <a:stretch/>
        </p:blipFill>
        <p:spPr bwMode="auto">
          <a:xfrm>
            <a:off x="8436867" y="0"/>
            <a:ext cx="707133" cy="7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สี่เหลี่ยมผืนผ้า 1"/>
          <p:cNvSpPr/>
          <p:nvPr/>
        </p:nvSpPr>
        <p:spPr>
          <a:xfrm>
            <a:off x="749956" y="0"/>
            <a:ext cx="7687191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85331" y="-56229"/>
            <a:ext cx="7978566" cy="923925"/>
          </a:xfrm>
          <a:noFill/>
          <a:ln>
            <a:noFill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ระเบียบวาระการประชุม</a:t>
            </a:r>
          </a:p>
        </p:txBody>
      </p:sp>
      <p:pic>
        <p:nvPicPr>
          <p:cNvPr id="37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sp>
        <p:nvSpPr>
          <p:cNvPr id="6" name="Round Diagonal Corner Rectangle 5"/>
          <p:cNvSpPr/>
          <p:nvPr/>
        </p:nvSpPr>
        <p:spPr>
          <a:xfrm>
            <a:off x="2627783" y="1411877"/>
            <a:ext cx="5809363" cy="765612"/>
          </a:xfrm>
          <a:prstGeom prst="round2DiagRect">
            <a:avLst>
              <a:gd name="adj1" fmla="val 32172"/>
              <a:gd name="adj2" fmla="val 0"/>
            </a:avLst>
          </a:prstGeom>
          <a:solidFill>
            <a:schemeClr val="bg1"/>
          </a:solidFill>
          <a:ln>
            <a:solidFill>
              <a:srgbClr val="0BA0E3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10"/>
          <p:cNvSpPr/>
          <p:nvPr/>
        </p:nvSpPr>
        <p:spPr>
          <a:xfrm>
            <a:off x="755576" y="1196752"/>
            <a:ext cx="2232248" cy="1008112"/>
          </a:xfrm>
          <a:prstGeom prst="round2DiagRect">
            <a:avLst>
              <a:gd name="adj1" fmla="val 32172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สี่เหลี่ยมผืนผ้า 10"/>
          <p:cNvSpPr/>
          <p:nvPr/>
        </p:nvSpPr>
        <p:spPr>
          <a:xfrm>
            <a:off x="3059831" y="1411877"/>
            <a:ext cx="4536505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รับรองรายงานการประชุม</a:t>
            </a:r>
          </a:p>
        </p:txBody>
      </p:sp>
      <p:sp>
        <p:nvSpPr>
          <p:cNvPr id="35" name="สี่เหลี่ยมผืนผ้า 10"/>
          <p:cNvSpPr/>
          <p:nvPr/>
        </p:nvSpPr>
        <p:spPr>
          <a:xfrm>
            <a:off x="965980" y="1411877"/>
            <a:ext cx="244883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ระเบียบวาระที่ </a:t>
            </a:r>
            <a:r>
              <a:rPr lang="en-US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endParaRPr lang="th-TH" sz="2800" b="1" dirty="0" smtClean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สี่เหลี่ยมผืนผ้า 10"/>
          <p:cNvSpPr/>
          <p:nvPr/>
        </p:nvSpPr>
        <p:spPr>
          <a:xfrm>
            <a:off x="3026026" y="2311709"/>
            <a:ext cx="53623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รับรองรายงาน</a:t>
            </a:r>
            <a:r>
              <a:rPr lang="th-TH" sz="2800" b="1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2800" b="1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ประชุมครั้งที่ </a:t>
            </a:r>
            <a:r>
              <a:rPr lang="en-US" sz="2800" b="1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1/2561</a:t>
            </a:r>
            <a:endParaRPr lang="th-TH" sz="2800" b="1" dirty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b="1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วัน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พฤหัสบดีที่ ๑๕ มีนาคม </a:t>
            </a:r>
            <a:r>
              <a:rPr lang="th-TH" sz="2800" b="1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๒๕๖๑ </a:t>
            </a:r>
            <a:endParaRPr lang="th-TH" sz="2800" b="1" dirty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02154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/>
        </p:nvSpPr>
        <p:spPr>
          <a:xfrm>
            <a:off x="2423400" y="1794682"/>
            <a:ext cx="6720599" cy="2949919"/>
          </a:xfrm>
          <a:prstGeom prst="round2DiagRect">
            <a:avLst>
              <a:gd name="adj1" fmla="val 15677"/>
              <a:gd name="adj2" fmla="val 0"/>
            </a:avLst>
          </a:prstGeom>
          <a:solidFill>
            <a:srgbClr val="F4F3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4" name="Picture 2" descr="C:\ONWR\NWMC\Template_logo\NEW\logo สทนช._180305_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11" r="3943"/>
          <a:stretch/>
        </p:blipFill>
        <p:spPr bwMode="auto">
          <a:xfrm>
            <a:off x="8436867" y="0"/>
            <a:ext cx="707133" cy="7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สี่เหลี่ยมผืนผ้า 1"/>
          <p:cNvSpPr/>
          <p:nvPr/>
        </p:nvSpPr>
        <p:spPr>
          <a:xfrm>
            <a:off x="749956" y="0"/>
            <a:ext cx="7687191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85331" y="-56229"/>
            <a:ext cx="7978566" cy="923925"/>
          </a:xfrm>
          <a:noFill/>
          <a:ln>
            <a:noFill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ระเบียบวาระการประชุม</a:t>
            </a:r>
          </a:p>
        </p:txBody>
      </p:sp>
      <p:pic>
        <p:nvPicPr>
          <p:cNvPr id="37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sp>
        <p:nvSpPr>
          <p:cNvPr id="6" name="Round Diagonal Corner Rectangle 5"/>
          <p:cNvSpPr/>
          <p:nvPr/>
        </p:nvSpPr>
        <p:spPr>
          <a:xfrm>
            <a:off x="2627783" y="1411877"/>
            <a:ext cx="5809363" cy="765612"/>
          </a:xfrm>
          <a:prstGeom prst="round2DiagRect">
            <a:avLst>
              <a:gd name="adj1" fmla="val 32172"/>
              <a:gd name="adj2" fmla="val 0"/>
            </a:avLst>
          </a:prstGeom>
          <a:solidFill>
            <a:schemeClr val="bg1"/>
          </a:solidFill>
          <a:ln>
            <a:solidFill>
              <a:srgbClr val="0BA0E3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755576" y="1196752"/>
            <a:ext cx="2232248" cy="1008112"/>
          </a:xfrm>
          <a:prstGeom prst="round2DiagRect">
            <a:avLst>
              <a:gd name="adj1" fmla="val 32172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สี่เหลี่ยมผืนผ้า 10"/>
          <p:cNvSpPr/>
          <p:nvPr/>
        </p:nvSpPr>
        <p:spPr>
          <a:xfrm>
            <a:off x="3059831" y="1411877"/>
            <a:ext cx="4536505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เรื่องสืบเนื่อง </a:t>
            </a:r>
          </a:p>
        </p:txBody>
      </p:sp>
      <p:sp>
        <p:nvSpPr>
          <p:cNvPr id="35" name="สี่เหลี่ยมผืนผ้า 10"/>
          <p:cNvSpPr/>
          <p:nvPr/>
        </p:nvSpPr>
        <p:spPr>
          <a:xfrm>
            <a:off x="965980" y="1411877"/>
            <a:ext cx="244883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ระเบียบวาระที่ </a:t>
            </a:r>
            <a:r>
              <a:rPr lang="en-US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endParaRPr lang="th-TH" sz="2800" b="1" dirty="0" smtClean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สี่เหลี่ยมผืนผ้า 10"/>
          <p:cNvSpPr/>
          <p:nvPr/>
        </p:nvSpPr>
        <p:spPr>
          <a:xfrm>
            <a:off x="2423400" y="2420888"/>
            <a:ext cx="672060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>
              <a:spcAft>
                <a:spcPts val="600"/>
              </a:spcAft>
            </a:pP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3.1 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ผลการดำเนินการประเมินปริมาณฝนเฉลี่ยให้เป็นมาตรฐาน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กลาง โดย 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กรมอุตุนิยมวิทยา  และสถาบันสารสนเทศทรัพยากรน้ำและการเกษตร 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องค์กรมหาชน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2800" b="1" dirty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3.2 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การดำเนินการประสานขอข้อมูลปริมาณน้ำในเขตประเทศจีนในช่วงฤดูแล้ง 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กรมทรัพยากรน้ำ</a:t>
            </a:r>
          </a:p>
        </p:txBody>
      </p:sp>
    </p:spTree>
    <p:extLst>
      <p:ext uri="{BB962C8B-B14F-4D97-AF65-F5344CB8AC3E}">
        <p14:creationId xmlns:p14="http://schemas.microsoft.com/office/powerpoint/2010/main" val="385977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/>
        </p:nvSpPr>
        <p:spPr>
          <a:xfrm>
            <a:off x="2423400" y="1794682"/>
            <a:ext cx="6720599" cy="5063318"/>
          </a:xfrm>
          <a:prstGeom prst="round2DiagRect">
            <a:avLst>
              <a:gd name="adj1" fmla="val 15677"/>
              <a:gd name="adj2" fmla="val 0"/>
            </a:avLst>
          </a:prstGeom>
          <a:solidFill>
            <a:srgbClr val="F4F3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4" name="Picture 2" descr="C:\ONWR\NWMC\Template_logo\NEW\logo สทนช._180305_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11" r="3943"/>
          <a:stretch/>
        </p:blipFill>
        <p:spPr bwMode="auto">
          <a:xfrm>
            <a:off x="8436867" y="0"/>
            <a:ext cx="707133" cy="7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สี่เหลี่ยมผืนผ้า 1"/>
          <p:cNvSpPr/>
          <p:nvPr/>
        </p:nvSpPr>
        <p:spPr>
          <a:xfrm>
            <a:off x="749956" y="0"/>
            <a:ext cx="7687191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85331" y="-56229"/>
            <a:ext cx="7978566" cy="923925"/>
          </a:xfrm>
          <a:noFill/>
          <a:ln>
            <a:noFill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ระเบียบวาระการประชุม</a:t>
            </a:r>
          </a:p>
        </p:txBody>
      </p:sp>
      <p:pic>
        <p:nvPicPr>
          <p:cNvPr id="37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sp>
        <p:nvSpPr>
          <p:cNvPr id="6" name="Round Diagonal Corner Rectangle 5"/>
          <p:cNvSpPr/>
          <p:nvPr/>
        </p:nvSpPr>
        <p:spPr>
          <a:xfrm>
            <a:off x="2627783" y="1411877"/>
            <a:ext cx="5809363" cy="765612"/>
          </a:xfrm>
          <a:prstGeom prst="round2DiagRect">
            <a:avLst>
              <a:gd name="adj1" fmla="val 32172"/>
              <a:gd name="adj2" fmla="val 0"/>
            </a:avLst>
          </a:prstGeom>
          <a:solidFill>
            <a:schemeClr val="bg1"/>
          </a:solidFill>
          <a:ln>
            <a:solidFill>
              <a:srgbClr val="0BA0E3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755576" y="1196752"/>
            <a:ext cx="2232248" cy="1008112"/>
          </a:xfrm>
          <a:prstGeom prst="round2DiagRect">
            <a:avLst>
              <a:gd name="adj1" fmla="val 32172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สี่เหลี่ยมผืนผ้า 10"/>
          <p:cNvSpPr/>
          <p:nvPr/>
        </p:nvSpPr>
        <p:spPr>
          <a:xfrm>
            <a:off x="3059831" y="1411877"/>
            <a:ext cx="4536505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เรื่องเพื่อทราบ</a:t>
            </a:r>
          </a:p>
        </p:txBody>
      </p:sp>
      <p:sp>
        <p:nvSpPr>
          <p:cNvPr id="35" name="สี่เหลี่ยมผืนผ้า 10"/>
          <p:cNvSpPr/>
          <p:nvPr/>
        </p:nvSpPr>
        <p:spPr>
          <a:xfrm>
            <a:off x="965980" y="1411877"/>
            <a:ext cx="244883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ระเบียบวาระที่ </a:t>
            </a:r>
            <a:r>
              <a:rPr lang="en-US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endParaRPr lang="th-TH" sz="2800" b="1" dirty="0" smtClean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สี่เหลี่ยมผืนผ้า 10"/>
          <p:cNvSpPr/>
          <p:nvPr/>
        </p:nvSpPr>
        <p:spPr>
          <a:xfrm>
            <a:off x="3026026" y="2246371"/>
            <a:ext cx="6117974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>
              <a:spcAft>
                <a:spcPts val="600"/>
              </a:spcAft>
            </a:pP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4.1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รายงานสภาพภูมิอากาศในปัจจุบันและการคาดการณ์ โดย กรมอุตุนิยมวิทยา และ  สถาบันสารสนเทศทรัพยากรน้ำและการเกษตร (องค์กรมหาชน)</a:t>
            </a:r>
          </a:p>
          <a:p>
            <a:pPr algn="thaiDist">
              <a:spcAft>
                <a:spcPts val="600"/>
              </a:spcAft>
            </a:pP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4.2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รายงานสถานการณ์น้ำ การบริหารจัดการน้ำและการคาดการณ์ในแหล่งกักเก็บน้ำ</a:t>
            </a:r>
          </a:p>
          <a:p>
            <a:pPr algn="thaiDist">
              <a:spcAft>
                <a:spcPts val="600"/>
              </a:spcAft>
            </a:pP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- 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แหล่งน้ำขนาดใหญ่และขนาดกลาง โดย การไฟฟ้าฝ่ายผลิตแห่งประเทศไทย และกรม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ชลประทาน</a:t>
            </a:r>
          </a:p>
          <a:p>
            <a:pPr algn="thaiDist">
              <a:spcAft>
                <a:spcPts val="600"/>
              </a:spcAft>
            </a:pP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- 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แหล่งน้ำขนาดเล็ก โดย กรมทรัพยากรน้ำ  สำนักงานพัฒนาเทคโนโลยีอวกาศ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และภูมิ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สารสนเทศ (องค์การมหาชน) และกรมทรัพยากรน้ำ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บาดาล</a:t>
            </a:r>
            <a:endParaRPr lang="th-TH" sz="2800" b="1" dirty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8058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/>
        </p:nvSpPr>
        <p:spPr>
          <a:xfrm>
            <a:off x="2423400" y="1794682"/>
            <a:ext cx="6720599" cy="5063318"/>
          </a:xfrm>
          <a:prstGeom prst="round2DiagRect">
            <a:avLst>
              <a:gd name="adj1" fmla="val 15677"/>
              <a:gd name="adj2" fmla="val 0"/>
            </a:avLst>
          </a:prstGeom>
          <a:solidFill>
            <a:srgbClr val="F4F3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4" name="Picture 2" descr="C:\ONWR\NWMC\Template_logo\NEW\logo สทนช._180305_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11" r="3943"/>
          <a:stretch/>
        </p:blipFill>
        <p:spPr bwMode="auto">
          <a:xfrm>
            <a:off x="8436867" y="0"/>
            <a:ext cx="707133" cy="7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สี่เหลี่ยมผืนผ้า 1"/>
          <p:cNvSpPr/>
          <p:nvPr/>
        </p:nvSpPr>
        <p:spPr>
          <a:xfrm>
            <a:off x="749956" y="0"/>
            <a:ext cx="7687191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85331" y="-56229"/>
            <a:ext cx="7978566" cy="923925"/>
          </a:xfrm>
          <a:noFill/>
          <a:ln>
            <a:noFill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ระเบียบวาระการประชุม</a:t>
            </a:r>
          </a:p>
        </p:txBody>
      </p:sp>
      <p:pic>
        <p:nvPicPr>
          <p:cNvPr id="37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sp>
        <p:nvSpPr>
          <p:cNvPr id="6" name="Round Diagonal Corner Rectangle 5"/>
          <p:cNvSpPr/>
          <p:nvPr/>
        </p:nvSpPr>
        <p:spPr>
          <a:xfrm>
            <a:off x="2627783" y="1411877"/>
            <a:ext cx="5809363" cy="765612"/>
          </a:xfrm>
          <a:prstGeom prst="round2DiagRect">
            <a:avLst>
              <a:gd name="adj1" fmla="val 32172"/>
              <a:gd name="adj2" fmla="val 0"/>
            </a:avLst>
          </a:prstGeom>
          <a:solidFill>
            <a:schemeClr val="bg1"/>
          </a:solidFill>
          <a:ln>
            <a:solidFill>
              <a:srgbClr val="0BA0E3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755576" y="1196752"/>
            <a:ext cx="2232248" cy="1008112"/>
          </a:xfrm>
          <a:prstGeom prst="round2DiagRect">
            <a:avLst>
              <a:gd name="adj1" fmla="val 32172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สี่เหลี่ยมผืนผ้า 10"/>
          <p:cNvSpPr/>
          <p:nvPr/>
        </p:nvSpPr>
        <p:spPr>
          <a:xfrm>
            <a:off x="3059831" y="1411877"/>
            <a:ext cx="4536505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เรื่องเพื่อ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ทราบ (ต่อ)</a:t>
            </a:r>
            <a:endParaRPr lang="th-TH" sz="2800" b="1" dirty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5" name="สี่เหลี่ยมผืนผ้า 10"/>
          <p:cNvSpPr/>
          <p:nvPr/>
        </p:nvSpPr>
        <p:spPr>
          <a:xfrm>
            <a:off x="965980" y="1411877"/>
            <a:ext cx="244883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ระเบียบวาระที่ </a:t>
            </a:r>
            <a:r>
              <a:rPr lang="en-US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endParaRPr lang="th-TH" sz="2800" b="1" dirty="0" smtClean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สี่เหลี่ยมผืนผ้า 10"/>
          <p:cNvSpPr/>
          <p:nvPr/>
        </p:nvSpPr>
        <p:spPr>
          <a:xfrm>
            <a:off x="2483768" y="2246371"/>
            <a:ext cx="6660232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>
              <a:spcAft>
                <a:spcPts val="600"/>
              </a:spcAft>
            </a:pP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4.3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รายงานสถานการณ์น้ำท่าภายในประเทศและแม่น้ำนานาชาติและคาดการณ์ โดย  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สถาบัน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สารสนเทศทรัพยากรน้ำและการเกษตร (องค์กรมหาชน) กรมชลประทาน กรมทรัพยากรน้ำ กรมอุทกศาสตร์ กองทัพเรือ และกรุงเทพมหานคร</a:t>
            </a:r>
          </a:p>
          <a:p>
            <a:pPr algn="thaiDist">
              <a:spcAft>
                <a:spcPts val="600"/>
              </a:spcAft>
            </a:pP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4.4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รายงานสถานการณ์คุณภาพน้ำโดย กรมควบคุมมลพิษ การประปานครหลวง การประปาส่วนภูมิภาค และหน่วยงานที่เกี่ยวข้อง</a:t>
            </a:r>
          </a:p>
          <a:p>
            <a:pPr algn="thaiDist">
              <a:spcAft>
                <a:spcPts val="600"/>
              </a:spcAft>
            </a:pP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4.5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รายงานสถานการณ์ภัยที่เกิดจากน้ำและการช่วยเหลือ โดย กรมป้องกันและ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บรรเทาสา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ธารณภัย กรมฝนหลวงและการบินเกษตร และหน่วยงานที่เกี่ยวข้อง</a:t>
            </a:r>
          </a:p>
        </p:txBody>
      </p:sp>
    </p:spTree>
    <p:extLst>
      <p:ext uri="{BB962C8B-B14F-4D97-AF65-F5344CB8AC3E}">
        <p14:creationId xmlns:p14="http://schemas.microsoft.com/office/powerpoint/2010/main" val="4277267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1800</Words>
  <Application>Microsoft Office PowerPoint</Application>
  <PresentationFormat>นำเสนอทางหน้าจอ (4:3)</PresentationFormat>
  <Paragraphs>414</Paragraphs>
  <Slides>28</Slides>
  <Notes>26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2</vt:i4>
      </vt:variant>
      <vt:variant>
        <vt:lpstr>ชื่อเรื่องสไลด์</vt:lpstr>
      </vt:variant>
      <vt:variant>
        <vt:i4>28</vt:i4>
      </vt:variant>
    </vt:vector>
  </HeadingPairs>
  <TitlesOfParts>
    <vt:vector size="37" baseType="lpstr">
      <vt:lpstr>Angsana New</vt:lpstr>
      <vt:lpstr>Arial</vt:lpstr>
      <vt:lpstr>Calibri</vt:lpstr>
      <vt:lpstr>Cordia New</vt:lpstr>
      <vt:lpstr>TH SarabunIT๙</vt:lpstr>
      <vt:lpstr>TH SarabunPSK</vt:lpstr>
      <vt:lpstr>Times New Roman</vt:lpstr>
      <vt:lpstr>ชุดรูปแบบของ Office</vt:lpstr>
      <vt:lpstr>1_Office Theme</vt:lpstr>
      <vt:lpstr>งานนำเสนอ PowerPoint</vt:lpstr>
      <vt:lpstr>ระเบียบวาระการประชุม</vt:lpstr>
      <vt:lpstr>ระเบียบวาระการประชุม</vt:lpstr>
      <vt:lpstr>ระเบียบวาระการประชุม</vt:lpstr>
      <vt:lpstr>ระเบียบวาระการประชุม</vt:lpstr>
      <vt:lpstr>ระเบียบวาระการประชุม</vt:lpstr>
      <vt:lpstr>ระเบียบวาระการประชุม</vt:lpstr>
      <vt:lpstr>ระเบียบวาระการประชุม</vt:lpstr>
      <vt:lpstr>ระเบียบวาระการประชุม</vt:lpstr>
      <vt:lpstr>ระเบียบวาระการประชุม</vt:lpstr>
      <vt:lpstr>การสื่อสารข้อมูลทางอิเล็กทรอนิกส์</vt:lpstr>
      <vt:lpstr>ระเบียบวาระการประชุม</vt:lpstr>
      <vt:lpstr>ร่างคำสั่ง คณะทำงานอำนวยการบริหารจัดการทรัพยากรน้ำ</vt:lpstr>
      <vt:lpstr>ร่างคำสั่ง คณะทำงานอำนวยการบริหารจัดการทรัพยากรน้ำ</vt:lpstr>
      <vt:lpstr>ร่างคำสั่ง คณะทำงานอำนวยการบริหารจัดการทรัพยากรน้ำ</vt:lpstr>
      <vt:lpstr>ระเบียบวาระการประชุม</vt:lpstr>
      <vt:lpstr>รายชื่อผู้ประสานงาน/จัดส่งข้อมูลกับศูนย์อำนวยการน้ำแห่งชาติ</vt:lpstr>
      <vt:lpstr>รายชื่อผู้ประสานงาน/จัดส่งข้อมูลกับศูนย์อำนวยการน้ำแห่งชาติ</vt:lpstr>
      <vt:lpstr>รายชื่อผู้ประสานงาน/จัดส่งข้อมูลกับศูนย์อำนวยการน้ำแห่งชาติ</vt:lpstr>
      <vt:lpstr>รายชื่อผู้ประสานงาน/จัดส่งข้อมูลกับศูนย์อำนวยการน้ำแห่งชาติ</vt:lpstr>
      <vt:lpstr>รายชื่อผู้ประสานงาน/จัดส่งข้อมูลกับศูนย์อำนวยการน้ำแห่งชาติ</vt:lpstr>
      <vt:lpstr>ระเบียบวาระการประชุม</vt:lpstr>
      <vt:lpstr>กระบวนการจัดทำข้อมูลสนับสนุนสนับสนุนผู้บริหารประเทศกรณีเร่งด่วน</vt:lpstr>
      <vt:lpstr>ระเบียบวาระการประชุม</vt:lpstr>
      <vt:lpstr>การบูรณาการจัดทำฐานข้อมูลทรัพยากรน้ำแห่งชาติ </vt:lpstr>
      <vt:lpstr>การบูรณาการจัดทำฐานข้อมูลทรัพยากรน้ำแห่งชาติ </vt:lpstr>
      <vt:lpstr>ระเบียบวาระการประชุม</vt:lpstr>
      <vt:lpstr>งานนำเสนอ PowerPoint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Corporate Edition</dc:creator>
  <cp:lastModifiedBy>Windows User</cp:lastModifiedBy>
  <cp:revision>262</cp:revision>
  <cp:lastPrinted>2018-03-14T03:01:19Z</cp:lastPrinted>
  <dcterms:created xsi:type="dcterms:W3CDTF">2018-02-26T03:45:33Z</dcterms:created>
  <dcterms:modified xsi:type="dcterms:W3CDTF">2018-04-02T02:25:54Z</dcterms:modified>
</cp:coreProperties>
</file>