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508"/>
    <a:srgbClr val="7D3605"/>
    <a:srgbClr val="AE470E"/>
    <a:srgbClr val="CC66FF"/>
    <a:srgbClr val="B0FAAC"/>
    <a:srgbClr val="BDFB71"/>
    <a:srgbClr val="BEF17B"/>
    <a:srgbClr val="6DD1B7"/>
    <a:srgbClr val="B8E08C"/>
    <a:srgbClr val="CD71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87" d="100"/>
          <a:sy n="87" d="100"/>
        </p:scale>
        <p:origin x="-678" y="-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DAA-F490-47F4-B884-42193251562A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FA9D-4808-438B-A90A-6F8039EAF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7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DAA-F490-47F4-B884-42193251562A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FA9D-4808-438B-A90A-6F8039EAF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0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DAA-F490-47F4-B884-42193251562A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FA9D-4808-438B-A90A-6F8039EAF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6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DAA-F490-47F4-B884-42193251562A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FA9D-4808-438B-A90A-6F8039EAF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DAA-F490-47F4-B884-42193251562A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FA9D-4808-438B-A90A-6F8039EAF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7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DAA-F490-47F4-B884-42193251562A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FA9D-4808-438B-A90A-6F8039EAF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0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DAA-F490-47F4-B884-42193251562A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FA9D-4808-438B-A90A-6F8039EAF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7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DAA-F490-47F4-B884-42193251562A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FA9D-4808-438B-A90A-6F8039EAF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8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DAA-F490-47F4-B884-42193251562A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FA9D-4808-438B-A90A-6F8039EAF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DAA-F490-47F4-B884-42193251562A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FA9D-4808-438B-A90A-6F8039EAF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1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DAA-F490-47F4-B884-42193251562A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FA9D-4808-438B-A90A-6F8039EAF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73DAA-F490-47F4-B884-42193251562A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2FA9D-4808-438B-A90A-6F8039EAF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35130" y="484428"/>
            <a:ext cx="8734697" cy="6270213"/>
            <a:chOff x="235130" y="520957"/>
            <a:chExt cx="8734697" cy="62702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2936" y="589342"/>
              <a:ext cx="4382542" cy="6201828"/>
            </a:xfrm>
            <a:prstGeom prst="rect">
              <a:avLst/>
            </a:prstGeom>
            <a:ln>
              <a:noFill/>
            </a:ln>
          </p:spPr>
        </p:pic>
        <p:sp>
          <p:nvSpPr>
            <p:cNvPr id="25" name="Rectangle 24"/>
            <p:cNvSpPr/>
            <p:nvPr/>
          </p:nvSpPr>
          <p:spPr>
            <a:xfrm>
              <a:off x="235130" y="520957"/>
              <a:ext cx="8734697" cy="6270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212" y="50060"/>
            <a:ext cx="7886700" cy="470897"/>
          </a:xfrm>
        </p:spPr>
        <p:txBody>
          <a:bodyPr>
            <a:noAutofit/>
          </a:bodyPr>
          <a:lstStyle/>
          <a:p>
            <a:pPr algn="ctr"/>
            <a:r>
              <a:rPr lang="th-TH" sz="21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ปริมาณแหล่งน้ำขนาดเล็กคงเหลือใช้การได้ จากดาวเทียม ประเทศไทย ณ วันที่ 24 มีนาคม 2561</a:t>
            </a:r>
            <a:endParaRPr lang="en-US" sz="21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5007686" y="956319"/>
            <a:ext cx="2340000" cy="6936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734"/>
              <a:gd name="adj6" fmla="val -43535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แหล่งน้ำขนาดเล็ก 34,457 บ่อ</a:t>
            </a:r>
            <a:b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ปริมาณน้ำคงเหลือ 37</a:t>
            </a:r>
            <a:r>
              <a:rPr lang="en-US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 </a:t>
            </a:r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ล้าน ลบ.ม.</a:t>
            </a:r>
            <a:r>
              <a:rPr lang="en-US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en-US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%)</a:t>
            </a:r>
            <a:endParaRPr lang="en-US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6489786" y="2420499"/>
            <a:ext cx="2340000" cy="693682"/>
          </a:xfrm>
          <a:prstGeom prst="borderCallout2">
            <a:avLst>
              <a:gd name="adj1" fmla="val 50814"/>
              <a:gd name="adj2" fmla="val -4109"/>
              <a:gd name="adj3" fmla="val 56751"/>
              <a:gd name="adj4" fmla="val -15611"/>
              <a:gd name="adj5" fmla="val 63538"/>
              <a:gd name="adj6" fmla="val -46457"/>
            </a:avLst>
          </a:prstGeom>
          <a:solidFill>
            <a:srgbClr val="6DD1B7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แหล่งน้ำขนาดเล็ก 64,75</a:t>
            </a:r>
            <a:r>
              <a:rPr lang="en-US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บ่อ</a:t>
            </a:r>
            <a:b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ปริมาณน้ำคงเหลือ 803 ล้าน ลบ.ม.</a:t>
            </a:r>
            <a:r>
              <a:rPr lang="en-US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en-US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%)</a:t>
            </a:r>
            <a:endParaRPr lang="en-US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6204383" y="3705607"/>
            <a:ext cx="2340000" cy="693682"/>
          </a:xfrm>
          <a:prstGeom prst="borderCallout2">
            <a:avLst>
              <a:gd name="adj1" fmla="val 42501"/>
              <a:gd name="adj2" fmla="val -7277"/>
              <a:gd name="adj3" fmla="val 18750"/>
              <a:gd name="adj4" fmla="val -16667"/>
              <a:gd name="adj5" fmla="val -2998"/>
              <a:gd name="adj6" fmla="val -59294"/>
            </a:avLst>
          </a:prstGeom>
          <a:solidFill>
            <a:srgbClr val="B0FAAC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แหล่งน้ำขนาดเล็ก 14,516 บ่อ</a:t>
            </a:r>
            <a:b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ปริมาณน้ำคงเหลือ 19</a:t>
            </a:r>
            <a:r>
              <a:rPr lang="en-US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ล้าน ลบ.ม.</a:t>
            </a:r>
            <a:r>
              <a:rPr lang="en-US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41%)</a:t>
            </a:r>
            <a:endParaRPr lang="en-US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568202" y="2905671"/>
            <a:ext cx="2340000" cy="693682"/>
          </a:xfrm>
          <a:prstGeom prst="borderCallout2">
            <a:avLst>
              <a:gd name="adj1" fmla="val 48880"/>
              <a:gd name="adj2" fmla="val 103816"/>
              <a:gd name="adj3" fmla="val 48879"/>
              <a:gd name="adj4" fmla="val 119314"/>
              <a:gd name="adj5" fmla="val 72326"/>
              <a:gd name="adj6" fmla="val 13778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แหล่งน้ำขนาดเล็ก 7,609 บ่อ</a:t>
            </a:r>
            <a:b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ปริมาณน้ำคงเหลือ 100 ล้าน ลบ.ม.</a:t>
            </a:r>
            <a:r>
              <a:rPr lang="en-US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(3</a:t>
            </a:r>
            <a:r>
              <a:rPr lang="en-US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5%)</a:t>
            </a:r>
            <a:endParaRPr lang="en-US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Line Callout 2 10"/>
          <p:cNvSpPr/>
          <p:nvPr/>
        </p:nvSpPr>
        <p:spPr>
          <a:xfrm>
            <a:off x="350403" y="4615860"/>
            <a:ext cx="2340000" cy="693682"/>
          </a:xfrm>
          <a:prstGeom prst="borderCallout2">
            <a:avLst>
              <a:gd name="adj1" fmla="val 48880"/>
              <a:gd name="adj2" fmla="val 103816"/>
              <a:gd name="adj3" fmla="val 48879"/>
              <a:gd name="adj4" fmla="val 119314"/>
              <a:gd name="adj5" fmla="val 121287"/>
              <a:gd name="adj6" fmla="val 146890"/>
            </a:avLst>
          </a:prstGeom>
          <a:solidFill>
            <a:srgbClr val="CD71C0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แหล่งน้ำขนาดเล็ก 5,567 บ่อ</a:t>
            </a:r>
            <a:b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ปริมาณน้ำคงเหลือ </a:t>
            </a:r>
            <a:r>
              <a:rPr lang="en-US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en-US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ล้าน ลบ.ม.</a:t>
            </a:r>
            <a:r>
              <a:rPr lang="en-US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(49</a:t>
            </a:r>
            <a:r>
              <a:rPr lang="en-US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%)</a:t>
            </a:r>
            <a:endParaRPr lang="en-US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4216282" y="4736785"/>
            <a:ext cx="2340000" cy="693682"/>
          </a:xfrm>
          <a:prstGeom prst="borderCallout2">
            <a:avLst>
              <a:gd name="adj1" fmla="val -3847"/>
              <a:gd name="adj2" fmla="val 27181"/>
              <a:gd name="adj3" fmla="val -51554"/>
              <a:gd name="adj4" fmla="val 9501"/>
              <a:gd name="adj5" fmla="val -180011"/>
              <a:gd name="adj6" fmla="val 8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แหล่งน้ำขนาดเล็ก 1</a:t>
            </a:r>
            <a:r>
              <a:rPr lang="en-US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en-US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977</a:t>
            </a:r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บ่อ</a:t>
            </a:r>
            <a:b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ปริมาณน้ำคงเหลือ </a:t>
            </a:r>
            <a:r>
              <a:rPr lang="en-US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288</a:t>
            </a:r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ล้าน ลบ.ม.</a:t>
            </a:r>
            <a:r>
              <a:rPr lang="en-US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1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32%)</a:t>
            </a:r>
            <a:endParaRPr lang="en-US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70990" y="2702607"/>
            <a:ext cx="1166949" cy="2012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ภาคตะวันตก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488529" y="748778"/>
            <a:ext cx="1166949" cy="2012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ภาคเหนือ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097889" y="4398564"/>
            <a:ext cx="845027" cy="21545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ภาคใต้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876276" y="4521330"/>
            <a:ext cx="1023257" cy="20282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ภาคกลาง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792631" y="3505500"/>
            <a:ext cx="1245031" cy="2012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ภาคตะวันออก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707799" y="2222092"/>
            <a:ext cx="1870212" cy="19840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ภาคตะวันตกเฉียงเหนือ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3865131" y="1831715"/>
            <a:ext cx="113212" cy="1132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51636" y="2847224"/>
            <a:ext cx="113212" cy="1132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06510" y="3356261"/>
            <a:ext cx="113212" cy="1132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79523" y="3345661"/>
            <a:ext cx="113212" cy="1132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04171" y="5430467"/>
            <a:ext cx="113212" cy="1132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76500" y="3613309"/>
            <a:ext cx="113212" cy="1132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167" y="6373960"/>
            <a:ext cx="1044090" cy="3755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5130" y="6557319"/>
            <a:ext cx="1659629" cy="192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 smtClean="0">
                <a:solidFill>
                  <a:srgbClr val="FF0000"/>
                </a:solidFill>
              </a:rPr>
              <a:t>ปรับปรุงข้อมูล</a:t>
            </a:r>
            <a:r>
              <a:rPr lang="th-TH" sz="1000" smtClean="0">
                <a:solidFill>
                  <a:srgbClr val="FF0000"/>
                </a:solidFill>
              </a:rPr>
              <a:t>ล่าสุด 24 </a:t>
            </a:r>
            <a:r>
              <a:rPr lang="th-TH" sz="1000" dirty="0" smtClean="0">
                <a:solidFill>
                  <a:srgbClr val="FF0000"/>
                </a:solidFill>
              </a:rPr>
              <a:t>มีนาคม 2561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4265</TotalTime>
  <Words>76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ปริมาณแหล่งน้ำขนาดเล็กคงเหลือใช้การได้ จากดาวเทียม ประเทศไทย ณ วันที่ 24 มีนาคม 2561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เปรียบเทียบปริมาณแหล่งน้ำขนาดเล็กคงเหลือจากดาวเทียม เดือนพฤศจิกายน ธันวาคม 2560 และ มกราคม 2561</dc:title>
  <dc:creator>Sasiprapa</dc:creator>
  <cp:lastModifiedBy>DELL</cp:lastModifiedBy>
  <cp:revision>39</cp:revision>
  <dcterms:created xsi:type="dcterms:W3CDTF">2018-01-22T10:20:25Z</dcterms:created>
  <dcterms:modified xsi:type="dcterms:W3CDTF">2018-04-02T03:07:13Z</dcterms:modified>
</cp:coreProperties>
</file>