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59" r:id="rId11"/>
  </p:sldIdLst>
  <p:sldSz cx="9144000" cy="6858000" type="screen4x3"/>
  <p:notesSz cx="6797675" cy="987425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>
        <p:scale>
          <a:sx n="120" d="100"/>
          <a:sy n="120" d="100"/>
        </p:scale>
        <p:origin x="-65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4718DA-8835-4FA1-AAC0-C1E0B223D346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57AD86-681E-4BD5-9CE2-9E5C439388C5}">
      <dgm:prSet phldrT="[Text]" custT="1"/>
      <dgm:spPr/>
      <dgm:t>
        <a:bodyPr/>
        <a:lstStyle/>
        <a:p>
          <a:pPr algn="ctr">
            <a:spcAft>
              <a:spcPts val="0"/>
            </a:spcAft>
          </a:pPr>
          <a:r>
            <a:rPr lang="th-TH" sz="20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ระบบสนับสนุนการตัดสินใจเพื่อการบริหารจัดการน้ำเชิงพื้นที่</a:t>
          </a:r>
        </a:p>
        <a:p>
          <a:pPr algn="ctr">
            <a:spcAft>
              <a:spcPts val="0"/>
            </a:spcAft>
          </a:pPr>
          <a:r>
            <a:rPr lang="th-TH" sz="20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นอกเขตชลประทาน</a:t>
          </a:r>
        </a:p>
        <a:p>
          <a:pPr algn="l">
            <a:spcAft>
              <a:spcPts val="0"/>
            </a:spcAft>
          </a:pPr>
          <a:r>
            <a:rPr lang="th-TH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ผู้ใช้งานคือใคร</a:t>
          </a:r>
        </a:p>
        <a:p>
          <a:pPr algn="l">
            <a:spcAft>
              <a:spcPts val="0"/>
            </a:spcAft>
          </a:pPr>
          <a:r>
            <a:rPr lang="th-TH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ความสามารถของระบบควรจะเป็นอย่างไร</a:t>
          </a:r>
        </a:p>
        <a:p>
          <a:pPr algn="l">
            <a:spcAft>
              <a:spcPts val="0"/>
            </a:spcAft>
          </a:pPr>
          <a:r>
            <a:rPr lang="th-TH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การพัฒนาระบบสนับสนุนการตัดสินใจควรจะมีประเด็นใด หรือเรื่องใดบ้าง</a:t>
          </a:r>
          <a:r>
            <a:rPr lang="en-US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endParaRPr lang="th-TH" sz="1400" b="0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r>
            <a:rPr lang="en-US" sz="1600" b="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</a:t>
          </a:r>
          <a:r>
            <a:rPr lang="th-TH" sz="1600" b="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หน่วยงานหลัก</a:t>
          </a:r>
          <a:r>
            <a:rPr lang="en-US" sz="1600" b="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: PMOC, </a:t>
          </a:r>
          <a:r>
            <a:rPr lang="th-TH" sz="1600" b="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ปภ., ทน., สป.ทส.</a:t>
          </a:r>
          <a:r>
            <a:rPr lang="en-US" sz="1600" b="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)</a:t>
          </a:r>
          <a:endParaRPr lang="en-US" sz="1600" b="0" dirty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8FAC4025-6CBB-465F-894F-5B1AF7880732}" type="parTrans" cxnId="{87EED0DF-0382-4117-BB5F-94261B144D2D}">
      <dgm:prSet/>
      <dgm:spPr/>
      <dgm:t>
        <a:bodyPr/>
        <a:lstStyle/>
        <a:p>
          <a:endParaRPr lang="en-US" sz="240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FF8BD448-BF47-4ADB-A900-D6535A9B11E2}" type="sibTrans" cxnId="{87EED0DF-0382-4117-BB5F-94261B144D2D}">
      <dgm:prSet/>
      <dgm:spPr/>
      <dgm:t>
        <a:bodyPr/>
        <a:lstStyle/>
        <a:p>
          <a:endParaRPr lang="en-US" sz="240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CEB08AA-3724-4680-A123-638028D683E2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th-TH" sz="1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คลังข้อมูลน้ำแห่งชาติ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6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</a:t>
          </a:r>
          <a:r>
            <a:rPr lang="en-US" sz="16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GIS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MIS</a:t>
          </a:r>
          <a:endParaRPr lang="th-TH" sz="1100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r>
            <a:rPr lang="th-TH" sz="14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(หน่วยงานหลัก:</a:t>
          </a:r>
          <a:r>
            <a:rPr lang="en-US" sz="14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r>
            <a:rPr lang="th-TH" sz="14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สสนก.)</a:t>
          </a:r>
          <a:endParaRPr lang="en-US" sz="1400" dirty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2F9FF73-9B79-4423-BD34-23A348C2B688}" type="parTrans" cxnId="{3A487642-1004-41B7-A060-594759AF254A}">
      <dgm:prSet/>
      <dgm:spPr/>
      <dgm:t>
        <a:bodyPr/>
        <a:lstStyle/>
        <a:p>
          <a:endParaRPr lang="en-US" sz="240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07B5F9A-2D60-464C-A4C9-D358A0256049}" type="sibTrans" cxnId="{3A487642-1004-41B7-A060-594759AF254A}">
      <dgm:prSet/>
      <dgm:spPr/>
      <dgm:t>
        <a:bodyPr/>
        <a:lstStyle/>
        <a:p>
          <a:endParaRPr lang="en-US" sz="240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EC53D175-8DD2-4C8D-9422-7927E82B70D7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8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Water demand</a:t>
          </a:r>
          <a:r>
            <a:rPr lang="th-TH" sz="18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4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- ภาคการเกษตร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4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- การอุปโกคบริโภค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4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- ภาคอุตสาหกรรม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4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- การบริการ ฯลฯ</a:t>
          </a:r>
        </a:p>
        <a:p>
          <a:r>
            <a:rPr lang="th-TH" sz="1400" b="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(หน่วยงานหลัก: ทน.)</a:t>
          </a:r>
          <a:endParaRPr lang="en-US" sz="14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995EA5C-F69B-4FD4-B953-944F495D27AB}" type="parTrans" cxnId="{9B1AFE3C-25D2-4180-A680-79229BBA573C}">
      <dgm:prSet/>
      <dgm:spPr/>
      <dgm:t>
        <a:bodyPr/>
        <a:lstStyle/>
        <a:p>
          <a:endParaRPr lang="en-US" sz="2800"/>
        </a:p>
      </dgm:t>
    </dgm:pt>
    <dgm:pt modelId="{2B8C79C2-6FF0-418C-B4C8-FD68D23434A1}" type="sibTrans" cxnId="{9B1AFE3C-25D2-4180-A680-79229BBA573C}">
      <dgm:prSet/>
      <dgm:spPr/>
      <dgm:t>
        <a:bodyPr/>
        <a:lstStyle/>
        <a:p>
          <a:endParaRPr lang="en-US" sz="2800"/>
        </a:p>
      </dgm:t>
    </dgm:pt>
    <dgm:pt modelId="{5C3C9A75-DF66-4692-8EB6-E086A33CED1C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th-TH" sz="1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เครื่องมือเฉพาะกิจ</a:t>
          </a:r>
          <a:endParaRPr lang="en-US" sz="1600" b="1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th-TH" sz="1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เพื่อบริหารจัดการน้ำ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เครื่องสูบน้ำ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เครื่องผลักดันน้ำ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เรือผลักดันน้ำ</a:t>
          </a:r>
        </a:p>
        <a:p>
          <a:r>
            <a:rPr lang="th-TH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รถบรรทุกน้ำช่วยภัยแล้ง</a:t>
          </a:r>
        </a:p>
        <a:p>
          <a:r>
            <a:rPr lang="en-US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r>
            <a:rPr lang="th-TH" sz="14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  เป็นต้น </a:t>
          </a:r>
          <a:r>
            <a:rPr lang="th-TH" sz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(หน่วยงานหลัก:ปภ.)</a:t>
          </a:r>
          <a:endParaRPr lang="en-US" sz="1200" dirty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3B2AE71-6827-41EA-A8D0-49177D5CE200}" type="parTrans" cxnId="{774C4BF5-E44A-48BC-A31B-40BC298F2114}">
      <dgm:prSet/>
      <dgm:spPr/>
      <dgm:t>
        <a:bodyPr/>
        <a:lstStyle/>
        <a:p>
          <a:endParaRPr lang="en-US" sz="2800"/>
        </a:p>
      </dgm:t>
    </dgm:pt>
    <dgm:pt modelId="{BCC3F846-0E7B-4B28-AA35-37D24476CA15}" type="sibTrans" cxnId="{774C4BF5-E44A-48BC-A31B-40BC298F2114}">
      <dgm:prSet/>
      <dgm:spPr/>
      <dgm:t>
        <a:bodyPr/>
        <a:lstStyle/>
        <a:p>
          <a:endParaRPr lang="en-US" sz="2800"/>
        </a:p>
      </dgm:t>
    </dgm:pt>
    <dgm:pt modelId="{58247CED-3117-43AD-BDBE-DAD58D6C428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th-TH" sz="12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ภูมิสารสนเทศเพื่อสนับสนุนการจัดการโครงการด้านน้ำ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th-TH" sz="12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ตามแนวพระราชดำริ</a:t>
          </a:r>
        </a:p>
        <a:p>
          <a:pPr>
            <a:lnSpc>
              <a:spcPct val="100000"/>
            </a:lnSpc>
            <a:spcAft>
              <a:spcPts val="0"/>
            </a:spcAft>
          </a:pPr>
          <a:endParaRPr lang="th-TH" sz="1400" b="1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>
            <a:lnSpc>
              <a:spcPct val="100000"/>
            </a:lnSpc>
            <a:spcAft>
              <a:spcPts val="0"/>
            </a:spcAft>
          </a:pPr>
          <a:endParaRPr lang="en-US" sz="1400" b="1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endParaRPr lang="th-TH" sz="1400" dirty="0" smtClean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r>
            <a:rPr lang="en-US" sz="11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</a:t>
          </a:r>
          <a:r>
            <a:rPr lang="th-TH" sz="11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หน่วยงานหลัก: </a:t>
          </a:r>
          <a:r>
            <a:rPr lang="en-US" sz="11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GISTDA </a:t>
          </a:r>
          <a:r>
            <a:rPr lang="th-TH" sz="11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ชั่วคราว</a:t>
          </a:r>
          <a:r>
            <a:rPr lang="en-US" sz="11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)</a:t>
          </a:r>
          <a:endParaRPr lang="en-US" sz="11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18BE886-4A53-4EA6-BC7B-3F39256F5B30}" type="parTrans" cxnId="{B62EB09A-68AC-4055-863C-2C4EF3D938C5}">
      <dgm:prSet/>
      <dgm:spPr/>
      <dgm:t>
        <a:bodyPr/>
        <a:lstStyle/>
        <a:p>
          <a:endParaRPr lang="en-US" sz="2800"/>
        </a:p>
      </dgm:t>
    </dgm:pt>
    <dgm:pt modelId="{DD30C91C-66BC-4E4A-91D8-0465F3E5B5F6}" type="sibTrans" cxnId="{B62EB09A-68AC-4055-863C-2C4EF3D938C5}">
      <dgm:prSet/>
      <dgm:spPr/>
      <dgm:t>
        <a:bodyPr/>
        <a:lstStyle/>
        <a:p>
          <a:endParaRPr lang="en-US" sz="2800"/>
        </a:p>
      </dgm:t>
    </dgm:pt>
    <dgm:pt modelId="{778F9304-0F6A-4D8A-943E-44D4F4BA0E34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th-TH" sz="18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ข้อมูลพื้นฐาน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6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ด้านกายภาพ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6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ไม่ใช่กายภาพ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th-TH" sz="16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ข้อมูลสถานการณ์</a:t>
          </a:r>
        </a:p>
        <a:p>
          <a:r>
            <a:rPr lang="th-TH" sz="14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(หน่วยงานหลัก: </a:t>
          </a:r>
          <a:r>
            <a:rPr lang="en-US" sz="14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GISTDA</a:t>
          </a:r>
          <a:r>
            <a:rPr lang="th-TH" sz="14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)</a:t>
          </a:r>
          <a:endParaRPr lang="en-US" sz="14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0ABEAEB-1842-44C0-B2F3-9E0BA05025A7}" type="parTrans" cxnId="{D0E72317-D344-4E90-84A6-24CB2C5494E1}">
      <dgm:prSet/>
      <dgm:spPr/>
      <dgm:t>
        <a:bodyPr/>
        <a:lstStyle/>
        <a:p>
          <a:endParaRPr lang="en-US" sz="2800"/>
        </a:p>
      </dgm:t>
    </dgm:pt>
    <dgm:pt modelId="{5C712F91-90C3-49BE-83CB-6ADD33F0E727}" type="sibTrans" cxnId="{D0E72317-D344-4E90-84A6-24CB2C5494E1}">
      <dgm:prSet/>
      <dgm:spPr/>
      <dgm:t>
        <a:bodyPr/>
        <a:lstStyle/>
        <a:p>
          <a:endParaRPr lang="en-US" sz="2800"/>
        </a:p>
      </dgm:t>
    </dgm:pt>
    <dgm:pt modelId="{C23B5BCF-7909-4BD9-9A82-4A0C3B6ABF46}" type="pres">
      <dgm:prSet presAssocID="{4E4718DA-8835-4FA1-AAC0-C1E0B223D34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ACEA50-C31B-4C39-8255-CDB24B5A6869}" type="pres">
      <dgm:prSet presAssocID="{4E4718DA-8835-4FA1-AAC0-C1E0B223D346}" presName="radial" presStyleCnt="0">
        <dgm:presLayoutVars>
          <dgm:animLvl val="ctr"/>
        </dgm:presLayoutVars>
      </dgm:prSet>
      <dgm:spPr/>
    </dgm:pt>
    <dgm:pt modelId="{D79F5543-3BFF-4067-A53E-C58350608118}" type="pres">
      <dgm:prSet presAssocID="{5657AD86-681E-4BD5-9CE2-9E5C439388C5}" presName="centerShape" presStyleLbl="vennNode1" presStyleIdx="0" presStyleCnt="6"/>
      <dgm:spPr/>
      <dgm:t>
        <a:bodyPr/>
        <a:lstStyle/>
        <a:p>
          <a:endParaRPr lang="en-US"/>
        </a:p>
      </dgm:t>
    </dgm:pt>
    <dgm:pt modelId="{C89C7E4C-D975-4C19-9A6E-59606B3020F7}" type="pres">
      <dgm:prSet presAssocID="{2CEB08AA-3724-4680-A123-638028D683E2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EB9BE6-8EB6-42E8-9383-59DF9236CB00}" type="pres">
      <dgm:prSet presAssocID="{5C3C9A75-DF66-4692-8EB6-E086A33CED1C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E89D9-4EEE-4379-A6E3-5C34E87A4A3A}" type="pres">
      <dgm:prSet presAssocID="{58247CED-3117-43AD-BDBE-DAD58D6C4283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44061-DFDE-4A68-8038-3B6AB2520636}" type="pres">
      <dgm:prSet presAssocID="{778F9304-0F6A-4D8A-943E-44D4F4BA0E34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14F1E-E946-479D-A958-211FE2B7E60B}" type="pres">
      <dgm:prSet presAssocID="{EC53D175-8DD2-4C8D-9422-7927E82B70D7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487642-1004-41B7-A060-594759AF254A}" srcId="{5657AD86-681E-4BD5-9CE2-9E5C439388C5}" destId="{2CEB08AA-3724-4680-A123-638028D683E2}" srcOrd="0" destOrd="0" parTransId="{12F9FF73-9B79-4423-BD34-23A348C2B688}" sibTransId="{907B5F9A-2D60-464C-A4C9-D358A0256049}"/>
    <dgm:cxn modelId="{87EED0DF-0382-4117-BB5F-94261B144D2D}" srcId="{4E4718DA-8835-4FA1-AAC0-C1E0B223D346}" destId="{5657AD86-681E-4BD5-9CE2-9E5C439388C5}" srcOrd="0" destOrd="0" parTransId="{8FAC4025-6CBB-465F-894F-5B1AF7880732}" sibTransId="{FF8BD448-BF47-4ADB-A900-D6535A9B11E2}"/>
    <dgm:cxn modelId="{774C4BF5-E44A-48BC-A31B-40BC298F2114}" srcId="{5657AD86-681E-4BD5-9CE2-9E5C439388C5}" destId="{5C3C9A75-DF66-4692-8EB6-E086A33CED1C}" srcOrd="1" destOrd="0" parTransId="{93B2AE71-6827-41EA-A8D0-49177D5CE200}" sibTransId="{BCC3F846-0E7B-4B28-AA35-37D24476CA15}"/>
    <dgm:cxn modelId="{B62EB09A-68AC-4055-863C-2C4EF3D938C5}" srcId="{5657AD86-681E-4BD5-9CE2-9E5C439388C5}" destId="{58247CED-3117-43AD-BDBE-DAD58D6C4283}" srcOrd="2" destOrd="0" parTransId="{918BE886-4A53-4EA6-BC7B-3F39256F5B30}" sibTransId="{DD30C91C-66BC-4E4A-91D8-0465F3E5B5F6}"/>
    <dgm:cxn modelId="{1198B5A4-2D9D-4270-9823-18DD590736D0}" type="presOf" srcId="{EC53D175-8DD2-4C8D-9422-7927E82B70D7}" destId="{3E414F1E-E946-479D-A958-211FE2B7E60B}" srcOrd="0" destOrd="0" presId="urn:microsoft.com/office/officeart/2005/8/layout/radial3"/>
    <dgm:cxn modelId="{D0E72317-D344-4E90-84A6-24CB2C5494E1}" srcId="{5657AD86-681E-4BD5-9CE2-9E5C439388C5}" destId="{778F9304-0F6A-4D8A-943E-44D4F4BA0E34}" srcOrd="3" destOrd="0" parTransId="{A0ABEAEB-1842-44C0-B2F3-9E0BA05025A7}" sibTransId="{5C712F91-90C3-49BE-83CB-6ADD33F0E727}"/>
    <dgm:cxn modelId="{8A5251DC-E78D-4DFF-B36E-184147DA67E8}" type="presOf" srcId="{778F9304-0F6A-4D8A-943E-44D4F4BA0E34}" destId="{0E044061-DFDE-4A68-8038-3B6AB2520636}" srcOrd="0" destOrd="0" presId="urn:microsoft.com/office/officeart/2005/8/layout/radial3"/>
    <dgm:cxn modelId="{6155CF3B-072D-4443-A867-67FD03BE963E}" type="presOf" srcId="{5C3C9A75-DF66-4692-8EB6-E086A33CED1C}" destId="{CAEB9BE6-8EB6-42E8-9383-59DF9236CB00}" srcOrd="0" destOrd="0" presId="urn:microsoft.com/office/officeart/2005/8/layout/radial3"/>
    <dgm:cxn modelId="{15904EF3-E179-4DE3-8622-E0630B44A703}" type="presOf" srcId="{4E4718DA-8835-4FA1-AAC0-C1E0B223D346}" destId="{C23B5BCF-7909-4BD9-9A82-4A0C3B6ABF46}" srcOrd="0" destOrd="0" presId="urn:microsoft.com/office/officeart/2005/8/layout/radial3"/>
    <dgm:cxn modelId="{9B1AFE3C-25D2-4180-A680-79229BBA573C}" srcId="{5657AD86-681E-4BD5-9CE2-9E5C439388C5}" destId="{EC53D175-8DD2-4C8D-9422-7927E82B70D7}" srcOrd="4" destOrd="0" parTransId="{C995EA5C-F69B-4FD4-B953-944F495D27AB}" sibTransId="{2B8C79C2-6FF0-418C-B4C8-FD68D23434A1}"/>
    <dgm:cxn modelId="{7916E5FC-49C1-4C60-ABC0-B91BD1292124}" type="presOf" srcId="{5657AD86-681E-4BD5-9CE2-9E5C439388C5}" destId="{D79F5543-3BFF-4067-A53E-C58350608118}" srcOrd="0" destOrd="0" presId="urn:microsoft.com/office/officeart/2005/8/layout/radial3"/>
    <dgm:cxn modelId="{66F381D1-4B5A-4DEB-A23E-379F50E0A6B6}" type="presOf" srcId="{2CEB08AA-3724-4680-A123-638028D683E2}" destId="{C89C7E4C-D975-4C19-9A6E-59606B3020F7}" srcOrd="0" destOrd="0" presId="urn:microsoft.com/office/officeart/2005/8/layout/radial3"/>
    <dgm:cxn modelId="{0955EAA5-4AFC-4A8C-9729-70B1222FDC09}" type="presOf" srcId="{58247CED-3117-43AD-BDBE-DAD58D6C4283}" destId="{E4AE89D9-4EEE-4379-A6E3-5C34E87A4A3A}" srcOrd="0" destOrd="0" presId="urn:microsoft.com/office/officeart/2005/8/layout/radial3"/>
    <dgm:cxn modelId="{E116A955-8E07-4CAF-B8AF-87BDC7BE5F18}" type="presParOf" srcId="{C23B5BCF-7909-4BD9-9A82-4A0C3B6ABF46}" destId="{3AACEA50-C31B-4C39-8255-CDB24B5A6869}" srcOrd="0" destOrd="0" presId="urn:microsoft.com/office/officeart/2005/8/layout/radial3"/>
    <dgm:cxn modelId="{DCAE4641-20C5-44ED-B0EA-36604E727D58}" type="presParOf" srcId="{3AACEA50-C31B-4C39-8255-CDB24B5A6869}" destId="{D79F5543-3BFF-4067-A53E-C58350608118}" srcOrd="0" destOrd="0" presId="urn:microsoft.com/office/officeart/2005/8/layout/radial3"/>
    <dgm:cxn modelId="{C2BB249C-0013-4E90-A368-98E8A80031A9}" type="presParOf" srcId="{3AACEA50-C31B-4C39-8255-CDB24B5A6869}" destId="{C89C7E4C-D975-4C19-9A6E-59606B3020F7}" srcOrd="1" destOrd="0" presId="urn:microsoft.com/office/officeart/2005/8/layout/radial3"/>
    <dgm:cxn modelId="{182D0AA3-EFA2-4E70-BDA1-BC46FCD65567}" type="presParOf" srcId="{3AACEA50-C31B-4C39-8255-CDB24B5A6869}" destId="{CAEB9BE6-8EB6-42E8-9383-59DF9236CB00}" srcOrd="2" destOrd="0" presId="urn:microsoft.com/office/officeart/2005/8/layout/radial3"/>
    <dgm:cxn modelId="{9245D2BF-8201-4703-AF5D-4C9B8CCE53C7}" type="presParOf" srcId="{3AACEA50-C31B-4C39-8255-CDB24B5A6869}" destId="{E4AE89D9-4EEE-4379-A6E3-5C34E87A4A3A}" srcOrd="3" destOrd="0" presId="urn:microsoft.com/office/officeart/2005/8/layout/radial3"/>
    <dgm:cxn modelId="{2DC6EA93-1480-4221-9469-5CAAB1CB7BE0}" type="presParOf" srcId="{3AACEA50-C31B-4C39-8255-CDB24B5A6869}" destId="{0E044061-DFDE-4A68-8038-3B6AB2520636}" srcOrd="4" destOrd="0" presId="urn:microsoft.com/office/officeart/2005/8/layout/radial3"/>
    <dgm:cxn modelId="{FCEB4568-EAD4-4274-965A-6489FD0A0418}" type="presParOf" srcId="{3AACEA50-C31B-4C39-8255-CDB24B5A6869}" destId="{3E414F1E-E946-479D-A958-211FE2B7E60B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F5543-3BFF-4067-A53E-C58350608118}">
      <dsp:nvSpPr>
        <dsp:cNvPr id="0" name=""/>
        <dsp:cNvSpPr/>
      </dsp:nvSpPr>
      <dsp:spPr>
        <a:xfrm>
          <a:off x="2527910" y="1573642"/>
          <a:ext cx="3647835" cy="36478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th-TH" sz="20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ระบบสนับสนุนการตัดสินใจเพื่อการบริหารจัดการน้ำเชิงพื้นที่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th-TH" sz="20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นอกเขตชลประทาน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th-TH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ผู้ใช้งานคือใคร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th-TH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ความสามารถของระบบควรจะเป็นอย่างไร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th-TH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การพัฒนาระบบสนับสนุนการตัดสินใจควรจะมีประเด็นใด หรือเรื่องใดบ้าง</a:t>
          </a:r>
          <a:r>
            <a:rPr lang="en-US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endParaRPr lang="th-TH" sz="1400" b="0" kern="1200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lvl="0" defTabSz="889000">
            <a:lnSpc>
              <a:spcPct val="90000"/>
            </a:lnSpc>
            <a:spcBef>
              <a:spcPct val="0"/>
            </a:spcBef>
          </a:pPr>
          <a:r>
            <a:rPr lang="en-US" sz="1600" b="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</a:t>
          </a:r>
          <a:r>
            <a:rPr lang="th-TH" sz="1600" b="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หน่วยงานหลัก</a:t>
          </a:r>
          <a:r>
            <a:rPr lang="en-US" sz="1600" b="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: PMOC, </a:t>
          </a:r>
          <a:r>
            <a:rPr lang="th-TH" sz="1600" b="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ปภ., ทน., สป.ทส.</a:t>
          </a:r>
          <a:r>
            <a:rPr lang="en-US" sz="1600" b="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)</a:t>
          </a:r>
          <a:endParaRPr lang="en-US" sz="1600" b="0" kern="1200" dirty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3062123" y="2107855"/>
        <a:ext cx="2579409" cy="2579409"/>
      </dsp:txXfrm>
    </dsp:sp>
    <dsp:sp modelId="{C89C7E4C-D975-4C19-9A6E-59606B3020F7}">
      <dsp:nvSpPr>
        <dsp:cNvPr id="0" name=""/>
        <dsp:cNvSpPr/>
      </dsp:nvSpPr>
      <dsp:spPr>
        <a:xfrm>
          <a:off x="3439869" y="112544"/>
          <a:ext cx="1823917" cy="18239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คลังข้อมูลน้ำแห่งชาติ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6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</a:t>
          </a:r>
          <a:r>
            <a:rPr lang="en-US" sz="16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GIS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MIS</a:t>
          </a:r>
          <a:endParaRPr lang="th-TH" sz="1100" kern="1200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lvl="0" defTabSz="711200">
            <a:spcBef>
              <a:spcPct val="0"/>
            </a:spcBef>
          </a:pPr>
          <a:r>
            <a:rPr lang="th-TH" sz="14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(หน่วยงานหลัก:</a:t>
          </a:r>
          <a:r>
            <a:rPr lang="en-US" sz="14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r>
            <a:rPr lang="th-TH" sz="14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สสนก.)</a:t>
          </a:r>
          <a:endParaRPr lang="en-US" sz="1400" kern="1200" dirty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3706975" y="379650"/>
        <a:ext cx="1289705" cy="1289705"/>
      </dsp:txXfrm>
    </dsp:sp>
    <dsp:sp modelId="{CAEB9BE6-8EB6-42E8-9383-59DF9236CB00}">
      <dsp:nvSpPr>
        <dsp:cNvPr id="0" name=""/>
        <dsp:cNvSpPr/>
      </dsp:nvSpPr>
      <dsp:spPr>
        <a:xfrm>
          <a:off x="5696781" y="1752286"/>
          <a:ext cx="1823917" cy="18239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เครื่องมือเฉพาะกิจ</a:t>
          </a:r>
          <a:endParaRPr lang="en-US" sz="1600" b="1" kern="1200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เพื่อบริหารจัดการน้ำ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เครื่องสูบน้ำ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เครื่องผลักดันน้ำ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เรือผลักดันน้ำ</a:t>
          </a:r>
        </a:p>
        <a:p>
          <a:pPr lvl="0" defTabSz="711200">
            <a:spcBef>
              <a:spcPct val="0"/>
            </a:spcBef>
          </a:pPr>
          <a:r>
            <a:rPr lang="th-TH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รถบรรทุกน้ำช่วยภัยแล้ง</a:t>
          </a:r>
        </a:p>
        <a:p>
          <a:pPr lvl="0" defTabSz="711200">
            <a:spcBef>
              <a:spcPct val="0"/>
            </a:spcBef>
          </a:pPr>
          <a:r>
            <a:rPr lang="en-US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r>
            <a:rPr lang="th-TH" sz="14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  เป็นต้น </a:t>
          </a:r>
          <a:r>
            <a:rPr lang="th-TH" sz="12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(หน่วยงานหลัก:ปภ.)</a:t>
          </a:r>
          <a:endParaRPr lang="en-US" sz="1200" kern="1200" dirty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5963887" y="2019392"/>
        <a:ext cx="1289705" cy="1289705"/>
      </dsp:txXfrm>
    </dsp:sp>
    <dsp:sp modelId="{E4AE89D9-4EEE-4379-A6E3-5C34E87A4A3A}">
      <dsp:nvSpPr>
        <dsp:cNvPr id="0" name=""/>
        <dsp:cNvSpPr/>
      </dsp:nvSpPr>
      <dsp:spPr>
        <a:xfrm>
          <a:off x="4834717" y="4405445"/>
          <a:ext cx="1823917" cy="18239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2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ภูมิสารสนเทศเพื่อสนับสนุนการจัดการโครงการด้านน้ำ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2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ตามแนวพระราชดำริ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th-TH" sz="1400" b="1" kern="1200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sz="1400" b="1" kern="1200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lvl="0" algn="ctr" defTabSz="533400">
            <a:spcBef>
              <a:spcPct val="0"/>
            </a:spcBef>
          </a:pPr>
          <a:endParaRPr lang="th-TH" sz="1400" kern="1200" dirty="0" smtClean="0">
            <a:solidFill>
              <a:srgbClr val="FF0000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lvl="0" algn="ctr" defTabSz="533400">
            <a:spcBef>
              <a:spcPct val="0"/>
            </a:spcBef>
          </a:pPr>
          <a:r>
            <a:rPr lang="en-US" sz="11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</a:t>
          </a:r>
          <a:r>
            <a:rPr lang="th-TH" sz="11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หน่วยงานหลัก: </a:t>
          </a:r>
          <a:r>
            <a:rPr lang="en-US" sz="11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GISTDA </a:t>
          </a:r>
          <a:r>
            <a:rPr lang="th-TH" sz="11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ชั่วคราว</a:t>
          </a:r>
          <a:r>
            <a:rPr lang="en-US" sz="11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)</a:t>
          </a:r>
          <a:endParaRPr lang="en-US" sz="11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5101823" y="4672551"/>
        <a:ext cx="1289705" cy="1289705"/>
      </dsp:txXfrm>
    </dsp:sp>
    <dsp:sp modelId="{0E044061-DFDE-4A68-8038-3B6AB2520636}">
      <dsp:nvSpPr>
        <dsp:cNvPr id="0" name=""/>
        <dsp:cNvSpPr/>
      </dsp:nvSpPr>
      <dsp:spPr>
        <a:xfrm>
          <a:off x="2045021" y="4405445"/>
          <a:ext cx="1823917" cy="18239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8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ข้อมูลพื้นฐาน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6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ด้านกายภาพ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6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ไม่ใช่กายภาพ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60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- ข้อมูลสถานการณ์</a:t>
          </a:r>
        </a:p>
        <a:p>
          <a:pPr lvl="0" defTabSz="800100">
            <a:spcBef>
              <a:spcPct val="0"/>
            </a:spcBef>
          </a:pPr>
          <a:r>
            <a:rPr lang="th-TH" sz="14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(หน่วยงานหลัก: </a:t>
          </a:r>
          <a:r>
            <a:rPr lang="en-US" sz="14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GISTDA</a:t>
          </a:r>
          <a:r>
            <a:rPr lang="th-TH" sz="140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)</a:t>
          </a:r>
          <a:endParaRPr lang="en-US" sz="14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2312127" y="4672551"/>
        <a:ext cx="1289705" cy="1289705"/>
      </dsp:txXfrm>
    </dsp:sp>
    <dsp:sp modelId="{3E414F1E-E946-479D-A958-211FE2B7E60B}">
      <dsp:nvSpPr>
        <dsp:cNvPr id="0" name=""/>
        <dsp:cNvSpPr/>
      </dsp:nvSpPr>
      <dsp:spPr>
        <a:xfrm>
          <a:off x="1182958" y="1752286"/>
          <a:ext cx="1823917" cy="18239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Water demand</a:t>
          </a:r>
          <a:r>
            <a:rPr lang="th-TH" sz="18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400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- ภาคการเกษตร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400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- การอุปโกคบริโภค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400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- ภาคอุตสาหกรรม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th-TH" sz="1400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- การบริการ ฯลฯ</a:t>
          </a:r>
        </a:p>
        <a:p>
          <a:pPr lvl="0" defTabSz="800100">
            <a:spcBef>
              <a:spcPct val="0"/>
            </a:spcBef>
          </a:pPr>
          <a:r>
            <a:rPr lang="th-TH" sz="1400" b="0" kern="12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(หน่วยงานหลัก: ทน.)</a:t>
          </a:r>
          <a:endParaRPr lang="en-US" sz="14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1450064" y="2019392"/>
        <a:ext cx="1289705" cy="1289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D2DD-DF7C-44EA-9FBB-58915F86F0B9}" type="datetimeFigureOut">
              <a:rPr lang="th-TH" smtClean="0"/>
              <a:t>22/03/61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D985-7AC3-4384-83F0-6032D793A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95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D2DD-DF7C-44EA-9FBB-58915F86F0B9}" type="datetimeFigureOut">
              <a:rPr lang="th-TH" smtClean="0"/>
              <a:t>22/03/61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D985-7AC3-4384-83F0-6032D793A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49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D2DD-DF7C-44EA-9FBB-58915F86F0B9}" type="datetimeFigureOut">
              <a:rPr lang="th-TH" smtClean="0"/>
              <a:t>22/03/61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D985-7AC3-4384-83F0-6032D793A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478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D2DD-DF7C-44EA-9FBB-58915F86F0B9}" type="datetimeFigureOut">
              <a:rPr lang="th-TH" smtClean="0"/>
              <a:t>22/03/61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D985-7AC3-4384-83F0-6032D793A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4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D2DD-DF7C-44EA-9FBB-58915F86F0B9}" type="datetimeFigureOut">
              <a:rPr lang="th-TH" smtClean="0"/>
              <a:t>22/03/61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D985-7AC3-4384-83F0-6032D793A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336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D2DD-DF7C-44EA-9FBB-58915F86F0B9}" type="datetimeFigureOut">
              <a:rPr lang="th-TH" smtClean="0"/>
              <a:t>22/03/61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D985-7AC3-4384-83F0-6032D793A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152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D2DD-DF7C-44EA-9FBB-58915F86F0B9}" type="datetimeFigureOut">
              <a:rPr lang="th-TH" smtClean="0"/>
              <a:t>22/03/61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D985-7AC3-4384-83F0-6032D793A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827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D2DD-DF7C-44EA-9FBB-58915F86F0B9}" type="datetimeFigureOut">
              <a:rPr lang="th-TH" smtClean="0"/>
              <a:t>22/03/61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D985-7AC3-4384-83F0-6032D793A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139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D2DD-DF7C-44EA-9FBB-58915F86F0B9}" type="datetimeFigureOut">
              <a:rPr lang="th-TH" smtClean="0"/>
              <a:t>22/03/61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D985-7AC3-4384-83F0-6032D793A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26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D2DD-DF7C-44EA-9FBB-58915F86F0B9}" type="datetimeFigureOut">
              <a:rPr lang="th-TH" smtClean="0"/>
              <a:t>22/03/61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D985-7AC3-4384-83F0-6032D793A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609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D2DD-DF7C-44EA-9FBB-58915F86F0B9}" type="datetimeFigureOut">
              <a:rPr lang="th-TH" smtClean="0"/>
              <a:t>22/03/61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D985-7AC3-4384-83F0-6032D793A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067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3D2DD-DF7C-44EA-9FBB-58915F86F0B9}" type="datetimeFigureOut">
              <a:rPr lang="th-TH" smtClean="0"/>
              <a:t>22/03/61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D985-7AC3-4384-83F0-6032D793A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807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_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30" y="2421017"/>
            <a:ext cx="1296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th-TH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การประชุม</a:t>
            </a:r>
            <a:endParaRPr lang="en-US" b="1" dirty="0" smtClean="0">
              <a:latin typeface="Calibri" panose="020F0502020204030204" pitchFamily="34" charset="0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th-TH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คณะทำงาน</a:t>
            </a:r>
            <a:r>
              <a:rPr lang="th-TH" b="1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ชุดที่ ๓ </a:t>
            </a:r>
            <a:endParaRPr lang="en-US" b="1" dirty="0" smtClean="0">
              <a:latin typeface="Calibri" panose="020F0502020204030204" pitchFamily="34" charset="0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th-TH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ด้าน</a:t>
            </a:r>
            <a:r>
              <a:rPr lang="th-TH" b="1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การบริหารจัดการน้ำเชิงพื้นที่นอกเขตชลประทาน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th-TH" b="1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ภายใต้คณะกรรมการบูรณาการฐานข้อมูลน้ำและภูมิอากาศ</a:t>
            </a:r>
            <a:r>
              <a:rPr lang="th-TH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แห่งชาติ</a:t>
            </a:r>
            <a:r>
              <a:rPr lang="th-TH" b="1" dirty="0" smtClean="0">
                <a:ea typeface="Calibri" panose="020F0502020204030204" pitchFamily="34" charset="0"/>
                <a:cs typeface="TH SarabunPSK" panose="020B0500040200020003" pitchFamily="34" charset="-34"/>
              </a:rPr>
              <a:t>ครั้ง</a:t>
            </a:r>
            <a:r>
              <a:rPr lang="th-TH" b="1" dirty="0">
                <a:ea typeface="Calibri" panose="020F0502020204030204" pitchFamily="34" charset="0"/>
                <a:cs typeface="TH SarabunPSK" panose="020B0500040200020003" pitchFamily="34" charset="-34"/>
              </a:rPr>
              <a:t>ที่ ๑/๒๕๖๐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4307967"/>
            <a:ext cx="91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>
                <a:ea typeface="Calibri" panose="020F0502020204030204" pitchFamily="34" charset="0"/>
                <a:cs typeface="TH SarabunPSK" panose="020B0500040200020003" pitchFamily="34" charset="-34"/>
              </a:rPr>
              <a:t>วันศุกร์ที่ ๑๐ พฤศจิกายน ๒๕๖๐ เวลา ๑๐.๐๐ น.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07984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th-TH" sz="2400" dirty="0">
                <a:latin typeface="Tms Rmn"/>
                <a:ea typeface="Times New Roman" panose="02020603050405020304" pitchFamily="18" charset="0"/>
                <a:cs typeface="TH SarabunPSK" panose="020B0500040200020003" pitchFamily="34" charset="-34"/>
              </a:rPr>
              <a:t>ณ ห้องประชุม ๑ ชั้น ๗</a:t>
            </a:r>
            <a:endParaRPr lang="en-US" sz="1600" dirty="0">
              <a:latin typeface="Tms Rmn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spcAft>
                <a:spcPts val="0"/>
              </a:spcAft>
            </a:pPr>
            <a:r>
              <a:rPr lang="th-TH" sz="2400" dirty="0">
                <a:latin typeface="Tms Rmn"/>
                <a:ea typeface="Times New Roman" panose="02020603050405020304" pitchFamily="18" charset="0"/>
                <a:cs typeface="TH SarabunPSK" panose="020B0500040200020003" pitchFamily="34" charset="-34"/>
              </a:rPr>
              <a:t>สำนักงานพัฒนาเทคโนโลยีอวกาศและภูมิสารสนเทศ (องค์การมหาชน)</a:t>
            </a:r>
            <a:endParaRPr lang="en-US" sz="1600" dirty="0">
              <a:latin typeface="Tms Rmn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/>
            <a:r>
              <a:rPr lang="th-TH" sz="2400" dirty="0">
                <a:ea typeface="Calibri" panose="020F0502020204030204" pitchFamily="34" charset="0"/>
                <a:cs typeface="TH SarabunPSK" panose="020B0500040200020003" pitchFamily="34" charset="-34"/>
              </a:rPr>
              <a:t>ศูนย์ราชการแจ้งวัฒนะ กทม.</a:t>
            </a:r>
            <a:endParaRPr lang="en-US" sz="2400" dirty="0"/>
          </a:p>
        </p:txBody>
      </p:sp>
      <p:pic>
        <p:nvPicPr>
          <p:cNvPr id="1028" name="Picture 4" descr="HAI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895" y="2331017"/>
            <a:ext cx="8823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กรมโยธาธิการและผังเมือ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21" y="3172620"/>
            <a:ext cx="6336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2.dgr.go.th/DGR_LOGO/newlogo_original_col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307" y="3172620"/>
            <a:ext cx="61104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กรมเจ้าท่า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47" y="233101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47" y="2331017"/>
            <a:ext cx="505075" cy="720000"/>
          </a:xfrm>
          <a:prstGeom prst="rect">
            <a:avLst/>
          </a:prstGeom>
        </p:spPr>
      </p:pic>
      <p:pic>
        <p:nvPicPr>
          <p:cNvPr id="1050" name="Picture 26" descr="Image result for กรมพัฒนาที่ดิน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74" y="3208620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0874" y="3169877"/>
            <a:ext cx="719390" cy="7254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9394" y="3172925"/>
            <a:ext cx="719390" cy="719390"/>
          </a:xfrm>
          <a:prstGeom prst="rect">
            <a:avLst/>
          </a:prstGeom>
        </p:spPr>
      </p:pic>
      <p:pic>
        <p:nvPicPr>
          <p:cNvPr id="1056" name="Picture 32" descr="Image result for กรมส่งเสริมการเกษตร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180" y="317262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สำนักงานเศรษฐกิจการเกษตร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776" y="3169877"/>
            <a:ext cx="73173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ศูนย์เทคโนโลยีสารสนเทศและการสื่อสาร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71" y="2257629"/>
            <a:ext cx="75247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8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7900416"/>
              </p:ext>
            </p:extLst>
          </p:nvPr>
        </p:nvGraphicFramePr>
        <p:xfrm>
          <a:off x="440343" y="447316"/>
          <a:ext cx="8703657" cy="6341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76120" y="5602020"/>
            <a:ext cx="1300356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sz="1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การพัฒนาเครื่องมือ</a:t>
            </a:r>
          </a:p>
          <a:p>
            <a:r>
              <a:rPr lang="th-TH" sz="1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การวิเคราะห์และประมวลผล</a:t>
            </a:r>
          </a:p>
          <a:p>
            <a:r>
              <a:rPr lang="th-TH" sz="1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การแสดงผล</a:t>
            </a:r>
          </a:p>
          <a:p>
            <a:r>
              <a:rPr lang="th-TH" sz="1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การรายงานผล</a:t>
            </a:r>
            <a:endParaRPr lang="en-US" sz="11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35316" y="488745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กรมป่าไม้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94948" y="600335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กรมอุตุนิยมวิทยา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45644" y="814737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กรมชลประทาน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32383" y="1029139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การไฟฟ้าฝ่ายผลิต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87400" y="41462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สสนก.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1778" y="1274437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การฝนหลวง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79940" y="5120110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กรมอุทยานฯ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70479" y="535094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กรมทรัพยากรน้ำ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33686" y="5583592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กรมทรัพยากรน้ำบาดาล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85187" y="1779256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เป็นต้น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89740" y="5803859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เป็นต้น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7540" y="3246627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กรมโยธาธิการและผังเมือง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5706" y="2763496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กรมส่งเสริมการปกครอง</a:t>
            </a:r>
          </a:p>
          <a:p>
            <a:pPr algn="r"/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ส่วนท้องถิ่น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55501" y="2390078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ปภ.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52816" y="2609729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กรมส่งเสริมการปกครอง</a:t>
            </a:r>
          </a:p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ส่วนท้องถิ่น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914359" y="3060602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กองทัพเรือ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1942" y="2543967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กรมทรัพยากรน้ำ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48943" y="153395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GISTDA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65244" y="33246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en-US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กรมเจ้าท่า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46396" y="560202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กรมพัฒนาที่ดิน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29011" y="585607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กรมการข้าว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75323" y="6076998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กรมส่งเสริมการเกษตร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89388" y="6322650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สำนักงานเศรษฐกิจการเกษตร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" y="16138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spc="-20" dirty="0">
                <a:ea typeface="Calibri" panose="020F0502020204030204" pitchFamily="34" charset="0"/>
                <a:cs typeface="TH SarabunPSK" panose="020B0500040200020003" pitchFamily="34" charset="-34"/>
              </a:rPr>
              <a:t>แนวทางการบูรณาการฐานข้อมูลน้ำเชิงพื้นที่การนอกเขตชลประทาน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93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0719" y="291993"/>
            <a:ext cx="7407410" cy="549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h-TH" sz="1800" b="1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ระเบียบวาระการประชุม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th-TH" sz="1800" b="1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คณะทำงานชุดที่ ๓ ด้านการบริหารจัดการน้ำเชิงพื้นที่นอกเขตชลประทาน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th-TH" sz="1800" b="1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ครั้งที่ ๑/ ๒๕๖๐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th-TH" sz="1800" b="1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วันศุกร์ ที่ ๑๐ พฤศจิกายน ๒๕๖๐ เวลา ๑๐.๐๐ น.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th-TH" sz="1800" b="1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ณ ห้องประชุม ๑ ชั้น ๗ สำนักงานพัฒนาเทคโนโลยีอวกาศและภูมิสารสนเทศ (องค์การมหาชน)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th-TH" sz="16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*************************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sz="1600" b="1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ระเบียบวาระที่ ๑	เรื่องประธานแจ้งที่ประชุมทราบ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sz="1600" b="1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ระเบียบวาระที่ ๒	เรื่องเพื่อทราบ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620520" indent="-269875" algn="thaiDist">
              <a:lnSpc>
                <a:spcPct val="115000"/>
              </a:lnSpc>
              <a:spcAft>
                <a:spcPts val="0"/>
              </a:spcAft>
            </a:pPr>
            <a:r>
              <a:rPr lang="th-TH" sz="1600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	๒.๑     </a:t>
            </a:r>
            <a:r>
              <a:rPr lang="th-TH" sz="1600" spc="-20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คำสั่ง</a:t>
            </a:r>
            <a:r>
              <a:rPr lang="th-TH" sz="1600" spc="-2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คณะกรรมการบูรณาการฐานข้อมูลน้ำและภูมิอากาศแห่งชาติ ที่ ๓/๒๕๖๐</a:t>
            </a:r>
            <a:r>
              <a:rPr lang="th-TH" sz="16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endParaRPr lang="th-TH" sz="1600" dirty="0" smtClean="0">
              <a:latin typeface="Calibri" panose="020F0502020204030204" pitchFamily="34" charset="0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marL="1620520" indent="-269875" algn="thaiDist" defTabSz="1120775">
              <a:lnSpc>
                <a:spcPct val="115000"/>
              </a:lnSpc>
              <a:spcAft>
                <a:spcPts val="0"/>
              </a:spcAft>
            </a:pPr>
            <a:r>
              <a:rPr lang="th-TH" sz="16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r>
              <a:rPr lang="th-TH" sz="1600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เรื่อง </a:t>
            </a:r>
            <a:r>
              <a:rPr lang="th-TH" sz="16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แต่งตั้งคณะทำงานชุดที่ ๓ ด้านการบริหารจัดการน้ำเชิง</a:t>
            </a:r>
            <a:r>
              <a:rPr lang="th-TH" sz="1600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พื้นที่นอก</a:t>
            </a:r>
            <a:r>
              <a:rPr lang="th-TH" sz="16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เขต</a:t>
            </a:r>
            <a:r>
              <a:rPr lang="th-TH" sz="1600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ชลประทาน</a:t>
            </a:r>
          </a:p>
          <a:p>
            <a:pPr marL="1790700" indent="-1790700" algn="thaiDist" defTabSz="1120775">
              <a:lnSpc>
                <a:spcPct val="115000"/>
              </a:lnSpc>
              <a:spcAft>
                <a:spcPts val="0"/>
              </a:spcAft>
            </a:pPr>
            <a:r>
              <a:rPr lang="th-TH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ระเบียบ</a:t>
            </a:r>
            <a:r>
              <a:rPr lang="th-TH" sz="1600" b="1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วาระที่ ๓	</a:t>
            </a:r>
            <a:r>
              <a:rPr lang="th-TH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เรื่อง</a:t>
            </a:r>
            <a:r>
              <a:rPr lang="th-TH" sz="1600" b="1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เพื่อพิจารณา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790700" indent="-441325" algn="thaiDist" defTabSz="747713">
              <a:lnSpc>
                <a:spcPct val="115000"/>
              </a:lnSpc>
              <a:spcAft>
                <a:spcPts val="0"/>
              </a:spcAft>
            </a:pPr>
            <a:r>
              <a:rPr lang="th-TH" sz="1600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๓.๑	ระบบ</a:t>
            </a:r>
            <a:r>
              <a:rPr lang="th-TH" sz="16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การรายงานบัญชีชั้นข้อมูลโครงการฯ เพื่อสนับสนุนการ</a:t>
            </a:r>
            <a:r>
              <a:rPr lang="th-TH" sz="1600" spc="-20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ดำเนินงาน</a:t>
            </a:r>
          </a:p>
          <a:p>
            <a:pPr marL="1790700" indent="-441325" algn="thaiDist" defTabSz="747713">
              <a:lnSpc>
                <a:spcPct val="115000"/>
              </a:lnSpc>
              <a:spcAft>
                <a:spcPts val="0"/>
              </a:spcAft>
            </a:pPr>
            <a:r>
              <a:rPr lang="th-TH" sz="1600" spc="-2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r>
              <a:rPr lang="th-TH" sz="1600" spc="-20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ด้าน</a:t>
            </a:r>
            <a:r>
              <a:rPr lang="th-TH" sz="1600" spc="-2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การบริหารจัดการน้ำเชิงพื้นที่นอกเขตชลประทาน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344613" indent="4763" defTabSz="604838">
              <a:lnSpc>
                <a:spcPct val="115000"/>
              </a:lnSpc>
              <a:spcAft>
                <a:spcPts val="0"/>
              </a:spcAft>
              <a:tabLst>
                <a:tab pos="1790700" algn="l"/>
                <a:tab pos="2243138" algn="l"/>
              </a:tabLst>
            </a:pPr>
            <a:r>
              <a:rPr lang="th-TH" sz="1600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๓.๒</a:t>
            </a:r>
            <a:r>
              <a:rPr lang="th-TH" sz="16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r>
              <a:rPr lang="th-TH" sz="1600" spc="-20" dirty="0" smtClean="0">
                <a:latin typeface="TH SarabunPSK" panose="020B0500040200020003" pitchFamily="34" charset="-34"/>
                <a:ea typeface="Calibri" panose="020F0502020204030204" pitchFamily="34" charset="0"/>
              </a:rPr>
              <a:t>แนวทาง</a:t>
            </a:r>
            <a:r>
              <a:rPr lang="th-TH" sz="1600" spc="-20" dirty="0">
                <a:latin typeface="TH SarabunPSK" panose="020B0500040200020003" pitchFamily="34" charset="-34"/>
                <a:ea typeface="Calibri" panose="020F0502020204030204" pitchFamily="34" charset="0"/>
              </a:rPr>
              <a:t>การบูรณาการฐานข้อมูลน้ำเชิงพื้นที่การนอกเขตชลประทาน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619885" indent="-2698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sz="1600" b="1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ระเบียบวาระที่ ๔	เรื่องอื่นๆ (ถ้ามี)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026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คำสั่งแต่งตั้งคณะทำงานุดที่3-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2" t="4012" r="6728" b="10394"/>
          <a:stretch>
            <a:fillRect/>
          </a:stretch>
        </p:blipFill>
        <p:spPr bwMode="auto">
          <a:xfrm>
            <a:off x="-72073" y="0"/>
            <a:ext cx="4663124" cy="684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คำสั่งแต่งตั้งคณะทำงานุดที่3-1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2" t="4088" r="10611" b="42433"/>
          <a:stretch/>
        </p:blipFill>
        <p:spPr bwMode="auto">
          <a:xfrm>
            <a:off x="4651700" y="1819275"/>
            <a:ext cx="44923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7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 smtClean="0">
                <a:ea typeface="Calibri" panose="020F0502020204030204" pitchFamily="34" charset="0"/>
                <a:cs typeface="TH SarabunPSK" panose="020B0500040200020003" pitchFamily="34" charset="-34"/>
              </a:rPr>
              <a:t>การแบ่งกลุ่มชั้น</a:t>
            </a:r>
            <a:r>
              <a:rPr lang="th-TH" b="1" dirty="0">
                <a:ea typeface="Calibri" panose="020F0502020204030204" pitchFamily="34" charset="0"/>
                <a:cs typeface="TH SarabunPSK" panose="020B0500040200020003" pitchFamily="34" charset="-34"/>
              </a:rPr>
              <a:t>ข้อมูลเป็น ๓ ประเภท คือ </a:t>
            </a:r>
            <a:endParaRPr lang="th-TH" b="1" dirty="0" smtClean="0"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56606"/>
              </p:ext>
            </p:extLst>
          </p:nvPr>
        </p:nvGraphicFramePr>
        <p:xfrm>
          <a:off x="448786" y="598170"/>
          <a:ext cx="8360728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580"/>
                <a:gridCol w="3719830"/>
                <a:gridCol w="24133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ชั้นข้อมูลพื้นฐานเชิงกายภาพ</a:t>
                      </a:r>
                      <a:endParaRPr lang="en-US" sz="2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ชั้นข้อมูลพื้นฐานไม่ใช่เชิงกายภาพ</a:t>
                      </a:r>
                      <a:endParaRPr lang="en-US" sz="2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ข้อมูลเชิงสถานการณ์</a:t>
                      </a:r>
                      <a:endParaRPr lang="en-US" sz="2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ภูมิอากาศ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ลักษณะอากาศ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พื้นที่ป่าเสื่อมโทรม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พื้นที่ป่าไม้ 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พื้นที่ป่าสงวนแห่งชาติ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พื้นที่ป่าถาวร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พื้นที่ป่าชายเลน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พื้นที่ศักยภาพน้ำบาดาล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ชั้นคุณภาพลุ่มน้ำ เป็นต้น</a:t>
                      </a:r>
                      <a:endParaRPr lang="en-US" sz="2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เส้นทางคมนาคม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สถิติพื้นที่น้ำท่วมซ้ำซาก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ตำแหน่งสถานที่สำคัญ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เขตอุตสาหกรรมที่ใช้น้ำในพื้นที่นอกเขตชลประทาน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หมู่บ้าน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บ่อน้ำบาดาล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เส้นทางน้ำ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ขอบเขต สปก.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ขอบเขตสวนป่า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ขอบเขตวนอุทยาน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ขอบเขตอุทยานแห่งชาติ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เขตห้ามล่าสัตว์ป่า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ยุทธศาสตร์การบริหารจัดการน้ำ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ขอบเขตการปกครอง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ขอบเขตพื้นที่โครงการชลประทาน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แหล่งน้ำขนาดเล็ก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อ่างเก็บน้ำ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แก้มลิง เป็นต้น</a:t>
                      </a:r>
                      <a:endParaRPr lang="en-US" sz="2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สถานการณ์ฝน / ปริมาณน้ำฝน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สถานภาพแหล่งน้ำ / ระดับน้ำ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พื้นที่เพาะปลูกที่เกิดขึ้นจริง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</a:t>
                      </a:r>
                      <a:endParaRPr lang="th-TH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 (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ข้าว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, 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อ้อย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, 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มันสำปะหลังฯ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)</a:t>
                      </a: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สถานภาพการระบายน้ำ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น้ำใต้ดิน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น้ำเค็ม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เกลือใต้ดิน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พื้นที่ภัยแล้ง 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 คุณภาพแหล่งน้ำ</a:t>
                      </a:r>
                      <a:endParaRPr lang="en-US" sz="2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1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5397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>
                <a:ea typeface="Calibri" panose="020F0502020204030204" pitchFamily="34" charset="0"/>
                <a:cs typeface="TH SarabunPSK" panose="020B0500040200020003" pitchFamily="34" charset="-34"/>
              </a:rPr>
              <a:t>ระบบภูมิสารสนเทศ เพื่อสนับสนุนการจัดการโครงการด้านน้ำตามแนวทางพระราชดำริ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2988"/>
            <a:ext cx="9158049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oncept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27" t="7304" b="45131"/>
          <a:stretch>
            <a:fillRect/>
          </a:stretch>
        </p:blipFill>
        <p:spPr bwMode="auto">
          <a:xfrm>
            <a:off x="4191000" y="493842"/>
            <a:ext cx="4953000" cy="2925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6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76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ea typeface="Calibri" panose="020F0502020204030204" pitchFamily="34" charset="0"/>
                <a:cs typeface="TH SarabunPSK" panose="020B0500040200020003" pitchFamily="34" charset="-34"/>
              </a:rPr>
              <a:t>ร่างแบบฟอร์มบัญชีข้อมูล เพื่อสนับสนุนการนำเข้าแผนงานโครงการ </a:t>
            </a:r>
            <a:br>
              <a:rPr lang="th-TH" b="1" dirty="0">
                <a:ea typeface="Calibri" panose="020F0502020204030204" pitchFamily="34" charset="0"/>
                <a:cs typeface="TH SarabunPSK" panose="020B0500040200020003" pitchFamily="34" charset="-34"/>
              </a:rPr>
            </a:br>
            <a:r>
              <a:rPr lang="th-TH" b="1" dirty="0">
                <a:ea typeface="Calibri" panose="020F0502020204030204" pitchFamily="34" charset="0"/>
                <a:cs typeface="TH SarabunPSK" panose="020B0500040200020003" pitchFamily="34" charset="-34"/>
              </a:rPr>
              <a:t>จัดแบ่งประเภทโครงการตามเครื่องมือบริหารจัดการน้ำตามแนวทางพระราชดำริ ๑๒ เครื่องมือ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6574"/>
              </p:ext>
            </p:extLst>
          </p:nvPr>
        </p:nvGraphicFramePr>
        <p:xfrm>
          <a:off x="142875" y="1236934"/>
          <a:ext cx="8858250" cy="3489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851"/>
                <a:gridCol w="1061550"/>
                <a:gridCol w="834413"/>
                <a:gridCol w="1286736"/>
                <a:gridCol w="533400"/>
                <a:gridCol w="542925"/>
                <a:gridCol w="561975"/>
                <a:gridCol w="590550"/>
                <a:gridCol w="523875"/>
                <a:gridCol w="657225"/>
                <a:gridCol w="815245"/>
                <a:gridCol w="518255"/>
                <a:gridCol w="476250"/>
              </a:tblGrid>
              <a:tr h="40404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ลำดับ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ชื่อโครงการ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หน่วยงาน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ประเภทโครงการ</a:t>
                      </a:r>
                      <a:r>
                        <a:rPr lang="th-TH" sz="1600" b="1" dirty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ตามแนวทาง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พระราชดำริ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สถานที่ดำเนินการ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พิกัด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UTM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งบประมาณ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ปีที่ดำเนินการ</a:t>
                      </a:r>
                      <a:endParaRPr lang="en-US" sz="105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8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หมู่ที่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ตำบล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อำเภอ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จังหวัด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เริ่ม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สิ้นสุด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9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  <a:endParaRPr lang="en-US" sz="1000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0690" marR="60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ต้นแบบการจัดทำระบบแผนที่เพื่อการวิเคราะห์และกำหนดยุทธศาสตร์ในการบริหารจัดการน้ำแบบบูรณาการ (</a:t>
            </a:r>
            <a:r>
              <a:rPr lang="en-US" b="1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GWLF) </a:t>
            </a:r>
            <a:r>
              <a:rPr lang="th-TH" b="1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ซึ่งสามารถเข้าถึงได้ที่เว็บไซด์</a:t>
            </a:r>
            <a:r>
              <a:rPr lang="en-US" b="1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http://gwater.gistda.or.th</a:t>
            </a:r>
            <a:endParaRPr lang="en-US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122" name="Picture 2" descr="Sli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9" y="1185863"/>
            <a:ext cx="8958262" cy="502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0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lid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6762"/>
            <a:ext cx="9152425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0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lid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" y="681038"/>
            <a:ext cx="913546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4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2787</TotalTime>
  <Words>667</Words>
  <Application>Microsoft Office PowerPoint</Application>
  <PresentationFormat>On-screen Show (4:3)</PresentationFormat>
  <Paragraphs>271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Gistda</dc:creator>
  <cp:lastModifiedBy>kuk</cp:lastModifiedBy>
  <cp:revision>47</cp:revision>
  <cp:lastPrinted>2017-11-07T05:31:06Z</cp:lastPrinted>
  <dcterms:created xsi:type="dcterms:W3CDTF">2017-09-18T04:35:57Z</dcterms:created>
  <dcterms:modified xsi:type="dcterms:W3CDTF">2018-03-22T10:57:11Z</dcterms:modified>
</cp:coreProperties>
</file>