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29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718DA-8835-4FA1-AAC0-C1E0B223D346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57AD86-681E-4BD5-9CE2-9E5C439388C5}">
      <dgm:prSet phldrT="[Text]" custT="1"/>
      <dgm:spPr/>
      <dgm:t>
        <a:bodyPr/>
        <a:lstStyle/>
        <a:p>
          <a:pPr algn="ctr">
            <a:spcAft>
              <a:spcPts val="0"/>
            </a:spcAft>
          </a:pPr>
          <a:r>
            <a:rPr lang="th-TH" sz="20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ระบบสนับสนุนการตัดสินใจเพื่อการบริหารจัดการน้ำเชิงพื้นที่</a:t>
          </a:r>
        </a:p>
        <a:p>
          <a:pPr algn="ctr">
            <a:spcAft>
              <a:spcPts val="0"/>
            </a:spcAft>
          </a:pPr>
          <a:r>
            <a:rPr lang="th-TH" sz="20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นอกเขตชลประทาน</a:t>
          </a:r>
        </a:p>
        <a:p>
          <a:pPr algn="l">
            <a:spcAft>
              <a:spcPts val="0"/>
            </a:spcAft>
          </a:pP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</a:t>
          </a: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การ</a:t>
          </a: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พัฒนาระบบสนับสนุนการตัดสินใจควรจะมีประเด็นใด หรือเรื่องใดบ้าง</a:t>
          </a:r>
          <a:r>
            <a:rPr lang="en-US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endParaRPr lang="th-TH" sz="1400" b="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r>
            <a:rPr lang="en-US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th-TH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หน่วยงานหลัก</a:t>
          </a:r>
          <a:r>
            <a:rPr lang="en-US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: </a:t>
          </a:r>
          <a:r>
            <a:rPr lang="th-TH" sz="1600" b="0" dirty="0" err="1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สทนช</a:t>
          </a:r>
          <a:r>
            <a:rPr lang="en-US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, </a:t>
          </a:r>
          <a:r>
            <a:rPr lang="th-TH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ปภ., ทน., สป.ทส.</a:t>
          </a:r>
          <a:r>
            <a:rPr lang="en-US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600" b="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FAC4025-6CBB-465F-894F-5B1AF7880732}" type="parTrans" cxnId="{87EED0DF-0382-4117-BB5F-94261B144D2D}">
      <dgm:prSet/>
      <dgm:spPr/>
      <dgm:t>
        <a:bodyPr/>
        <a:lstStyle/>
        <a:p>
          <a:endParaRPr lang="en-US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F8BD448-BF47-4ADB-A900-D6535A9B11E2}" type="sibTrans" cxnId="{87EED0DF-0382-4117-BB5F-94261B144D2D}">
      <dgm:prSet/>
      <dgm:spPr/>
      <dgm:t>
        <a:bodyPr/>
        <a:lstStyle/>
        <a:p>
          <a:endParaRPr lang="en-US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CEB08AA-3724-4680-A123-638028D683E2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th-TH" sz="1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คลังข้อมูลน้ำแห่งชาติ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</a:t>
          </a:r>
          <a:r>
            <a:rPr lang="en-US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GIS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MIS</a:t>
          </a:r>
          <a:endParaRPr lang="th-TH" sz="11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r>
            <a:rPr lang="th-TH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</a:t>
          </a:r>
          <a:r>
            <a:rPr lang="en-US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สสนก.)</a:t>
          </a:r>
          <a:endParaRPr lang="en-US" sz="14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2F9FF73-9B79-4423-BD34-23A348C2B688}" type="parTrans" cxnId="{3A487642-1004-41B7-A060-594759AF254A}">
      <dgm:prSet/>
      <dgm:spPr/>
      <dgm:t>
        <a:bodyPr/>
        <a:lstStyle/>
        <a:p>
          <a:endParaRPr lang="en-US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07B5F9A-2D60-464C-A4C9-D358A0256049}" type="sibTrans" cxnId="{3A487642-1004-41B7-A060-594759AF254A}">
      <dgm:prSet/>
      <dgm:spPr/>
      <dgm:t>
        <a:bodyPr/>
        <a:lstStyle/>
        <a:p>
          <a:endParaRPr lang="en-US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C53D175-8DD2-4C8D-9422-7927E82B70D7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8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Water demand</a:t>
          </a:r>
          <a:r>
            <a:rPr lang="th-TH" sz="18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ภาคการเกษตร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การอุปโกคบริโภค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ภาคอุตสาหกรรม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การบริการ ฯลฯ</a:t>
          </a:r>
        </a:p>
        <a:p>
          <a:r>
            <a:rPr lang="th-TH" sz="14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 </a:t>
          </a:r>
          <a:r>
            <a:rPr lang="th-TH" sz="1400" b="0" dirty="0" err="1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สทนช</a:t>
          </a:r>
          <a:r>
            <a:rPr lang="th-TH" sz="14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, </a:t>
          </a:r>
          <a:r>
            <a:rPr lang="th-TH" sz="1400" b="0" dirty="0" err="1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ชป</a:t>
          </a:r>
          <a:r>
            <a:rPr lang="th-TH" sz="14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,ทน.</a:t>
          </a:r>
          <a:r>
            <a:rPr lang="th-TH" sz="14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995EA5C-F69B-4FD4-B953-944F495D27AB}" type="parTrans" cxnId="{9B1AFE3C-25D2-4180-A680-79229BBA573C}">
      <dgm:prSet/>
      <dgm:spPr/>
      <dgm:t>
        <a:bodyPr/>
        <a:lstStyle/>
        <a:p>
          <a:endParaRPr lang="en-US" sz="2800"/>
        </a:p>
      </dgm:t>
    </dgm:pt>
    <dgm:pt modelId="{2B8C79C2-6FF0-418C-B4C8-FD68D23434A1}" type="sibTrans" cxnId="{9B1AFE3C-25D2-4180-A680-79229BBA573C}">
      <dgm:prSet/>
      <dgm:spPr/>
      <dgm:t>
        <a:bodyPr/>
        <a:lstStyle/>
        <a:p>
          <a:endParaRPr lang="en-US" sz="2800"/>
        </a:p>
      </dgm:t>
    </dgm:pt>
    <dgm:pt modelId="{5C3C9A75-DF66-4692-8EB6-E086A33CED1C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th-TH" sz="14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เครื่องมือเฉพาะกิจ</a:t>
          </a:r>
          <a:endParaRPr lang="en-US" sz="1400" b="1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th-TH" sz="14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เพื่อบริหารจัดการน้ำ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เครื่องสูบน้ำ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เครื่องผลักดันน้ำ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เรือผลักดันน้ำ</a:t>
          </a:r>
        </a:p>
        <a:p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รถบรรทุกน้ำช่วยภัยแล้ง</a:t>
          </a:r>
        </a:p>
        <a:p>
          <a:r>
            <a:rPr lang="en-US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 เป็นต้น </a:t>
          </a:r>
          <a:endParaRPr lang="th-TH" sz="1400" b="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r>
            <a:rPr lang="th-TH" sz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th-TH" sz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หน่วยงานหลัก:ปภ.)</a:t>
          </a:r>
          <a:endParaRPr lang="en-US" sz="12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3B2AE71-6827-41EA-A8D0-49177D5CE200}" type="parTrans" cxnId="{774C4BF5-E44A-48BC-A31B-40BC298F2114}">
      <dgm:prSet/>
      <dgm:spPr/>
      <dgm:t>
        <a:bodyPr/>
        <a:lstStyle/>
        <a:p>
          <a:endParaRPr lang="en-US" sz="2800"/>
        </a:p>
      </dgm:t>
    </dgm:pt>
    <dgm:pt modelId="{BCC3F846-0E7B-4B28-AA35-37D24476CA15}" type="sibTrans" cxnId="{774C4BF5-E44A-48BC-A31B-40BC298F2114}">
      <dgm:prSet/>
      <dgm:spPr/>
      <dgm:t>
        <a:bodyPr/>
        <a:lstStyle/>
        <a:p>
          <a:endParaRPr lang="en-US" sz="2800"/>
        </a:p>
      </dgm:t>
    </dgm:pt>
    <dgm:pt modelId="{58247CED-3117-43AD-BDBE-DAD58D6C428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th-TH" sz="12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ภูมิสารสนเทศเพื่อสนับสนุนการจัดการโครงการด้านน้ำ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th-TH" sz="12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ตามแนวพระราชดำริ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th-TH" sz="1400" b="1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>
            <a:lnSpc>
              <a:spcPct val="100000"/>
            </a:lnSpc>
            <a:spcAft>
              <a:spcPts val="0"/>
            </a:spcAft>
          </a:pPr>
          <a:endParaRPr lang="en-US" sz="1400" b="1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endParaRPr lang="th-TH" sz="1400" dirty="0" smtClean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r>
            <a:rPr lang="en-US" sz="11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th-TH" sz="11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หน่วยงานหลัก: </a:t>
          </a:r>
          <a:r>
            <a:rPr lang="en-US" sz="11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GISTDA </a:t>
          </a:r>
          <a:r>
            <a:rPr lang="th-TH" sz="11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ชั่วคราว</a:t>
          </a:r>
          <a:r>
            <a:rPr lang="en-US" sz="11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1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18BE886-4A53-4EA6-BC7B-3F39256F5B30}" type="parTrans" cxnId="{B62EB09A-68AC-4055-863C-2C4EF3D938C5}">
      <dgm:prSet/>
      <dgm:spPr/>
      <dgm:t>
        <a:bodyPr/>
        <a:lstStyle/>
        <a:p>
          <a:endParaRPr lang="en-US" sz="2800"/>
        </a:p>
      </dgm:t>
    </dgm:pt>
    <dgm:pt modelId="{DD30C91C-66BC-4E4A-91D8-0465F3E5B5F6}" type="sibTrans" cxnId="{B62EB09A-68AC-4055-863C-2C4EF3D938C5}">
      <dgm:prSet/>
      <dgm:spPr/>
      <dgm:t>
        <a:bodyPr/>
        <a:lstStyle/>
        <a:p>
          <a:endParaRPr lang="en-US" sz="2800"/>
        </a:p>
      </dgm:t>
    </dgm:pt>
    <dgm:pt modelId="{778F9304-0F6A-4D8A-943E-44D4F4BA0E34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th-TH" sz="1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ข้อมูลพื้นฐาน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ด้านกายภาพ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ไม่ใช่กายภาพ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ข้อมูลสถานการณ์</a:t>
          </a:r>
        </a:p>
        <a:p>
          <a:r>
            <a:rPr lang="th-TH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 </a:t>
          </a:r>
          <a:r>
            <a:rPr lang="en-US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GISTDA</a:t>
          </a:r>
          <a:r>
            <a:rPr lang="th-TH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0ABEAEB-1842-44C0-B2F3-9E0BA05025A7}" type="parTrans" cxnId="{D0E72317-D344-4E90-84A6-24CB2C5494E1}">
      <dgm:prSet/>
      <dgm:spPr/>
      <dgm:t>
        <a:bodyPr/>
        <a:lstStyle/>
        <a:p>
          <a:endParaRPr lang="en-US" sz="2800"/>
        </a:p>
      </dgm:t>
    </dgm:pt>
    <dgm:pt modelId="{5C712F91-90C3-49BE-83CB-6ADD33F0E727}" type="sibTrans" cxnId="{D0E72317-D344-4E90-84A6-24CB2C5494E1}">
      <dgm:prSet/>
      <dgm:spPr/>
      <dgm:t>
        <a:bodyPr/>
        <a:lstStyle/>
        <a:p>
          <a:endParaRPr lang="en-US" sz="2800"/>
        </a:p>
      </dgm:t>
    </dgm:pt>
    <dgm:pt modelId="{C23B5BCF-7909-4BD9-9A82-4A0C3B6ABF46}" type="pres">
      <dgm:prSet presAssocID="{4E4718DA-8835-4FA1-AAC0-C1E0B223D34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ACEA50-C31B-4C39-8255-CDB24B5A6869}" type="pres">
      <dgm:prSet presAssocID="{4E4718DA-8835-4FA1-AAC0-C1E0B223D346}" presName="radial" presStyleCnt="0">
        <dgm:presLayoutVars>
          <dgm:animLvl val="ctr"/>
        </dgm:presLayoutVars>
      </dgm:prSet>
      <dgm:spPr/>
    </dgm:pt>
    <dgm:pt modelId="{D79F5543-3BFF-4067-A53E-C58350608118}" type="pres">
      <dgm:prSet presAssocID="{5657AD86-681E-4BD5-9CE2-9E5C439388C5}" presName="centerShape" presStyleLbl="vennNode1" presStyleIdx="0" presStyleCnt="6"/>
      <dgm:spPr/>
      <dgm:t>
        <a:bodyPr/>
        <a:lstStyle/>
        <a:p>
          <a:endParaRPr lang="en-US"/>
        </a:p>
      </dgm:t>
    </dgm:pt>
    <dgm:pt modelId="{C89C7E4C-D975-4C19-9A6E-59606B3020F7}" type="pres">
      <dgm:prSet presAssocID="{2CEB08AA-3724-4680-A123-638028D683E2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B9BE6-8EB6-42E8-9383-59DF9236CB00}" type="pres">
      <dgm:prSet presAssocID="{5C3C9A75-DF66-4692-8EB6-E086A33CED1C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E89D9-4EEE-4379-A6E3-5C34E87A4A3A}" type="pres">
      <dgm:prSet presAssocID="{58247CED-3117-43AD-BDBE-DAD58D6C4283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44061-DFDE-4A68-8038-3B6AB2520636}" type="pres">
      <dgm:prSet presAssocID="{778F9304-0F6A-4D8A-943E-44D4F4BA0E34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14F1E-E946-479D-A958-211FE2B7E60B}" type="pres">
      <dgm:prSet presAssocID="{EC53D175-8DD2-4C8D-9422-7927E82B70D7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A3C629-5E93-47D9-B529-1F87E919AC00}" type="presOf" srcId="{5C3C9A75-DF66-4692-8EB6-E086A33CED1C}" destId="{CAEB9BE6-8EB6-42E8-9383-59DF9236CB00}" srcOrd="0" destOrd="0" presId="urn:microsoft.com/office/officeart/2005/8/layout/radial3"/>
    <dgm:cxn modelId="{5B97FF23-3ADA-4633-A1F9-4B502393D21D}" type="presOf" srcId="{EC53D175-8DD2-4C8D-9422-7927E82B70D7}" destId="{3E414F1E-E946-479D-A958-211FE2B7E60B}" srcOrd="0" destOrd="0" presId="urn:microsoft.com/office/officeart/2005/8/layout/radial3"/>
    <dgm:cxn modelId="{774C4BF5-E44A-48BC-A31B-40BC298F2114}" srcId="{5657AD86-681E-4BD5-9CE2-9E5C439388C5}" destId="{5C3C9A75-DF66-4692-8EB6-E086A33CED1C}" srcOrd="1" destOrd="0" parTransId="{93B2AE71-6827-41EA-A8D0-49177D5CE200}" sibTransId="{BCC3F846-0E7B-4B28-AA35-37D24476CA15}"/>
    <dgm:cxn modelId="{9B1AFE3C-25D2-4180-A680-79229BBA573C}" srcId="{5657AD86-681E-4BD5-9CE2-9E5C439388C5}" destId="{EC53D175-8DD2-4C8D-9422-7927E82B70D7}" srcOrd="4" destOrd="0" parTransId="{C995EA5C-F69B-4FD4-B953-944F495D27AB}" sibTransId="{2B8C79C2-6FF0-418C-B4C8-FD68D23434A1}"/>
    <dgm:cxn modelId="{331CD2A4-411A-4B39-AF6A-B332F52D0375}" type="presOf" srcId="{2CEB08AA-3724-4680-A123-638028D683E2}" destId="{C89C7E4C-D975-4C19-9A6E-59606B3020F7}" srcOrd="0" destOrd="0" presId="urn:microsoft.com/office/officeart/2005/8/layout/radial3"/>
    <dgm:cxn modelId="{7C8F1E3B-8467-42DA-9051-358E4596512A}" type="presOf" srcId="{5657AD86-681E-4BD5-9CE2-9E5C439388C5}" destId="{D79F5543-3BFF-4067-A53E-C58350608118}" srcOrd="0" destOrd="0" presId="urn:microsoft.com/office/officeart/2005/8/layout/radial3"/>
    <dgm:cxn modelId="{621B19E5-9724-46EB-8C1F-5147D931DBA5}" type="presOf" srcId="{4E4718DA-8835-4FA1-AAC0-C1E0B223D346}" destId="{C23B5BCF-7909-4BD9-9A82-4A0C3B6ABF46}" srcOrd="0" destOrd="0" presId="urn:microsoft.com/office/officeart/2005/8/layout/radial3"/>
    <dgm:cxn modelId="{1C5C3AA6-25AD-4766-BFC5-63746EAC4C8B}" type="presOf" srcId="{58247CED-3117-43AD-BDBE-DAD58D6C4283}" destId="{E4AE89D9-4EEE-4379-A6E3-5C34E87A4A3A}" srcOrd="0" destOrd="0" presId="urn:microsoft.com/office/officeart/2005/8/layout/radial3"/>
    <dgm:cxn modelId="{87EED0DF-0382-4117-BB5F-94261B144D2D}" srcId="{4E4718DA-8835-4FA1-AAC0-C1E0B223D346}" destId="{5657AD86-681E-4BD5-9CE2-9E5C439388C5}" srcOrd="0" destOrd="0" parTransId="{8FAC4025-6CBB-465F-894F-5B1AF7880732}" sibTransId="{FF8BD448-BF47-4ADB-A900-D6535A9B11E2}"/>
    <dgm:cxn modelId="{92D4343F-B5CD-4573-922E-13E196C63D97}" type="presOf" srcId="{778F9304-0F6A-4D8A-943E-44D4F4BA0E34}" destId="{0E044061-DFDE-4A68-8038-3B6AB2520636}" srcOrd="0" destOrd="0" presId="urn:microsoft.com/office/officeart/2005/8/layout/radial3"/>
    <dgm:cxn modelId="{D0E72317-D344-4E90-84A6-24CB2C5494E1}" srcId="{5657AD86-681E-4BD5-9CE2-9E5C439388C5}" destId="{778F9304-0F6A-4D8A-943E-44D4F4BA0E34}" srcOrd="3" destOrd="0" parTransId="{A0ABEAEB-1842-44C0-B2F3-9E0BA05025A7}" sibTransId="{5C712F91-90C3-49BE-83CB-6ADD33F0E727}"/>
    <dgm:cxn modelId="{B62EB09A-68AC-4055-863C-2C4EF3D938C5}" srcId="{5657AD86-681E-4BD5-9CE2-9E5C439388C5}" destId="{58247CED-3117-43AD-BDBE-DAD58D6C4283}" srcOrd="2" destOrd="0" parTransId="{918BE886-4A53-4EA6-BC7B-3F39256F5B30}" sibTransId="{DD30C91C-66BC-4E4A-91D8-0465F3E5B5F6}"/>
    <dgm:cxn modelId="{3A487642-1004-41B7-A060-594759AF254A}" srcId="{5657AD86-681E-4BD5-9CE2-9E5C439388C5}" destId="{2CEB08AA-3724-4680-A123-638028D683E2}" srcOrd="0" destOrd="0" parTransId="{12F9FF73-9B79-4423-BD34-23A348C2B688}" sibTransId="{907B5F9A-2D60-464C-A4C9-D358A0256049}"/>
    <dgm:cxn modelId="{0897F210-C6DD-4B01-ACA3-83AD650340A2}" type="presParOf" srcId="{C23B5BCF-7909-4BD9-9A82-4A0C3B6ABF46}" destId="{3AACEA50-C31B-4C39-8255-CDB24B5A6869}" srcOrd="0" destOrd="0" presId="urn:microsoft.com/office/officeart/2005/8/layout/radial3"/>
    <dgm:cxn modelId="{F6D27414-09C2-484C-B7F4-C59E64F42238}" type="presParOf" srcId="{3AACEA50-C31B-4C39-8255-CDB24B5A6869}" destId="{D79F5543-3BFF-4067-A53E-C58350608118}" srcOrd="0" destOrd="0" presId="urn:microsoft.com/office/officeart/2005/8/layout/radial3"/>
    <dgm:cxn modelId="{8B41E80A-4FFC-4D11-AD67-2C9783B987E3}" type="presParOf" srcId="{3AACEA50-C31B-4C39-8255-CDB24B5A6869}" destId="{C89C7E4C-D975-4C19-9A6E-59606B3020F7}" srcOrd="1" destOrd="0" presId="urn:microsoft.com/office/officeart/2005/8/layout/radial3"/>
    <dgm:cxn modelId="{E4EA156F-5E9C-44C7-A71A-F980F351013B}" type="presParOf" srcId="{3AACEA50-C31B-4C39-8255-CDB24B5A6869}" destId="{CAEB9BE6-8EB6-42E8-9383-59DF9236CB00}" srcOrd="2" destOrd="0" presId="urn:microsoft.com/office/officeart/2005/8/layout/radial3"/>
    <dgm:cxn modelId="{AD3998A6-DD5A-436E-BF77-55B4D589BEF6}" type="presParOf" srcId="{3AACEA50-C31B-4C39-8255-CDB24B5A6869}" destId="{E4AE89D9-4EEE-4379-A6E3-5C34E87A4A3A}" srcOrd="3" destOrd="0" presId="urn:microsoft.com/office/officeart/2005/8/layout/radial3"/>
    <dgm:cxn modelId="{C9532D0B-FF81-44B9-87C0-CE52E380B6BA}" type="presParOf" srcId="{3AACEA50-C31B-4C39-8255-CDB24B5A6869}" destId="{0E044061-DFDE-4A68-8038-3B6AB2520636}" srcOrd="4" destOrd="0" presId="urn:microsoft.com/office/officeart/2005/8/layout/radial3"/>
    <dgm:cxn modelId="{C6ED9517-D6CD-428E-8D9A-D95FE9CE0069}" type="presParOf" srcId="{3AACEA50-C31B-4C39-8255-CDB24B5A6869}" destId="{3E414F1E-E946-479D-A958-211FE2B7E60B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F5543-3BFF-4067-A53E-C58350608118}">
      <dsp:nvSpPr>
        <dsp:cNvPr id="0" name=""/>
        <dsp:cNvSpPr/>
      </dsp:nvSpPr>
      <dsp:spPr>
        <a:xfrm>
          <a:off x="2527910" y="1573642"/>
          <a:ext cx="3647835" cy="36478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th-TH" sz="20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ระบบสนับสนุนการตัดสินใจเพื่อการบริหารจัดการน้ำเชิงพื้นที่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th-TH" sz="20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นอกเขตชลประทาน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</a:t>
          </a: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การ</a:t>
          </a: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พัฒนาระบบสนับสนุนการตัดสินใจควรจะมีประเด็นใด หรือเรื่องใดบ้าง</a:t>
          </a:r>
          <a:r>
            <a:rPr lang="en-US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endParaRPr lang="th-TH" sz="1400" b="0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defTabSz="889000">
            <a:lnSpc>
              <a:spcPct val="90000"/>
            </a:lnSpc>
            <a:spcBef>
              <a:spcPct val="0"/>
            </a:spcBef>
          </a:pPr>
          <a:r>
            <a:rPr lang="en-US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th-TH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หน่วยงานหลัก</a:t>
          </a:r>
          <a:r>
            <a:rPr lang="en-US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: </a:t>
          </a:r>
          <a:r>
            <a:rPr lang="th-TH" sz="1600" b="0" kern="1200" dirty="0" err="1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สทนช</a:t>
          </a:r>
          <a:r>
            <a:rPr lang="en-US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, </a:t>
          </a:r>
          <a:r>
            <a:rPr lang="th-TH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ปภ., ทน., สป.ทส.</a:t>
          </a:r>
          <a:r>
            <a:rPr lang="en-US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600" b="0" kern="12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3062123" y="2107855"/>
        <a:ext cx="2579409" cy="2579409"/>
      </dsp:txXfrm>
    </dsp:sp>
    <dsp:sp modelId="{C89C7E4C-D975-4C19-9A6E-59606B3020F7}">
      <dsp:nvSpPr>
        <dsp:cNvPr id="0" name=""/>
        <dsp:cNvSpPr/>
      </dsp:nvSpPr>
      <dsp:spPr>
        <a:xfrm>
          <a:off x="3439869" y="112544"/>
          <a:ext cx="1823917" cy="18239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คลังข้อมูลน้ำแห่งชาติ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</a:t>
          </a:r>
          <a:r>
            <a:rPr lang="en-US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GIS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MIS</a:t>
          </a:r>
          <a:endParaRPr lang="th-TH" sz="1100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defTabSz="711200">
            <a:spcBef>
              <a:spcPct val="0"/>
            </a:spcBef>
          </a:pPr>
          <a:r>
            <a:rPr lang="th-TH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</a:t>
          </a:r>
          <a:r>
            <a:rPr lang="en-US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สสนก.)</a:t>
          </a:r>
          <a:endParaRPr lang="en-US" sz="1400" kern="12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3706975" y="379650"/>
        <a:ext cx="1289705" cy="1289705"/>
      </dsp:txXfrm>
    </dsp:sp>
    <dsp:sp modelId="{CAEB9BE6-8EB6-42E8-9383-59DF9236CB00}">
      <dsp:nvSpPr>
        <dsp:cNvPr id="0" name=""/>
        <dsp:cNvSpPr/>
      </dsp:nvSpPr>
      <dsp:spPr>
        <a:xfrm>
          <a:off x="5696781" y="1752286"/>
          <a:ext cx="1823917" cy="18239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เครื่องมือเฉพาะกิจ</a:t>
          </a:r>
          <a:endParaRPr lang="en-US" sz="1400" b="1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เพื่อบริหารจัดการน้ำ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เครื่องสูบน้ำ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เครื่องผลักดันน้ำ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เรือผลักดันน้ำ</a:t>
          </a:r>
        </a:p>
        <a:p>
          <a:pPr lvl="0" defTabSz="622300">
            <a:spcBef>
              <a:spcPct val="0"/>
            </a:spcBef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รถบรรทุกน้ำช่วยภัยแล้ง</a:t>
          </a:r>
        </a:p>
        <a:p>
          <a:pPr lvl="0" defTabSz="622300">
            <a:spcBef>
              <a:spcPct val="0"/>
            </a:spcBef>
          </a:pPr>
          <a:r>
            <a:rPr lang="en-US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 เป็นต้น </a:t>
          </a:r>
          <a:endParaRPr lang="th-TH" sz="1400" b="0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defTabSz="622300">
            <a:spcBef>
              <a:spcPct val="0"/>
            </a:spcBef>
          </a:pPr>
          <a:r>
            <a:rPr lang="th-TH" sz="12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th-TH" sz="12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หน่วยงานหลัก:ปภ.)</a:t>
          </a:r>
          <a:endParaRPr lang="en-US" sz="1200" kern="12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963887" y="2019392"/>
        <a:ext cx="1289705" cy="1289705"/>
      </dsp:txXfrm>
    </dsp:sp>
    <dsp:sp modelId="{E4AE89D9-4EEE-4379-A6E3-5C34E87A4A3A}">
      <dsp:nvSpPr>
        <dsp:cNvPr id="0" name=""/>
        <dsp:cNvSpPr/>
      </dsp:nvSpPr>
      <dsp:spPr>
        <a:xfrm>
          <a:off x="4834717" y="4405445"/>
          <a:ext cx="1823917" cy="18239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2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ภูมิสารสนเทศเพื่อสนับสนุนการจัดการโครงการด้านน้ำ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2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ตามแนวพระราชดำริ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th-TH" sz="1400" b="1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1400" b="1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algn="ctr" defTabSz="533400">
            <a:spcBef>
              <a:spcPct val="0"/>
            </a:spcBef>
          </a:pPr>
          <a:endParaRPr lang="th-TH" sz="1400" kern="1200" dirty="0" smtClean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algn="ctr" defTabSz="533400">
            <a:spcBef>
              <a:spcPct val="0"/>
            </a:spcBef>
          </a:pPr>
          <a:r>
            <a:rPr lang="en-US" sz="11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th-TH" sz="11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หน่วยงานหลัก: </a:t>
          </a:r>
          <a:r>
            <a:rPr lang="en-US" sz="11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GISTDA </a:t>
          </a:r>
          <a:r>
            <a:rPr lang="th-TH" sz="11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ชั่วคราว</a:t>
          </a:r>
          <a:r>
            <a:rPr lang="en-US" sz="11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1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101823" y="4672551"/>
        <a:ext cx="1289705" cy="1289705"/>
      </dsp:txXfrm>
    </dsp:sp>
    <dsp:sp modelId="{0E044061-DFDE-4A68-8038-3B6AB2520636}">
      <dsp:nvSpPr>
        <dsp:cNvPr id="0" name=""/>
        <dsp:cNvSpPr/>
      </dsp:nvSpPr>
      <dsp:spPr>
        <a:xfrm>
          <a:off x="2045021" y="4405445"/>
          <a:ext cx="1823917" cy="18239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ข้อมูลพื้นฐาน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ด้านกายภาพ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ไม่ใช่กายภาพ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ข้อมูลสถานการณ์</a:t>
          </a:r>
        </a:p>
        <a:p>
          <a:pPr lvl="0" defTabSz="800100">
            <a:spcBef>
              <a:spcPct val="0"/>
            </a:spcBef>
          </a:pPr>
          <a:r>
            <a:rPr lang="th-TH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 </a:t>
          </a:r>
          <a:r>
            <a:rPr lang="en-US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GISTDA</a:t>
          </a:r>
          <a:r>
            <a:rPr lang="th-TH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312127" y="4672551"/>
        <a:ext cx="1289705" cy="1289705"/>
      </dsp:txXfrm>
    </dsp:sp>
    <dsp:sp modelId="{3E414F1E-E946-479D-A958-211FE2B7E60B}">
      <dsp:nvSpPr>
        <dsp:cNvPr id="0" name=""/>
        <dsp:cNvSpPr/>
      </dsp:nvSpPr>
      <dsp:spPr>
        <a:xfrm>
          <a:off x="1182958" y="1752286"/>
          <a:ext cx="1823917" cy="18239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Water demand</a:t>
          </a:r>
          <a:r>
            <a:rPr lang="th-TH" sz="18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ภาคการเกษตร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การอุปโกคบริโภค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ภาคอุตสาหกรรม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การบริการ ฯลฯ</a:t>
          </a:r>
        </a:p>
        <a:p>
          <a:pPr lvl="0" defTabSz="800100">
            <a:spcBef>
              <a:spcPct val="0"/>
            </a:spcBef>
          </a:pPr>
          <a:r>
            <a:rPr lang="th-TH" sz="14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 </a:t>
          </a:r>
          <a:r>
            <a:rPr lang="th-TH" sz="1400" b="0" kern="1200" dirty="0" err="1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สทนช</a:t>
          </a:r>
          <a:r>
            <a:rPr lang="th-TH" sz="14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, </a:t>
          </a:r>
          <a:r>
            <a:rPr lang="th-TH" sz="1400" b="0" kern="1200" dirty="0" err="1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ชป</a:t>
          </a:r>
          <a:r>
            <a:rPr lang="th-TH" sz="14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,ทน.</a:t>
          </a:r>
          <a:r>
            <a:rPr lang="th-TH" sz="14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450064" y="2019392"/>
        <a:ext cx="1289705" cy="1289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3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8E89-9160-4B4D-BEDB-B355DA34367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345E-E0F9-4C57-8CFD-58931233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268760"/>
            <a:ext cx="727280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sz="3600" b="1" dirty="0" smtClean="0"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คณะทำงานชุดที่ ๓ </a:t>
            </a:r>
            <a:endParaRPr lang="en-US" sz="3600" b="1" dirty="0" smtClean="0"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sz="3600" b="1" dirty="0" smtClean="0"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ด้านการบริหารจัดการน้ำเชิงพื้นที่นอกเขตชลประทาน</a:t>
            </a:r>
            <a:endParaRPr lang="en-US" sz="1600" dirty="0"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492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5" y="1700808"/>
            <a:ext cx="71673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ข้อมูลจากคลังข้อมูลน้ำแห่งชาติ </a:t>
            </a:r>
            <a:endParaRPr lang="en-US" sz="28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2 ข้อมูลความต้องการใช้น้ำ(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Water Demand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ทั้งในภาคการเกษตร การอุปโภคบริโภค ภาคอุตสาหกรรมการบริการ </a:t>
            </a:r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ข้อมูลพื้นฐานทางทั้งทางด้านกายภาพ ไม่ใช่กายภาพ ข้อมูลเชิงสถานการณ์ รวมถึงข้อมูลในรูปแบบแผน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ที่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4 ข้อมูล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แผนงานโครงการด้านน้ำ </a:t>
            </a:r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5 ข้อมูล รายการเครื่องมือ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เฉพาะกิจเพื่อการบริหารจัดการ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น้ำ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6 ข้อมูล การติดตาม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สถานการณ์และรายงานผล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ด้านเกษตร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6138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b="1" spc="-20" dirty="0">
                <a:ea typeface="Calibri" panose="020F0502020204030204" pitchFamily="34" charset="0"/>
                <a:cs typeface="TH SarabunPSK" panose="020B0500040200020003" pitchFamily="34" charset="-34"/>
              </a:rPr>
              <a:t>แนวทางการบูรณาการฐานข้อมูลน้ำเชิงพื้นที่การนอกเขตชลประทาน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052736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การบูร</a:t>
            </a:r>
            <a:r>
              <a:rPr lang="th-TH" sz="2800" b="1" dirty="0" err="1" smtClean="0">
                <a:latin typeface="TH SarabunPSK" pitchFamily="34" charset="-34"/>
                <a:cs typeface="TH SarabunPSK" pitchFamily="34" charset="-34"/>
              </a:rPr>
              <a:t>ณา</a:t>
            </a:r>
            <a:r>
              <a:rPr lang="th-TH" sz="2800" b="1" smtClean="0">
                <a:latin typeface="TH SarabunPSK" pitchFamily="34" charset="-34"/>
                <a:cs typeface="TH SarabunPSK" pitchFamily="34" charset="-34"/>
              </a:rPr>
              <a:t>การกลุ่ม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ข้อมูล</a:t>
            </a:r>
            <a:endParaRPr lang="en-US" sz="28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870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4902217"/>
              </p:ext>
            </p:extLst>
          </p:nvPr>
        </p:nvGraphicFramePr>
        <p:xfrm>
          <a:off x="440343" y="447316"/>
          <a:ext cx="8703657" cy="634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76120" y="5602020"/>
            <a:ext cx="130035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1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การพัฒนาเครื่องมือ</a:t>
            </a:r>
          </a:p>
          <a:p>
            <a:r>
              <a:rPr lang="th-TH" sz="1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การวิเคราะห์และประมวลผล</a:t>
            </a:r>
          </a:p>
          <a:p>
            <a:r>
              <a:rPr lang="th-TH" sz="1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การแสดงผล</a:t>
            </a:r>
          </a:p>
          <a:p>
            <a:r>
              <a:rPr lang="th-TH" sz="1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การรายงานผล</a:t>
            </a:r>
            <a:endParaRPr lang="en-US" sz="11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35316" y="488745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กรมป่าไม้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94948" y="60033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กรมอุตุนิยมวิทยา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45644" y="81473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กรมชลประทาน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32383" y="102913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การไฟฟ้าฝ่ายผลิต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87400" y="41462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สสนก.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1778" y="127443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การฝนหลวง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79940" y="512011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กรมอุทยานฯ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70479" y="535094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กรมทรัพยากรน้ำ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33686" y="5583592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กรมทรัพยากรน้ำบาดาล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85187" y="177925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9740" y="580385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540" y="3246627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กรมโยธาธิการและผังเมือง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5706" y="2763496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กรมส่งเสริมการปกครอง</a:t>
            </a:r>
          </a:p>
          <a:p>
            <a:pPr algn="r"/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ส่วนท้องถิ่น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55501" y="2390078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ปภ.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52816" y="2609729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กรมส่งเสริมการปกครอง</a:t>
            </a:r>
          </a:p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ส่วนท้องถิ่น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14359" y="306060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กองทัพเรือ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1942" y="254396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กรมทรัพยากรน้ำ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48943" y="153395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GISTDA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65244" y="33246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กรมเจ้าท่า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6396" y="560202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กรมพัฒนาที่ดิน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29011" y="585607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กรมการข้าว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75323" y="6076998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กรมส่งเสริมการเกษตร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89388" y="6322650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สำนักงานเศรษฐกิจการเกษตร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" y="16138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spc="-20" dirty="0">
                <a:ea typeface="Calibri" panose="020F0502020204030204" pitchFamily="34" charset="0"/>
                <a:cs typeface="TH SarabunPSK" panose="020B0500040200020003" pitchFamily="34" charset="-34"/>
              </a:rPr>
              <a:t>แนวทางการบูรณาการฐานข้อมูลน้ำเชิงพื้นที่การนอกเขตชลประทาน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07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370</Words>
  <Application>Microsoft Office PowerPoint</Application>
  <PresentationFormat>On-screen Show (4:3)</PresentationFormat>
  <Paragraphs>73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2018-03-22T23:24:05Z</dcterms:created>
  <dcterms:modified xsi:type="dcterms:W3CDTF">2018-03-23T02:39:08Z</dcterms:modified>
</cp:coreProperties>
</file>