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</p:sldMasterIdLst>
  <p:notesMasterIdLst>
    <p:notesMasterId r:id="rId9"/>
  </p:notesMasterIdLst>
  <p:sldIdLst>
    <p:sldId id="257" r:id="rId4"/>
    <p:sldId id="274" r:id="rId5"/>
    <p:sldId id="277" r:id="rId6"/>
    <p:sldId id="27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AFA"/>
    <a:srgbClr val="0BA0E3"/>
    <a:srgbClr val="B6E6FC"/>
    <a:srgbClr val="FFFFB7"/>
    <a:srgbClr val="C9FBA3"/>
    <a:srgbClr val="BAFA8A"/>
    <a:srgbClr val="77D1F9"/>
    <a:srgbClr val="5AC7F8"/>
    <a:srgbClr val="18B0F4"/>
    <a:srgbClr val="3CBC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106" d="100"/>
          <a:sy n="106" d="100"/>
        </p:scale>
        <p:origin x="-65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94B5C-2467-4307-95F3-876911EDCC26}" type="doc">
      <dgm:prSet loTypeId="urn:microsoft.com/office/officeart/2005/8/layout/vList3#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070861CE-1306-4957-843C-DED585C4B769}">
      <dgm:prSet phldrT="[ข้อความ]" custT="1"/>
      <dgm:spPr>
        <a:xfrm rot="10800000">
          <a:off x="977260" y="1680"/>
          <a:ext cx="3148790" cy="736575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222C8CF0-4D2A-42A0-BF00-88E72239AF0E}" type="par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1BC192FD-D0F0-4F29-BB9C-43E39F44B222}" type="sibTrans" cxnId="{219F2D16-8278-4DB3-AEFC-5F4D4AF074A8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55EA42FC-0280-47B9-8A1E-F14AEC5F845F}">
      <dgm:prSet phldrT="[ข้อความ]" custT="1"/>
      <dgm:spPr>
        <a:xfrm rot="10800000">
          <a:off x="977260" y="958129"/>
          <a:ext cx="3148790" cy="736575"/>
        </a:xfr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. 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กรณีน้ำเฉลี่ย</a:t>
          </a:r>
        </a:p>
      </dgm:t>
    </dgm:pt>
    <dgm:pt modelId="{7D20B545-E234-476A-AD78-6DDEAB5E2104}" type="par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0623BB3D-03AF-4299-B71F-08F6456AC3BD}" type="sibTrans" cxnId="{8524C4E1-305E-4C3D-B3EC-590119D44F35}">
      <dgm:prSet/>
      <dgm:spPr/>
      <dgm:t>
        <a:bodyPr/>
        <a:lstStyle/>
        <a:p>
          <a:pPr algn="l"/>
          <a:endParaRPr lang="en-US" sz="2600" b="1">
            <a:latin typeface="TH SarabunPSK" pitchFamily="34" charset="-34"/>
            <a:cs typeface="TH SarabunPSK" pitchFamily="34" charset="-34"/>
          </a:endParaRPr>
        </a:p>
      </dgm:t>
    </dgm:pt>
    <dgm:pt modelId="{F7374741-9207-4194-9897-4658B3FEA6E6}">
      <dgm:prSet phldrT="[ข้อความ]" custT="1"/>
      <dgm:spPr>
        <a:xfrm rot="10800000">
          <a:off x="977260" y="1914579"/>
          <a:ext cx="3148790" cy="736575"/>
        </a:xfr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. 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กรณีน้ำมาก</a:t>
          </a:r>
          <a:endParaRPr lang="en-US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50D16EFF-17EB-4561-9088-5CFB54578CB5}" type="par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978F64D1-2037-4F3F-9125-DE49CADC64F3}" type="sibTrans" cxnId="{58CC9823-BA7B-4C89-9328-BE5E16AB91FD}">
      <dgm:prSet/>
      <dgm:spPr/>
      <dgm:t>
        <a:bodyPr/>
        <a:lstStyle/>
        <a:p>
          <a:endParaRPr lang="th-TH" sz="2600" b="1"/>
        </a:p>
      </dgm:t>
    </dgm:pt>
    <dgm:pt modelId="{991F3006-81EE-4558-A6D3-8B38DB2E870B}">
      <dgm:prSet phldrT="[ข้อความ]" custT="1"/>
      <dgm:spPr>
        <a:xfrm rot="10800000">
          <a:off x="977260" y="3827477"/>
          <a:ext cx="3148790" cy="736575"/>
        </a:xfr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/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. กรณี ปี 25</a:t>
          </a:r>
          <a:r>
            <a:rPr lang="en-US" sz="2600" b="1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28</a:t>
          </a:r>
          <a:endParaRPr lang="th-TH" sz="2600" b="1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gm:t>
    </dgm:pt>
    <dgm:pt modelId="{AAD1B75D-A3AC-4CDC-94AD-0FBF32EA02BD}" type="parTrans" cxnId="{A9873FA9-5831-460B-8197-92F8D140C9C8}">
      <dgm:prSet/>
      <dgm:spPr/>
    </dgm:pt>
    <dgm:pt modelId="{1E330005-C20C-41CA-A58E-D48621816A45}" type="sibTrans" cxnId="{A9873FA9-5831-460B-8197-92F8D140C9C8}">
      <dgm:prSet/>
      <dgm:spPr/>
    </dgm:pt>
    <dgm:pt modelId="{41E4ED08-1E08-462C-B781-A696FA2E256E}" type="pres">
      <dgm:prSet presAssocID="{32A94B5C-2467-4307-95F3-876911EDCC2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BB09EF3F-802D-4AC7-95A7-48ADBAB1472E}" type="pres">
      <dgm:prSet presAssocID="{070861CE-1306-4957-843C-DED585C4B769}" presName="composite" presStyleCnt="0"/>
      <dgm:spPr/>
      <dgm:t>
        <a:bodyPr/>
        <a:lstStyle/>
        <a:p>
          <a:endParaRPr lang="en-US"/>
        </a:p>
      </dgm:t>
    </dgm:pt>
    <dgm:pt modelId="{AA0FB16C-C7E6-4DB6-A2F9-82A4BD3DC96D}" type="pres">
      <dgm:prSet presAssocID="{070861CE-1306-4957-843C-DED585C4B769}" presName="imgShp" presStyleLbl="fgImgPlace1" presStyleIdx="0" presStyleCnt="4" custLinFactNeighborX="-74385" custLinFactNeighborY="17968"/>
      <dgm:spPr>
        <a:xfrm>
          <a:off x="61070" y="134028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3E457887-724F-4EAD-A8E7-A10352345CE4}" type="pres">
      <dgm:prSet presAssocID="{070861CE-1306-4957-843C-DED585C4B769}" presName="txShp" presStyleLbl="node1" presStyleIdx="0" presStyleCnt="4" custLinFactNeighborX="-952" custLinFactNeighborY="264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8CCB94-9D6E-4DB7-B17D-7DDE74B6B055}" type="pres">
      <dgm:prSet presAssocID="{1BC192FD-D0F0-4F29-BB9C-43E39F44B222}" presName="spacing" presStyleCnt="0"/>
      <dgm:spPr/>
      <dgm:t>
        <a:bodyPr/>
        <a:lstStyle/>
        <a:p>
          <a:endParaRPr lang="en-US"/>
        </a:p>
      </dgm:t>
    </dgm:pt>
    <dgm:pt modelId="{85DFA704-A3A0-4AF2-9726-AA16AE33F2BC}" type="pres">
      <dgm:prSet presAssocID="{991F3006-81EE-4558-A6D3-8B38DB2E870B}" presName="composite" presStyleCnt="0"/>
      <dgm:spPr/>
    </dgm:pt>
    <dgm:pt modelId="{4357016C-857A-4969-A552-EBE357469778}" type="pres">
      <dgm:prSet presAssocID="{991F3006-81EE-4558-A6D3-8B38DB2E870B}" presName="imgShp" presStyleLbl="fgImgPlace1" presStyleIdx="1" presStyleCnt="4"/>
      <dgm:spPr>
        <a:noFill/>
      </dgm:spPr>
      <dgm:t>
        <a:bodyPr/>
        <a:lstStyle/>
        <a:p>
          <a:endParaRPr lang="th-TH"/>
        </a:p>
      </dgm:t>
    </dgm:pt>
    <dgm:pt modelId="{33EE61E7-D29C-4C78-879E-471CFA592D1D}" type="pres">
      <dgm:prSet presAssocID="{991F3006-81EE-4558-A6D3-8B38DB2E870B}" presName="txShp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  <dgm:pt modelId="{83790113-F257-424B-9878-59CD402F39ED}" type="pres">
      <dgm:prSet presAssocID="{1E330005-C20C-41CA-A58E-D48621816A45}" presName="spacing" presStyleCnt="0"/>
      <dgm:spPr/>
    </dgm:pt>
    <dgm:pt modelId="{26480745-3AC3-4DD1-A3E8-51E804061F4D}" type="pres">
      <dgm:prSet presAssocID="{55EA42FC-0280-47B9-8A1E-F14AEC5F845F}" presName="composite" presStyleCnt="0"/>
      <dgm:spPr/>
      <dgm:t>
        <a:bodyPr/>
        <a:lstStyle/>
        <a:p>
          <a:endParaRPr lang="en-US"/>
        </a:p>
      </dgm:t>
    </dgm:pt>
    <dgm:pt modelId="{B1224D3A-D1C4-4D72-A353-060CBC028BA8}" type="pres">
      <dgm:prSet presAssocID="{55EA42FC-0280-47B9-8A1E-F14AEC5F845F}" presName="imgShp" presStyleLbl="fgImgPlace1" presStyleIdx="2" presStyleCnt="4"/>
      <dgm:spPr>
        <a:xfrm>
          <a:off x="608972" y="95812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D90C57DC-0F81-465A-A5EA-FBF1A2530BE9}" type="pres">
      <dgm:prSet presAssocID="{55EA42FC-0280-47B9-8A1E-F14AEC5F845F}" presName="txShp" presStyleLbl="node1" presStyleIdx="2" presStyleCnt="4" custLinFactNeighborX="-1231" custLinFactNeighborY="-305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4EDE04D-DDA6-4579-BA6A-B2BF676DD1C6}" type="pres">
      <dgm:prSet presAssocID="{0623BB3D-03AF-4299-B71F-08F6456AC3BD}" presName="spacing" presStyleCnt="0"/>
      <dgm:spPr/>
      <dgm:t>
        <a:bodyPr/>
        <a:lstStyle/>
        <a:p>
          <a:endParaRPr lang="en-US"/>
        </a:p>
      </dgm:t>
    </dgm:pt>
    <dgm:pt modelId="{08A8E1C6-FEAD-41F8-8CEC-2F6C607A6B77}" type="pres">
      <dgm:prSet presAssocID="{F7374741-9207-4194-9897-4658B3FEA6E6}" presName="composite" presStyleCnt="0"/>
      <dgm:spPr/>
      <dgm:t>
        <a:bodyPr/>
        <a:lstStyle/>
        <a:p>
          <a:endParaRPr lang="en-US"/>
        </a:p>
      </dgm:t>
    </dgm:pt>
    <dgm:pt modelId="{963F4492-FDA9-4678-883C-D391273928F6}" type="pres">
      <dgm:prSet presAssocID="{F7374741-9207-4194-9897-4658B3FEA6E6}" presName="imgShp" presStyleLbl="fgImgPlace1" presStyleIdx="3" presStyleCnt="4"/>
      <dgm:spPr>
        <a:xfrm>
          <a:off x="608972" y="1914579"/>
          <a:ext cx="736575" cy="73657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endParaRPr lang="en-US"/>
        </a:p>
      </dgm:t>
    </dgm:pt>
    <dgm:pt modelId="{A4C307F7-8ED9-405E-87AC-5FE980F18DDB}" type="pres">
      <dgm:prSet presAssocID="{F7374741-9207-4194-9897-4658B3FEA6E6}" presName="txShp" presStyleLbl="node1" presStyleIdx="3" presStyleCnt="4" custLinFactNeighborX="922" custLinFactNeighborY="321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th-TH"/>
        </a:p>
      </dgm:t>
    </dgm:pt>
  </dgm:ptLst>
  <dgm:cxnLst>
    <dgm:cxn modelId="{221E221C-45A4-4809-B87B-217F6089ED14}" type="presOf" srcId="{32A94B5C-2467-4307-95F3-876911EDCC26}" destId="{41E4ED08-1E08-462C-B781-A696FA2E256E}" srcOrd="0" destOrd="0" presId="urn:microsoft.com/office/officeart/2005/8/layout/vList3#1"/>
    <dgm:cxn modelId="{58CC9823-BA7B-4C89-9328-BE5E16AB91FD}" srcId="{32A94B5C-2467-4307-95F3-876911EDCC26}" destId="{F7374741-9207-4194-9897-4658B3FEA6E6}" srcOrd="3" destOrd="0" parTransId="{50D16EFF-17EB-4561-9088-5CFB54578CB5}" sibTransId="{978F64D1-2037-4F3F-9125-DE49CADC64F3}"/>
    <dgm:cxn modelId="{8524C4E1-305E-4C3D-B3EC-590119D44F35}" srcId="{32A94B5C-2467-4307-95F3-876911EDCC26}" destId="{55EA42FC-0280-47B9-8A1E-F14AEC5F845F}" srcOrd="2" destOrd="0" parTransId="{7D20B545-E234-476A-AD78-6DDEAB5E2104}" sibTransId="{0623BB3D-03AF-4299-B71F-08F6456AC3BD}"/>
    <dgm:cxn modelId="{8EBF372F-A309-4DEC-B0B4-629EA839418B}" type="presOf" srcId="{991F3006-81EE-4558-A6D3-8B38DB2E870B}" destId="{33EE61E7-D29C-4C78-879E-471CFA592D1D}" srcOrd="0" destOrd="0" presId="urn:microsoft.com/office/officeart/2005/8/layout/vList3#1"/>
    <dgm:cxn modelId="{8AF49571-E5F3-4C64-9159-2A6A5FF6509E}" type="presOf" srcId="{F7374741-9207-4194-9897-4658B3FEA6E6}" destId="{A4C307F7-8ED9-405E-87AC-5FE980F18DDB}" srcOrd="0" destOrd="0" presId="urn:microsoft.com/office/officeart/2005/8/layout/vList3#1"/>
    <dgm:cxn modelId="{219F2D16-8278-4DB3-AEFC-5F4D4AF074A8}" srcId="{32A94B5C-2467-4307-95F3-876911EDCC26}" destId="{070861CE-1306-4957-843C-DED585C4B769}" srcOrd="0" destOrd="0" parTransId="{222C8CF0-4D2A-42A0-BF00-88E72239AF0E}" sibTransId="{1BC192FD-D0F0-4F29-BB9C-43E39F44B222}"/>
    <dgm:cxn modelId="{A9873FA9-5831-460B-8197-92F8D140C9C8}" srcId="{32A94B5C-2467-4307-95F3-876911EDCC26}" destId="{991F3006-81EE-4558-A6D3-8B38DB2E870B}" srcOrd="1" destOrd="0" parTransId="{AAD1B75D-A3AC-4CDC-94AD-0FBF32EA02BD}" sibTransId="{1E330005-C20C-41CA-A58E-D48621816A45}"/>
    <dgm:cxn modelId="{BC0C70EE-65BD-4F0D-8955-9E0F0DEF8056}" type="presOf" srcId="{55EA42FC-0280-47B9-8A1E-F14AEC5F845F}" destId="{D90C57DC-0F81-465A-A5EA-FBF1A2530BE9}" srcOrd="0" destOrd="0" presId="urn:microsoft.com/office/officeart/2005/8/layout/vList3#1"/>
    <dgm:cxn modelId="{3D9F9A9C-FEA6-47DA-8101-4726818FBA46}" type="presOf" srcId="{070861CE-1306-4957-843C-DED585C4B769}" destId="{3E457887-724F-4EAD-A8E7-A10352345CE4}" srcOrd="0" destOrd="0" presId="urn:microsoft.com/office/officeart/2005/8/layout/vList3#1"/>
    <dgm:cxn modelId="{36C776E9-5597-446A-9C0F-D25504584275}" type="presParOf" srcId="{41E4ED08-1E08-462C-B781-A696FA2E256E}" destId="{BB09EF3F-802D-4AC7-95A7-48ADBAB1472E}" srcOrd="0" destOrd="0" presId="urn:microsoft.com/office/officeart/2005/8/layout/vList3#1"/>
    <dgm:cxn modelId="{3F78786F-CC27-40BD-B082-49B147B1436B}" type="presParOf" srcId="{BB09EF3F-802D-4AC7-95A7-48ADBAB1472E}" destId="{AA0FB16C-C7E6-4DB6-A2F9-82A4BD3DC96D}" srcOrd="0" destOrd="0" presId="urn:microsoft.com/office/officeart/2005/8/layout/vList3#1"/>
    <dgm:cxn modelId="{CCEF2F99-12A8-43AA-A323-20F126E28AA3}" type="presParOf" srcId="{BB09EF3F-802D-4AC7-95A7-48ADBAB1472E}" destId="{3E457887-724F-4EAD-A8E7-A10352345CE4}" srcOrd="1" destOrd="0" presId="urn:microsoft.com/office/officeart/2005/8/layout/vList3#1"/>
    <dgm:cxn modelId="{78F39F91-C5AA-4E8F-870C-8D4A45C2ED67}" type="presParOf" srcId="{41E4ED08-1E08-462C-B781-A696FA2E256E}" destId="{D58CCB94-9D6E-4DB7-B17D-7DDE74B6B055}" srcOrd="1" destOrd="0" presId="urn:microsoft.com/office/officeart/2005/8/layout/vList3#1"/>
    <dgm:cxn modelId="{07388A66-7080-41CA-A76E-91C2FE0F41EA}" type="presParOf" srcId="{41E4ED08-1E08-462C-B781-A696FA2E256E}" destId="{85DFA704-A3A0-4AF2-9726-AA16AE33F2BC}" srcOrd="2" destOrd="0" presId="urn:microsoft.com/office/officeart/2005/8/layout/vList3#1"/>
    <dgm:cxn modelId="{4F6A25BD-496E-4284-9EFE-4B6AFBC9A3C4}" type="presParOf" srcId="{85DFA704-A3A0-4AF2-9726-AA16AE33F2BC}" destId="{4357016C-857A-4969-A552-EBE357469778}" srcOrd="0" destOrd="0" presId="urn:microsoft.com/office/officeart/2005/8/layout/vList3#1"/>
    <dgm:cxn modelId="{AC53F8A6-F2CD-4ED0-9565-302D619C20FB}" type="presParOf" srcId="{85DFA704-A3A0-4AF2-9726-AA16AE33F2BC}" destId="{33EE61E7-D29C-4C78-879E-471CFA592D1D}" srcOrd="1" destOrd="0" presId="urn:microsoft.com/office/officeart/2005/8/layout/vList3#1"/>
    <dgm:cxn modelId="{1E51F3B2-9330-4F6D-8377-342FC4FF3075}" type="presParOf" srcId="{41E4ED08-1E08-462C-B781-A696FA2E256E}" destId="{83790113-F257-424B-9878-59CD402F39ED}" srcOrd="3" destOrd="0" presId="urn:microsoft.com/office/officeart/2005/8/layout/vList3#1"/>
    <dgm:cxn modelId="{9E3B324B-8347-48EC-A724-4E07B9E6CBA7}" type="presParOf" srcId="{41E4ED08-1E08-462C-B781-A696FA2E256E}" destId="{26480745-3AC3-4DD1-A3E8-51E804061F4D}" srcOrd="4" destOrd="0" presId="urn:microsoft.com/office/officeart/2005/8/layout/vList3#1"/>
    <dgm:cxn modelId="{9649F20F-1E65-4ABA-B2B1-506E0C70B3F3}" type="presParOf" srcId="{26480745-3AC3-4DD1-A3E8-51E804061F4D}" destId="{B1224D3A-D1C4-4D72-A353-060CBC028BA8}" srcOrd="0" destOrd="0" presId="urn:microsoft.com/office/officeart/2005/8/layout/vList3#1"/>
    <dgm:cxn modelId="{F4E4FCFA-7E6B-4A3B-B354-45A1E9E76F50}" type="presParOf" srcId="{26480745-3AC3-4DD1-A3E8-51E804061F4D}" destId="{D90C57DC-0F81-465A-A5EA-FBF1A2530BE9}" srcOrd="1" destOrd="0" presId="urn:microsoft.com/office/officeart/2005/8/layout/vList3#1"/>
    <dgm:cxn modelId="{2D4064A1-E57C-46D8-914F-2ED3C667D883}" type="presParOf" srcId="{41E4ED08-1E08-462C-B781-A696FA2E256E}" destId="{34EDE04D-DDA6-4579-BA6A-B2BF676DD1C6}" srcOrd="5" destOrd="0" presId="urn:microsoft.com/office/officeart/2005/8/layout/vList3#1"/>
    <dgm:cxn modelId="{C4A1A79A-04EB-4FD6-9685-73C60C840FB9}" type="presParOf" srcId="{41E4ED08-1E08-462C-B781-A696FA2E256E}" destId="{08A8E1C6-FEAD-41F8-8CEC-2F6C607A6B77}" srcOrd="6" destOrd="0" presId="urn:microsoft.com/office/officeart/2005/8/layout/vList3#1"/>
    <dgm:cxn modelId="{7698DD55-78AC-4842-80CC-C0F2BFC900B8}" type="presParOf" srcId="{08A8E1C6-FEAD-41F8-8CEC-2F6C607A6B77}" destId="{963F4492-FDA9-4678-883C-D391273928F6}" srcOrd="0" destOrd="0" presId="urn:microsoft.com/office/officeart/2005/8/layout/vList3#1"/>
    <dgm:cxn modelId="{DE1D62D7-6060-44C9-811E-4EDD0443B799}" type="presParOf" srcId="{08A8E1C6-FEAD-41F8-8CEC-2F6C607A6B77}" destId="{A4C307F7-8ED9-405E-87AC-5FE980F18DDB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57887-724F-4EAD-A8E7-A10352345CE4}">
      <dsp:nvSpPr>
        <dsp:cNvPr id="0" name=""/>
        <dsp:cNvSpPr/>
      </dsp:nvSpPr>
      <dsp:spPr>
        <a:xfrm rot="10800000">
          <a:off x="685192" y="1837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1. 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กรณีน้ำน้อย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16739" y="49924"/>
        <a:ext cx="2097467" cy="583145"/>
      </dsp:txXfrm>
    </dsp:sp>
    <dsp:sp modelId="{AA0FB16C-C7E6-4DB6-A2F9-82A4BD3DC96D}">
      <dsp:nvSpPr>
        <dsp:cNvPr id="0" name=""/>
        <dsp:cNvSpPr/>
      </dsp:nvSpPr>
      <dsp:spPr>
        <a:xfrm>
          <a:off x="0" y="11742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90C57DC-0F81-465A-A5EA-FBF1A2530BE9}">
      <dsp:nvSpPr>
        <dsp:cNvPr id="0" name=""/>
        <dsp:cNvSpPr/>
      </dsp:nvSpPr>
      <dsp:spPr>
        <a:xfrm rot="10800000">
          <a:off x="679164" y="820740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2812566"/>
                <a:satOff val="-4220"/>
                <a:lumOff val="-686"/>
                <a:alphaOff val="0"/>
                <a:shade val="51000"/>
                <a:satMod val="130000"/>
              </a:srgbClr>
            </a:gs>
            <a:gs pos="80000">
              <a:srgbClr val="9BBB59">
                <a:hueOff val="2812566"/>
                <a:satOff val="-4220"/>
                <a:lumOff val="-686"/>
                <a:alphaOff val="0"/>
                <a:shade val="93000"/>
                <a:satMod val="130000"/>
              </a:srgbClr>
            </a:gs>
            <a:gs pos="100000">
              <a:srgbClr val="9BBB59">
                <a:hueOff val="2812566"/>
                <a:satOff val="-4220"/>
                <a:lumOff val="-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2. กรณีน้ำเฉลี่ย</a:t>
          </a:r>
        </a:p>
      </dsp:txBody>
      <dsp:txXfrm rot="10800000">
        <a:off x="710711" y="852287"/>
        <a:ext cx="2097467" cy="583145"/>
      </dsp:txXfrm>
    </dsp:sp>
    <dsp:sp modelId="{B1224D3A-D1C4-4D72-A353-060CBC028BA8}">
      <dsp:nvSpPr>
        <dsp:cNvPr id="0" name=""/>
        <dsp:cNvSpPr/>
      </dsp:nvSpPr>
      <dsp:spPr>
        <a:xfrm>
          <a:off x="382641" y="840457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C307F7-8ED9-405E-87AC-5FE980F18DDB}">
      <dsp:nvSpPr>
        <dsp:cNvPr id="0" name=""/>
        <dsp:cNvSpPr/>
      </dsp:nvSpPr>
      <dsp:spPr>
        <a:xfrm rot="10800000">
          <a:off x="725681" y="1700400"/>
          <a:ext cx="2160561" cy="646239"/>
        </a:xfrm>
        <a:prstGeom prst="roundRect">
          <a:avLst/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C0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3. กรณีน้ำมาก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57228" y="1731947"/>
        <a:ext cx="2097467" cy="583145"/>
      </dsp:txXfrm>
    </dsp:sp>
    <dsp:sp modelId="{963F4492-FDA9-4678-883C-D391273928F6}">
      <dsp:nvSpPr>
        <dsp:cNvPr id="0" name=""/>
        <dsp:cNvSpPr/>
      </dsp:nvSpPr>
      <dsp:spPr>
        <a:xfrm>
          <a:off x="382641" y="1679604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5669B12-1AB6-43DE-BA0A-66D62CEB42AF}">
      <dsp:nvSpPr>
        <dsp:cNvPr id="0" name=""/>
        <dsp:cNvSpPr/>
      </dsp:nvSpPr>
      <dsp:spPr>
        <a:xfrm rot="10800000">
          <a:off x="705761" y="2518751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8437698"/>
                <a:satOff val="-12660"/>
                <a:lumOff val="-2059"/>
                <a:alphaOff val="0"/>
                <a:shade val="51000"/>
                <a:satMod val="130000"/>
              </a:srgbClr>
            </a:gs>
            <a:gs pos="80000">
              <a:srgbClr val="9BBB59">
                <a:hueOff val="8437698"/>
                <a:satOff val="-12660"/>
                <a:lumOff val="-2059"/>
                <a:alphaOff val="0"/>
                <a:shade val="93000"/>
                <a:satMod val="130000"/>
              </a:srgbClr>
            </a:gs>
            <a:gs pos="100000">
              <a:srgbClr val="9BBB59">
                <a:hueOff val="8437698"/>
                <a:satOff val="-12660"/>
                <a:lumOff val="-20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4. กรณี ปี 2557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2550298"/>
        <a:ext cx="2097467" cy="583145"/>
      </dsp:txXfrm>
    </dsp:sp>
    <dsp:sp modelId="{E8C17166-6A9A-423F-B6A0-E8981B0808FB}">
      <dsp:nvSpPr>
        <dsp:cNvPr id="0" name=""/>
        <dsp:cNvSpPr/>
      </dsp:nvSpPr>
      <dsp:spPr>
        <a:xfrm>
          <a:off x="0" y="1653753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0BB9D4-1C89-4036-858F-B8D9C4BAF60F}">
      <dsp:nvSpPr>
        <dsp:cNvPr id="0" name=""/>
        <dsp:cNvSpPr/>
      </dsp:nvSpPr>
      <dsp:spPr>
        <a:xfrm rot="10800000">
          <a:off x="705761" y="3357897"/>
          <a:ext cx="2160561" cy="646239"/>
        </a:xfrm>
        <a:prstGeom prst="roundRect">
          <a:avLst/>
        </a:prstGeom>
        <a:gradFill rotWithShape="0">
          <a:gsLst>
            <a:gs pos="0">
              <a:srgbClr val="9BBB59">
                <a:hueOff val="11250264"/>
                <a:satOff val="-16880"/>
                <a:lumOff val="-2745"/>
                <a:alphaOff val="0"/>
                <a:shade val="51000"/>
                <a:satMod val="130000"/>
              </a:srgbClr>
            </a:gs>
            <a:gs pos="80000">
              <a:srgbClr val="9BBB59">
                <a:hueOff val="11250264"/>
                <a:satOff val="-16880"/>
                <a:lumOff val="-2745"/>
                <a:alphaOff val="0"/>
                <a:shade val="93000"/>
                <a:satMod val="130000"/>
              </a:srgbClr>
            </a:gs>
            <a:gs pos="100000">
              <a:srgbClr val="9BBB59">
                <a:hueOff val="11250264"/>
                <a:satOff val="-16880"/>
                <a:lumOff val="-27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974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5. กรณี ปี 25</a:t>
          </a:r>
          <a:r>
            <a:rPr lang="en-US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2</a:t>
          </a:r>
          <a:r>
            <a:rPr lang="th-TH" sz="2600" b="1" kern="1200" dirty="0" smtClean="0">
              <a:solidFill>
                <a:sysClr val="window" lastClr="FFFFFF"/>
              </a:solidFill>
              <a:latin typeface="TH SarabunPSK" pitchFamily="34" charset="-34"/>
              <a:ea typeface="+mn-ea"/>
              <a:cs typeface="TH SarabunPSK" pitchFamily="34" charset="-34"/>
            </a:rPr>
            <a:t>8</a:t>
          </a:r>
          <a:endParaRPr lang="en-US" sz="2600" b="1" kern="1200" dirty="0" smtClean="0">
            <a:solidFill>
              <a:sysClr val="window" lastClr="FFFFFF"/>
            </a:solidFill>
            <a:latin typeface="TH SarabunPSK" pitchFamily="34" charset="-34"/>
            <a:ea typeface="+mn-ea"/>
            <a:cs typeface="TH SarabunPSK" pitchFamily="34" charset="-34"/>
          </a:endParaRPr>
        </a:p>
      </dsp:txBody>
      <dsp:txXfrm rot="10800000">
        <a:off x="737308" y="3389444"/>
        <a:ext cx="2097467" cy="583145"/>
      </dsp:txXfrm>
    </dsp:sp>
    <dsp:sp modelId="{9FFA7909-87AF-42E7-9104-7D07F7506C6A}">
      <dsp:nvSpPr>
        <dsp:cNvPr id="0" name=""/>
        <dsp:cNvSpPr/>
      </dsp:nvSpPr>
      <dsp:spPr>
        <a:xfrm>
          <a:off x="0" y="2557142"/>
          <a:ext cx="646239" cy="646239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5B76-D55E-481B-BDEA-66E62866C641}" type="datetimeFigureOut">
              <a:rPr lang="th-TH" smtClean="0"/>
              <a:pPr/>
              <a:t>03/03/61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FE0B-DC30-4A33-9A3D-31F71649630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9065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ตัวยึดรูปบนภาพนิ่ง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ตัวยึดบันทึกย่อ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 smtClean="0"/>
          </a:p>
        </p:txBody>
      </p:sp>
      <p:sp>
        <p:nvSpPr>
          <p:cNvPr id="65540" name="ตัวยึดหมายเลขภาพนิ่ง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86A4A9A-1DE0-48CA-892E-4F258EB38167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03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418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93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02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56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44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7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991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643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094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34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825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41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975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053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6FA-E825-48AB-90AB-8C89DA22F797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98224-33BE-40C5-BA00-2D479A79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6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87237-831E-4B0B-A540-8CA49D301791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7D12-DBA8-4F6E-8E34-C5618653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621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9E564-5D93-451F-AE01-EA2E903BB1B8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F6F97-3AC5-41B2-8480-967792308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9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42EC-5ED9-424A-A78A-C24DBC082B14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4899-8CC8-4500-BDD7-54043A39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996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EB13-941F-4C66-9A74-9535EB01E8DC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6302D-BA66-4B95-B947-B24252886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305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1B0C-DCD9-45E3-AD1B-5304DDF3CA1B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100C-9E49-4BF0-8605-50439AE82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842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5FB62-B85D-4154-8FB9-B08B47A2C2E3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724D-7EB4-4581-BA04-BF04DA049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9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151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CBF24-E4F8-4985-99D2-C7CA38807E87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2B72-EFFC-4F3D-AAED-6D85FA385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8100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9B81D-F449-48F3-B052-74F82398737E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8B137-54EC-4B47-B33D-8A084F56A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6951-E43F-449E-8AB1-0D04F35C6A34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A8993-29FA-4E82-9D73-910A600E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580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EB65-A07E-4517-9694-5A29C4E660B4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B3DD-C4B4-4A51-B537-0DAE9CC92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4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50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6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0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29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240E4-2E4A-46A2-990E-F08272A82064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4BDA-0773-4CC5-BD4D-11941C6E92CC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82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FC8B-3B76-48A3-884E-F75D35EB27A5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03/03/61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6E64-4852-41A9-85CA-023DD69237B3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5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761D3F-0C37-4C19-A911-DD3F8BB7313C}" type="datetimeFigureOut">
              <a:rPr lang="en-US"/>
              <a:pPr>
                <a:defRPr/>
              </a:pPr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EA6F5-9876-453F-B12B-6F1394EE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3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0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microsoft.com/office/2007/relationships/diagramDrawing" Target="../diagrams/drawing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7.gif"/><Relationship Id="rId4" Type="http://schemas.openxmlformats.org/officeDocument/2006/relationships/diagramData" Target="../diagrams/data1.xml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99020" y="2819400"/>
            <a:ext cx="8717662" cy="2193776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B3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026" name="AutoShape 2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1028" name="AutoShape 4" descr="https://www.tmd.go.th/programs/uploads/maps/2018-02-15_TopChart_01.jpg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sz="2800">
              <a:solidFill>
                <a:prstClr val="black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228600" y="2819400"/>
            <a:ext cx="8717662" cy="2362200"/>
          </a:xfrm>
          <a:prstGeom prst="round2DiagRect">
            <a:avLst>
              <a:gd name="adj1" fmla="val 40918"/>
              <a:gd name="adj2" fmla="val 0"/>
            </a:avLst>
          </a:prstGeom>
          <a:solidFill>
            <a:srgbClr val="E1F3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1440" y="3334142"/>
            <a:ext cx="9149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0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แนวทางการบริหารจัดการน้ำของประเทศ</a:t>
            </a:r>
            <a:endParaRPr lang="th-TH" sz="60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4800"/>
            <a:ext cx="187543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51784" y="5638800"/>
            <a:ext cx="3505200" cy="84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มีนาคม 2561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698" b="14331"/>
          <a:stretch/>
        </p:blipFill>
        <p:spPr bwMode="auto">
          <a:xfrm>
            <a:off x="-25646" y="6019800"/>
            <a:ext cx="920341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381000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514850"/>
            <a:ext cx="9144000" cy="1943100"/>
          </a:xfrm>
          <a:prstGeom prst="rect">
            <a:avLst/>
          </a:prstGeom>
          <a:solidFill>
            <a:srgbClr val="94DAF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814500" y="4698743"/>
            <a:ext cx="536318" cy="216531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 rot="5400000">
            <a:off x="442590" y="4110362"/>
            <a:ext cx="536318" cy="147518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562350"/>
            <a:ext cx="9144000" cy="762000"/>
          </a:xfrm>
          <a:prstGeom prst="rect">
            <a:avLst/>
          </a:prstGeom>
          <a:solidFill>
            <a:srgbClr val="94DAF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สี่เหลี่ยมผืนผ้า 1"/>
          <p:cNvSpPr/>
          <p:nvPr/>
        </p:nvSpPr>
        <p:spPr>
          <a:xfrm>
            <a:off x="749956" y="0"/>
            <a:ext cx="8394044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85331" y="-56229"/>
            <a:ext cx="7978566" cy="923925"/>
          </a:xfrm>
          <a:noFill/>
          <a:ln>
            <a:noFill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นโยบายการบริหารจัดการทรัพยากรน้ำ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ชื่อเรื่อง 1"/>
          <p:cNvSpPr txBox="1">
            <a:spLocks/>
          </p:cNvSpPr>
          <p:nvPr/>
        </p:nvSpPr>
        <p:spPr>
          <a:xfrm>
            <a:off x="0" y="762000"/>
            <a:ext cx="9144000" cy="1050124"/>
          </a:xfrm>
          <a:prstGeom prst="rect">
            <a:avLst/>
          </a:prstGeom>
          <a:noFill/>
        </p:spPr>
        <p:txBody>
          <a:bodyPr anchor="t"/>
          <a:lstStyle/>
          <a:p>
            <a:pPr algn="ctr">
              <a:spcBef>
                <a:spcPct val="20000"/>
              </a:spcBef>
              <a:defRPr/>
            </a:pP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น้ำให้สอดคล้องกับปริมาณน้ำ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ต้นทุน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ความสำคัญของกิจกรรมการ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ใช้น้ำ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201291" y="1269018"/>
            <a:ext cx="1144006" cy="1114596"/>
            <a:chOff x="6542043" y="4780232"/>
            <a:chExt cx="1872208" cy="1872208"/>
          </a:xfrm>
        </p:grpSpPr>
        <p:sp>
          <p:nvSpPr>
            <p:cNvPr id="11" name="Oval 10"/>
            <p:cNvSpPr/>
            <p:nvPr/>
          </p:nvSpPr>
          <p:spPr>
            <a:xfrm>
              <a:off x="6542043" y="4780232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75530" y="5048915"/>
              <a:ext cx="1307118" cy="13071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3" name="ชื่อเรื่อง 1"/>
          <p:cNvSpPr txBox="1">
            <a:spLocks/>
          </p:cNvSpPr>
          <p:nvPr/>
        </p:nvSpPr>
        <p:spPr>
          <a:xfrm>
            <a:off x="56600" y="2489096"/>
            <a:ext cx="1547215" cy="1005840"/>
          </a:xfrm>
          <a:prstGeom prst="rect">
            <a:avLst/>
          </a:prstGeom>
          <a:solidFill>
            <a:srgbClr val="0A97D9">
              <a:alpha val="65000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อุปโภค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-บริโภค </a:t>
            </a:r>
            <a:endParaRPr lang="th-TH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ชื่อเรื่อง 1"/>
          <p:cNvSpPr txBox="1">
            <a:spLocks/>
          </p:cNvSpPr>
          <p:nvPr/>
        </p:nvSpPr>
        <p:spPr>
          <a:xfrm>
            <a:off x="1677733" y="2489095"/>
            <a:ext cx="1612075" cy="1005840"/>
          </a:xfrm>
          <a:prstGeom prst="rect">
            <a:avLst/>
          </a:prstGeom>
          <a:solidFill>
            <a:srgbClr val="18B0F4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รักษาระบบนิเวศ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32771" y="1254270"/>
            <a:ext cx="1101998" cy="1053911"/>
            <a:chOff x="6555030" y="2693529"/>
            <a:chExt cx="1872208" cy="1872208"/>
          </a:xfrm>
        </p:grpSpPr>
        <p:sp>
          <p:nvSpPr>
            <p:cNvPr id="16" name="Oval 15"/>
            <p:cNvSpPr/>
            <p:nvPr/>
          </p:nvSpPr>
          <p:spPr>
            <a:xfrm>
              <a:off x="6555030" y="2693529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21022" y="2811895"/>
              <a:ext cx="1740223" cy="17402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" name="Group 17"/>
          <p:cNvGrpSpPr/>
          <p:nvPr/>
        </p:nvGrpSpPr>
        <p:grpSpPr>
          <a:xfrm>
            <a:off x="3910116" y="1263100"/>
            <a:ext cx="1121677" cy="1118221"/>
            <a:chOff x="1691680" y="692696"/>
            <a:chExt cx="5904656" cy="6048672"/>
          </a:xfrm>
        </p:grpSpPr>
        <p:sp>
          <p:nvSpPr>
            <p:cNvPr id="19" name="Oval 18"/>
            <p:cNvSpPr/>
            <p:nvPr/>
          </p:nvSpPr>
          <p:spPr>
            <a:xfrm>
              <a:off x="1691680" y="692696"/>
              <a:ext cx="5904656" cy="6048672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67745" y="1628801"/>
              <a:ext cx="4320480" cy="43204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ชื่อเรื่อง 1"/>
          <p:cNvSpPr txBox="1">
            <a:spLocks/>
          </p:cNvSpPr>
          <p:nvPr/>
        </p:nvSpPr>
        <p:spPr>
          <a:xfrm>
            <a:off x="3381056" y="2499360"/>
            <a:ext cx="2230973" cy="1005840"/>
          </a:xfrm>
          <a:prstGeom prst="rect">
            <a:avLst/>
          </a:prstGeom>
          <a:solidFill>
            <a:srgbClr val="5AC7F8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สำรองน้ำสำหรับการใช้น้ำ</a:t>
            </a:r>
            <a: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ต้นฤดูฝน</a:t>
            </a: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/>
          <p:cNvSpPr txBox="1">
            <a:spLocks/>
          </p:cNvSpPr>
          <p:nvPr/>
        </p:nvSpPr>
        <p:spPr>
          <a:xfrm>
            <a:off x="5703277" y="2484394"/>
            <a:ext cx="1612075" cy="1005840"/>
          </a:xfrm>
          <a:prstGeom prst="rect">
            <a:avLst/>
          </a:prstGeom>
          <a:solidFill>
            <a:srgbClr val="94DAFA">
              <a:alpha val="64706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เกษตรกรรม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ชื่อเรื่อง 1"/>
          <p:cNvSpPr txBox="1">
            <a:spLocks/>
          </p:cNvSpPr>
          <p:nvPr/>
        </p:nvSpPr>
        <p:spPr>
          <a:xfrm>
            <a:off x="7430327" y="2499359"/>
            <a:ext cx="1612075" cy="1005840"/>
          </a:xfrm>
          <a:prstGeom prst="rect">
            <a:avLst/>
          </a:prstGeom>
          <a:solidFill>
            <a:srgbClr val="B6E6FC">
              <a:alpha val="65000"/>
            </a:srgbClr>
          </a:solidFill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อุตสาหกรรม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7" name="Group 23"/>
          <p:cNvGrpSpPr/>
          <p:nvPr/>
        </p:nvGrpSpPr>
        <p:grpSpPr>
          <a:xfrm>
            <a:off x="5853704" y="1298257"/>
            <a:ext cx="1179958" cy="1151196"/>
            <a:chOff x="1691680" y="692696"/>
            <a:chExt cx="5904656" cy="6048672"/>
          </a:xfrm>
        </p:grpSpPr>
        <p:sp>
          <p:nvSpPr>
            <p:cNvPr id="25" name="Oval 24"/>
            <p:cNvSpPr/>
            <p:nvPr/>
          </p:nvSpPr>
          <p:spPr>
            <a:xfrm>
              <a:off x="1691680" y="692696"/>
              <a:ext cx="5904656" cy="6048672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3768" y="1772816"/>
              <a:ext cx="4186898" cy="41868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29"/>
          <p:cNvGrpSpPr/>
          <p:nvPr/>
        </p:nvGrpSpPr>
        <p:grpSpPr>
          <a:xfrm>
            <a:off x="7537152" y="1305553"/>
            <a:ext cx="1196236" cy="1152291"/>
            <a:chOff x="4406685" y="4778744"/>
            <a:chExt cx="1872208" cy="1872208"/>
          </a:xfrm>
        </p:grpSpPr>
        <p:sp>
          <p:nvSpPr>
            <p:cNvPr id="31" name="Oval 30"/>
            <p:cNvSpPr/>
            <p:nvPr/>
          </p:nvSpPr>
          <p:spPr>
            <a:xfrm>
              <a:off x="4406685" y="4778744"/>
              <a:ext cx="1872208" cy="1872208"/>
            </a:xfrm>
            <a:prstGeom prst="ellipse">
              <a:avLst/>
            </a:prstGeom>
            <a:solidFill>
              <a:srgbClr val="0A97D9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h-TH" kern="0" smtClean="0">
                <a:solidFill>
                  <a:prstClr val="white"/>
                </a:solidFill>
                <a:latin typeface="Trebuchet MS"/>
                <a:cs typeface="IrisUPC" panose="020B0604020202020204" pitchFamily="34" charset="-34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8876" y="5004834"/>
              <a:ext cx="1810017" cy="16121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8" name="ชื่อเรื่อง 1"/>
          <p:cNvSpPr txBox="1">
            <a:spLocks/>
          </p:cNvSpPr>
          <p:nvPr/>
        </p:nvSpPr>
        <p:spPr>
          <a:xfrm>
            <a:off x="11562" y="3429000"/>
            <a:ext cx="9096826" cy="1050124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น้ำเพียงพอตลอดทั้ง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ฤดูกาล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มั่นคงต่อเนื่องตลอดปี </a:t>
            </a: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th-TH" sz="3600" b="1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7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38" name="Picture 2" descr="C:\ONWR\NWMC\Template_logo\TH 4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ชื่อเรื่อง 1"/>
          <p:cNvSpPr txBox="1">
            <a:spLocks/>
          </p:cNvSpPr>
          <p:nvPr/>
        </p:nvSpPr>
        <p:spPr>
          <a:xfrm>
            <a:off x="0" y="4591050"/>
            <a:ext cx="9096826" cy="1050124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ทั้ง</a:t>
            </a:r>
            <a:r>
              <a:rPr lang="th-TH" sz="36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ประเทศ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25,067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ล้านลูกบาศก์เมตร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ผล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 16,293 ล้านลูกบาศก์เมตร (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65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ของแผนจัดสรร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น้ำ)</a:t>
            </a:r>
          </a:p>
        </p:txBody>
      </p:sp>
      <p:sp>
        <p:nvSpPr>
          <p:cNvPr id="40" name="ชื่อเรื่อง 1"/>
          <p:cNvSpPr txBox="1">
            <a:spLocks/>
          </p:cNvSpPr>
          <p:nvPr/>
        </p:nvSpPr>
        <p:spPr>
          <a:xfrm>
            <a:off x="0" y="5464976"/>
            <a:ext cx="9296400" cy="1050124"/>
          </a:xfrm>
          <a:prstGeom prst="rect">
            <a:avLst/>
          </a:prstGeom>
          <a:noFill/>
        </p:spPr>
        <p:txBody>
          <a:bodyPr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r>
              <a:rPr lang="th-TH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ลุ่มน้ำเจ้าพระยา</a:t>
            </a:r>
            <a:r>
              <a:rPr lang="en-US" sz="3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แผน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7,700  ล้านลูกบาศก์เมตร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การจัดสรรน้ำ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5,531 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ล้านลูกบาศก์เมตร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72%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ของแผนจัดสรร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น้ำ)</a:t>
            </a:r>
          </a:p>
        </p:txBody>
      </p:sp>
    </p:spTree>
    <p:extLst>
      <p:ext uri="{BB962C8B-B14F-4D97-AF65-F5344CB8AC3E}">
        <p14:creationId xmlns:p14="http://schemas.microsoft.com/office/powerpoint/2010/main" xmlns="" val="2385568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06246" y="692696"/>
            <a:ext cx="3696742" cy="6105990"/>
            <a:chOff x="0" y="692696"/>
            <a:chExt cx="3696742" cy="610599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649" b="1546"/>
            <a:stretch/>
          </p:blipFill>
          <p:spPr>
            <a:xfrm>
              <a:off x="0" y="692696"/>
              <a:ext cx="3696742" cy="6105990"/>
            </a:xfrm>
            <a:prstGeom prst="rect">
              <a:avLst/>
            </a:prstGeom>
            <a:ln>
              <a:noFill/>
            </a:ln>
          </p:spPr>
        </p:pic>
        <p:sp>
          <p:nvSpPr>
            <p:cNvPr id="81" name="Oval 80"/>
            <p:cNvSpPr/>
            <p:nvPr/>
          </p:nvSpPr>
          <p:spPr>
            <a:xfrm>
              <a:off x="893331" y="2020389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179836" y="2847224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4710" y="3356261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207723" y="3345661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62000" y="5406570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704700" y="3613309"/>
              <a:ext cx="113212" cy="1132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90500" y="-212725"/>
            <a:ext cx="8953500" cy="1026790"/>
            <a:chOff x="190500" y="-212725"/>
            <a:chExt cx="8953500" cy="1026790"/>
          </a:xfrm>
        </p:grpSpPr>
        <p:sp>
          <p:nvSpPr>
            <p:cNvPr id="14" name="สี่เหลี่ยมผืนผ้า 1"/>
            <p:cNvSpPr/>
            <p:nvPr/>
          </p:nvSpPr>
          <p:spPr>
            <a:xfrm>
              <a:off x="749956" y="0"/>
              <a:ext cx="8394044" cy="692696"/>
            </a:xfrm>
            <a:prstGeom prst="rect">
              <a:avLst/>
            </a:prstGeom>
            <a:solidFill>
              <a:srgbClr val="8FD2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>
                <a:solidFill>
                  <a:prstClr val="white"/>
                </a:solidFill>
              </a:endParaRPr>
            </a:p>
          </p:txBody>
        </p:sp>
        <p:sp>
          <p:nvSpPr>
            <p:cNvPr id="15" name="AutoShape 2" descr="https://www.tmd.go.th/programs/uploads/maps/2018-02-15_TopChart_01.jpg"/>
            <p:cNvSpPr>
              <a:spLocks noChangeAspect="1" noChangeArrowheads="1"/>
            </p:cNvSpPr>
            <p:nvPr/>
          </p:nvSpPr>
          <p:spPr bwMode="auto">
            <a:xfrm>
              <a:off x="190500" y="-2127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800">
                <a:solidFill>
                  <a:prstClr val="black"/>
                </a:solidFill>
              </a:endParaRPr>
            </a:p>
          </p:txBody>
        </p:sp>
        <p:sp>
          <p:nvSpPr>
            <p:cNvPr id="16" name="AutoShape 4" descr="https://www.tmd.go.th/programs/uploads/maps/2018-02-15_TopChart_01.jpg"/>
            <p:cNvSpPr>
              <a:spLocks noChangeAspect="1" noChangeArrowheads="1"/>
            </p:cNvSpPr>
            <p:nvPr/>
          </p:nvSpPr>
          <p:spPr bwMode="auto">
            <a:xfrm>
              <a:off x="190500" y="-212725"/>
              <a:ext cx="304800" cy="3048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 sz="2800">
                <a:solidFill>
                  <a:prstClr val="black"/>
                </a:solidFill>
              </a:endParaRPr>
            </a:p>
          </p:txBody>
        </p:sp>
        <p:sp>
          <p:nvSpPr>
            <p:cNvPr id="17" name="สี่เหลี่ยมผืนผ้า 10"/>
            <p:cNvSpPr/>
            <p:nvPr/>
          </p:nvSpPr>
          <p:spPr>
            <a:xfrm>
              <a:off x="749956" y="44624"/>
              <a:ext cx="768719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sz="4400" b="1" dirty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สถานการณ์น้ำปัจจุบัน ณ วันที่ </a:t>
              </a:r>
              <a:r>
                <a:rPr lang="th-TH" sz="4400" b="1" dirty="0" smtClean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 มี.ค. </a:t>
              </a:r>
              <a:r>
                <a:rPr lang="th-TH" sz="4400" b="1" dirty="0">
                  <a:solidFill>
                    <a:prstClr val="black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2561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35130" y="484428"/>
            <a:ext cx="8734697" cy="627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8167" y="6373960"/>
            <a:ext cx="1044090" cy="37551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678991" y="6600022"/>
            <a:ext cx="2102809" cy="192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h-TH" sz="11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ปรับปรุงข้อมูลล่าสุด 1 มีนาคม 2561</a:t>
            </a:r>
            <a:endParaRPr lang="en-US" sz="1100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6" name="Picture 2" descr="C:\Users\USER\Pictures\RID-Logo-4-สี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4908"/>
          <a:stretch/>
        </p:blipFill>
        <p:spPr bwMode="auto">
          <a:xfrm>
            <a:off x="6763335" y="6316291"/>
            <a:ext cx="555607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USER\Pictures\newlogo_XL_new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7686" y="6280110"/>
            <a:ext cx="435493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71" name="Picture 2" descr="C:\ONWR\NWMC\Template_logo\TH 4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1662729" y="2133600"/>
            <a:ext cx="1221007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ภาคกลาง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8810" y="2566214"/>
            <a:ext cx="2705348" cy="2532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75%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1,533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582785" y="845931"/>
            <a:ext cx="1392468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-431212" y="1310924"/>
            <a:ext cx="3495353" cy="22384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68%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18,671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875403" y="4684607"/>
            <a:ext cx="1008333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ภาคใต้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-533562" y="5120832"/>
            <a:ext cx="3539387" cy="27054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7,084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877577" y="1492832"/>
            <a:ext cx="2231641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ภาคตะวันตกเฉียงเหนือ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919599" y="1856374"/>
            <a:ext cx="3300601" cy="4412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62%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8,254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ลบ.ม.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29120" y="2947292"/>
            <a:ext cx="1392468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 smtClean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</a:t>
            </a:r>
            <a:endParaRPr lang="en-US" sz="2400" b="1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-195712" y="3403544"/>
            <a:ext cx="3227548" cy="26451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80%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21,732 </a:t>
            </a:r>
            <a:r>
              <a:rPr lang="th-TH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 </a:t>
            </a:r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ลบ.ม.)</a:t>
            </a:r>
            <a:endParaRPr lang="en-US" sz="2400" b="1" dirty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266982" y="3820486"/>
            <a:ext cx="1674741" cy="3657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400" b="1" dirty="0">
                <a:solidFill>
                  <a:prstClr val="white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367622" y="4214097"/>
            <a:ext cx="3300601" cy="4412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64% (1,856 ล้าน ลบ.ม.)</a:t>
            </a:r>
          </a:p>
        </p:txBody>
      </p:sp>
      <p:cxnSp>
        <p:nvCxnSpPr>
          <p:cNvPr id="7" name="Elbow Connector 6"/>
          <p:cNvCxnSpPr>
            <a:stCxn id="73" idx="3"/>
            <a:endCxn id="81" idx="1"/>
          </p:cNvCxnSpPr>
          <p:nvPr/>
        </p:nvCxnSpPr>
        <p:spPr>
          <a:xfrm>
            <a:off x="2975253" y="1028811"/>
            <a:ext cx="740904" cy="1008157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6"/>
          <p:cNvCxnSpPr>
            <a:stCxn id="69" idx="3"/>
            <a:endCxn id="84" idx="1"/>
          </p:cNvCxnSpPr>
          <p:nvPr/>
        </p:nvCxnSpPr>
        <p:spPr>
          <a:xfrm>
            <a:off x="2883736" y="2316480"/>
            <a:ext cx="1146813" cy="1045760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6"/>
          <p:cNvCxnSpPr>
            <a:stCxn id="79" idx="3"/>
            <a:endCxn id="83" idx="1"/>
          </p:cNvCxnSpPr>
          <p:nvPr/>
        </p:nvCxnSpPr>
        <p:spPr>
          <a:xfrm>
            <a:off x="2921588" y="3130172"/>
            <a:ext cx="735948" cy="242668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6"/>
          <p:cNvCxnSpPr>
            <a:stCxn id="75" idx="3"/>
            <a:endCxn id="85" idx="1"/>
          </p:cNvCxnSpPr>
          <p:nvPr/>
        </p:nvCxnSpPr>
        <p:spPr>
          <a:xfrm>
            <a:off x="2883736" y="4867487"/>
            <a:ext cx="701090" cy="555662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6"/>
          <p:cNvCxnSpPr>
            <a:stCxn id="77" idx="1"/>
            <a:endCxn id="82" idx="7"/>
          </p:cNvCxnSpPr>
          <p:nvPr/>
        </p:nvCxnSpPr>
        <p:spPr>
          <a:xfrm flipH="1">
            <a:off x="5082714" y="1675712"/>
            <a:ext cx="794863" cy="1188091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6"/>
          <p:cNvCxnSpPr>
            <a:stCxn id="89" idx="1"/>
            <a:endCxn id="86" idx="6"/>
          </p:cNvCxnSpPr>
          <p:nvPr/>
        </p:nvCxnSpPr>
        <p:spPr>
          <a:xfrm flipH="1" flipV="1">
            <a:off x="4624158" y="3669915"/>
            <a:ext cx="642824" cy="333451"/>
          </a:xfrm>
          <a:prstGeom prst="straightConnector1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733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6743700" y="4088319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1,503 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78042" y="2926642"/>
            <a:ext cx="4417758" cy="3291840"/>
          </a:xfrm>
          <a:prstGeom prst="round2DiagRect">
            <a:avLst>
              <a:gd name="adj1" fmla="val 7948"/>
              <a:gd name="adj2" fmla="val 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6200" y="4401200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042" y="5333744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042" y="3381572"/>
            <a:ext cx="4417758" cy="40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299254" y="1937855"/>
            <a:ext cx="3979406" cy="838200"/>
          </a:xfrm>
          <a:prstGeom prst="roundRect">
            <a:avLst/>
          </a:prstGeom>
          <a:solidFill>
            <a:srgbClr val="FFFFB7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035" y="838200"/>
            <a:ext cx="3979406" cy="838200"/>
          </a:xfrm>
          <a:prstGeom prst="roundRect">
            <a:avLst/>
          </a:prstGeom>
          <a:solidFill>
            <a:srgbClr val="FFFF66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สี่เหลี่ยมผืนผ้า 1"/>
          <p:cNvSpPr/>
          <p:nvPr/>
        </p:nvSpPr>
        <p:spPr>
          <a:xfrm>
            <a:off x="749956" y="0"/>
            <a:ext cx="8394044" cy="692696"/>
          </a:xfrm>
          <a:prstGeom prst="rect">
            <a:avLst/>
          </a:prstGeom>
          <a:solidFill>
            <a:srgbClr val="8FD2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>
              <a:solidFill>
                <a:prstClr val="white"/>
              </a:solidFill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284740" y="1983157"/>
            <a:ext cx="39695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คาดการณ์พื้นที่เสี่ยงภัยแล้งด้านการเกษตร </a:t>
            </a:r>
            <a: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 จังหวัด 74 อำเภอ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73153" y="3883698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ภาคกลาง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8956" y="5301788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8553" y="4393579"/>
            <a:ext cx="29485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6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ภาคตะวันออกเฉียงเหนือ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0728" y="482438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ภาคตะวันตก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3153" y="3352544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ภาคเหนือ</a:t>
            </a:r>
          </a:p>
        </p:txBody>
      </p:sp>
      <p:sp>
        <p:nvSpPr>
          <p:cNvPr id="68" name="กล่องข้อความ 67"/>
          <p:cNvSpPr txBox="1"/>
          <p:nvPr/>
        </p:nvSpPr>
        <p:spPr>
          <a:xfrm>
            <a:off x="1848208" y="389821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จังหวัด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กล่องข้อความ 68"/>
          <p:cNvSpPr txBox="1"/>
          <p:nvPr/>
        </p:nvSpPr>
        <p:spPr>
          <a:xfrm>
            <a:off x="2145657" y="5316620"/>
            <a:ext cx="23719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กล่องข้อความ 69"/>
          <p:cNvSpPr txBox="1"/>
          <p:nvPr/>
        </p:nvSpPr>
        <p:spPr>
          <a:xfrm>
            <a:off x="1990445" y="4385326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จังหวัด 28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กล่องข้อความ 70"/>
          <p:cNvSpPr txBox="1"/>
          <p:nvPr/>
        </p:nvSpPr>
        <p:spPr>
          <a:xfrm>
            <a:off x="1990444" y="4861662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จังหวัด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อำเภอ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กล่องข้อความ 71"/>
          <p:cNvSpPr txBox="1"/>
          <p:nvPr/>
        </p:nvSpPr>
        <p:spPr>
          <a:xfrm>
            <a:off x="1963056" y="3395617"/>
            <a:ext cx="25554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จังหวัด </a:t>
            </a:r>
            <a:r>
              <a:rPr lang="en-US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30</a:t>
            </a:r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อำเภอ</a:t>
            </a:r>
          </a:p>
        </p:txBody>
      </p:sp>
      <p:pic>
        <p:nvPicPr>
          <p:cNvPr id="80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2" y="52848"/>
            <a:ext cx="603504" cy="603504"/>
          </a:xfrm>
          <a:prstGeom prst="rect">
            <a:avLst/>
          </a:prstGeom>
          <a:noFill/>
        </p:spPr>
      </p:pic>
      <p:pic>
        <p:nvPicPr>
          <p:cNvPr id="81" name="Picture 2" descr="C:\ONWR\NWMC\Template_logo\TH 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7147" y="12906"/>
            <a:ext cx="603584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สี่เหลี่ยมผืนผ้า 10"/>
          <p:cNvSpPr/>
          <p:nvPr/>
        </p:nvSpPr>
        <p:spPr>
          <a:xfrm>
            <a:off x="284740" y="1006823"/>
            <a:ext cx="3993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ด้าน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ภัยแล้ง (มีนาคม – เมษายน 2561)</a:t>
            </a:r>
          </a:p>
        </p:txBody>
      </p:sp>
      <p:sp>
        <p:nvSpPr>
          <p:cNvPr id="87" name="สี่เหลี่ยมผืนผ้า 10"/>
          <p:cNvSpPr/>
          <p:nvPr/>
        </p:nvSpPr>
        <p:spPr>
          <a:xfrm>
            <a:off x="749956" y="44624"/>
            <a:ext cx="8394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การคาดการณ์เตรียมรองรับสถานการณ์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545910" y="838200"/>
            <a:ext cx="4426640" cy="838200"/>
          </a:xfrm>
          <a:prstGeom prst="roundRect">
            <a:avLst/>
          </a:prstGeom>
          <a:solidFill>
            <a:srgbClr val="B6E6FC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สี่เหลี่ยมผืนผ้า 10"/>
          <p:cNvSpPr/>
          <p:nvPr/>
        </p:nvSpPr>
        <p:spPr>
          <a:xfrm>
            <a:off x="4688344" y="1006823"/>
            <a:ext cx="4284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คาดการณ์ฝน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(พฤษภาคม – ตุลาคม </a:t>
            </a:r>
            <a:r>
              <a:rPr lang="en-US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2561</a:t>
            </a:r>
            <a:r>
              <a:rPr lang="th-TH" sz="2800" b="1" spc="-120" dirty="0" smtClean="0">
                <a:solidFill>
                  <a:prstClr val="black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800" b="1" spc="-120" dirty="0">
              <a:solidFill>
                <a:prstClr val="black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10" name="ไดอะแกรม 1"/>
          <p:cNvGraphicFramePr/>
          <p:nvPr>
            <p:extLst>
              <p:ext uri="{D42A27DB-BD31-4B8C-83A1-F6EECF244321}">
                <p14:modId xmlns:p14="http://schemas.microsoft.com/office/powerpoint/2010/main" xmlns="" val="4181051808"/>
              </p:ext>
            </p:extLst>
          </p:nvPr>
        </p:nvGraphicFramePr>
        <p:xfrm>
          <a:off x="3903977" y="1938152"/>
          <a:ext cx="3248965" cy="400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2" name="Rectangle 111"/>
          <p:cNvSpPr/>
          <p:nvPr/>
        </p:nvSpPr>
        <p:spPr>
          <a:xfrm>
            <a:off x="4306044" y="61384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th-TH" sz="1600" b="1" dirty="0" smtClean="0">
                <a:solidFill>
                  <a:prstClr val="black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1600" b="1" dirty="0">
              <a:solidFill>
                <a:prstClr val="blac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3798" y="1941733"/>
            <a:ext cx="274320" cy="32583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6646" y="3021074"/>
            <a:ext cx="365760" cy="29753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16" y="4127080"/>
            <a:ext cx="274320" cy="274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7965098" y="2916227"/>
            <a:ext cx="156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h-TH" sz="2800" dirty="0">
              <a:solidFill>
                <a:prstClr val="white">
                  <a:lumMod val="95000"/>
                </a:prstClr>
              </a:solidFill>
              <a:effectLst>
                <a:glow rad="127000">
                  <a:srgbClr val="1F497D">
                    <a:lumMod val="60000"/>
                    <a:lumOff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86578" y="3283865"/>
            <a:ext cx="3048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,450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มิลลิเมตร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790212" y="5088451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2560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2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038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43700" y="1871116"/>
            <a:ext cx="304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ฝน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2558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ปริมาณฝน 1</a:t>
            </a:r>
            <a:r>
              <a:rPr lang="en-US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200" b="1" dirty="0" smtClean="0">
                <a:solidFill>
                  <a:srgbClr val="1F497D">
                    <a:lumMod val="75000"/>
                  </a:srgb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416 มิลลิเมตร</a:t>
            </a:r>
            <a:endParaRPr lang="th-TH" sz="2200" b="1" dirty="0">
              <a:solidFill>
                <a:srgbClr val="1F497D">
                  <a:lumMod val="75000"/>
                </a:srgb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5206" y="4103300"/>
            <a:ext cx="274320" cy="32583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22537" y="5147340"/>
            <a:ext cx="274320" cy="3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9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94" t="59666"/>
          <a:stretch/>
        </p:blipFill>
        <p:spPr bwMode="auto">
          <a:xfrm>
            <a:off x="2916621" y="3505200"/>
            <a:ext cx="6227379" cy="281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666"/>
          <a:stretch/>
        </p:blipFill>
        <p:spPr bwMode="auto">
          <a:xfrm flipH="1">
            <a:off x="0" y="3737831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ONWR\NWMC\Template_logo\123tran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666"/>
          <a:stretch/>
        </p:blipFill>
        <p:spPr bwMode="auto">
          <a:xfrm>
            <a:off x="0" y="4572000"/>
            <a:ext cx="9144000" cy="28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04898"/>
            <a:ext cx="1903877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ผลการค้นหารูปภาพสำหรับ logo สํานักนายกรัฐมนตร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281098"/>
            <a:ext cx="19812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9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248</Words>
  <Application>Microsoft Office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ชุดรูปแบบของ Office</vt:lpstr>
      <vt:lpstr>ธีมของ Office</vt:lpstr>
      <vt:lpstr>1_Office Theme</vt:lpstr>
      <vt:lpstr>Slide 1</vt:lpstr>
      <vt:lpstr>นโยบายการบริหารจัดการทรัพยากรน้ำ</vt:lpstr>
      <vt:lpstr>Slide 3</vt:lpstr>
      <vt:lpstr>Slide 4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AirBird</cp:lastModifiedBy>
  <cp:revision>162</cp:revision>
  <dcterms:created xsi:type="dcterms:W3CDTF">2018-02-26T03:45:33Z</dcterms:created>
  <dcterms:modified xsi:type="dcterms:W3CDTF">2018-03-03T10:52:07Z</dcterms:modified>
</cp:coreProperties>
</file>