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367" r:id="rId5"/>
    <p:sldId id="368" r:id="rId6"/>
    <p:sldId id="369" r:id="rId7"/>
    <p:sldId id="370" r:id="rId8"/>
    <p:sldId id="372" r:id="rId9"/>
    <p:sldId id="373" r:id="rId10"/>
    <p:sldId id="375" r:id="rId11"/>
    <p:sldId id="376" r:id="rId12"/>
    <p:sldId id="377" r:id="rId13"/>
    <p:sldId id="378" r:id="rId14"/>
    <p:sldId id="34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130" d="100"/>
          <a:sy n="130" d="100"/>
        </p:scale>
        <p:origin x="130" y="163"/>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11</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22-01-2025</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mailto:tanvikapadole.22@stvincentngp.edu.in" TargetMode="External"/><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hyperlink" Target="mailto:tanishqpalandurkar.22@stvincentngp.edu.in" TargetMode="External"/><Relationship Id="rId4" Type="http://schemas.openxmlformats.org/officeDocument/2006/relationships/image" Target="../media/image3.png"/><Relationship Id="rId9" Type="http://schemas.openxmlformats.org/officeDocument/2006/relationships/hyperlink" Target="mailto:bhumikasoor.22@stvincentngp.edu.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ai-form-filler-monorepo-frontend.vercel.app/signup" TargetMode="External"/><Relationship Id="rId2" Type="http://schemas.openxmlformats.org/officeDocument/2006/relationships/hyperlink" Target="https://github.com/birdiegyal/ai-form-filler-monorepo" TargetMode="External"/><Relationship Id="rId1" Type="http://schemas.openxmlformats.org/officeDocument/2006/relationships/slideLayout" Target="../slideLayouts/slideLayout3.xml"/><Relationship Id="rId4" Type="http://schemas.openxmlformats.org/officeDocument/2006/relationships/hyperlink" Target="https://drive.google.com/file/d/12ulQY8lt7u0fMj8xaWHs-xYNg5JjPG53/view?usp=drivesd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 xmlns:a16="http://schemas.microsoft.com/office/drawing/2014/main" id="{5FD0626E-7FFA-F384-1DF5-056574800B20}"/>
              </a:ext>
            </a:extLst>
          </p:cNvPr>
          <p:cNvSpPr txBox="1"/>
          <p:nvPr/>
        </p:nvSpPr>
        <p:spPr>
          <a:xfrm>
            <a:off x="1311967" y="2199784"/>
            <a:ext cx="6520068" cy="1892826"/>
          </a:xfrm>
          <a:prstGeom prst="rect">
            <a:avLst/>
          </a:prstGeom>
          <a:noFill/>
        </p:spPr>
        <p:txBody>
          <a:bodyPr wrap="square">
            <a:spAutoFit/>
          </a:bodyPr>
          <a:lstStyle/>
          <a:p>
            <a:pPr algn="ctr"/>
            <a:r>
              <a:rPr lang="en-US" sz="2600" dirty="0"/>
              <a:t>AI Powered, Full Stack Form Filler </a:t>
            </a:r>
          </a:p>
          <a:p>
            <a:endParaRPr lang="en-US" dirty="0"/>
          </a:p>
          <a:p>
            <a:r>
              <a:rPr lang="en-US" sz="1400" dirty="0"/>
              <a:t>Team : </a:t>
            </a:r>
            <a:endParaRPr lang="en-US" sz="1200" dirty="0"/>
          </a:p>
          <a:p>
            <a:endParaRPr lang="en-US" sz="1400" dirty="0"/>
          </a:p>
          <a:p>
            <a:pPr marL="342900" indent="-342900">
              <a:buFont typeface="+mj-lt"/>
              <a:buAutoNum type="arabicPeriod"/>
            </a:pPr>
            <a:r>
              <a:rPr lang="en-US" sz="1100" dirty="0" err="1"/>
              <a:t>Tanvika</a:t>
            </a:r>
            <a:r>
              <a:rPr lang="en-US" sz="1100" dirty="0"/>
              <a:t> </a:t>
            </a:r>
            <a:r>
              <a:rPr lang="en-US" sz="1100" dirty="0" err="1"/>
              <a:t>Padole</a:t>
            </a:r>
            <a:r>
              <a:rPr lang="en-US" sz="1100" dirty="0"/>
              <a:t> – </a:t>
            </a:r>
            <a:r>
              <a:rPr lang="en-US" sz="1100" dirty="0">
                <a:hlinkClick r:id="rId8"/>
              </a:rPr>
              <a:t>tanvikapadole.22@stvincentngp.edu.in</a:t>
            </a:r>
            <a:r>
              <a:rPr lang="en-US" sz="1100" dirty="0"/>
              <a:t> </a:t>
            </a:r>
          </a:p>
          <a:p>
            <a:pPr marL="342900" indent="-342900">
              <a:buFont typeface="+mj-lt"/>
              <a:buAutoNum type="arabicPeriod"/>
            </a:pPr>
            <a:r>
              <a:rPr lang="en-US" sz="1100" dirty="0"/>
              <a:t>Bhumika Soor – </a:t>
            </a:r>
            <a:r>
              <a:rPr lang="en-US" sz="1100" dirty="0">
                <a:hlinkClick r:id="rId9"/>
              </a:rPr>
              <a:t>bhumikasoor.22@stvincentngp.edu.in</a:t>
            </a:r>
            <a:endParaRPr lang="en-US" sz="1000" dirty="0"/>
          </a:p>
          <a:p>
            <a:pPr marL="342900" indent="-342900">
              <a:buFont typeface="+mj-lt"/>
              <a:buAutoNum type="arabicPeriod"/>
            </a:pPr>
            <a:r>
              <a:rPr lang="en-US" sz="1100" dirty="0"/>
              <a:t>Tanishq</a:t>
            </a:r>
            <a:r>
              <a:rPr lang="en-US" sz="1000" dirty="0"/>
              <a:t> </a:t>
            </a:r>
            <a:r>
              <a:rPr lang="en-US" sz="1100" dirty="0" err="1"/>
              <a:t>Palandurkar</a:t>
            </a:r>
            <a:r>
              <a:rPr lang="en-US" sz="1100" dirty="0"/>
              <a:t> – </a:t>
            </a:r>
            <a:r>
              <a:rPr lang="en-US" sz="1100" dirty="0">
                <a:hlinkClick r:id="rId10"/>
              </a:rPr>
              <a:t>tanishqpalandurkar.22@stvincentngp.edu.in</a:t>
            </a:r>
            <a:endParaRPr lang="en-US" sz="1100" dirty="0"/>
          </a:p>
          <a:p>
            <a:pPr algn="ctr"/>
            <a:endParaRPr lang="en-US" sz="1400" dirty="0"/>
          </a:p>
        </p:txBody>
      </p:sp>
      <p:sp>
        <p:nvSpPr>
          <p:cNvPr id="4" name="TextBox 3">
            <a:extLst>
              <a:ext uri="{FF2B5EF4-FFF2-40B4-BE49-F238E27FC236}">
                <a16:creationId xmlns="" xmlns:a16="http://schemas.microsoft.com/office/drawing/2014/main" id="{B90B7FDA-9E5C-2BBB-2FD1-0E86FC77B9A9}"/>
              </a:ext>
            </a:extLst>
          </p:cNvPr>
          <p:cNvSpPr txBox="1"/>
          <p:nvPr/>
        </p:nvSpPr>
        <p:spPr>
          <a:xfrm>
            <a:off x="5257894" y="2751304"/>
            <a:ext cx="2574139" cy="307777"/>
          </a:xfrm>
          <a:prstGeom prst="rect">
            <a:avLst/>
          </a:prstGeom>
          <a:noFill/>
        </p:spPr>
        <p:txBody>
          <a:bodyPr wrap="square" rtlCol="0">
            <a:spAutoFit/>
          </a:bodyPr>
          <a:lstStyle/>
          <a:p>
            <a:r>
              <a:rPr lang="en-US" sz="1400" dirty="0"/>
              <a:t>Guide: Hrishikesh </a:t>
            </a:r>
            <a:r>
              <a:rPr lang="en-US" sz="1400" dirty="0" err="1"/>
              <a:t>Mahure</a:t>
            </a:r>
            <a:endParaRPr lang="en-IN" dirty="0"/>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7BCFCD-4380-AD1F-EC77-BE05C8214179}"/>
              </a:ext>
            </a:extLst>
          </p:cNvPr>
          <p:cNvSpPr>
            <a:spLocks noGrp="1"/>
          </p:cNvSpPr>
          <p:nvPr>
            <p:ph type="title"/>
          </p:nvPr>
        </p:nvSpPr>
        <p:spPr>
          <a:xfrm>
            <a:off x="296586" y="475253"/>
            <a:ext cx="8520600" cy="572700"/>
          </a:xfrm>
        </p:spPr>
        <p:txBody>
          <a:bodyPr/>
          <a:lstStyle/>
          <a:p>
            <a:r>
              <a:rPr lang="en-IN" dirty="0"/>
              <a:t>References:</a:t>
            </a:r>
          </a:p>
        </p:txBody>
      </p:sp>
      <p:sp>
        <p:nvSpPr>
          <p:cNvPr id="3" name="TextBox 2">
            <a:extLst>
              <a:ext uri="{FF2B5EF4-FFF2-40B4-BE49-F238E27FC236}">
                <a16:creationId xmlns="" xmlns:a16="http://schemas.microsoft.com/office/drawing/2014/main" id="{F98CB5B0-23E7-BEA1-F0DB-7BAABE798EB4}"/>
              </a:ext>
            </a:extLst>
          </p:cNvPr>
          <p:cNvSpPr txBox="1"/>
          <p:nvPr/>
        </p:nvSpPr>
        <p:spPr>
          <a:xfrm>
            <a:off x="612119" y="1320006"/>
            <a:ext cx="7783736" cy="2314544"/>
          </a:xfrm>
          <a:prstGeom prst="rect">
            <a:avLst/>
          </a:prstGeom>
          <a:noFill/>
        </p:spPr>
        <p:txBody>
          <a:bodyPr wrap="square" rtlCol="0">
            <a:spAutoFit/>
          </a:bodyPr>
          <a:lstStyle/>
          <a:p>
            <a:pPr algn="just">
              <a:lnSpc>
                <a:spcPct val="150000"/>
              </a:lnSpc>
            </a:pPr>
            <a:r>
              <a:rPr lang="en-US" dirty="0"/>
              <a:t>For the AI-powered full-stack form filler project, several references can guide both the development and conceptualization. Key research papers, such as "Automated Form Filling using AI and NLP," explore the use of Natural Language Processing (NLP) to automate form filling. Articles like "Web Scraping and Automation Techniques" discuss best practices for data extraction and form handling. The book </a:t>
            </a:r>
            <a:r>
              <a:rPr lang="en-US" i="1" dirty="0"/>
              <a:t>"Hands-On Natural Language Processing with Python"</a:t>
            </a:r>
            <a:r>
              <a:rPr lang="en-US" dirty="0"/>
              <a:t> by Rajesh Arumugam provides valuable insights into building NLP systems, while </a:t>
            </a:r>
            <a:r>
              <a:rPr lang="en-US" i="1" dirty="0"/>
              <a:t>"Automate the Boring Stuff with Python"</a:t>
            </a:r>
            <a:r>
              <a:rPr lang="en-US" dirty="0"/>
              <a:t> by Al </a:t>
            </a:r>
            <a:r>
              <a:rPr lang="en-US" dirty="0" err="1"/>
              <a:t>Sweigart</a:t>
            </a:r>
            <a:r>
              <a:rPr lang="en-US" dirty="0"/>
              <a:t> offers practical guidance on automating repetitive tasks.</a:t>
            </a:r>
            <a:endParaRPr lang="en-IN" dirty="0"/>
          </a:p>
        </p:txBody>
      </p:sp>
      <p:sp>
        <p:nvSpPr>
          <p:cNvPr id="4" name="Rectangle 3"/>
          <p:cNvSpPr/>
          <p:nvPr/>
        </p:nvSpPr>
        <p:spPr>
          <a:xfrm>
            <a:off x="1040764" y="0"/>
            <a:ext cx="2951449" cy="307777"/>
          </a:xfrm>
          <a:prstGeom prst="rect">
            <a:avLst/>
          </a:prstGeom>
        </p:spPr>
        <p:txBody>
          <a:bodyPr wrap="none">
            <a:spAutoFit/>
          </a:bodyPr>
          <a:lstStyle/>
          <a:p>
            <a:r>
              <a:rPr lang="en-US" dirty="0">
                <a:solidFill>
                  <a:schemeClr val="bg1"/>
                </a:solidFill>
              </a:rPr>
              <a:t>AI Powered, Full Stack Form Filler </a:t>
            </a:r>
          </a:p>
        </p:txBody>
      </p:sp>
    </p:spTree>
    <p:extLst>
      <p:ext uri="{BB962C8B-B14F-4D97-AF65-F5344CB8AC3E}">
        <p14:creationId xmlns:p14="http://schemas.microsoft.com/office/powerpoint/2010/main" val="2495179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
        <p:nvSpPr>
          <p:cNvPr id="2" name="Rectangle 1"/>
          <p:cNvSpPr/>
          <p:nvPr/>
        </p:nvSpPr>
        <p:spPr>
          <a:xfrm>
            <a:off x="1010536" y="0"/>
            <a:ext cx="2951449" cy="307777"/>
          </a:xfrm>
          <a:prstGeom prst="rect">
            <a:avLst/>
          </a:prstGeom>
        </p:spPr>
        <p:txBody>
          <a:bodyPr wrap="none">
            <a:spAutoFit/>
          </a:bodyPr>
          <a:lstStyle/>
          <a:p>
            <a:r>
              <a:rPr lang="en-US" dirty="0">
                <a:solidFill>
                  <a:schemeClr val="bg1"/>
                </a:solidFill>
              </a:rPr>
              <a:t>AI Powered, Full Stack Form Filler </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 xmlns:a16="http://schemas.microsoft.com/office/drawing/2014/main" id="{E1494DD5-904E-76E9-38C0-10A35CC5BDD0}"/>
              </a:ext>
            </a:extLst>
          </p:cNvPr>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Embedded</a:t>
            </a:r>
            <a:r>
              <a:rPr lang="en-US" sz="1800" dirty="0">
                <a:latin typeface="+mj-lt"/>
                <a:ea typeface="+mn-lt"/>
              </a:rPr>
              <a:t>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Future Scope</a:t>
            </a:r>
          </a:p>
        </p:txBody>
      </p:sp>
      <p:sp>
        <p:nvSpPr>
          <p:cNvPr id="3" name="TextBox 2"/>
          <p:cNvSpPr txBox="1"/>
          <p:nvPr/>
        </p:nvSpPr>
        <p:spPr>
          <a:xfrm>
            <a:off x="997527" y="0"/>
            <a:ext cx="5085878" cy="307777"/>
          </a:xfrm>
          <a:prstGeom prst="rect">
            <a:avLst/>
          </a:prstGeom>
          <a:noFill/>
          <a:ln>
            <a:noFill/>
          </a:ln>
        </p:spPr>
        <p:txBody>
          <a:bodyPr wrap="square" rtlCol="0">
            <a:spAutoFit/>
          </a:bodyPr>
          <a:lstStyle/>
          <a:p>
            <a:r>
              <a:rPr lang="en-US" dirty="0">
                <a:solidFill>
                  <a:schemeClr val="bg1"/>
                </a:solidFill>
              </a:rPr>
              <a:t>AI Powered, Full Stack Form Filler </a:t>
            </a: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Abstract</a:t>
            </a:r>
            <a:endParaRPr lang="en-IN" sz="2400" b="1">
              <a:solidFill>
                <a:srgbClr val="00206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 xmlns:a16="http://schemas.microsoft.com/office/drawing/2014/main" id="{E8B0C7C4-F09D-F90F-8C2F-6400F1F422B7}"/>
              </a:ext>
            </a:extLst>
          </p:cNvPr>
          <p:cNvSpPr txBox="1"/>
          <p:nvPr/>
        </p:nvSpPr>
        <p:spPr>
          <a:xfrm>
            <a:off x="0" y="875375"/>
            <a:ext cx="6609600" cy="4016484"/>
          </a:xfrm>
          <a:prstGeom prst="rect">
            <a:avLst/>
          </a:prstGeom>
          <a:noFill/>
        </p:spPr>
        <p:txBody>
          <a:bodyPr wrap="square" rtlCol="0">
            <a:spAutoFit/>
          </a:bodyPr>
          <a:lstStyle/>
          <a:p>
            <a:pPr algn="just">
              <a:lnSpc>
                <a:spcPct val="150000"/>
              </a:lnSpc>
            </a:pPr>
            <a:r>
              <a:rPr lang="en-US" dirty="0"/>
              <a:t>Applying to many companies might be difficult for fresher, even if they have the necessary qualifications and skills. This tiresome and repeated procedure takes up time and energy that would be better used for interview preparation and skill development. </a:t>
            </a:r>
            <a:r>
              <a:rPr lang="en-US" sz="1600" b="1" dirty="0"/>
              <a:t>An AI-powered online application</a:t>
            </a:r>
            <a:r>
              <a:rPr lang="en-US" dirty="0"/>
              <a:t> is suggested as a solution to this issue, automating the job application procedure.</a:t>
            </a:r>
          </a:p>
          <a:p>
            <a:pPr algn="just">
              <a:lnSpc>
                <a:spcPct val="150000"/>
              </a:lnSpc>
            </a:pPr>
            <a:r>
              <a:rPr lang="en-US" dirty="0" smtClean="0"/>
              <a:t>Users </a:t>
            </a:r>
            <a:r>
              <a:rPr lang="en-US" dirty="0"/>
              <a:t>can upload resumes, link their portfolios (e.g., GitHub, LinkedIn), and enter personal information in the application. The software uses Natural Language Processing (NLP) to scrape and </a:t>
            </a:r>
            <a:r>
              <a:rPr lang="en-US" dirty="0" err="1"/>
              <a:t>analyse</a:t>
            </a:r>
            <a:r>
              <a:rPr lang="en-US" dirty="0"/>
              <a:t> the job description after receiving the URL of an application. This allows it to detect important needs such as experiences, qualifications, and talents. The user's data is then intelligently mapped to the job criteria, </a:t>
            </a:r>
            <a:r>
              <a:rPr lang="en-US" dirty="0" err="1"/>
              <a:t>customising</a:t>
            </a:r>
            <a:r>
              <a:rPr lang="en-US" dirty="0"/>
              <a:t> their profile and </a:t>
            </a:r>
            <a:r>
              <a:rPr lang="en-US" dirty="0" err="1"/>
              <a:t>emphasising</a:t>
            </a:r>
            <a:r>
              <a:rPr lang="en-US" dirty="0"/>
              <a:t> pertinent projects and talents.</a:t>
            </a:r>
          </a:p>
        </p:txBody>
      </p:sp>
      <p:sp>
        <p:nvSpPr>
          <p:cNvPr id="3" name="Rectangle 2"/>
          <p:cNvSpPr/>
          <p:nvPr/>
        </p:nvSpPr>
        <p:spPr>
          <a:xfrm>
            <a:off x="1108778" y="0"/>
            <a:ext cx="2951449" cy="307777"/>
          </a:xfrm>
          <a:prstGeom prst="rect">
            <a:avLst/>
          </a:prstGeom>
        </p:spPr>
        <p:txBody>
          <a:bodyPr wrap="none">
            <a:spAutoFit/>
          </a:bodyPr>
          <a:lstStyle/>
          <a:p>
            <a:r>
              <a:rPr lang="en-US" dirty="0">
                <a:solidFill>
                  <a:schemeClr val="bg1"/>
                </a:solidFill>
              </a:rPr>
              <a:t>AI Powered, Full Stack Form Filler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0650" y="1392573"/>
            <a:ext cx="2306700" cy="2306700"/>
          </a:xfrm>
          <a:prstGeom prst="rect">
            <a:avLst/>
          </a:prstGeom>
        </p:spPr>
      </p:pic>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D2E813-CB30-52BE-482F-A822E8D42EA5}"/>
              </a:ext>
            </a:extLst>
          </p:cNvPr>
          <p:cNvSpPr>
            <a:spLocks noGrp="1"/>
          </p:cNvSpPr>
          <p:nvPr>
            <p:ph type="title"/>
          </p:nvPr>
        </p:nvSpPr>
        <p:spPr/>
        <p:txBody>
          <a:bodyPr/>
          <a:lstStyle/>
          <a:p>
            <a:r>
              <a:rPr lang="en-US" sz="2400" b="1">
                <a:solidFill>
                  <a:srgbClr val="002060"/>
                </a:solidFill>
                <a:latin typeface="Arial" panose="020B0604020202020204" pitchFamily="34" charset="0"/>
                <a:cs typeface="Arial" panose="020B0604020202020204" pitchFamily="34" charset="0"/>
              </a:rPr>
              <a:t>Problem</a:t>
            </a:r>
            <a:r>
              <a:rPr lang="en-US" sz="1400" b="1">
                <a:solidFill>
                  <a:schemeClr val="accent1"/>
                </a:solidFill>
                <a:latin typeface="Arial" panose="020B0604020202020204" pitchFamily="34" charset="0"/>
                <a:cs typeface="Arial" panose="020B0604020202020204" pitchFamily="34" charset="0"/>
              </a:rPr>
              <a:t> </a:t>
            </a:r>
            <a:r>
              <a:rPr lang="en-US" sz="2400" b="1">
                <a:solidFill>
                  <a:srgbClr val="002060"/>
                </a:solidFill>
                <a:latin typeface="Arial" panose="020B0604020202020204" pitchFamily="34" charset="0"/>
                <a:cs typeface="Arial" panose="020B0604020202020204" pitchFamily="34" charset="0"/>
              </a:rPr>
              <a:t>Statement</a:t>
            </a:r>
            <a:endParaRPr lang="en-IN" sz="2400" b="1">
              <a:solidFill>
                <a:srgbClr val="00206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 xmlns:a16="http://schemas.microsoft.com/office/drawing/2014/main" id="{FD762D49-C882-7821-C4DF-F781C1D93AA3}"/>
              </a:ext>
            </a:extLst>
          </p:cNvPr>
          <p:cNvSpPr txBox="1"/>
          <p:nvPr/>
        </p:nvSpPr>
        <p:spPr>
          <a:xfrm>
            <a:off x="311700" y="1160890"/>
            <a:ext cx="5162977" cy="2677656"/>
          </a:xfrm>
          <a:prstGeom prst="rect">
            <a:avLst/>
          </a:prstGeom>
          <a:noFill/>
        </p:spPr>
        <p:txBody>
          <a:bodyPr wrap="square" rtlCol="0">
            <a:spAutoFit/>
          </a:bodyPr>
          <a:lstStyle/>
          <a:p>
            <a:pPr algn="just">
              <a:lnSpc>
                <a:spcPct val="150000"/>
              </a:lnSpc>
            </a:pPr>
            <a:r>
              <a:rPr lang="en-US" dirty="0"/>
              <a:t>Fresh graduates often struggle with the repetitive and time-consuming task of applying to hundreds of companies despite being qualified and skilled. To address this challenge, a web app is needed to automate job applications by using their personal information, resumes, and </a:t>
            </a:r>
            <a:r>
              <a:rPr lang="en-US" dirty="0" err="1"/>
              <a:t>portfolios.This</a:t>
            </a:r>
            <a:r>
              <a:rPr lang="en-US" dirty="0"/>
              <a:t> process, which involves filling out extensive forms and manually inputting the same data repeatedly, detracts from their ability to focus on skill-building and interview preparation. </a:t>
            </a:r>
            <a:endParaRPr lang="en-IN" dirty="0"/>
          </a:p>
        </p:txBody>
      </p:sp>
      <p:sp>
        <p:nvSpPr>
          <p:cNvPr id="8" name="Rectangle 7"/>
          <p:cNvSpPr/>
          <p:nvPr/>
        </p:nvSpPr>
        <p:spPr>
          <a:xfrm>
            <a:off x="1048321" y="-5917"/>
            <a:ext cx="2951449" cy="307777"/>
          </a:xfrm>
          <a:prstGeom prst="rect">
            <a:avLst/>
          </a:prstGeom>
        </p:spPr>
        <p:txBody>
          <a:bodyPr wrap="none">
            <a:spAutoFit/>
          </a:bodyPr>
          <a:lstStyle/>
          <a:p>
            <a:r>
              <a:rPr lang="en-US" dirty="0">
                <a:solidFill>
                  <a:schemeClr val="bg1"/>
                </a:solidFill>
              </a:rPr>
              <a:t>AI Powered, Full Stack Form Filler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3261" y="1160890"/>
            <a:ext cx="2883877" cy="2927635"/>
          </a:xfrm>
          <a:prstGeom prst="rect">
            <a:avLst/>
          </a:prstGeom>
        </p:spPr>
      </p:pic>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5745DE-B712-F06B-67FA-D3D7D6FBF5DF}"/>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Proposed Solution</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 xmlns:a16="http://schemas.microsoft.com/office/drawing/2014/main" id="{F6945574-70B4-296F-CBC2-5CA9B869354E}"/>
              </a:ext>
            </a:extLst>
          </p:cNvPr>
          <p:cNvSpPr txBox="1"/>
          <p:nvPr/>
        </p:nvSpPr>
        <p:spPr>
          <a:xfrm>
            <a:off x="717917" y="1224238"/>
            <a:ext cx="7443670" cy="2637710"/>
          </a:xfrm>
          <a:prstGeom prst="rect">
            <a:avLst/>
          </a:prstGeom>
          <a:noFill/>
        </p:spPr>
        <p:txBody>
          <a:bodyPr wrap="square" rtlCol="0">
            <a:spAutoFit/>
          </a:bodyPr>
          <a:lstStyle/>
          <a:p>
            <a:pPr algn="just">
              <a:lnSpc>
                <a:spcPct val="150000"/>
              </a:lnSpc>
            </a:pPr>
            <a:r>
              <a:rPr lang="en-US" dirty="0"/>
              <a:t>To address this issue, an AI-powered full-stack web application is developed to automate the job application process. Users submit their personal details, resumes, and portfolio links (e.g., GitHub, LinkedIn). By providing the URL of a job application, the system scrapes and processes the job description using Natural Language Processing (NLP) to identify relevant requirements. It maps the candidate’s skills, experiences, and qualifications to the job criteria and dynamically fills out the application form. The system ensures accuracy, completeness, and customization, reducing manual effort and improving the overall application experience.</a:t>
            </a:r>
            <a:endParaRPr lang="en-IN" dirty="0"/>
          </a:p>
        </p:txBody>
      </p:sp>
      <p:sp>
        <p:nvSpPr>
          <p:cNvPr id="4" name="Rectangle 3"/>
          <p:cNvSpPr/>
          <p:nvPr/>
        </p:nvSpPr>
        <p:spPr>
          <a:xfrm>
            <a:off x="1070992" y="0"/>
            <a:ext cx="2951449" cy="307777"/>
          </a:xfrm>
          <a:prstGeom prst="rect">
            <a:avLst/>
          </a:prstGeom>
        </p:spPr>
        <p:txBody>
          <a:bodyPr wrap="none">
            <a:spAutoFit/>
          </a:bodyPr>
          <a:lstStyle/>
          <a:p>
            <a:r>
              <a:rPr lang="en-US" dirty="0">
                <a:solidFill>
                  <a:schemeClr val="bg1"/>
                </a:solidFill>
              </a:rPr>
              <a:t>AI Powered, Full Stack Form Filler </a:t>
            </a:r>
          </a:p>
        </p:txBody>
      </p:sp>
    </p:spTree>
    <p:extLst>
      <p:ext uri="{BB962C8B-B14F-4D97-AF65-F5344CB8AC3E}">
        <p14:creationId xmlns:p14="http://schemas.microsoft.com/office/powerpoint/2010/main" val="375440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sp>
        <p:nvSpPr>
          <p:cNvPr id="4" name="Rectangle 3"/>
          <p:cNvSpPr/>
          <p:nvPr/>
        </p:nvSpPr>
        <p:spPr>
          <a:xfrm>
            <a:off x="1078549" y="0"/>
            <a:ext cx="2951449" cy="307777"/>
          </a:xfrm>
          <a:prstGeom prst="rect">
            <a:avLst/>
          </a:prstGeom>
        </p:spPr>
        <p:txBody>
          <a:bodyPr wrap="none">
            <a:spAutoFit/>
          </a:bodyPr>
          <a:lstStyle/>
          <a:p>
            <a:r>
              <a:rPr lang="en-US" dirty="0">
                <a:solidFill>
                  <a:schemeClr val="bg1"/>
                </a:solidFill>
              </a:rPr>
              <a:t>AI Powered, Full Stack Form Filler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992" y="1154311"/>
            <a:ext cx="3424011" cy="3417023"/>
          </a:xfrm>
          <a:prstGeom prst="rect">
            <a:avLst/>
          </a:prstGeom>
          <a:ln>
            <a:solidFill>
              <a:schemeClr val="tx1"/>
            </a:solidFill>
          </a:ln>
        </p:spPr>
      </p:pic>
    </p:spTree>
    <p:extLst>
      <p:ext uri="{BB962C8B-B14F-4D97-AF65-F5344CB8AC3E}">
        <p14:creationId xmlns:p14="http://schemas.microsoft.com/office/powerpoint/2010/main" val="16736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E6545A-A71E-998F-6939-7CE2A36128C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Live Demo of Project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 xmlns:a16="http://schemas.microsoft.com/office/drawing/2014/main" id="{47084D74-B95B-322D-300B-E3F5B70AA496}"/>
              </a:ext>
            </a:extLst>
          </p:cNvPr>
          <p:cNvSpPr txBox="1"/>
          <p:nvPr/>
        </p:nvSpPr>
        <p:spPr>
          <a:xfrm>
            <a:off x="785931" y="1836357"/>
            <a:ext cx="7345428" cy="1323439"/>
          </a:xfrm>
          <a:prstGeom prst="rect">
            <a:avLst/>
          </a:prstGeom>
          <a:noFill/>
        </p:spPr>
        <p:txBody>
          <a:bodyPr wrap="square" rtlCol="0">
            <a:spAutoFit/>
          </a:bodyPr>
          <a:lstStyle/>
          <a:p>
            <a:pPr algn="just"/>
            <a:r>
              <a:rPr lang="en-US" sz="1600" dirty="0"/>
              <a:t>A live demonstration of the project can be accessed through the following link:</a:t>
            </a:r>
            <a:br>
              <a:rPr lang="en-US" sz="1600" dirty="0"/>
            </a:br>
            <a:r>
              <a:rPr lang="en-US" sz="1600" dirty="0" err="1"/>
              <a:t>github</a:t>
            </a:r>
            <a:r>
              <a:rPr lang="en-US" sz="1600" dirty="0"/>
              <a:t>  link: </a:t>
            </a:r>
            <a:r>
              <a:rPr lang="en-US" sz="1600" dirty="0">
                <a:hlinkClick r:id="rId2"/>
              </a:rPr>
              <a:t>https://github.com/birdiegyal/ai-form-filler-monorepo</a:t>
            </a:r>
            <a:endParaRPr lang="en-US" sz="1600" dirty="0"/>
          </a:p>
          <a:p>
            <a:pPr algn="just"/>
            <a:r>
              <a:rPr lang="en-US" sz="1600" dirty="0"/>
              <a:t>Project  link: </a:t>
            </a:r>
            <a:r>
              <a:rPr lang="en-US" sz="1600" dirty="0">
                <a:hlinkClick r:id="rId3"/>
              </a:rPr>
              <a:t>https://ai-form-filler-monorepo-frontend.vercel.app/signup</a:t>
            </a:r>
            <a:endParaRPr lang="en-US" sz="1600" dirty="0"/>
          </a:p>
          <a:p>
            <a:pPr algn="just"/>
            <a:r>
              <a:rPr lang="en-US" sz="1600" smtClean="0"/>
              <a:t>Live demo link</a:t>
            </a:r>
            <a:r>
              <a:rPr lang="en-US" sz="1600" dirty="0"/>
              <a:t>: </a:t>
            </a:r>
            <a:r>
              <a:rPr lang="en-US" sz="1600" dirty="0">
                <a:hlinkClick r:id="rId4"/>
              </a:rPr>
              <a:t>https://drive.google.com/file/d/12ulQY8lt7u0fMj8xaWHs-xYNg5JjPG53/view?usp=drivesdk</a:t>
            </a:r>
            <a:endParaRPr lang="en-US" sz="1600" dirty="0"/>
          </a:p>
        </p:txBody>
      </p:sp>
      <p:sp>
        <p:nvSpPr>
          <p:cNvPr id="4" name="Rectangle 3"/>
          <p:cNvSpPr/>
          <p:nvPr/>
        </p:nvSpPr>
        <p:spPr>
          <a:xfrm>
            <a:off x="1086106" y="0"/>
            <a:ext cx="2951449" cy="307777"/>
          </a:xfrm>
          <a:prstGeom prst="rect">
            <a:avLst/>
          </a:prstGeom>
        </p:spPr>
        <p:txBody>
          <a:bodyPr wrap="none">
            <a:spAutoFit/>
          </a:bodyPr>
          <a:lstStyle/>
          <a:p>
            <a:r>
              <a:rPr lang="en-US" dirty="0">
                <a:solidFill>
                  <a:schemeClr val="bg1"/>
                </a:solidFill>
              </a:rPr>
              <a:t>AI Powered, Full Stack Form Filler </a:t>
            </a:r>
          </a:p>
        </p:txBody>
      </p:sp>
    </p:spTree>
    <p:extLst>
      <p:ext uri="{BB962C8B-B14F-4D97-AF65-F5344CB8AC3E}">
        <p14:creationId xmlns:p14="http://schemas.microsoft.com/office/powerpoint/2010/main" val="197968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Conclusion</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 xmlns:a16="http://schemas.microsoft.com/office/drawing/2014/main" id="{D96B693C-EE86-31C8-632A-8EDD12040F7A}"/>
              </a:ext>
            </a:extLst>
          </p:cNvPr>
          <p:cNvSpPr txBox="1"/>
          <p:nvPr/>
        </p:nvSpPr>
        <p:spPr>
          <a:xfrm>
            <a:off x="311700" y="1360264"/>
            <a:ext cx="7774317" cy="1668214"/>
          </a:xfrm>
          <a:prstGeom prst="rect">
            <a:avLst/>
          </a:prstGeom>
          <a:noFill/>
        </p:spPr>
        <p:txBody>
          <a:bodyPr wrap="square" rtlCol="0">
            <a:spAutoFit/>
          </a:bodyPr>
          <a:lstStyle/>
          <a:p>
            <a:pPr algn="just">
              <a:lnSpc>
                <a:spcPct val="150000"/>
              </a:lnSpc>
            </a:pPr>
            <a:r>
              <a:rPr lang="en-US" dirty="0"/>
              <a:t>The AI-powered form filler addresses the inefficiencies faced by freshers during the job application process. By automating repetitive tasks and leveraging personalized data, it allows candidates to focus on building skills and preparing for interviews. This innovative solution simplifies the job search experience and bridges the gap between potential employers and skilled candidates.</a:t>
            </a:r>
            <a:endParaRPr lang="en-IN" dirty="0"/>
          </a:p>
        </p:txBody>
      </p:sp>
      <p:sp>
        <p:nvSpPr>
          <p:cNvPr id="4" name="Rectangle 3"/>
          <p:cNvSpPr/>
          <p:nvPr/>
        </p:nvSpPr>
        <p:spPr>
          <a:xfrm>
            <a:off x="1123892" y="6220"/>
            <a:ext cx="2951449" cy="307777"/>
          </a:xfrm>
          <a:prstGeom prst="rect">
            <a:avLst/>
          </a:prstGeom>
        </p:spPr>
        <p:txBody>
          <a:bodyPr wrap="none">
            <a:spAutoFit/>
          </a:bodyPr>
          <a:lstStyle/>
          <a:p>
            <a:r>
              <a:rPr lang="en-US" dirty="0">
                <a:solidFill>
                  <a:schemeClr val="bg1"/>
                </a:solidFill>
              </a:rPr>
              <a:t>AI Powered, Full Stack Form Filler </a:t>
            </a:r>
          </a:p>
        </p:txBody>
      </p:sp>
    </p:spTree>
    <p:extLst>
      <p:ext uri="{BB962C8B-B14F-4D97-AF65-F5344CB8AC3E}">
        <p14:creationId xmlns:p14="http://schemas.microsoft.com/office/powerpoint/2010/main" val="2174784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 xmlns:a16="http://schemas.microsoft.com/office/drawing/2014/main" id="{C99D8211-1646-C167-6796-A098B3887EB5}"/>
              </a:ext>
            </a:extLst>
          </p:cNvPr>
          <p:cNvSpPr txBox="1"/>
          <p:nvPr/>
        </p:nvSpPr>
        <p:spPr>
          <a:xfrm>
            <a:off x="544106" y="1169860"/>
            <a:ext cx="8018003" cy="2960875"/>
          </a:xfrm>
          <a:prstGeom prst="rect">
            <a:avLst/>
          </a:prstGeom>
          <a:noFill/>
        </p:spPr>
        <p:txBody>
          <a:bodyPr wrap="square" rtlCol="0">
            <a:spAutoFit/>
          </a:bodyPr>
          <a:lstStyle/>
          <a:p>
            <a:pPr algn="just">
              <a:lnSpc>
                <a:spcPct val="150000"/>
              </a:lnSpc>
              <a:buFont typeface="+mj-lt"/>
              <a:buAutoNum type="arabicPeriod"/>
            </a:pPr>
            <a:r>
              <a:rPr lang="en-US" b="1" dirty="0"/>
              <a:t>Integration with Major Job Portals</a:t>
            </a:r>
            <a:r>
              <a:rPr lang="en-US" dirty="0"/>
              <a:t>: Extend support for platforms like LinkedIn, Glassdoor, and Indeed for seamless application submission.</a:t>
            </a:r>
          </a:p>
          <a:p>
            <a:pPr algn="just">
              <a:lnSpc>
                <a:spcPct val="150000"/>
              </a:lnSpc>
              <a:buFont typeface="+mj-lt"/>
              <a:buAutoNum type="arabicPeriod"/>
            </a:pPr>
            <a:r>
              <a:rPr lang="en-US" b="1" dirty="0"/>
              <a:t>Custom Resume Building</a:t>
            </a:r>
            <a:r>
              <a:rPr lang="en-US" dirty="0"/>
              <a:t>: Automatically generate tailored resumes for each job application.</a:t>
            </a:r>
          </a:p>
          <a:p>
            <a:pPr algn="just">
              <a:lnSpc>
                <a:spcPct val="150000"/>
              </a:lnSpc>
              <a:buFont typeface="+mj-lt"/>
              <a:buAutoNum type="arabicPeriod"/>
            </a:pPr>
            <a:r>
              <a:rPr lang="en-US" b="1" dirty="0"/>
              <a:t>Advanced Analytics</a:t>
            </a:r>
            <a:r>
              <a:rPr lang="en-US" dirty="0"/>
              <a:t>: Provide insights into market trends, demand for specific skills, and personalized career recommendations.</a:t>
            </a:r>
          </a:p>
          <a:p>
            <a:pPr algn="just">
              <a:lnSpc>
                <a:spcPct val="150000"/>
              </a:lnSpc>
              <a:buFont typeface="+mj-lt"/>
              <a:buAutoNum type="arabicPeriod"/>
            </a:pPr>
            <a:r>
              <a:rPr lang="en-US" b="1" dirty="0"/>
              <a:t>Mobile App Development</a:t>
            </a:r>
            <a:r>
              <a:rPr lang="en-US" dirty="0"/>
              <a:t>: Launch a mobile version for easier accessibility on-the-go.</a:t>
            </a:r>
          </a:p>
          <a:p>
            <a:pPr algn="just">
              <a:lnSpc>
                <a:spcPct val="150000"/>
              </a:lnSpc>
              <a:buFont typeface="+mj-lt"/>
              <a:buAutoNum type="arabicPeriod"/>
            </a:pPr>
            <a:r>
              <a:rPr lang="en-US" b="1" dirty="0"/>
              <a:t>AI-Driven Interview Preparation</a:t>
            </a:r>
            <a:r>
              <a:rPr lang="en-US" dirty="0"/>
              <a:t>: Integrate mock interview features based on job descriptions.</a:t>
            </a:r>
          </a:p>
          <a:p>
            <a:pPr algn="just">
              <a:lnSpc>
                <a:spcPct val="150000"/>
              </a:lnSpc>
            </a:pPr>
            <a:r>
              <a:rPr lang="en-US" dirty="0"/>
              <a:t>This project has the potential to revolutionize the job application process and make it more accessible and efficient for freshers entering the workforce.</a:t>
            </a:r>
          </a:p>
        </p:txBody>
      </p:sp>
      <p:sp>
        <p:nvSpPr>
          <p:cNvPr id="4" name="Rectangle 3"/>
          <p:cNvSpPr/>
          <p:nvPr/>
        </p:nvSpPr>
        <p:spPr>
          <a:xfrm>
            <a:off x="1086107" y="0"/>
            <a:ext cx="2951449" cy="307777"/>
          </a:xfrm>
          <a:prstGeom prst="rect">
            <a:avLst/>
          </a:prstGeom>
        </p:spPr>
        <p:txBody>
          <a:bodyPr wrap="none">
            <a:spAutoFit/>
          </a:bodyPr>
          <a:lstStyle/>
          <a:p>
            <a:r>
              <a:rPr lang="en-US" dirty="0">
                <a:solidFill>
                  <a:schemeClr val="bg1"/>
                </a:solidFill>
              </a:rPr>
              <a:t>AI Powered, Full Stack Form Filler </a:t>
            </a:r>
          </a:p>
        </p:txBody>
      </p:sp>
    </p:spTree>
    <p:extLst>
      <p:ext uri="{BB962C8B-B14F-4D97-AF65-F5344CB8AC3E}">
        <p14:creationId xmlns:p14="http://schemas.microsoft.com/office/powerpoint/2010/main" val="70511426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eeb56d-118c-48c3-937f-7f05817f7373"/>
    <ds:schemaRef ds:uri="fe56e3b0-34a1-4d6f-a501-a0b2b7006a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559A34-456E-49A1-8157-9E3D18BFAD36}">
  <ds:schemaRefs>
    <ds:schemaRef ds:uri="http://purl.org/dc/dcmitype/"/>
    <ds:schemaRef ds:uri="http://www.w3.org/XML/1998/namespace"/>
    <ds:schemaRef ds:uri="http://schemas.microsoft.com/office/2006/documentManagement/types"/>
    <ds:schemaRef ds:uri="http://purl.org/dc/elements/1.1/"/>
    <ds:schemaRef ds:uri="fe56e3b0-34a1-4d6f-a501-a0b2b7006a18"/>
    <ds:schemaRef ds:uri="http://schemas.microsoft.com/office/2006/metadata/properties"/>
    <ds:schemaRef ds:uri="http://schemas.openxmlformats.org/package/2006/metadata/core-properties"/>
    <ds:schemaRef ds:uri="http://schemas.microsoft.com/office/infopath/2007/PartnerControls"/>
    <ds:schemaRef ds:uri="94eeb56d-118c-48c3-937f-7f05817f7373"/>
    <ds:schemaRef ds:uri="http://purl.org/dc/terms/"/>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4957</TotalTime>
  <Words>796</Words>
  <Application>Microsoft Office PowerPoint</Application>
  <PresentationFormat>On-screen Show (16:9)</PresentationFormat>
  <Paragraphs>57</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Simple Light</vt:lpstr>
      <vt:lpstr>PowerPoint Presentation</vt:lpstr>
      <vt:lpstr>PowerPoint Presentation</vt:lpstr>
      <vt:lpstr>Abstract</vt:lpstr>
      <vt:lpstr>Problem Statement</vt:lpstr>
      <vt:lpstr>Proposed Solution</vt:lpstr>
      <vt:lpstr>System Architecture</vt:lpstr>
      <vt:lpstr>Live Demo of Project</vt:lpstr>
      <vt:lpstr>Conclusion</vt:lpstr>
      <vt:lpstr>Future Scope</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Microsoft account</cp:lastModifiedBy>
  <cp:revision>23</cp:revision>
  <dcterms:modified xsi:type="dcterms:W3CDTF">2025-01-22T11:25:52Z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