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74" r:id="rId3"/>
    <p:sldId id="276" r:id="rId4"/>
    <p:sldId id="395" r:id="rId5"/>
    <p:sldId id="419" r:id="rId6"/>
    <p:sldId id="420" r:id="rId7"/>
    <p:sldId id="417" r:id="rId8"/>
    <p:sldId id="415" r:id="rId9"/>
    <p:sldId id="423" r:id="rId10"/>
    <p:sldId id="421" r:id="rId11"/>
    <p:sldId id="428" r:id="rId12"/>
    <p:sldId id="425" r:id="rId13"/>
    <p:sldId id="426" r:id="rId14"/>
    <p:sldId id="439" r:id="rId15"/>
    <p:sldId id="446" r:id="rId16"/>
    <p:sldId id="431" r:id="rId17"/>
    <p:sldId id="429" r:id="rId18"/>
    <p:sldId id="441" r:id="rId19"/>
    <p:sldId id="349" r:id="rId20"/>
    <p:sldId id="447" r:id="rId21"/>
    <p:sldId id="445" r:id="rId22"/>
    <p:sldId id="413" r:id="rId23"/>
    <p:sldId id="414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78" d="100"/>
          <a:sy n="78" d="100"/>
        </p:scale>
        <p:origin x="426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18-May-17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18-May-17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18-May-17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7#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7#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9.png"/><Relationship Id="rId7" Type="http://schemas.openxmlformats.org/officeDocument/2006/relationships/image" Target="../media/image22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5.png"/><Relationship Id="rId10" Type="http://schemas.openxmlformats.org/officeDocument/2006/relationships/image" Target="../media/image32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7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7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7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7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пресмятания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Четене на числа, аритметични операции, печатане на числа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4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837" y="3810000"/>
            <a:ext cx="4388914" cy="246914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 rot="576164">
            <a:off x="4841724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Събиране на числа</a:t>
            </a:r>
            <a:r>
              <a:rPr lang="en-US" dirty="0" smtClean="0"/>
              <a:t> (</a:t>
            </a:r>
            <a:r>
              <a:rPr lang="bg-BG" dirty="0" smtClean="0"/>
              <a:t>оператор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Изваждане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v-SE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12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print(result)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Аритметични операции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bg-BG" dirty="0" smtClean="0">
                <a:latin typeface="Consolas" panose="020B0609020204030204" pitchFamily="49" charset="0"/>
              </a:rPr>
              <a:t>*,</a:t>
            </a:r>
            <a:r>
              <a:rPr lang="bg-BG" dirty="0" smtClean="0"/>
              <a:t> 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  <a:r>
              <a:rPr lang="bg-BG" smtClean="0">
                <a:latin typeface="Consolas" panose="020B0609020204030204" pitchFamily="49" charset="0"/>
              </a:rPr>
              <a:t>, // и %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 35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356318"/>
            <a:ext cx="1036320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27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#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6.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75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–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деление 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целочислено деление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   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остатък при целочислено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деление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Съединяване на текст и число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Съединяване на текст и 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bg-BG" dirty="0"/>
              <a:t> и </a:t>
            </a:r>
            <a:r>
              <a:rPr lang="bg-BG" dirty="0" smtClean="0"/>
              <a:t>'</a:t>
            </a:r>
            <a:r>
              <a:rPr lang="bg-BG" dirty="0" err="1" smtClean="0"/>
              <a:t>стрингосване</a:t>
            </a:r>
            <a:r>
              <a:rPr lang="bg-BG" dirty="0" smtClean="0"/>
              <a:t>'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62303"/>
            <a:ext cx="10515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='Maria'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='Ivanova'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 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 @ 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str(age)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print(name)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Maria Ivanova @ 19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4536014"/>
            <a:ext cx="10515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='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sum is: 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print(sum)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The sum is 1.52.5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5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пресмятаме числени изрази</a:t>
            </a:r>
          </a:p>
          <a:p>
            <a:endParaRPr lang="bg-BG" dirty="0" smtClean="0"/>
          </a:p>
          <a:p>
            <a:pPr>
              <a:spcBef>
                <a:spcPts val="1200"/>
              </a:spcBef>
            </a:pPr>
            <a:r>
              <a:rPr lang="bg-BG" dirty="0" smtClean="0"/>
              <a:t>Пример: Изчисляване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Числени изрази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07711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expr = (3 + 5) * (4 – 2)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29000"/>
            <a:ext cx="1036320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b)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h /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print('Trapezoid area =' + str(area))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07399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judge.softuni.bg/Contests/Practice/Index/487#4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Понякога се налага да използваме вече готови програми, за да ни е по-лесно да напишем нашата: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 smtClean="0"/>
          </a:p>
          <a:p>
            <a:r>
              <a:rPr lang="bg-BG" dirty="0" smtClean="0"/>
              <a:t>Пример:</a:t>
            </a:r>
          </a:p>
          <a:p>
            <a:endParaRPr lang="bg-BG" dirty="0" smtClean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Зареждане на библиотеки(</a:t>
            </a:r>
            <a:r>
              <a:rPr lang="en-US" dirty="0" smtClean="0"/>
              <a:t>import)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4247" y="2708474"/>
            <a:ext cx="10515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bg-BG" sz="2800" b="1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Името на библиотеката</a:t>
            </a:r>
            <a:endParaRPr lang="it-IT" sz="2800" b="1" i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4246" y="4744793"/>
            <a:ext cx="10671765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800" b="1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 </a:t>
            </a:r>
            <a:r>
              <a:rPr lang="en-US" sz="2800" b="1" i="1" noProof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800" b="1" i="1" noProof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Зарежда библиотеката с име </a:t>
            </a:r>
            <a:r>
              <a:rPr lang="en-US" sz="2800" b="1" i="1" noProof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</a:t>
            </a:r>
            <a:endParaRPr lang="it-IT" sz="2800" b="1" i="1" noProof="1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800" b="1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 </a:t>
            </a:r>
            <a:r>
              <a:rPr lang="en-US" sz="2800" b="1" i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800" b="1" i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Зарежда библиотеката с име </a:t>
            </a:r>
            <a:r>
              <a:rPr lang="en-US" sz="2800" b="1" i="1" noProof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800" b="1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</a:t>
            </a:r>
            <a:r>
              <a:rPr lang="bg-BG" sz="2800" b="1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 </a:t>
            </a:r>
            <a:r>
              <a:rPr lang="en-US" sz="2800" b="1" i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800" b="1" i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Зарежда </a:t>
            </a:r>
            <a:r>
              <a:rPr lang="bg-BG" sz="2800" b="1" i="1" noProof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всички изредени библиотеки</a:t>
            </a:r>
            <a:endParaRPr lang="en-US" sz="2800" b="1" i="1" noProof="1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05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Напишете програма, която въвежда радиуса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 smtClean="0"/>
              <a:t> </a:t>
            </a:r>
            <a:r>
              <a:rPr lang="bg-BG" dirty="0" smtClean="0"/>
              <a:t>на кръг и изчислява лицето и периметъра на кръга </a:t>
            </a:r>
            <a:r>
              <a:rPr lang="en-US" dirty="0" smtClean="0"/>
              <a:t>/</a:t>
            </a:r>
            <a:r>
              <a:rPr lang="bg-BG" dirty="0" smtClean="0"/>
              <a:t> окръжността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 smtClean="0"/>
              <a:t>Периметър </a:t>
            </a:r>
            <a:r>
              <a:rPr lang="bg-BG" dirty="0"/>
              <a:t>=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 smtClean="0"/>
              <a:t> * </a:t>
            </a:r>
            <a:r>
              <a:rPr lang="el-GR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 smtClean="0"/>
              <a:t> </a:t>
            </a:r>
            <a:r>
              <a:rPr lang="bg-BG" dirty="0"/>
              <a:t>*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</a:t>
            </a:r>
            <a:r>
              <a:rPr lang="bg-BG" dirty="0" smtClean="0"/>
              <a:t>и лице на кръг – 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688947"/>
            <a:ext cx="105156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math</a:t>
            </a:r>
            <a:endParaRPr lang="bg-BG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'Enter circle radius. r ='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print('Area ='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sv-SE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math.pi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r * 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print('Perimeter =' + str(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math.pi * 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8824" y="618619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judge.softuni.bg/Contests/Practice/Index/487#5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≈</a:t>
            </a:r>
            <a:r>
              <a:rPr lang="bg-BG" sz="3200" dirty="0" smtClean="0"/>
              <a:t> </a:t>
            </a:r>
            <a:r>
              <a:rPr lang="en-US" sz="3200" dirty="0" smtClean="0"/>
              <a:t>3</a:t>
            </a:r>
            <a:r>
              <a:rPr lang="bg-BG" sz="3200" dirty="0" smtClean="0"/>
              <a:t>.</a:t>
            </a:r>
            <a:r>
              <a:rPr lang="en-US" sz="3200" dirty="0" smtClean="0"/>
              <a:t>14159265358979323846</a:t>
            </a:r>
            <a:r>
              <a:rPr lang="bg-BG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166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 smtClean="0"/>
              <a:t> е зададен с координатите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bg-BG" sz="3200" dirty="0" smtClean="0"/>
              <a:t>на два от своите срещуположни ъгъла</a:t>
            </a:r>
            <a:endParaRPr lang="en-US" sz="3200" dirty="0" smtClean="0"/>
          </a:p>
          <a:p>
            <a:pPr lvl="1"/>
            <a:r>
              <a:rPr lang="bg-BG" sz="3000" dirty="0" smtClean="0"/>
              <a:t>Да се пресметнат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 smtClean="0"/>
              <a:t> и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 smtClean="0"/>
              <a:t> му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 smtClean="0"/>
              <a:t>Лице на правоъгълник в равнината – пример</a:t>
            </a:r>
            <a:endParaRPr lang="en-US" sz="37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2" y="3080724"/>
            <a:ext cx="10944000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x1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x2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y2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max(x1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x2) -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min(x1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x2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max(y1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y2) -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min(y1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y2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print('Area =',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 * height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print('Perimeter =',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(width + height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06" y="1275323"/>
            <a:ext cx="3158031" cy="2763277"/>
          </a:xfrm>
          <a:prstGeom prst="roundRect">
            <a:avLst>
              <a:gd name="adj" fmla="val 684"/>
            </a:avLst>
          </a:prstGeom>
        </p:spPr>
      </p:pic>
    </p:spTree>
    <p:extLst>
      <p:ext uri="{BB962C8B-B14F-4D97-AF65-F5344CB8AC3E}">
        <p14:creationId xmlns:p14="http://schemas.microsoft.com/office/powerpoint/2010/main" val="8079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879798"/>
            <a:ext cx="10972798" cy="820600"/>
          </a:xfrm>
        </p:spPr>
        <p:txBody>
          <a:bodyPr/>
          <a:lstStyle/>
          <a:p>
            <a:r>
              <a:rPr lang="bg-BG" dirty="0" smtClean="0"/>
              <a:t>Лица и периметри на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75" y="838200"/>
            <a:ext cx="3258537" cy="1855064"/>
          </a:xfrm>
          <a:prstGeom prst="roundRect">
            <a:avLst>
              <a:gd name="adj" fmla="val 1444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0" y="2651444"/>
            <a:ext cx="2194922" cy="1920556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877520"/>
            <a:ext cx="3713086" cy="1538977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55" y="2419021"/>
            <a:ext cx="4515012" cy="1514651"/>
          </a:xfrm>
          <a:prstGeom prst="rect">
            <a:avLst/>
          </a:prstGeom>
        </p:spPr>
      </p:pic>
      <p:pic>
        <p:nvPicPr>
          <p:cNvPr id="9" name="Картина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8964" y="2761718"/>
            <a:ext cx="2751391" cy="214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1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Въвеждане на текст</a:t>
            </a:r>
            <a:endParaRPr lang="en-US" sz="3200" dirty="0" smtClean="0"/>
          </a:p>
          <a:p>
            <a:pPr marL="0" indent="0">
              <a:buNone/>
            </a:pPr>
            <a:endParaRPr lang="bg-BG" sz="3200" dirty="0" smtClean="0"/>
          </a:p>
          <a:p>
            <a:endParaRPr lang="en-US" sz="3200" dirty="0"/>
          </a:p>
          <a:p>
            <a:r>
              <a:rPr lang="bg-BG" sz="3200" dirty="0" smtClean="0"/>
              <a:t>Въвеждане на число</a:t>
            </a: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r>
              <a:rPr lang="bg-BG" sz="3200" dirty="0" smtClean="0"/>
              <a:t>Пресмятания с числа: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sz="3200" dirty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40" y="1371600"/>
            <a:ext cx="3063472" cy="227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58824" y="2137709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63767" y="3814499"/>
            <a:ext cx="80787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71533" y="5554375"/>
            <a:ext cx="92979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600" dirty="0"/>
              <a:t>Извеждане на текст по </a:t>
            </a:r>
            <a:r>
              <a:rPr lang="bg-BG" sz="3600" dirty="0" smtClean="0"/>
              <a:t>шаблон</a:t>
            </a:r>
          </a:p>
          <a:p>
            <a:endParaRPr lang="bg-BG" sz="3600" dirty="0"/>
          </a:p>
          <a:p>
            <a:endParaRPr lang="bg-BG" sz="3600" dirty="0" smtClean="0"/>
          </a:p>
          <a:p>
            <a:r>
              <a:rPr lang="bg-BG" sz="3600" dirty="0" smtClean="0"/>
              <a:t>Зареждане на библиотеки</a:t>
            </a:r>
          </a:p>
          <a:p>
            <a:endParaRPr lang="bg-BG" sz="3600" dirty="0" smtClean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58030" y="2261901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str(3) + ' + ' + str(5) + ' = ' + str(3 + 5)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8030" y="4724400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math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3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9712" y="1472033"/>
            <a:ext cx="8097481" cy="4675933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Четене на числа от конзолата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Променливи и типове данни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Печатане </a:t>
            </a:r>
            <a:r>
              <a:rPr lang="bg-BG" dirty="0"/>
              <a:t>на числа на конзолата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Прости аритметични </a:t>
            </a:r>
            <a:r>
              <a:rPr lang="bg-BG" dirty="0" smtClean="0"/>
              <a:t>операции</a:t>
            </a:r>
            <a:endParaRPr lang="en-US" dirty="0" smtClean="0"/>
          </a:p>
          <a:p>
            <a:pPr marL="723900" lvl="1" indent="-368300"/>
            <a:r>
              <a:rPr lang="bg-BG" dirty="0" smtClean="0"/>
              <a:t>Събиране, изваждане, умножение, деление, съединяване на низ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Задачи </a:t>
            </a:r>
            <a:r>
              <a:rPr lang="bg-BG" dirty="0"/>
              <a:t>с прости пресмятания с </a:t>
            </a:r>
            <a:r>
              <a:rPr lang="bg-BG" dirty="0" smtClean="0"/>
              <a:t>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7526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04197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'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C#'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цяло число:</a:t>
            </a: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 smtClean="0"/>
          </a:p>
          <a:p>
            <a:pPr>
              <a:spcBef>
                <a:spcPts val="1200"/>
              </a:spcBef>
            </a:pPr>
            <a:endParaRPr lang="en-US" sz="3200" dirty="0" smtClean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пресмятане на лице на квадрат със страна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 smtClean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числа от конзолата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58824" y="4158288"/>
            <a:ext cx="10668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int(input('a = '))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*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rint('Square =',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58824" y="2058526"/>
            <a:ext cx="10668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('Some text'))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judge.softuni.bg/Contests/Practice/Index/487#0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 smtClean="0"/>
              <a:t> </a:t>
            </a:r>
            <a:r>
              <a:rPr lang="bg-BG" dirty="0" smtClean="0"/>
              <a:t>се записват в компютърната памет в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 smtClean="0"/>
              <a:t> имат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Дефиниране на променлива и присвояване на стойност: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bg-BG" dirty="0" smtClean="0"/>
              <a:t>След обработка данните се записват отново в променливи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Пресмятания в програмирането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24771" y="4867832"/>
            <a:ext cx="3675062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570412" y="4111972"/>
            <a:ext cx="3721979" cy="578882"/>
          </a:xfrm>
          <a:prstGeom prst="wedgeRoundRectCallout">
            <a:avLst>
              <a:gd name="adj1" fmla="val -44501"/>
              <a:gd name="adj2" fmla="val 117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променлива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073433" y="5448839"/>
            <a:ext cx="2452800" cy="578882"/>
          </a:xfrm>
          <a:prstGeom prst="wedgeRoundRectCallout">
            <a:avLst>
              <a:gd name="adj1" fmla="val -70690"/>
              <a:gd name="adj2" fmla="val -666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 smtClean="0"/>
              <a:t>съхраняват стойност от даден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dirty="0" smtClean="0"/>
              <a:t>Число, текст (стринг),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bg-BG" dirty="0" smtClean="0"/>
              <a:t>примери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 smtClean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bg-BG" dirty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 smtClean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bg-BG" dirty="0" smtClean="0"/>
              <a:t>стринг)</a:t>
            </a:r>
            <a:r>
              <a:rPr lang="en-US" dirty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'Здрасти'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Beer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dirty="0" smtClean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Типове данни и променливи</a:t>
            </a:r>
            <a:endParaRPr lang="en-US" dirty="0"/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2" y="3483592"/>
            <a:ext cx="2195400" cy="2919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дробно число</a:t>
            </a:r>
            <a:r>
              <a:rPr lang="en-US" sz="3200" dirty="0" smtClean="0"/>
              <a:t> </a:t>
            </a:r>
            <a:r>
              <a:rPr lang="bg-BG" sz="3200" dirty="0" smtClean="0"/>
              <a:t>от конзолата: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endParaRPr lang="en-US" sz="3200" dirty="0" smtClean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прехвърляне от инчове в сантиметри: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дробно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4038600"/>
            <a:ext cx="10668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inches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nches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centimeters = inches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print('Centimeters =', centimeters)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2003772"/>
            <a:ext cx="10668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inches = float(input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 text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judge.softuni.bg/Contests/Practice/Index/487#1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2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текст (стринг) от конзолата:</a:t>
            </a:r>
            <a:endParaRPr lang="en-US" sz="3200" dirty="0" smtClean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endParaRPr lang="bg-BG" sz="3200" dirty="0" smtClean="0"/>
          </a:p>
          <a:p>
            <a:pPr>
              <a:spcBef>
                <a:spcPts val="1800"/>
              </a:spcBef>
            </a:pPr>
            <a:r>
              <a:rPr lang="bg-BG" sz="3200" dirty="0" smtClean="0"/>
              <a:t>Пример: поздрав по име: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и печатане на текст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2010426"/>
            <a:ext cx="10823576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bg-BG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('Some text…')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8824" y="4495860"/>
            <a:ext cx="106680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your 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rint(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'Hello, ' +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'!')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915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judge.softuni.bg/Contests/Practice/Index/487#2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7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90413" y="1041412"/>
            <a:ext cx="11804822" cy="5570355"/>
          </a:xfrm>
        </p:spPr>
        <p:txBody>
          <a:bodyPr>
            <a:normAutofit/>
          </a:bodyPr>
          <a:lstStyle/>
          <a:p>
            <a:r>
              <a:rPr lang="bg-B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печат на текст можем да съединим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няколко такива, използвайки оператор +. Можем да </a:t>
            </a:r>
            <a:r>
              <a:rPr lang="it-IT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стрингосваме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други типове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9824" y="2152192"/>
            <a:ext cx="108060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print('You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+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' ' +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it-IT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a 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+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str(age)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'-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years old person from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it-IT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'.'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8824" y="613006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judge.softuni.bg/Contests/Practice/Index/487#3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979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изчисления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11" name="Картина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479121"/>
            <a:ext cx="4037880" cy="1065792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2" name="Картина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1826098"/>
            <a:ext cx="4230896" cy="11167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  <p:pic>
        <p:nvPicPr>
          <p:cNvPr id="13" name="Картина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2464126"/>
            <a:ext cx="5444453" cy="109578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  <a:scene3d>
            <a:camera prst="perspectiveContrastingLeftFacing">
              <a:rot lat="300000" lon="1800000" rev="0"/>
            </a:camera>
            <a:lightRig rig="soft" dir="t"/>
          </a:scene3d>
          <a:sp3d contourW="12700" prstMaterial="matte"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5299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1243</Words>
  <Application>Microsoft Office PowerPoint</Application>
  <PresentationFormat>Custom</PresentationFormat>
  <Paragraphs>228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Прости пресмятания</vt:lpstr>
      <vt:lpstr>Съдържание</vt:lpstr>
      <vt:lpstr>Четене на числа от конзолата</vt:lpstr>
      <vt:lpstr>Пресмятания в програмирането</vt:lpstr>
      <vt:lpstr>Типове данни и променливи</vt:lpstr>
      <vt:lpstr>Четене на дробно число</vt:lpstr>
      <vt:lpstr>Четене и печатане на текст</vt:lpstr>
      <vt:lpstr>Съединяване на текст и числа</vt:lpstr>
      <vt:lpstr>Задачи с прости изчисления</vt:lpstr>
      <vt:lpstr>Аритметични операции: + и -</vt:lpstr>
      <vt:lpstr>Аритметични операции: *, /, // и %</vt:lpstr>
      <vt:lpstr>Съединяване на текст и число</vt:lpstr>
      <vt:lpstr>Числени изрази</vt:lpstr>
      <vt:lpstr>Зареждане на библиотеки(import)</vt:lpstr>
      <vt:lpstr>Периметър и лице на кръг – пример</vt:lpstr>
      <vt:lpstr>Лице на правоъгълник в равнината – пример</vt:lpstr>
      <vt:lpstr>Лица и периметри на фигури</vt:lpstr>
      <vt:lpstr>Какво научихме днес?</vt:lpstr>
      <vt:lpstr>Какво научихме днес?</vt:lpstr>
      <vt:lpstr>Прости пресмятания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2017-05-18T11:27:28Z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