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INTRO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Each operation the robot performs is a mode.</a:t>
            </a:r>
          </a:p>
          <a:p>
            <a:pPr lvl="0" rtl="0">
              <a:spcBef>
                <a:spcPts val="0"/>
              </a:spcBef>
              <a:buNone/>
            </a:pPr>
            <a:r>
              <a:t/>
            </a:r>
            <a:endParaRPr/>
          </a:p>
          <a:p>
            <a:pPr lvl="0" rtl="0">
              <a:spcBef>
                <a:spcPts val="0"/>
              </a:spcBef>
              <a:buNone/>
            </a:pPr>
            <a:r>
              <a:rPr lang="en"/>
              <a:t>For example, Localization, Collection, and Traversal are modes.</a:t>
            </a:r>
          </a:p>
          <a:p>
            <a:pPr lvl="0" rtl="0">
              <a:spcBef>
                <a:spcPts val="0"/>
              </a:spcBef>
              <a:buNone/>
            </a:pPr>
            <a:r>
              <a:t/>
            </a:r>
            <a:endParaRPr/>
          </a:p>
          <a:p>
            <a:pPr lvl="0" rtl="0">
              <a:spcBef>
                <a:spcPts val="0"/>
              </a:spcBef>
              <a:buNone/>
            </a:pPr>
            <a:r>
              <a:rPr lang="en"/>
              <a:t>The architecture binds the modes in the source code into a central logical unit called the base. </a:t>
            </a:r>
          </a:p>
          <a:p>
            <a:pPr lvl="0" rtl="0">
              <a:spcBef>
                <a:spcPts val="0"/>
              </a:spcBef>
              <a:buNone/>
            </a:pPr>
            <a:r>
              <a:t/>
            </a:r>
            <a:endParaRPr/>
          </a:p>
          <a:p>
            <a:pPr lvl="0" rtl="0">
              <a:spcBef>
                <a:spcPts val="0"/>
              </a:spcBef>
              <a:buNone/>
            </a:pPr>
            <a:r>
              <a:rPr lang="en"/>
              <a:t>The messenger provides an API for sending and receiving messages.</a:t>
            </a:r>
          </a:p>
          <a:p>
            <a:pPr lvl="0" rtl="0">
              <a:spcBef>
                <a:spcPts val="0"/>
              </a:spcBef>
              <a:buNone/>
            </a:pPr>
            <a:r>
              <a:t/>
            </a:r>
            <a:endParaRPr/>
          </a:p>
          <a:p>
            <a:pPr lvl="0" rtl="0">
              <a:spcBef>
                <a:spcPts val="0"/>
              </a:spcBef>
              <a:buNone/>
            </a:pPr>
            <a:r>
              <a:rPr lang="en"/>
              <a:t>Messages are encoded and sent to the Arduino.</a:t>
            </a:r>
          </a:p>
          <a:p>
            <a:pPr lvl="0" rtl="0">
              <a:spcBef>
                <a:spcPts val="0"/>
              </a:spcBef>
              <a:buNone/>
            </a:pPr>
            <a:r>
              <a:t/>
            </a:r>
            <a:endParaRPr/>
          </a:p>
          <a:p>
            <a:pPr lvl="0" rtl="0">
              <a:spcBef>
                <a:spcPts val="0"/>
              </a:spcBef>
              <a:buNone/>
            </a:pPr>
            <a:r>
              <a:rPr lang="en"/>
              <a:t>The Arduino decodes the messages and takes action.</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Clr>
                <a:srgbClr val="000000"/>
              </a:buClr>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modes use polymorphism to tailor the behavior of the base.</a:t>
            </a:r>
          </a:p>
          <a:p>
            <a:pPr lvl="0" rtl="0">
              <a:spcBef>
                <a:spcPts val="0"/>
              </a:spcBef>
              <a:buNone/>
            </a:pPr>
            <a:r>
              <a:t/>
            </a:r>
            <a:endParaRPr/>
          </a:p>
          <a:p>
            <a:pPr lvl="0" rtl="0">
              <a:spcBef>
                <a:spcPts val="0"/>
              </a:spcBef>
              <a:buNone/>
            </a:pPr>
            <a:r>
              <a:rPr lang="en"/>
              <a:t>A mode continues operation until its objectives have been completed.</a:t>
            </a:r>
          </a:p>
          <a:p>
            <a:pPr lvl="0" rtl="0">
              <a:spcBef>
                <a:spcPts val="0"/>
              </a:spcBef>
              <a:buNone/>
            </a:pPr>
            <a:r>
              <a:t/>
            </a:r>
            <a:endParaRPr/>
          </a:p>
          <a:p>
            <a:pPr lvl="0" rtl="0">
              <a:spcBef>
                <a:spcPts val="0"/>
              </a:spcBef>
              <a:buNone/>
            </a:pPr>
            <a:r>
              <a:rPr lang="en"/>
              <a:t>Each mode transitions to the next mode.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Github allows our team to work remotely.</a:t>
            </a:r>
          </a:p>
          <a:p>
            <a:pPr lvl="0" rtl="0">
              <a:spcBef>
                <a:spcPts val="0"/>
              </a:spcBef>
              <a:buNone/>
            </a:pPr>
            <a:r>
              <a:t/>
            </a:r>
            <a:endParaRPr/>
          </a:p>
          <a:p>
            <a:pPr lvl="0" rtl="0">
              <a:spcBef>
                <a:spcPts val="0"/>
              </a:spcBef>
              <a:buNone/>
            </a:pPr>
            <a:r>
              <a:rPr lang="en"/>
              <a:t>Quality is assured while merging source code.</a:t>
            </a:r>
          </a:p>
          <a:p>
            <a:pPr lvl="0" rtl="0">
              <a:spcBef>
                <a:spcPts val="0"/>
              </a:spcBef>
              <a:buNone/>
            </a:pPr>
            <a:r>
              <a:t/>
            </a:r>
            <a:endParaRPr/>
          </a:p>
          <a:p>
            <a:pPr>
              <a:spcBef>
                <a:spcPts val="0"/>
              </a:spcBef>
              <a:buNone/>
            </a:pPr>
            <a:r>
              <a:rPr lang="en"/>
              <a:t>Any previous version can be recovered.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INTRO</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INTRO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rgbClr val="000000"/>
              </a:buClr>
              <a:buSzPct val="100000"/>
              <a:buFont typeface="Arial"/>
              <a:buNone/>
            </a:pPr>
            <a:r>
              <a:rPr lang="en"/>
              <a:t>LOCALIZATION</a:t>
            </a:r>
          </a:p>
          <a:p>
            <a:pPr lvl="0" rtl="0">
              <a:spcBef>
                <a:spcPts val="600"/>
              </a:spcBef>
              <a:buClr>
                <a:srgbClr val="000000"/>
              </a:buClr>
              <a:buSzPct val="36666"/>
              <a:buFont typeface="Arial"/>
              <a:buNone/>
            </a:pPr>
            <a:r>
              <a:rPr lang="en" sz="3000">
                <a:solidFill>
                  <a:schemeClr val="lt1"/>
                </a:solidFill>
              </a:rPr>
              <a:t>Particle Filter:</a:t>
            </a:r>
          </a:p>
          <a:p>
            <a:pPr lvl="0" rtl="0">
              <a:spcBef>
                <a:spcPts val="600"/>
              </a:spcBef>
              <a:buClr>
                <a:srgbClr val="000000"/>
              </a:buClr>
              <a:buSzPct val="36666"/>
              <a:buFont typeface="Arial"/>
              <a:buNone/>
            </a:pPr>
            <a:r>
              <a:rPr lang="en" sz="3000">
                <a:solidFill>
                  <a:schemeClr val="lt1"/>
                </a:solidFill>
              </a:rPr>
              <a:t>	-uses a cloud of discrete hypotheses (Hypobots) of the robot's position</a:t>
            </a:r>
          </a:p>
          <a:p>
            <a:pPr lvl="0" rtl="0">
              <a:spcBef>
                <a:spcPts val="600"/>
              </a:spcBef>
              <a:buClr>
                <a:srgbClr val="000000"/>
              </a:buClr>
              <a:buSzPct val="36666"/>
              <a:buFont typeface="Arial"/>
              <a:buNone/>
            </a:pPr>
            <a:r>
              <a:rPr lang="en" sz="3000">
                <a:solidFill>
                  <a:schemeClr val="lt1"/>
                </a:solidFill>
              </a:rPr>
              <a:t>	-Cloud mimics robot's intended motions</a:t>
            </a:r>
          </a:p>
          <a:p>
            <a:pPr lvl="0" rtl="0">
              <a:spcBef>
                <a:spcPts val="600"/>
              </a:spcBef>
              <a:buClr>
                <a:srgbClr val="000000"/>
              </a:buClr>
              <a:buSzPct val="36666"/>
              <a:buFont typeface="Arial"/>
              <a:buNone/>
            </a:pPr>
            <a:r>
              <a:rPr lang="en" sz="3000">
                <a:solidFill>
                  <a:schemeClr val="lt1"/>
                </a:solidFill>
              </a:rPr>
              <a:t>	-Each time a measurement is performed, each hypothesis is weighted</a:t>
            </a:r>
          </a:p>
          <a:p>
            <a:pPr lvl="0" rtl="0">
              <a:spcBef>
                <a:spcPts val="0"/>
              </a:spcBef>
              <a:buClr>
                <a:srgbClr val="000000"/>
              </a:buClr>
              <a:buFont typeface="Arial"/>
              <a:buNone/>
            </a:pPr>
            <a:r>
              <a:t/>
            </a:r>
            <a:endParaRPr/>
          </a:p>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Statistical pathfinder is slow while trying to navigate in two dimensions while avoiding objects and crossing logs at 90 degrees, and is under equipped at finding "tricky" solutions. Route mapping by hand made sense since we have a known terrain, and it makes the traveling salesman problem tractable.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1pPr>
            <a:lvl2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2pPr>
            <a:lvl3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3pPr>
            <a:lvl4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4pPr>
            <a:lvl5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5pPr>
            <a:lvl6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6pPr>
            <a:lvl7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7pPr>
            <a:lvl8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8pPr>
            <a:lvl9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9pPr>
          </a:lstStyle>
          <a:p/>
        </p:txBody>
      </p:sp>
      <p:sp>
        <p:nvSpPr>
          <p:cNvPr id="9" name="Shape 9"/>
          <p:cNvSpPr txBox="1"/>
          <p:nvPr>
            <p:ph type="ctrTitle"/>
          </p:nvPr>
        </p:nvSpPr>
        <p:spPr>
          <a:xfrm>
            <a:off x="685800" y="2111123"/>
            <a:ext cx="7772400" cy="1546500"/>
          </a:xfrm>
          <a:prstGeom prst="rect">
            <a:avLst/>
          </a:prstGeom>
          <a:noFill/>
          <a:ln>
            <a:noFill/>
          </a:ln>
        </p:spPr>
        <p:txBody>
          <a:bodyPr anchorCtr="0" anchor="b" bIns="91425" lIns="91425" rIns="91425" tIns="91425"/>
          <a:lstStyle>
            <a:lvl1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1pPr>
            <a:lvl2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2pPr>
            <a:lvl3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3pPr>
            <a:lvl4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4pPr>
            <a:lvl5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5pPr>
            <a:lvl6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6pPr>
            <a:lvl7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7pPr>
            <a:lvl8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8pPr>
            <a:lvl9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2" name="Shape 1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5" name="Shape 15"/>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lt1"/>
              </a:buClr>
              <a:buSzPct val="100000"/>
              <a:buFont typeface="Arial"/>
              <a:buChar char="●"/>
              <a:defRPr sz="1800">
                <a:solidFill>
                  <a:schemeClr val="lt1"/>
                </a:solidFill>
              </a:defRPr>
            </a:lvl1pPr>
            <a:lvl2pPr rtl="0" algn="ctr">
              <a:lnSpc>
                <a:spcPct val="100000"/>
              </a:lnSpc>
              <a:spcBef>
                <a:spcPts val="0"/>
              </a:spcBef>
              <a:spcAft>
                <a:spcPts val="0"/>
              </a:spcAft>
              <a:buClr>
                <a:schemeClr val="lt1"/>
              </a:buClr>
              <a:buSzPct val="100000"/>
              <a:buFont typeface="Courier New"/>
              <a:buChar char="o"/>
              <a:defRPr sz="1800">
                <a:solidFill>
                  <a:schemeClr val="lt1"/>
                </a:solidFill>
              </a:defRPr>
            </a:lvl2pPr>
            <a:lvl3pPr rtl="0" algn="ctr">
              <a:lnSpc>
                <a:spcPct val="100000"/>
              </a:lnSpc>
              <a:spcBef>
                <a:spcPts val="0"/>
              </a:spcBef>
              <a:spcAft>
                <a:spcPts val="0"/>
              </a:spcAft>
              <a:buClr>
                <a:schemeClr val="lt1"/>
              </a:buClr>
              <a:buSzPct val="100000"/>
              <a:buFont typeface="Wingdings"/>
              <a:buChar char="§"/>
              <a:defRPr sz="1800">
                <a:solidFill>
                  <a:schemeClr val="lt1"/>
                </a:solidFill>
              </a:defRPr>
            </a:lvl3pPr>
            <a:lvl4pPr rtl="0" algn="ctr">
              <a:lnSpc>
                <a:spcPct val="100000"/>
              </a:lnSpc>
              <a:spcBef>
                <a:spcPts val="0"/>
              </a:spcBef>
              <a:spcAft>
                <a:spcPts val="0"/>
              </a:spcAft>
              <a:buClr>
                <a:schemeClr val="lt1"/>
              </a:buClr>
              <a:buSzPct val="100000"/>
              <a:buFont typeface="Arial"/>
              <a:buChar char="●"/>
              <a:defRPr sz="1800">
                <a:solidFill>
                  <a:schemeClr val="lt1"/>
                </a:solidFill>
              </a:defRPr>
            </a:lvl4pPr>
            <a:lvl5pPr rtl="0" algn="ctr">
              <a:lnSpc>
                <a:spcPct val="100000"/>
              </a:lnSpc>
              <a:spcBef>
                <a:spcPts val="0"/>
              </a:spcBef>
              <a:spcAft>
                <a:spcPts val="0"/>
              </a:spcAft>
              <a:buClr>
                <a:schemeClr val="lt1"/>
              </a:buClr>
              <a:buSzPct val="100000"/>
              <a:buFont typeface="Courier New"/>
              <a:buChar char="o"/>
              <a:defRPr sz="1800">
                <a:solidFill>
                  <a:schemeClr val="lt1"/>
                </a:solidFill>
              </a:defRPr>
            </a:lvl5pPr>
            <a:lvl6pPr rtl="0" algn="ctr">
              <a:lnSpc>
                <a:spcPct val="100000"/>
              </a:lnSpc>
              <a:spcBef>
                <a:spcPts val="0"/>
              </a:spcBef>
              <a:spcAft>
                <a:spcPts val="0"/>
              </a:spcAft>
              <a:buClr>
                <a:schemeClr val="lt1"/>
              </a:buClr>
              <a:buSzPct val="100000"/>
              <a:buFont typeface="Wingdings"/>
              <a:buChar char="§"/>
              <a:defRPr sz="1800">
                <a:solidFill>
                  <a:schemeClr val="lt1"/>
                </a:solidFill>
              </a:defRPr>
            </a:lvl6pPr>
            <a:lvl7pPr rtl="0" algn="ctr">
              <a:lnSpc>
                <a:spcPct val="100000"/>
              </a:lnSpc>
              <a:spcBef>
                <a:spcPts val="0"/>
              </a:spcBef>
              <a:spcAft>
                <a:spcPts val="0"/>
              </a:spcAft>
              <a:buClr>
                <a:schemeClr val="lt1"/>
              </a:buClr>
              <a:buSzPct val="100000"/>
              <a:buFont typeface="Arial"/>
              <a:buChar char="●"/>
              <a:defRPr sz="1800">
                <a:solidFill>
                  <a:schemeClr val="lt1"/>
                </a:solidFill>
              </a:defRPr>
            </a:lvl7pPr>
            <a:lvl8pPr rtl="0" algn="ctr">
              <a:lnSpc>
                <a:spcPct val="100000"/>
              </a:lnSpc>
              <a:spcBef>
                <a:spcPts val="0"/>
              </a:spcBef>
              <a:spcAft>
                <a:spcPts val="0"/>
              </a:spcAft>
              <a:buClr>
                <a:schemeClr val="lt1"/>
              </a:buClr>
              <a:buSzPct val="100000"/>
              <a:buFont typeface="Courier New"/>
              <a:buChar char="o"/>
              <a:defRPr sz="1800">
                <a:solidFill>
                  <a:schemeClr val="lt1"/>
                </a:solidFill>
              </a:defRPr>
            </a:lvl8pPr>
            <a:lvl9pPr rtl="0" algn="ctr">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1pPr>
            <a:lvl2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2pPr>
            <a:lvl3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3pPr>
            <a:lvl4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4pPr>
            <a:lvl5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5pPr>
            <a:lvl6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6pPr>
            <a:lvl7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7pPr>
            <a:lvl8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8pPr>
            <a:lvl9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lgn="l">
              <a:spcBef>
                <a:spcPts val="600"/>
              </a:spcBef>
              <a:buClr>
                <a:schemeClr val="lt1"/>
              </a:buClr>
              <a:buSzPct val="100000"/>
              <a:buFont typeface="Arial"/>
              <a:buChar char="●"/>
              <a:defRPr b="0" baseline="0" i="0" sz="3000" u="none" cap="none" strike="noStrike">
                <a:solidFill>
                  <a:schemeClr val="lt1"/>
                </a:solidFill>
                <a:latin typeface="Arial"/>
                <a:ea typeface="Arial"/>
                <a:cs typeface="Arial"/>
                <a:sym typeface="Arial"/>
              </a:defRPr>
            </a:lvl1pPr>
            <a:lvl2pPr rtl="0" algn="l">
              <a:spcBef>
                <a:spcPts val="480"/>
              </a:spcBef>
              <a:buClr>
                <a:schemeClr val="lt1"/>
              </a:buClr>
              <a:buSzPct val="100000"/>
              <a:buFont typeface="Courier New"/>
              <a:buChar char="o"/>
              <a:defRPr b="0" baseline="0" i="0" sz="2400" u="none" cap="none" strike="noStrike">
                <a:solidFill>
                  <a:schemeClr val="lt1"/>
                </a:solidFill>
                <a:latin typeface="Arial"/>
                <a:ea typeface="Arial"/>
                <a:cs typeface="Arial"/>
                <a:sym typeface="Arial"/>
              </a:defRPr>
            </a:lvl2pPr>
            <a:lvl3pPr rtl="0" algn="l">
              <a:spcBef>
                <a:spcPts val="480"/>
              </a:spcBef>
              <a:buClr>
                <a:schemeClr val="lt1"/>
              </a:buClr>
              <a:buSzPct val="100000"/>
              <a:buFont typeface="Wingdings"/>
              <a:buChar char="§"/>
              <a:defRPr b="0" baseline="0" i="0" sz="2400" u="none" cap="none" strike="noStrike">
                <a:solidFill>
                  <a:schemeClr val="lt1"/>
                </a:solidFill>
                <a:latin typeface="Arial"/>
                <a:ea typeface="Arial"/>
                <a:cs typeface="Arial"/>
                <a:sym typeface="Arial"/>
              </a:defRPr>
            </a:lvl3pPr>
            <a:lvl4pPr rtl="0" algn="l">
              <a:spcBef>
                <a:spcPts val="360"/>
              </a:spcBef>
              <a:buClr>
                <a:schemeClr val="lt1"/>
              </a:buClr>
              <a:buSzPct val="100000"/>
              <a:buFont typeface="Arial"/>
              <a:buChar char="●"/>
              <a:defRPr b="0" baseline="0" i="0" sz="1800" u="none" cap="none" strike="noStrike">
                <a:solidFill>
                  <a:schemeClr val="lt1"/>
                </a:solidFill>
                <a:latin typeface="Arial"/>
                <a:ea typeface="Arial"/>
                <a:cs typeface="Arial"/>
                <a:sym typeface="Arial"/>
              </a:defRPr>
            </a:lvl4pPr>
            <a:lvl5pPr rtl="0" algn="l">
              <a:spcBef>
                <a:spcPts val="360"/>
              </a:spcBef>
              <a:buClr>
                <a:schemeClr val="lt1"/>
              </a:buClr>
              <a:buSzPct val="100000"/>
              <a:buFont typeface="Courier New"/>
              <a:buChar char="o"/>
              <a:defRPr b="0" baseline="0" i="0" sz="1800" u="none" cap="none" strike="noStrike">
                <a:solidFill>
                  <a:schemeClr val="lt1"/>
                </a:solidFill>
                <a:latin typeface="Arial"/>
                <a:ea typeface="Arial"/>
                <a:cs typeface="Arial"/>
                <a:sym typeface="Arial"/>
              </a:defRPr>
            </a:lvl5pPr>
            <a:lvl6pPr rtl="0" algn="l">
              <a:spcBef>
                <a:spcPts val="360"/>
              </a:spcBef>
              <a:buClr>
                <a:schemeClr val="lt1"/>
              </a:buClr>
              <a:buSzPct val="100000"/>
              <a:buFont typeface="Wingdings"/>
              <a:buChar char="§"/>
              <a:defRPr b="0" baseline="0" i="0" sz="1800" u="none" cap="none" strike="noStrike">
                <a:solidFill>
                  <a:schemeClr val="lt1"/>
                </a:solidFill>
                <a:latin typeface="Arial"/>
                <a:ea typeface="Arial"/>
                <a:cs typeface="Arial"/>
                <a:sym typeface="Arial"/>
              </a:defRPr>
            </a:lvl6pPr>
            <a:lvl7pPr rtl="0" algn="l">
              <a:spcBef>
                <a:spcPts val="360"/>
              </a:spcBef>
              <a:buClr>
                <a:schemeClr val="lt1"/>
              </a:buClr>
              <a:buSzPct val="100000"/>
              <a:buFont typeface="Arial"/>
              <a:buChar char="●"/>
              <a:defRPr b="0" baseline="0" i="0" sz="1800" u="none" cap="none" strike="noStrike">
                <a:solidFill>
                  <a:schemeClr val="lt1"/>
                </a:solidFill>
                <a:latin typeface="Arial"/>
                <a:ea typeface="Arial"/>
                <a:cs typeface="Arial"/>
                <a:sym typeface="Arial"/>
              </a:defRPr>
            </a:lvl7pPr>
            <a:lvl8pPr rtl="0" algn="l">
              <a:spcBef>
                <a:spcPts val="360"/>
              </a:spcBef>
              <a:buClr>
                <a:schemeClr val="lt1"/>
              </a:buClr>
              <a:buSzPct val="100000"/>
              <a:buFont typeface="Courier New"/>
              <a:buChar char="o"/>
              <a:defRPr b="0" baseline="0" i="0" sz="1800" u="none" cap="none" strike="noStrike">
                <a:solidFill>
                  <a:schemeClr val="lt1"/>
                </a:solidFill>
                <a:latin typeface="Arial"/>
                <a:ea typeface="Arial"/>
                <a:cs typeface="Arial"/>
                <a:sym typeface="Arial"/>
              </a:defRPr>
            </a:lvl8pPr>
            <a:lvl9pPr rtl="0" algn="l">
              <a:spcBef>
                <a:spcPts val="360"/>
              </a:spcBef>
              <a:buClr>
                <a:schemeClr val="lt1"/>
              </a:buClr>
              <a:buSzPct val="100000"/>
              <a:buFont typeface="Wingdings"/>
              <a:buChar char="§"/>
              <a:defRPr b="0" baseline="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8.png"/><Relationship Id="rId4" Type="http://schemas.openxmlformats.org/officeDocument/2006/relationships/image" Target="../media/image0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jpg"/><Relationship Id="rId4" Type="http://schemas.openxmlformats.org/officeDocument/2006/relationships/image" Target="../media/image0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85800" y="883573"/>
            <a:ext cx="7772400" cy="1546500"/>
          </a:xfrm>
          <a:prstGeom prst="rect">
            <a:avLst/>
          </a:prstGeom>
          <a:noFill/>
        </p:spPr>
        <p:txBody>
          <a:bodyPr anchorCtr="0" anchor="b" bIns="91425" lIns="91425" rIns="91425" tIns="91425">
            <a:noAutofit/>
          </a:bodyPr>
          <a:lstStyle/>
          <a:p>
            <a:pPr>
              <a:spcBef>
                <a:spcPts val="0"/>
              </a:spcBef>
              <a:buNone/>
            </a:pPr>
            <a:r>
              <a:rPr lang="en"/>
              <a:t>Autonomous Soil Investigator</a:t>
            </a:r>
          </a:p>
        </p:txBody>
      </p:sp>
      <p:pic>
        <p:nvPicPr>
          <p:cNvPr id="24" name="Shape 24"/>
          <p:cNvPicPr preferRelativeResize="0"/>
          <p:nvPr/>
        </p:nvPicPr>
        <p:blipFill>
          <a:blip r:embed="rId3">
            <a:alphaModFix/>
          </a:blip>
          <a:stretch>
            <a:fillRect/>
          </a:stretch>
        </p:blipFill>
        <p:spPr>
          <a:xfrm>
            <a:off x="1468925" y="1852975"/>
            <a:ext cx="7400925" cy="49339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Clr>
                <a:srgbClr val="000000"/>
              </a:buClr>
              <a:buSzPct val="30555"/>
              <a:buFont typeface="Arial"/>
              <a:buNone/>
            </a:pPr>
            <a:r>
              <a:rPr lang="en"/>
              <a:t>Probabilistic pathfinding</a:t>
            </a:r>
          </a:p>
        </p:txBody>
      </p:sp>
      <p:sp>
        <p:nvSpPr>
          <p:cNvPr id="93" name="Shape 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t>3D pathfinding</a:t>
            </a:r>
          </a:p>
          <a:p>
            <a:pPr indent="-228600" lvl="1" marL="914400" rtl="0">
              <a:spcBef>
                <a:spcPts val="0"/>
              </a:spcBef>
              <a:buFont typeface="Courier New"/>
              <a:buChar char="o"/>
            </a:pPr>
            <a:r>
              <a:rPr lang="en"/>
              <a:t>X, Y, Theta</a:t>
            </a:r>
          </a:p>
          <a:p>
            <a:pPr lvl="0" rtl="0">
              <a:spcBef>
                <a:spcPts val="0"/>
              </a:spcBef>
              <a:buNone/>
            </a:pPr>
            <a:r>
              <a:t/>
            </a:r>
            <a:endParaRPr/>
          </a:p>
          <a:p>
            <a:pPr indent="-228600" lvl="0" marL="457200" rtl="0">
              <a:spcBef>
                <a:spcPts val="0"/>
              </a:spcBef>
              <a:buFont typeface="Arial"/>
              <a:buChar char="●"/>
            </a:pPr>
            <a:r>
              <a:rPr lang="en"/>
              <a:t>No trick solutions</a:t>
            </a:r>
          </a:p>
          <a:p>
            <a:pPr lvl="0" rtl="0">
              <a:spcBef>
                <a:spcPts val="0"/>
              </a:spcBef>
              <a:buNone/>
            </a:pPr>
            <a:r>
              <a:t/>
            </a:r>
            <a:endParaRPr/>
          </a:p>
          <a:p>
            <a:pPr indent="-228600" lvl="0" marL="457200" rtl="0">
              <a:spcBef>
                <a:spcPts val="0"/>
              </a:spcBef>
              <a:buFont typeface="Arial"/>
              <a:buChar char="●"/>
            </a:pPr>
            <a:r>
              <a:rPr lang="en"/>
              <a:t>Potential wells</a:t>
            </a:r>
          </a:p>
          <a:p>
            <a:pPr lvl="0" rtl="0">
              <a:spcBef>
                <a:spcPts val="0"/>
              </a:spcBef>
              <a:buNone/>
            </a:pPr>
            <a:r>
              <a:t/>
            </a:r>
            <a:endParaRPr/>
          </a:p>
          <a:p>
            <a:pPr indent="-228600" lvl="0" marL="457200" rtl="0">
              <a:spcBef>
                <a:spcPts val="0"/>
              </a:spcBef>
              <a:buFont typeface="Arial"/>
              <a:buChar char="●"/>
            </a:pPr>
            <a:r>
              <a:rPr lang="en"/>
              <a:t>Unsafe paths</a:t>
            </a:r>
          </a:p>
          <a:p>
            <a:pPr lvl="0" rtl="0">
              <a:spcBef>
                <a:spcPts val="0"/>
              </a:spcBef>
              <a:buNone/>
            </a:pPr>
            <a:r>
              <a:t/>
            </a:r>
            <a:endParaRPr/>
          </a:p>
        </p:txBody>
      </p:sp>
      <p:pic>
        <p:nvPicPr>
          <p:cNvPr id="94" name="Shape 94"/>
          <p:cNvPicPr preferRelativeResize="0"/>
          <p:nvPr/>
        </p:nvPicPr>
        <p:blipFill>
          <a:blip r:embed="rId3">
            <a:alphaModFix/>
          </a:blip>
          <a:stretch>
            <a:fillRect/>
          </a:stretch>
        </p:blipFill>
        <p:spPr>
          <a:xfrm rot="5400000">
            <a:off x="4039129" y="2402840"/>
            <a:ext cx="4593352" cy="298807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sz="2400"/>
              <a:t>Location specific conditions</a:t>
            </a:r>
          </a:p>
          <a:p>
            <a:pPr indent="-228600" lvl="0" marL="457200" rtl="0">
              <a:spcBef>
                <a:spcPts val="0"/>
              </a:spcBef>
            </a:pPr>
            <a:r>
              <a:rPr lang="en" sz="2400"/>
              <a:t>Custom User Interface</a:t>
            </a:r>
          </a:p>
          <a:p>
            <a:pPr indent="-228600" lvl="0" marL="457200" rtl="0">
              <a:spcBef>
                <a:spcPts val="0"/>
              </a:spcBef>
            </a:pPr>
            <a:r>
              <a:rPr lang="en" sz="2400"/>
              <a:t>Optimal solutions</a:t>
            </a:r>
          </a:p>
          <a:p>
            <a:pPr indent="-228600" lvl="0" marL="457200" rtl="0">
              <a:spcBef>
                <a:spcPts val="0"/>
              </a:spcBef>
            </a:pPr>
            <a:r>
              <a:rPr lang="en" sz="2400"/>
              <a:t>Trick solutions</a:t>
            </a:r>
          </a:p>
        </p:txBody>
      </p:sp>
      <p:sp>
        <p:nvSpPr>
          <p:cNvPr id="100" name="Shape 1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Planned Pathing</a:t>
            </a:r>
          </a:p>
        </p:txBody>
      </p:sp>
      <p:pic>
        <p:nvPicPr>
          <p:cNvPr id="101" name="Shape 101"/>
          <p:cNvPicPr preferRelativeResize="0"/>
          <p:nvPr/>
        </p:nvPicPr>
        <p:blipFill>
          <a:blip r:embed="rId3">
            <a:alphaModFix/>
          </a:blip>
          <a:stretch>
            <a:fillRect/>
          </a:stretch>
        </p:blipFill>
        <p:spPr>
          <a:xfrm>
            <a:off x="1465525" y="3796819"/>
            <a:ext cx="2834810" cy="2585474"/>
          </a:xfrm>
          <a:prstGeom prst="rect">
            <a:avLst/>
          </a:prstGeom>
          <a:noFill/>
          <a:ln>
            <a:noFill/>
          </a:ln>
        </p:spPr>
      </p:pic>
      <p:pic>
        <p:nvPicPr>
          <p:cNvPr id="102" name="Shape 102"/>
          <p:cNvPicPr preferRelativeResize="0"/>
          <p:nvPr/>
        </p:nvPicPr>
        <p:blipFill>
          <a:blip r:embed="rId4">
            <a:alphaModFix/>
          </a:blip>
          <a:stretch>
            <a:fillRect/>
          </a:stretch>
        </p:blipFill>
        <p:spPr>
          <a:xfrm>
            <a:off x="4763610" y="2848830"/>
            <a:ext cx="3923188" cy="3719069"/>
          </a:xfrm>
          <a:prstGeom prst="rect">
            <a:avLst/>
          </a:prstGeom>
          <a:noFill/>
          <a:ln>
            <a:noFill/>
          </a:ln>
        </p:spPr>
      </p:pic>
      <p:cxnSp>
        <p:nvCxnSpPr>
          <p:cNvPr id="103" name="Shape 103"/>
          <p:cNvCxnSpPr/>
          <p:nvPr/>
        </p:nvCxnSpPr>
        <p:spPr>
          <a:xfrm flipH="1" rot="10800000">
            <a:off x="4288175" y="4857625"/>
            <a:ext cx="2027400" cy="614099"/>
          </a:xfrm>
          <a:prstGeom prst="straightConnector1">
            <a:avLst/>
          </a:prstGeom>
          <a:noFill/>
          <a:ln cap="flat" cmpd="sng" w="19050">
            <a:solidFill>
              <a:srgbClr val="FF0000"/>
            </a:solidFill>
            <a:prstDash val="solid"/>
            <a:round/>
            <a:headEnd len="lg" w="lg" type="none"/>
            <a:tailEnd len="lg" w="lg" type="triangle"/>
          </a:ln>
        </p:spPr>
      </p:cxnSp>
      <p:cxnSp>
        <p:nvCxnSpPr>
          <p:cNvPr id="104" name="Shape 104"/>
          <p:cNvCxnSpPr/>
          <p:nvPr/>
        </p:nvCxnSpPr>
        <p:spPr>
          <a:xfrm flipH="1" rot="10800000">
            <a:off x="4299775" y="3977299"/>
            <a:ext cx="1540799" cy="1297500"/>
          </a:xfrm>
          <a:prstGeom prst="straightConnector1">
            <a:avLst/>
          </a:prstGeom>
          <a:noFill/>
          <a:ln cap="flat" cmpd="sng" w="19050">
            <a:solidFill>
              <a:srgbClr val="FF0000"/>
            </a:solidFill>
            <a:prstDash val="solid"/>
            <a:round/>
            <a:headEnd len="lg" w="lg" type="none"/>
            <a:tailEnd len="lg" w="lg" type="triangl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2614697" y="2481074"/>
            <a:ext cx="3914604" cy="3871144"/>
          </a:xfrm>
          <a:prstGeom prst="rect">
            <a:avLst/>
          </a:prstGeom>
          <a:noFill/>
          <a:ln>
            <a:noFill/>
          </a:ln>
        </p:spPr>
      </p:pic>
      <p:sp>
        <p:nvSpPr>
          <p:cNvPr id="110" name="Shape 110"/>
          <p:cNvSpPr txBox="1"/>
          <p:nvPr>
            <p:ph type="title"/>
          </p:nvPr>
        </p:nvSpPr>
        <p:spPr>
          <a:xfrm>
            <a:off x="457200" y="274637"/>
            <a:ext cx="8229600" cy="1143000"/>
          </a:xfrm>
          <a:prstGeom prst="rect">
            <a:avLst/>
          </a:prstGeom>
        </p:spPr>
        <p:txBody>
          <a:bodyPr anchorCtr="0" anchor="b" bIns="91425" lIns="91425" rIns="91425" tIns="91425">
            <a:noAutofit/>
          </a:bodyPr>
          <a:lstStyle/>
          <a:p>
            <a:pPr algn="ctr">
              <a:spcBef>
                <a:spcPts val="0"/>
              </a:spcBef>
              <a:buNone/>
            </a:pPr>
            <a:r>
              <a:rPr lang="en"/>
              <a:t>Collection</a:t>
            </a:r>
          </a:p>
        </p:txBody>
      </p:sp>
      <p:sp>
        <p:nvSpPr>
          <p:cNvPr id="111" name="Shape 111"/>
          <p:cNvSpPr txBox="1"/>
          <p:nvPr>
            <p:ph idx="1" type="body"/>
          </p:nvPr>
        </p:nvSpPr>
        <p:spPr>
          <a:xfrm>
            <a:off x="457200" y="1600200"/>
            <a:ext cx="8229600" cy="634800"/>
          </a:xfrm>
          <a:prstGeom prst="rect">
            <a:avLst/>
          </a:prstGeom>
        </p:spPr>
        <p:txBody>
          <a:bodyPr anchorCtr="0" anchor="t" bIns="91425" lIns="91425" rIns="91425" tIns="91425">
            <a:noAutofit/>
          </a:bodyPr>
          <a:lstStyle/>
          <a:p>
            <a:pPr algn="ctr">
              <a:spcBef>
                <a:spcPts val="0"/>
              </a:spcBef>
              <a:buNone/>
            </a:pPr>
            <a:r>
              <a:rPr i="1" lang="en"/>
              <a:t>Target Acquisition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OpenCV - </a:t>
            </a:r>
            <a:r>
              <a:rPr b="0" lang="en" sz="3000"/>
              <a:t>Computer Vision tool library</a:t>
            </a:r>
          </a:p>
        </p:txBody>
      </p:sp>
      <p:sp>
        <p:nvSpPr>
          <p:cNvPr id="117" name="Shape 11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t/>
            </a:r>
            <a:endParaRPr/>
          </a:p>
          <a:p>
            <a:pPr algn="ctr">
              <a:spcBef>
                <a:spcPts val="0"/>
              </a:spcBef>
              <a:buNone/>
            </a:pPr>
            <a:r>
              <a:rPr lang="en"/>
              <a:t>Used to precisely locate samples</a:t>
            </a:r>
          </a:p>
        </p:txBody>
      </p:sp>
      <p:pic>
        <p:nvPicPr>
          <p:cNvPr id="118" name="Shape 118"/>
          <p:cNvPicPr preferRelativeResize="0"/>
          <p:nvPr/>
        </p:nvPicPr>
        <p:blipFill>
          <a:blip r:embed="rId3">
            <a:alphaModFix/>
          </a:blip>
          <a:stretch>
            <a:fillRect/>
          </a:stretch>
        </p:blipFill>
        <p:spPr>
          <a:xfrm>
            <a:off x="468273" y="2883978"/>
            <a:ext cx="3987265" cy="2986000"/>
          </a:xfrm>
          <a:prstGeom prst="rect">
            <a:avLst/>
          </a:prstGeom>
          <a:noFill/>
          <a:ln>
            <a:noFill/>
          </a:ln>
        </p:spPr>
      </p:pic>
      <p:pic>
        <p:nvPicPr>
          <p:cNvPr id="119" name="Shape 119"/>
          <p:cNvPicPr preferRelativeResize="0"/>
          <p:nvPr/>
        </p:nvPicPr>
        <p:blipFill>
          <a:blip r:embed="rId4">
            <a:alphaModFix/>
          </a:blip>
          <a:stretch>
            <a:fillRect/>
          </a:stretch>
        </p:blipFill>
        <p:spPr>
          <a:xfrm>
            <a:off x="4729584" y="2886543"/>
            <a:ext cx="3931700" cy="2950223"/>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Robotic Arm</a:t>
            </a:r>
          </a:p>
        </p:txBody>
      </p:sp>
      <p:pic>
        <p:nvPicPr>
          <p:cNvPr id="125" name="Shape 125"/>
          <p:cNvPicPr preferRelativeResize="0"/>
          <p:nvPr/>
        </p:nvPicPr>
        <p:blipFill>
          <a:blip r:embed="rId3">
            <a:alphaModFix/>
          </a:blip>
          <a:stretch>
            <a:fillRect/>
          </a:stretch>
        </p:blipFill>
        <p:spPr>
          <a:xfrm>
            <a:off x="1857375" y="2147000"/>
            <a:ext cx="5429250" cy="3314700"/>
          </a:xfrm>
          <a:prstGeom prst="rect">
            <a:avLst/>
          </a:prstGeom>
          <a:noFill/>
          <a:ln>
            <a:noFill/>
          </a:ln>
        </p:spPr>
      </p:pic>
      <p:pic>
        <p:nvPicPr>
          <p:cNvPr id="126" name="Shape 126"/>
          <p:cNvPicPr preferRelativeResize="0"/>
          <p:nvPr/>
        </p:nvPicPr>
        <p:blipFill>
          <a:blip r:embed="rId4">
            <a:alphaModFix/>
          </a:blip>
          <a:stretch>
            <a:fillRect/>
          </a:stretch>
        </p:blipFill>
        <p:spPr>
          <a:xfrm>
            <a:off x="4729584" y="4958221"/>
            <a:ext cx="3931700" cy="878545"/>
          </a:xfrm>
          <a:prstGeom prst="rect">
            <a:avLst/>
          </a:prstGeom>
          <a:noFill/>
          <a:ln>
            <a:noFill/>
          </a:ln>
        </p:spPr>
      </p:pic>
      <p:cxnSp>
        <p:nvCxnSpPr>
          <p:cNvPr id="127" name="Shape 127"/>
          <p:cNvCxnSpPr/>
          <p:nvPr/>
        </p:nvCxnSpPr>
        <p:spPr>
          <a:xfrm flipH="1" rot="10800000">
            <a:off x="2515750" y="3351650"/>
            <a:ext cx="764700" cy="1726199"/>
          </a:xfrm>
          <a:prstGeom prst="straightConnector1">
            <a:avLst/>
          </a:prstGeom>
          <a:noFill/>
          <a:ln cap="flat" cmpd="sng" w="38100">
            <a:solidFill>
              <a:srgbClr val="FFFFFF"/>
            </a:solidFill>
            <a:prstDash val="solid"/>
            <a:round/>
            <a:headEnd len="lg" w="lg" type="none"/>
            <a:tailEnd len="lg" w="lg" type="none"/>
          </a:ln>
        </p:spPr>
      </p:cxnSp>
      <p:cxnSp>
        <p:nvCxnSpPr>
          <p:cNvPr id="128" name="Shape 128"/>
          <p:cNvCxnSpPr/>
          <p:nvPr/>
        </p:nvCxnSpPr>
        <p:spPr>
          <a:xfrm rot="10800000">
            <a:off x="3280499" y="3351550"/>
            <a:ext cx="2119800" cy="683699"/>
          </a:xfrm>
          <a:prstGeom prst="straightConnector1">
            <a:avLst/>
          </a:prstGeom>
          <a:noFill/>
          <a:ln cap="flat" cmpd="sng" w="38100">
            <a:solidFill>
              <a:srgbClr val="FFFFFF"/>
            </a:solidFill>
            <a:prstDash val="solid"/>
            <a:round/>
            <a:headEnd len="lg" w="lg" type="none"/>
            <a:tailEnd len="lg" w="lg" type="none"/>
          </a:ln>
        </p:spPr>
      </p:cxnSp>
      <p:cxnSp>
        <p:nvCxnSpPr>
          <p:cNvPr id="129" name="Shape 129"/>
          <p:cNvCxnSpPr/>
          <p:nvPr/>
        </p:nvCxnSpPr>
        <p:spPr>
          <a:xfrm rot="10800000">
            <a:off x="5388824" y="4035300"/>
            <a:ext cx="1100400" cy="1227899"/>
          </a:xfrm>
          <a:prstGeom prst="straightConnector1">
            <a:avLst/>
          </a:prstGeom>
          <a:noFill/>
          <a:ln cap="flat" cmpd="sng" w="38100">
            <a:solidFill>
              <a:srgbClr val="FFFFFF"/>
            </a:solidFill>
            <a:prstDash val="solid"/>
            <a:round/>
            <a:headEnd len="lg" w="lg" type="none"/>
            <a:tailEnd len="lg" w="lg" type="none"/>
          </a:ln>
        </p:spPr>
      </p:cxnSp>
      <p:cxnSp>
        <p:nvCxnSpPr>
          <p:cNvPr id="130" name="Shape 130"/>
          <p:cNvCxnSpPr/>
          <p:nvPr/>
        </p:nvCxnSpPr>
        <p:spPr>
          <a:xfrm flipH="1">
            <a:off x="6396549" y="4556550"/>
            <a:ext cx="301200" cy="2004299"/>
          </a:xfrm>
          <a:prstGeom prst="straightConnector1">
            <a:avLst/>
          </a:prstGeom>
          <a:noFill/>
          <a:ln cap="flat" cmpd="sng" w="19050">
            <a:solidFill>
              <a:schemeClr val="dk2"/>
            </a:solidFill>
            <a:prstDash val="solid"/>
            <a:round/>
            <a:headEnd len="lg" w="lg" type="none"/>
            <a:tailEnd len="lg" w="lg" type="none"/>
          </a:ln>
        </p:spPr>
      </p:cxnSp>
      <p:cxnSp>
        <p:nvCxnSpPr>
          <p:cNvPr id="131" name="Shape 131"/>
          <p:cNvCxnSpPr/>
          <p:nvPr/>
        </p:nvCxnSpPr>
        <p:spPr>
          <a:xfrm>
            <a:off x="3338250" y="5240025"/>
            <a:ext cx="5676299" cy="231600"/>
          </a:xfrm>
          <a:prstGeom prst="straightConnector1">
            <a:avLst/>
          </a:prstGeom>
          <a:noFill/>
          <a:ln cap="flat" cmpd="sng" w="19050">
            <a:solidFill>
              <a:schemeClr val="dk2"/>
            </a:solidFill>
            <a:prstDash val="solid"/>
            <a:round/>
            <a:headEnd len="lg" w="lg" type="none"/>
            <a:tailEnd len="lg" w="lg" type="none"/>
          </a:ln>
        </p:spPr>
      </p:cxnSp>
      <p:sp>
        <p:nvSpPr>
          <p:cNvPr id="132" name="Shape 1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sz="2400"/>
              <a:t>Inverse Kinematics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12"/>
            <a:ext cx="8229600" cy="1143000"/>
          </a:xfrm>
          <a:prstGeom prst="rect">
            <a:avLst/>
          </a:prstGeom>
        </p:spPr>
        <p:txBody>
          <a:bodyPr anchorCtr="0" anchor="b" bIns="91425" lIns="91425" rIns="91425" tIns="91425">
            <a:noAutofit/>
          </a:bodyPr>
          <a:lstStyle/>
          <a:p>
            <a:pPr lvl="0" rtl="0" algn="ctr">
              <a:spcBef>
                <a:spcPts val="0"/>
              </a:spcBef>
              <a:buNone/>
            </a:pPr>
            <a:r>
              <a:rPr lang="en"/>
              <a:t>Hardware &amp; Software</a:t>
            </a:r>
          </a:p>
        </p:txBody>
      </p:sp>
      <p:pic>
        <p:nvPicPr>
          <p:cNvPr id="138" name="Shape 138"/>
          <p:cNvPicPr preferRelativeResize="0"/>
          <p:nvPr/>
        </p:nvPicPr>
        <p:blipFill>
          <a:blip r:embed="rId3">
            <a:alphaModFix/>
          </a:blip>
          <a:stretch>
            <a:fillRect/>
          </a:stretch>
        </p:blipFill>
        <p:spPr>
          <a:xfrm>
            <a:off x="2536304" y="2487652"/>
            <a:ext cx="4022318" cy="3891569"/>
          </a:xfrm>
          <a:prstGeom prst="rect">
            <a:avLst/>
          </a:prstGeom>
          <a:noFill/>
          <a:ln>
            <a:noFill/>
          </a:ln>
        </p:spPr>
      </p:pic>
      <p:sp>
        <p:nvSpPr>
          <p:cNvPr id="139" name="Shape 139"/>
          <p:cNvSpPr txBox="1"/>
          <p:nvPr>
            <p:ph idx="1" type="body"/>
          </p:nvPr>
        </p:nvSpPr>
        <p:spPr>
          <a:xfrm>
            <a:off x="457200" y="1600200"/>
            <a:ext cx="8229600" cy="634800"/>
          </a:xfrm>
          <a:prstGeom prst="rect">
            <a:avLst/>
          </a:prstGeom>
        </p:spPr>
        <p:txBody>
          <a:bodyPr anchorCtr="0" anchor="t" bIns="91425" lIns="91425" rIns="91425" tIns="91425">
            <a:noAutofit/>
          </a:bodyPr>
          <a:lstStyle/>
          <a:p>
            <a:pPr lvl="0" rtl="0" algn="ctr">
              <a:spcBef>
                <a:spcPts val="0"/>
              </a:spcBef>
              <a:buNone/>
            </a:pPr>
            <a:r>
              <a:rPr i="1" lang="en"/>
              <a:t>Control System</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Hardware</a:t>
            </a:r>
          </a:p>
        </p:txBody>
      </p:sp>
      <p:sp>
        <p:nvSpPr>
          <p:cNvPr id="145" name="Shape 145"/>
          <p:cNvSpPr txBox="1"/>
          <p:nvPr>
            <p:ph idx="1" type="body"/>
          </p:nvPr>
        </p:nvSpPr>
        <p:spPr>
          <a:xfrm>
            <a:off x="457200" y="1600200"/>
            <a:ext cx="8229600" cy="2245199"/>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t>Panda Board</a:t>
            </a:r>
          </a:p>
          <a:p>
            <a:pPr indent="-228600" lvl="1" marL="914400" rtl="0">
              <a:spcBef>
                <a:spcPts val="0"/>
              </a:spcBef>
              <a:buFont typeface="Courier New"/>
              <a:buChar char="o"/>
            </a:pPr>
            <a:r>
              <a:rPr lang="en"/>
              <a:t>The Brain</a:t>
            </a:r>
          </a:p>
          <a:p>
            <a:pPr indent="-228600" lvl="2" marL="1371600" rtl="0">
              <a:spcBef>
                <a:spcPts val="0"/>
              </a:spcBef>
              <a:buFont typeface="Wingdings"/>
              <a:buChar char="§"/>
            </a:pPr>
            <a:r>
              <a:rPr lang="en"/>
              <a:t>High Level Computing</a:t>
            </a:r>
          </a:p>
          <a:p>
            <a:pPr indent="-228600" lvl="2" marL="1371600" rtl="0">
              <a:spcBef>
                <a:spcPts val="0"/>
              </a:spcBef>
              <a:buFont typeface="Wingdings"/>
              <a:buChar char="§"/>
            </a:pPr>
            <a:r>
              <a:rPr lang="en"/>
              <a:t>Dual Core, 1.2 GHz</a:t>
            </a:r>
          </a:p>
          <a:p>
            <a:pPr indent="-228600" lvl="2" marL="1371600" rtl="0">
              <a:spcBef>
                <a:spcPts val="0"/>
              </a:spcBef>
              <a:buFont typeface="Wingdings"/>
              <a:buChar char="§"/>
            </a:pPr>
            <a:r>
              <a:rPr lang="en"/>
              <a:t>Python Language</a:t>
            </a:r>
          </a:p>
          <a:p>
            <a:pPr indent="0" lvl="0" marL="457200" rtl="0">
              <a:spcBef>
                <a:spcPts val="0"/>
              </a:spcBef>
              <a:buNone/>
            </a:pPr>
            <a:r>
              <a:t/>
            </a:r>
            <a:endParaRPr/>
          </a:p>
          <a:p>
            <a:pPr indent="-228600" lvl="0" marL="457200" rtl="0">
              <a:spcBef>
                <a:spcPts val="0"/>
              </a:spcBef>
              <a:buFont typeface="Arial"/>
              <a:buChar char="●"/>
            </a:pPr>
            <a:r>
              <a:rPr lang="en"/>
              <a:t>Microcontroller</a:t>
            </a:r>
          </a:p>
          <a:p>
            <a:pPr indent="-228600" lvl="1" marL="914400" rtl="0">
              <a:spcBef>
                <a:spcPts val="0"/>
              </a:spcBef>
              <a:buFont typeface="Courier New"/>
              <a:buChar char="o"/>
            </a:pPr>
            <a:r>
              <a:rPr lang="en"/>
              <a:t>The Nervous System</a:t>
            </a:r>
          </a:p>
          <a:p>
            <a:pPr indent="-228600" lvl="2" marL="1371600" rtl="0">
              <a:spcBef>
                <a:spcPts val="0"/>
              </a:spcBef>
              <a:buFont typeface="Wingdings"/>
              <a:buChar char="§"/>
            </a:pPr>
            <a:r>
              <a:rPr lang="en"/>
              <a:t>Motors &amp; Sensors</a:t>
            </a:r>
          </a:p>
          <a:p>
            <a:pPr indent="-228600" lvl="2" marL="1371600" rtl="0">
              <a:spcBef>
                <a:spcPts val="0"/>
              </a:spcBef>
              <a:buFont typeface="Wingdings"/>
              <a:buChar char="§"/>
            </a:pPr>
            <a:r>
              <a:rPr lang="en"/>
              <a:t>28 Mhz</a:t>
            </a:r>
          </a:p>
          <a:p>
            <a:pPr indent="-228600" lvl="2" marL="1371600" rtl="0">
              <a:spcBef>
                <a:spcPts val="0"/>
              </a:spcBef>
              <a:buFont typeface="Wingdings"/>
              <a:buChar char="§"/>
            </a:pPr>
            <a:r>
              <a:rPr lang="en"/>
              <a:t>C++ Language</a:t>
            </a:r>
          </a:p>
        </p:txBody>
      </p:sp>
      <p:pic>
        <p:nvPicPr>
          <p:cNvPr id="146" name="Shape 146"/>
          <p:cNvPicPr preferRelativeResize="0"/>
          <p:nvPr/>
        </p:nvPicPr>
        <p:blipFill>
          <a:blip r:embed="rId3">
            <a:alphaModFix/>
          </a:blip>
          <a:stretch>
            <a:fillRect/>
          </a:stretch>
        </p:blipFill>
        <p:spPr>
          <a:xfrm>
            <a:off x="6055729" y="829739"/>
            <a:ext cx="3409491" cy="2266621"/>
          </a:xfrm>
          <a:prstGeom prst="rect">
            <a:avLst/>
          </a:prstGeom>
          <a:noFill/>
          <a:ln>
            <a:noFill/>
          </a:ln>
        </p:spPr>
      </p:pic>
      <p:pic>
        <p:nvPicPr>
          <p:cNvPr id="147" name="Shape 147"/>
          <p:cNvPicPr preferRelativeResize="0"/>
          <p:nvPr/>
        </p:nvPicPr>
        <p:blipFill>
          <a:blip r:embed="rId4">
            <a:alphaModFix/>
          </a:blip>
          <a:stretch>
            <a:fillRect/>
          </a:stretch>
        </p:blipFill>
        <p:spPr>
          <a:xfrm>
            <a:off x="5011000" y="1417637"/>
            <a:ext cx="1257300" cy="4914900"/>
          </a:xfrm>
          <a:prstGeom prst="rect">
            <a:avLst/>
          </a:prstGeom>
          <a:noFill/>
          <a:ln>
            <a:noFill/>
          </a:ln>
        </p:spPr>
      </p:pic>
      <p:pic>
        <p:nvPicPr>
          <p:cNvPr id="148" name="Shape 148"/>
          <p:cNvPicPr preferRelativeResize="0"/>
          <p:nvPr/>
        </p:nvPicPr>
        <p:blipFill>
          <a:blip r:embed="rId5">
            <a:alphaModFix/>
          </a:blip>
          <a:stretch>
            <a:fillRect/>
          </a:stretch>
        </p:blipFill>
        <p:spPr>
          <a:xfrm>
            <a:off x="6644725" y="3729855"/>
            <a:ext cx="2414272" cy="1860957"/>
          </a:xfrm>
          <a:prstGeom prst="rect">
            <a:avLst/>
          </a:prstGeom>
          <a:noFill/>
          <a:ln>
            <a:noFill/>
          </a:ln>
        </p:spPr>
      </p:pic>
      <p:cxnSp>
        <p:nvCxnSpPr>
          <p:cNvPr id="149" name="Shape 149"/>
          <p:cNvCxnSpPr/>
          <p:nvPr/>
        </p:nvCxnSpPr>
        <p:spPr>
          <a:xfrm rot="10800000">
            <a:off x="6081624" y="1978049"/>
            <a:ext cx="563100" cy="10200"/>
          </a:xfrm>
          <a:prstGeom prst="straightConnector1">
            <a:avLst/>
          </a:prstGeom>
          <a:noFill/>
          <a:ln cap="flat" cmpd="sng" w="38100">
            <a:solidFill>
              <a:srgbClr val="FF0000"/>
            </a:solidFill>
            <a:prstDash val="solid"/>
            <a:round/>
            <a:headEnd len="lg" w="lg" type="none"/>
            <a:tailEnd len="lg" w="lg" type="triangle"/>
          </a:ln>
        </p:spPr>
      </p:cxnSp>
      <p:cxnSp>
        <p:nvCxnSpPr>
          <p:cNvPr id="150" name="Shape 150"/>
          <p:cNvCxnSpPr/>
          <p:nvPr/>
        </p:nvCxnSpPr>
        <p:spPr>
          <a:xfrm rot="10800000">
            <a:off x="5740729" y="3929349"/>
            <a:ext cx="878099" cy="378900"/>
          </a:xfrm>
          <a:prstGeom prst="straightConnector1">
            <a:avLst/>
          </a:prstGeom>
          <a:noFill/>
          <a:ln cap="flat" cmpd="sng" w="38100">
            <a:solidFill>
              <a:srgbClr val="FF0000"/>
            </a:solidFill>
            <a:prstDash val="solid"/>
            <a:round/>
            <a:headEnd len="lg" w="lg" type="none"/>
            <a:tailEnd len="lg" w="lg" type="triangle"/>
          </a:ln>
        </p:spPr>
      </p:cxnSp>
      <p:cxnSp>
        <p:nvCxnSpPr>
          <p:cNvPr id="151" name="Shape 151"/>
          <p:cNvCxnSpPr/>
          <p:nvPr/>
        </p:nvCxnSpPr>
        <p:spPr>
          <a:xfrm>
            <a:off x="6477700" y="1980150"/>
            <a:ext cx="378900" cy="6000"/>
          </a:xfrm>
          <a:prstGeom prst="straightConnector1">
            <a:avLst/>
          </a:prstGeom>
          <a:noFill/>
          <a:ln cap="flat" cmpd="sng" w="38100">
            <a:solidFill>
              <a:srgbClr val="FF0000"/>
            </a:solidFill>
            <a:prstDash val="solid"/>
            <a:round/>
            <a:headEnd len="lg" w="lg" type="none"/>
            <a:tailEnd len="lg" w="lg" type="triangle"/>
          </a:ln>
        </p:spPr>
      </p:cxnSp>
      <p:cxnSp>
        <p:nvCxnSpPr>
          <p:cNvPr id="152" name="Shape 152"/>
          <p:cNvCxnSpPr/>
          <p:nvPr/>
        </p:nvCxnSpPr>
        <p:spPr>
          <a:xfrm>
            <a:off x="6081625" y="4069750"/>
            <a:ext cx="861000" cy="3789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pic>
        <p:nvPicPr>
          <p:cNvPr id="157" name="Shape 157"/>
          <p:cNvPicPr preferRelativeResize="0"/>
          <p:nvPr/>
        </p:nvPicPr>
        <p:blipFill>
          <a:blip r:embed="rId3">
            <a:alphaModFix/>
          </a:blip>
          <a:stretch>
            <a:fillRect/>
          </a:stretch>
        </p:blipFill>
        <p:spPr>
          <a:xfrm>
            <a:off x="4024450" y="0"/>
            <a:ext cx="4814889" cy="4814889"/>
          </a:xfrm>
          <a:prstGeom prst="rect">
            <a:avLst/>
          </a:prstGeom>
          <a:noFill/>
          <a:ln>
            <a:noFill/>
          </a:ln>
        </p:spPr>
      </p:pic>
      <p:cxnSp>
        <p:nvCxnSpPr>
          <p:cNvPr id="158" name="Shape 158"/>
          <p:cNvCxnSpPr/>
          <p:nvPr/>
        </p:nvCxnSpPr>
        <p:spPr>
          <a:xfrm flipH="1" rot="10800000">
            <a:off x="3990000" y="4757524"/>
            <a:ext cx="4538399" cy="1199"/>
          </a:xfrm>
          <a:prstGeom prst="straightConnector1">
            <a:avLst/>
          </a:prstGeom>
          <a:noFill/>
          <a:ln cap="flat" cmpd="sng" w="19050">
            <a:solidFill>
              <a:srgbClr val="FFF2CC"/>
            </a:solidFill>
            <a:prstDash val="dash"/>
            <a:round/>
            <a:headEnd len="lg" w="lg" type="none"/>
            <a:tailEnd len="lg" w="lg" type="none"/>
          </a:ln>
        </p:spPr>
      </p:cxnSp>
      <p:sp>
        <p:nvSpPr>
          <p:cNvPr id="159" name="Shape 159"/>
          <p:cNvSpPr txBox="1"/>
          <p:nvPr>
            <p:ph type="title"/>
          </p:nvPr>
        </p:nvSpPr>
        <p:spPr>
          <a:xfrm>
            <a:off x="457200" y="274637"/>
            <a:ext cx="5648099" cy="1143000"/>
          </a:xfrm>
          <a:prstGeom prst="rect">
            <a:avLst/>
          </a:prstGeom>
        </p:spPr>
        <p:txBody>
          <a:bodyPr anchorCtr="0" anchor="b" bIns="91425" lIns="91425" rIns="91425" tIns="91425">
            <a:noAutofit/>
          </a:bodyPr>
          <a:lstStyle/>
          <a:p>
            <a:pPr lvl="0" rtl="0">
              <a:spcBef>
                <a:spcPts val="0"/>
              </a:spcBef>
              <a:buNone/>
            </a:pPr>
            <a:r>
              <a:rPr lang="en"/>
              <a:t>Software</a:t>
            </a:r>
          </a:p>
        </p:txBody>
      </p:sp>
      <p:sp>
        <p:nvSpPr>
          <p:cNvPr id="160" name="Shape 160"/>
          <p:cNvSpPr/>
          <p:nvPr/>
        </p:nvSpPr>
        <p:spPr>
          <a:xfrm>
            <a:off x="5428085" y="5667416"/>
            <a:ext cx="3251399" cy="837599"/>
          </a:xfrm>
          <a:prstGeom prst="rect">
            <a:avLst/>
          </a:prstGeom>
          <a:solidFill>
            <a:srgbClr val="A4C2F4"/>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2400">
                <a:solidFill>
                  <a:srgbClr val="9900FF"/>
                </a:solidFill>
              </a:rPr>
              <a:t>Controls &amp; Sensors</a:t>
            </a:r>
          </a:p>
        </p:txBody>
      </p:sp>
      <p:sp>
        <p:nvSpPr>
          <p:cNvPr id="161" name="Shape 161"/>
          <p:cNvSpPr/>
          <p:nvPr/>
        </p:nvSpPr>
        <p:spPr>
          <a:xfrm>
            <a:off x="7114050" y="4427950"/>
            <a:ext cx="461399" cy="705900"/>
          </a:xfrm>
          <a:prstGeom prst="upDownArrow">
            <a:avLst>
              <a:gd fmla="val 50000" name="adj1"/>
              <a:gd fmla="val 50000" name="adj2"/>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2" name="Shape 162"/>
          <p:cNvSpPr txBox="1"/>
          <p:nvPr>
            <p:ph idx="1" type="body"/>
          </p:nvPr>
        </p:nvSpPr>
        <p:spPr>
          <a:xfrm>
            <a:off x="457200" y="1600200"/>
            <a:ext cx="4398900" cy="4863599"/>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t>Dynamic Modes</a:t>
            </a:r>
          </a:p>
          <a:p>
            <a:pPr lvl="0" rtl="0">
              <a:spcBef>
                <a:spcPts val="0"/>
              </a:spcBef>
              <a:buNone/>
            </a:pPr>
            <a:r>
              <a:t/>
            </a:r>
            <a:endParaRPr/>
          </a:p>
          <a:p>
            <a:pPr indent="-228600" lvl="0" marL="457200" rtl="0">
              <a:spcBef>
                <a:spcPts val="0"/>
              </a:spcBef>
              <a:buFont typeface="Arial"/>
              <a:buChar char="●"/>
            </a:pPr>
            <a:r>
              <a:rPr lang="en"/>
              <a:t>Messenger </a:t>
            </a:r>
          </a:p>
          <a:p>
            <a:pPr indent="457200" lvl="0" marL="0" rtl="0">
              <a:spcBef>
                <a:spcPts val="0"/>
              </a:spcBef>
              <a:buNone/>
            </a:pPr>
            <a:r>
              <a:rPr lang="en"/>
              <a:t>Classes</a:t>
            </a:r>
          </a:p>
          <a:p>
            <a:pPr indent="457200" lvl="0" marL="0" rtl="0">
              <a:spcBef>
                <a:spcPts val="0"/>
              </a:spcBef>
              <a:buNone/>
            </a:pPr>
            <a:r>
              <a:t/>
            </a:r>
            <a:endParaRPr/>
          </a:p>
          <a:p>
            <a:pPr indent="-228600" lvl="0" marL="457200" rtl="0">
              <a:spcBef>
                <a:spcPts val="0"/>
              </a:spcBef>
              <a:buFont typeface="Arial"/>
              <a:buChar char="●"/>
            </a:pPr>
            <a:r>
              <a:rPr lang="en"/>
              <a:t>Controls and </a:t>
            </a:r>
          </a:p>
          <a:p>
            <a:pPr indent="0" lvl="0" marL="457200" rtl="0">
              <a:spcBef>
                <a:spcPts val="0"/>
              </a:spcBef>
              <a:buNone/>
            </a:pPr>
            <a:r>
              <a:rPr lang="en"/>
              <a:t>Sensors</a:t>
            </a:r>
          </a:p>
        </p:txBody>
      </p:sp>
      <p:sp>
        <p:nvSpPr>
          <p:cNvPr id="163" name="Shape 163"/>
          <p:cNvSpPr txBox="1"/>
          <p:nvPr/>
        </p:nvSpPr>
        <p:spPr>
          <a:xfrm>
            <a:off x="5072200" y="1197823"/>
            <a:ext cx="2442900" cy="1272300"/>
          </a:xfrm>
          <a:prstGeom prst="rect">
            <a:avLst/>
          </a:prstGeom>
          <a:noFill/>
          <a:ln>
            <a:noFill/>
          </a:ln>
        </p:spPr>
        <p:txBody>
          <a:bodyPr anchorCtr="0" anchor="ctr" bIns="91425" lIns="91425" rIns="91425" tIns="91425">
            <a:noAutofit/>
          </a:bodyPr>
          <a:lstStyle/>
          <a:p>
            <a:pPr lvl="0" rtl="0" algn="ctr">
              <a:spcBef>
                <a:spcPts val="0"/>
              </a:spcBef>
              <a:buNone/>
            </a:pPr>
            <a:r>
              <a:rPr b="1" lang="en" sz="4800">
                <a:solidFill>
                  <a:srgbClr val="F3F3F3"/>
                </a:solidFill>
              </a:rPr>
              <a:t>MODES</a:t>
            </a:r>
          </a:p>
        </p:txBody>
      </p:sp>
      <p:pic>
        <p:nvPicPr>
          <p:cNvPr id="164" name="Shape 164"/>
          <p:cNvPicPr preferRelativeResize="0"/>
          <p:nvPr/>
        </p:nvPicPr>
        <p:blipFill>
          <a:blip r:embed="rId4">
            <a:alphaModFix/>
          </a:blip>
          <a:stretch>
            <a:fillRect/>
          </a:stretch>
        </p:blipFill>
        <p:spPr>
          <a:xfrm>
            <a:off x="3367455" y="3313607"/>
            <a:ext cx="2108350" cy="1408700"/>
          </a:xfrm>
          <a:prstGeom prst="rect">
            <a:avLst/>
          </a:prstGeom>
          <a:noFill/>
          <a:ln>
            <a:noFill/>
          </a:ln>
        </p:spPr>
      </p:pic>
      <p:pic>
        <p:nvPicPr>
          <p:cNvPr id="165" name="Shape 165"/>
          <p:cNvPicPr preferRelativeResize="0"/>
          <p:nvPr/>
        </p:nvPicPr>
        <p:blipFill>
          <a:blip r:embed="rId5">
            <a:alphaModFix/>
          </a:blip>
          <a:stretch>
            <a:fillRect/>
          </a:stretch>
        </p:blipFill>
        <p:spPr>
          <a:xfrm>
            <a:off x="3636756" y="4722308"/>
            <a:ext cx="1569747" cy="1209467"/>
          </a:xfrm>
          <a:prstGeom prst="rect">
            <a:avLst/>
          </a:prstGeom>
          <a:noFill/>
          <a:ln>
            <a:noFill/>
          </a:ln>
        </p:spPr>
      </p:pic>
      <p:sp>
        <p:nvSpPr>
          <p:cNvPr id="166" name="Shape 166"/>
          <p:cNvSpPr/>
          <p:nvPr/>
        </p:nvSpPr>
        <p:spPr>
          <a:xfrm rot="3051390">
            <a:off x="7444653" y="1066964"/>
            <a:ext cx="638242" cy="350371"/>
          </a:xfrm>
          <a:prstGeom prst="leftRightArrow">
            <a:avLst>
              <a:gd fmla="val 41447" name="adj1"/>
              <a:gd fmla="val 50000" name="adj2"/>
            </a:avLst>
          </a:prstGeom>
          <a:solidFill>
            <a:srgbClr val="00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7" name="Shape 167"/>
          <p:cNvSpPr/>
          <p:nvPr/>
        </p:nvSpPr>
        <p:spPr>
          <a:xfrm rot="-38639">
            <a:off x="6018168" y="804962"/>
            <a:ext cx="827452" cy="388222"/>
          </a:xfrm>
          <a:prstGeom prst="leftRightArrow">
            <a:avLst>
              <a:gd fmla="val 41447" name="adj1"/>
              <a:gd fmla="val 50000" name="adj2"/>
            </a:avLst>
          </a:prstGeom>
          <a:solidFill>
            <a:srgbClr val="00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8" name="Shape 168"/>
          <p:cNvSpPr/>
          <p:nvPr/>
        </p:nvSpPr>
        <p:spPr>
          <a:xfrm rot="2949371">
            <a:off x="5283237" y="2482770"/>
            <a:ext cx="638074" cy="379446"/>
          </a:xfrm>
          <a:prstGeom prst="leftRightArrow">
            <a:avLst>
              <a:gd fmla="val 41447" name="adj1"/>
              <a:gd fmla="val 50000" name="adj2"/>
            </a:avLst>
          </a:prstGeom>
          <a:solidFill>
            <a:srgbClr val="00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9" name="Shape 169"/>
          <p:cNvSpPr/>
          <p:nvPr/>
        </p:nvSpPr>
        <p:spPr>
          <a:xfrm rot="-865694">
            <a:off x="7334029" y="2055165"/>
            <a:ext cx="638126" cy="350350"/>
          </a:xfrm>
          <a:prstGeom prst="leftRightArrow">
            <a:avLst>
              <a:gd fmla="val 41447" name="adj1"/>
              <a:gd fmla="val 50000" name="adj2"/>
            </a:avLst>
          </a:prstGeom>
          <a:solidFill>
            <a:srgbClr val="00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0" name="Shape 170"/>
          <p:cNvSpPr/>
          <p:nvPr/>
        </p:nvSpPr>
        <p:spPr>
          <a:xfrm>
            <a:off x="6469500" y="5132574"/>
            <a:ext cx="1842299" cy="54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Messenger</a:t>
            </a:r>
          </a:p>
        </p:txBody>
      </p:sp>
      <p:sp>
        <p:nvSpPr>
          <p:cNvPr id="171" name="Shape 171"/>
          <p:cNvSpPr/>
          <p:nvPr/>
        </p:nvSpPr>
        <p:spPr>
          <a:xfrm>
            <a:off x="6469500" y="3882850"/>
            <a:ext cx="1842299" cy="54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Messenger</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Methodology</a:t>
            </a:r>
          </a:p>
        </p:txBody>
      </p:sp>
      <p:sp>
        <p:nvSpPr>
          <p:cNvPr id="177" name="Shape 177"/>
          <p:cNvSpPr txBox="1"/>
          <p:nvPr>
            <p:ph idx="1" type="body"/>
          </p:nvPr>
        </p:nvSpPr>
        <p:spPr>
          <a:xfrm>
            <a:off x="633619" y="1564650"/>
            <a:ext cx="4224600" cy="28452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t>Polymorphism</a:t>
            </a:r>
          </a:p>
          <a:p>
            <a:pPr lvl="0" rtl="0">
              <a:spcBef>
                <a:spcPts val="0"/>
              </a:spcBef>
              <a:buNone/>
            </a:pPr>
            <a:r>
              <a:t/>
            </a:r>
            <a:endParaRPr/>
          </a:p>
          <a:p>
            <a:pPr indent="-228600" lvl="0" marL="457200" rtl="0">
              <a:spcBef>
                <a:spcPts val="0"/>
              </a:spcBef>
              <a:buFont typeface="Arial"/>
              <a:buChar char="●"/>
            </a:pPr>
            <a:r>
              <a:rPr lang="en"/>
              <a:t>Tailored Behaviors</a:t>
            </a:r>
          </a:p>
          <a:p>
            <a:pPr lvl="0" rtl="0">
              <a:spcBef>
                <a:spcPts val="0"/>
              </a:spcBef>
              <a:buNone/>
            </a:pPr>
            <a:r>
              <a:t/>
            </a:r>
            <a:endParaRPr/>
          </a:p>
          <a:p>
            <a:pPr indent="-228600" lvl="0" marL="457200" rtl="0">
              <a:spcBef>
                <a:spcPts val="0"/>
              </a:spcBef>
              <a:buFont typeface="Arial"/>
              <a:buChar char="●"/>
            </a:pPr>
            <a:r>
              <a:rPr lang="en"/>
              <a:t>Modular Design</a:t>
            </a:r>
          </a:p>
        </p:txBody>
      </p:sp>
      <p:sp>
        <p:nvSpPr>
          <p:cNvPr id="178" name="Shape 178"/>
          <p:cNvSpPr/>
          <p:nvPr/>
        </p:nvSpPr>
        <p:spPr>
          <a:xfrm>
            <a:off x="448133" y="4660126"/>
            <a:ext cx="1408330" cy="1180403"/>
          </a:xfrm>
          <a:prstGeom prst="flowChartExtract">
            <a:avLst/>
          </a:prstGeom>
          <a:solidFill>
            <a:srgbClr val="F6B26B"/>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Init</a:t>
            </a:r>
          </a:p>
        </p:txBody>
      </p:sp>
      <p:sp>
        <p:nvSpPr>
          <p:cNvPr id="179" name="Shape 179"/>
          <p:cNvSpPr/>
          <p:nvPr/>
        </p:nvSpPr>
        <p:spPr>
          <a:xfrm>
            <a:off x="202952" y="5910960"/>
            <a:ext cx="8846099" cy="680099"/>
          </a:xfrm>
          <a:prstGeom prst="trapezoid">
            <a:avLst>
              <a:gd fmla="val 25000" name="adj"/>
            </a:avLst>
          </a:prstGeom>
          <a:solidFill>
            <a:srgbClr val="EFEFE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Abstract Mode</a:t>
            </a:r>
          </a:p>
        </p:txBody>
      </p:sp>
      <p:sp>
        <p:nvSpPr>
          <p:cNvPr id="180" name="Shape 180"/>
          <p:cNvSpPr/>
          <p:nvPr/>
        </p:nvSpPr>
        <p:spPr>
          <a:xfrm>
            <a:off x="6192959" y="4685935"/>
            <a:ext cx="1652630" cy="1154594"/>
          </a:xfrm>
          <a:prstGeom prst="flowChartExtract">
            <a:avLst/>
          </a:prstGeom>
          <a:solidFill>
            <a:srgbClr val="E06666"/>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Collect</a:t>
            </a:r>
          </a:p>
        </p:txBody>
      </p:sp>
      <p:sp>
        <p:nvSpPr>
          <p:cNvPr id="181" name="Shape 181"/>
          <p:cNvSpPr/>
          <p:nvPr/>
        </p:nvSpPr>
        <p:spPr>
          <a:xfrm>
            <a:off x="1856463" y="4642901"/>
            <a:ext cx="1778912" cy="1197628"/>
          </a:xfrm>
          <a:prstGeom prst="flowChartExtract">
            <a:avLst/>
          </a:prstGeom>
          <a:solidFill>
            <a:srgbClr val="93C47D"/>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Localize</a:t>
            </a:r>
          </a:p>
        </p:txBody>
      </p:sp>
      <p:sp>
        <p:nvSpPr>
          <p:cNvPr id="182" name="Shape 182"/>
          <p:cNvSpPr/>
          <p:nvPr/>
        </p:nvSpPr>
        <p:spPr>
          <a:xfrm>
            <a:off x="3635375" y="4645770"/>
            <a:ext cx="2482068" cy="1176972"/>
          </a:xfrm>
          <a:prstGeom prst="flowChartExtract">
            <a:avLst/>
          </a:prstGeom>
          <a:solidFill>
            <a:srgbClr val="6D9EEB"/>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Pathfinding</a:t>
            </a:r>
          </a:p>
        </p:txBody>
      </p:sp>
      <p:sp>
        <p:nvSpPr>
          <p:cNvPr id="183" name="Shape 183"/>
          <p:cNvSpPr/>
          <p:nvPr/>
        </p:nvSpPr>
        <p:spPr>
          <a:xfrm>
            <a:off x="7845589" y="4677351"/>
            <a:ext cx="1015571" cy="1163178"/>
          </a:xfrm>
          <a:prstGeom prst="flowChartExtract">
            <a:avLst/>
          </a:prstGeom>
          <a:solidFill>
            <a:srgbClr val="8E7CC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Collaboration</a:t>
            </a:r>
          </a:p>
        </p:txBody>
      </p:sp>
      <p:sp>
        <p:nvSpPr>
          <p:cNvPr id="189" name="Shape 189"/>
          <p:cNvSpPr txBox="1"/>
          <p:nvPr>
            <p:ph idx="1" type="body"/>
          </p:nvPr>
        </p:nvSpPr>
        <p:spPr>
          <a:xfrm>
            <a:off x="457200" y="1558751"/>
            <a:ext cx="6108000" cy="50091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t>Github (group coding software)</a:t>
            </a:r>
          </a:p>
          <a:p>
            <a:pPr lvl="0" rtl="0">
              <a:spcBef>
                <a:spcPts val="0"/>
              </a:spcBef>
              <a:buNone/>
            </a:pPr>
            <a:r>
              <a:t/>
            </a:r>
            <a:endParaRPr/>
          </a:p>
          <a:p>
            <a:pPr indent="-228600" lvl="1" marL="914400" rtl="0">
              <a:spcBef>
                <a:spcPts val="0"/>
              </a:spcBef>
              <a:buFont typeface="Courier New"/>
              <a:buChar char="o"/>
            </a:pPr>
            <a:r>
              <a:rPr lang="en"/>
              <a:t>Distributed workflow</a:t>
            </a:r>
          </a:p>
          <a:p>
            <a:pPr lvl="0" rtl="0">
              <a:spcBef>
                <a:spcPts val="0"/>
              </a:spcBef>
              <a:buNone/>
            </a:pPr>
            <a:r>
              <a:t/>
            </a:r>
            <a:endParaRPr/>
          </a:p>
          <a:p>
            <a:pPr indent="-228600" lvl="1" marL="914400" rtl="0">
              <a:spcBef>
                <a:spcPts val="0"/>
              </a:spcBef>
              <a:buFont typeface="Courier New"/>
              <a:buChar char="o"/>
            </a:pPr>
            <a:r>
              <a:rPr lang="en"/>
              <a:t>Quality</a:t>
            </a:r>
          </a:p>
          <a:p>
            <a:pPr indent="0" lvl="0" marL="0" rtl="0">
              <a:spcBef>
                <a:spcPts val="0"/>
              </a:spcBef>
              <a:buNone/>
            </a:pPr>
            <a:r>
              <a:t/>
            </a:r>
            <a:endParaRPr/>
          </a:p>
          <a:p>
            <a:pPr indent="-228600" lvl="1" marL="914400" rtl="0">
              <a:spcBef>
                <a:spcPts val="0"/>
              </a:spcBef>
              <a:buFont typeface="Courier New"/>
              <a:buChar char="o"/>
            </a:pPr>
            <a:r>
              <a:rPr lang="en"/>
              <a:t>Recovery</a:t>
            </a:r>
          </a:p>
        </p:txBody>
      </p:sp>
      <p:pic>
        <p:nvPicPr>
          <p:cNvPr id="190" name="Shape 190"/>
          <p:cNvPicPr preferRelativeResize="0"/>
          <p:nvPr/>
        </p:nvPicPr>
        <p:blipFill>
          <a:blip r:embed="rId3">
            <a:alphaModFix/>
          </a:blip>
          <a:stretch>
            <a:fillRect/>
          </a:stretch>
        </p:blipFill>
        <p:spPr>
          <a:xfrm>
            <a:off x="3197797" y="3217571"/>
            <a:ext cx="4588777" cy="2378753"/>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grpSp>
        <p:nvGrpSpPr>
          <p:cNvPr id="29" name="Shape 29"/>
          <p:cNvGrpSpPr/>
          <p:nvPr/>
        </p:nvGrpSpPr>
        <p:grpSpPr>
          <a:xfrm>
            <a:off x="1845450" y="2158275"/>
            <a:ext cx="5923799" cy="4460100"/>
            <a:chOff x="1845450" y="2158275"/>
            <a:chExt cx="5923799" cy="4460100"/>
          </a:xfrm>
        </p:grpSpPr>
        <p:sp>
          <p:nvSpPr>
            <p:cNvPr id="30" name="Shape 30"/>
            <p:cNvSpPr/>
            <p:nvPr/>
          </p:nvSpPr>
          <p:spPr>
            <a:xfrm>
              <a:off x="1845450" y="2158275"/>
              <a:ext cx="5923799" cy="44601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1" name="Shape 31"/>
            <p:cNvPicPr preferRelativeResize="0"/>
            <p:nvPr/>
          </p:nvPicPr>
          <p:blipFill>
            <a:blip r:embed="rId3">
              <a:alphaModFix/>
            </a:blip>
            <a:stretch>
              <a:fillRect/>
            </a:stretch>
          </p:blipFill>
          <p:spPr>
            <a:xfrm>
              <a:off x="2003043" y="2311995"/>
              <a:ext cx="5604412" cy="4152027"/>
            </a:xfrm>
            <a:prstGeom prst="rect">
              <a:avLst/>
            </a:prstGeom>
            <a:noFill/>
            <a:ln>
              <a:noFill/>
            </a:ln>
          </p:spPr>
        </p:pic>
      </p:grpSp>
      <p:sp>
        <p:nvSpPr>
          <p:cNvPr id="32" name="Shape 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the ASI?</a:t>
            </a:r>
          </a:p>
        </p:txBody>
      </p:sp>
      <p:sp>
        <p:nvSpPr>
          <p:cNvPr id="33" name="Shape 33"/>
          <p:cNvSpPr txBox="1"/>
          <p:nvPr>
            <p:ph idx="1" type="body"/>
          </p:nvPr>
        </p:nvSpPr>
        <p:spPr>
          <a:xfrm>
            <a:off x="457200" y="1529475"/>
            <a:ext cx="8696099" cy="20091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t>2013 IEEE student robotics challenge</a:t>
            </a:r>
          </a:p>
          <a:p>
            <a:pPr lvl="0" rtl="0">
              <a:spcBef>
                <a:spcPts val="0"/>
              </a:spcBef>
              <a:buNone/>
            </a:pPr>
            <a:br>
              <a:rPr lang="en"/>
            </a:b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Lessons Learned</a:t>
            </a:r>
          </a:p>
        </p:txBody>
      </p:sp>
      <p:sp>
        <p:nvSpPr>
          <p:cNvPr id="196" name="Shape 1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200000"/>
              </a:lnSpc>
              <a:spcBef>
                <a:spcPts val="0"/>
              </a:spcBef>
              <a:buFont typeface="Arial"/>
              <a:buChar char="●"/>
            </a:pPr>
            <a:r>
              <a:rPr lang="en"/>
              <a:t>Consider the robot's needs, not your own</a:t>
            </a:r>
          </a:p>
          <a:p>
            <a:pPr indent="-228600" lvl="0" marL="457200" rtl="0">
              <a:lnSpc>
                <a:spcPct val="200000"/>
              </a:lnSpc>
              <a:spcBef>
                <a:spcPts val="0"/>
              </a:spcBef>
              <a:buFont typeface="Arial"/>
              <a:buChar char="●"/>
            </a:pPr>
            <a:r>
              <a:rPr lang="en">
                <a:solidFill>
                  <a:srgbClr val="FFFFFF"/>
                </a:solidFill>
              </a:rPr>
              <a:t>Don't buy any part without a datasheet</a:t>
            </a:r>
          </a:p>
          <a:p>
            <a:pPr indent="-228600" lvl="0" marL="457200" rtl="0">
              <a:lnSpc>
                <a:spcPct val="200000"/>
              </a:lnSpc>
              <a:spcBef>
                <a:spcPts val="0"/>
              </a:spcBef>
              <a:buFont typeface="Arial"/>
              <a:buChar char="●"/>
            </a:pPr>
            <a:r>
              <a:rPr lang="en"/>
              <a:t>Modular design pays off</a:t>
            </a:r>
          </a:p>
          <a:p>
            <a:pPr indent="-228600" lvl="0" marL="457200" rtl="0">
              <a:lnSpc>
                <a:spcPct val="200000"/>
              </a:lnSpc>
              <a:spcBef>
                <a:spcPts val="0"/>
              </a:spcBef>
              <a:buFont typeface="Arial"/>
              <a:buChar char="●"/>
            </a:pPr>
            <a:r>
              <a:rPr lang="en"/>
              <a:t>Robustness over speed</a:t>
            </a:r>
          </a:p>
        </p:txBody>
      </p:sp>
      <p:pic>
        <p:nvPicPr>
          <p:cNvPr id="197" name="Shape 197"/>
          <p:cNvPicPr preferRelativeResize="0"/>
          <p:nvPr/>
        </p:nvPicPr>
        <p:blipFill>
          <a:blip r:embed="rId3">
            <a:alphaModFix/>
          </a:blip>
          <a:stretch>
            <a:fillRect/>
          </a:stretch>
        </p:blipFill>
        <p:spPr>
          <a:xfrm>
            <a:off x="5144575" y="3136861"/>
            <a:ext cx="4157109" cy="3721138"/>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pic>
        <p:nvPicPr>
          <p:cNvPr id="202" name="Shape 202"/>
          <p:cNvPicPr preferRelativeResize="0"/>
          <p:nvPr/>
        </p:nvPicPr>
        <p:blipFill>
          <a:blip r:embed="rId3">
            <a:alphaModFix/>
          </a:blip>
          <a:stretch>
            <a:fillRect/>
          </a:stretch>
        </p:blipFill>
        <p:spPr>
          <a:xfrm>
            <a:off x="1774427" y="782966"/>
            <a:ext cx="5595144" cy="5292068"/>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idx="1" type="body"/>
          </p:nvPr>
        </p:nvSpPr>
        <p:spPr>
          <a:xfrm>
            <a:off x="457200" y="1417650"/>
            <a:ext cx="8229600" cy="4967700"/>
          </a:xfrm>
          <a:prstGeom prst="rect">
            <a:avLst/>
          </a:prstGeom>
        </p:spPr>
        <p:txBody>
          <a:bodyPr anchorCtr="0" anchor="t" bIns="91425" lIns="91425" rIns="91425" tIns="91425">
            <a:noAutofit/>
          </a:bodyPr>
          <a:lstStyle/>
          <a:p>
            <a:pPr indent="-228600" lvl="0" marL="457200" rtl="0">
              <a:lnSpc>
                <a:spcPct val="150000"/>
              </a:lnSpc>
              <a:spcBef>
                <a:spcPts val="0"/>
              </a:spcBef>
              <a:buFont typeface="Arial"/>
              <a:buChar char="●"/>
            </a:pPr>
            <a:r>
              <a:rPr lang="en"/>
              <a:t>Collect 6 Pucks</a:t>
            </a:r>
          </a:p>
          <a:p>
            <a:pPr indent="-228600" lvl="0" marL="457200" rtl="0">
              <a:lnSpc>
                <a:spcPct val="150000"/>
              </a:lnSpc>
              <a:spcBef>
                <a:spcPts val="0"/>
              </a:spcBef>
              <a:buFont typeface="Arial"/>
              <a:buChar char="●"/>
            </a:pPr>
            <a:r>
              <a:rPr lang="en"/>
              <a:t>Restrictions</a:t>
            </a:r>
          </a:p>
          <a:p>
            <a:pPr indent="-342900" lvl="1" marL="914400" rtl="0">
              <a:lnSpc>
                <a:spcPct val="150000"/>
              </a:lnSpc>
              <a:spcBef>
                <a:spcPts val="0"/>
              </a:spcBef>
              <a:buSzPct val="100000"/>
              <a:buFont typeface="Courier New"/>
              <a:buChar char="o"/>
            </a:pPr>
            <a:r>
              <a:rPr lang="en" sz="1800"/>
              <a:t>Size</a:t>
            </a:r>
          </a:p>
          <a:p>
            <a:pPr indent="-342900" lvl="1" marL="914400" rtl="0">
              <a:lnSpc>
                <a:spcPct val="150000"/>
              </a:lnSpc>
              <a:spcBef>
                <a:spcPts val="0"/>
              </a:spcBef>
              <a:buSzPct val="100000"/>
              <a:buFont typeface="Courier New"/>
              <a:buChar char="o"/>
            </a:pPr>
            <a:r>
              <a:rPr lang="en" sz="1800"/>
              <a:t>Weight</a:t>
            </a:r>
          </a:p>
          <a:p>
            <a:pPr indent="-342900" lvl="1" marL="914400" rtl="0">
              <a:lnSpc>
                <a:spcPct val="150000"/>
              </a:lnSpc>
              <a:spcBef>
                <a:spcPts val="0"/>
              </a:spcBef>
              <a:buSzPct val="100000"/>
              <a:buFont typeface="Courier New"/>
              <a:buChar char="o"/>
            </a:pPr>
            <a:r>
              <a:rPr lang="en" sz="1800"/>
              <a:t>Time limit</a:t>
            </a:r>
          </a:p>
          <a:p>
            <a:pPr indent="-342900" lvl="1" marL="914400" rtl="0">
              <a:lnSpc>
                <a:spcPct val="150000"/>
              </a:lnSpc>
              <a:spcBef>
                <a:spcPts val="0"/>
              </a:spcBef>
              <a:buSzPct val="100000"/>
              <a:buFont typeface="Courier New"/>
              <a:buChar char="o"/>
            </a:pPr>
            <a:r>
              <a:rPr lang="en" sz="1800"/>
              <a:t>Cost</a:t>
            </a:r>
          </a:p>
          <a:p>
            <a:pPr indent="-228600" lvl="0" marL="457200" rtl="0">
              <a:lnSpc>
                <a:spcPct val="150000"/>
              </a:lnSpc>
              <a:spcBef>
                <a:spcPts val="0"/>
              </a:spcBef>
              <a:buFont typeface="Arial"/>
              <a:buChar char="●"/>
            </a:pPr>
            <a:r>
              <a:rPr lang="en"/>
              <a:t>Obstacles</a:t>
            </a:r>
          </a:p>
          <a:p>
            <a:pPr indent="-342900" lvl="1" marL="914400" rtl="0">
              <a:lnSpc>
                <a:spcPct val="150000"/>
              </a:lnSpc>
              <a:spcBef>
                <a:spcPts val="0"/>
              </a:spcBef>
              <a:buSzPct val="100000"/>
              <a:buFont typeface="Courier New"/>
              <a:buChar char="o"/>
            </a:pPr>
            <a:r>
              <a:rPr lang="en" sz="1800"/>
              <a:t>Scale</a:t>
            </a:r>
          </a:p>
          <a:p>
            <a:pPr indent="-342900" lvl="1" marL="914400" rtl="0">
              <a:lnSpc>
                <a:spcPct val="150000"/>
              </a:lnSpc>
              <a:spcBef>
                <a:spcPts val="0"/>
              </a:spcBef>
              <a:buSzPct val="100000"/>
              <a:buFont typeface="Courier New"/>
              <a:buChar char="o"/>
            </a:pPr>
            <a:r>
              <a:rPr lang="en" sz="1800"/>
              <a:t>Avoid</a:t>
            </a:r>
          </a:p>
          <a:p>
            <a:pPr indent="0" lvl="0" marL="0" rtl="0">
              <a:lnSpc>
                <a:spcPct val="150000"/>
              </a:lnSpc>
              <a:spcBef>
                <a:spcPts val="0"/>
              </a:spcBef>
              <a:buNone/>
            </a:pPr>
            <a:r>
              <a:rPr lang="en"/>
              <a:t>	</a:t>
            </a:r>
          </a:p>
        </p:txBody>
      </p:sp>
      <p:sp>
        <p:nvSpPr>
          <p:cNvPr id="39" name="Shape 3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The Challenge:</a:t>
            </a:r>
          </a:p>
        </p:txBody>
      </p:sp>
      <p:pic>
        <p:nvPicPr>
          <p:cNvPr id="40" name="Shape 40"/>
          <p:cNvPicPr preferRelativeResize="0"/>
          <p:nvPr/>
        </p:nvPicPr>
        <p:blipFill>
          <a:blip r:embed="rId3">
            <a:alphaModFix/>
          </a:blip>
          <a:stretch>
            <a:fillRect/>
          </a:stretch>
        </p:blipFill>
        <p:spPr>
          <a:xfrm>
            <a:off x="4141474" y="1727200"/>
            <a:ext cx="4620500" cy="46581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The ASI Solution</a:t>
            </a:r>
          </a:p>
        </p:txBody>
      </p:sp>
      <p:sp>
        <p:nvSpPr>
          <p:cNvPr id="46" name="Shape 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50000"/>
              </a:lnSpc>
              <a:spcBef>
                <a:spcPts val="0"/>
              </a:spcBef>
              <a:buFont typeface="Arial"/>
              <a:buChar char="●"/>
            </a:pPr>
            <a:r>
              <a:rPr lang="en"/>
              <a:t>Localization</a:t>
            </a:r>
          </a:p>
          <a:p>
            <a:pPr indent="-228600" lvl="1" marL="914400" rtl="0">
              <a:lnSpc>
                <a:spcPct val="150000"/>
              </a:lnSpc>
              <a:spcBef>
                <a:spcPts val="0"/>
              </a:spcBef>
              <a:buFont typeface="Courier New"/>
              <a:buChar char="o"/>
            </a:pPr>
            <a:r>
              <a:rPr lang="en"/>
              <a:t>Where am I?</a:t>
            </a:r>
          </a:p>
          <a:p>
            <a:pPr indent="-228600" lvl="0" marL="457200" rtl="0">
              <a:lnSpc>
                <a:spcPct val="150000"/>
              </a:lnSpc>
              <a:spcBef>
                <a:spcPts val="0"/>
              </a:spcBef>
              <a:buFont typeface="Arial"/>
              <a:buChar char="●"/>
            </a:pPr>
            <a:r>
              <a:rPr lang="en"/>
              <a:t>Traversal</a:t>
            </a:r>
          </a:p>
          <a:p>
            <a:pPr indent="-228600" lvl="1" marL="914400" rtl="0">
              <a:lnSpc>
                <a:spcPct val="150000"/>
              </a:lnSpc>
              <a:spcBef>
                <a:spcPts val="0"/>
              </a:spcBef>
              <a:buFont typeface="Courier New"/>
              <a:buChar char="o"/>
            </a:pPr>
            <a:r>
              <a:rPr lang="en"/>
              <a:t>Where do I go?</a:t>
            </a:r>
          </a:p>
          <a:p>
            <a:pPr indent="-228600" lvl="1" marL="914400" rtl="0">
              <a:lnSpc>
                <a:spcPct val="150000"/>
              </a:lnSpc>
              <a:spcBef>
                <a:spcPts val="0"/>
              </a:spcBef>
              <a:buFont typeface="Courier New"/>
              <a:buChar char="o"/>
            </a:pPr>
            <a:r>
              <a:rPr lang="en"/>
              <a:t>How do I get there?</a:t>
            </a:r>
          </a:p>
          <a:p>
            <a:pPr indent="-228600" lvl="0" marL="457200" rtl="0">
              <a:lnSpc>
                <a:spcPct val="150000"/>
              </a:lnSpc>
              <a:spcBef>
                <a:spcPts val="0"/>
              </a:spcBef>
              <a:buFont typeface="Arial"/>
              <a:buChar char="●"/>
            </a:pPr>
            <a:r>
              <a:rPr lang="en"/>
              <a:t>Collection</a:t>
            </a:r>
          </a:p>
          <a:p>
            <a:pPr indent="-228600" lvl="1" marL="914400" rtl="0">
              <a:lnSpc>
                <a:spcPct val="150000"/>
              </a:lnSpc>
              <a:spcBef>
                <a:spcPts val="0"/>
              </a:spcBef>
              <a:buFont typeface="Courier New"/>
              <a:buChar char="o"/>
            </a:pPr>
            <a:r>
              <a:rPr lang="en"/>
              <a:t>Pick up an object</a:t>
            </a:r>
          </a:p>
          <a:p>
            <a:pPr>
              <a:spcBef>
                <a:spcPts val="0"/>
              </a:spcBef>
              <a:buNone/>
            </a:pPr>
            <a:r>
              <a:t/>
            </a:r>
            <a:endParaRPr/>
          </a:p>
        </p:txBody>
      </p:sp>
      <p:pic>
        <p:nvPicPr>
          <p:cNvPr id="47" name="Shape 47"/>
          <p:cNvPicPr preferRelativeResize="0"/>
          <p:nvPr/>
        </p:nvPicPr>
        <p:blipFill>
          <a:blip r:embed="rId3">
            <a:alphaModFix/>
          </a:blip>
          <a:stretch>
            <a:fillRect/>
          </a:stretch>
        </p:blipFill>
        <p:spPr>
          <a:xfrm>
            <a:off x="4611391" y="1600200"/>
            <a:ext cx="4075409" cy="406867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562975" y="257012"/>
            <a:ext cx="8229600" cy="1143000"/>
          </a:xfrm>
          <a:prstGeom prst="rect">
            <a:avLst/>
          </a:prstGeom>
        </p:spPr>
        <p:txBody>
          <a:bodyPr anchorCtr="0" anchor="b" bIns="91425" lIns="91425" rIns="91425" tIns="91425">
            <a:noAutofit/>
          </a:bodyPr>
          <a:lstStyle/>
          <a:p>
            <a:pPr algn="ctr">
              <a:spcBef>
                <a:spcPts val="0"/>
              </a:spcBef>
              <a:buNone/>
            </a:pPr>
            <a:r>
              <a:rPr lang="en"/>
              <a:t>Localization</a:t>
            </a:r>
          </a:p>
        </p:txBody>
      </p:sp>
      <p:sp>
        <p:nvSpPr>
          <p:cNvPr id="53" name="Shape 53"/>
          <p:cNvSpPr txBox="1"/>
          <p:nvPr>
            <p:ph idx="1" type="body"/>
          </p:nvPr>
        </p:nvSpPr>
        <p:spPr>
          <a:xfrm>
            <a:off x="457200" y="1600200"/>
            <a:ext cx="8303999" cy="717299"/>
          </a:xfrm>
          <a:prstGeom prst="rect">
            <a:avLst/>
          </a:prstGeom>
        </p:spPr>
        <p:txBody>
          <a:bodyPr anchorCtr="0" anchor="t" bIns="91425" lIns="91425" rIns="91425" tIns="91425">
            <a:noAutofit/>
          </a:bodyPr>
          <a:lstStyle/>
          <a:p>
            <a:pPr lvl="0" rtl="0" algn="ctr">
              <a:spcBef>
                <a:spcPts val="0"/>
              </a:spcBef>
              <a:buNone/>
            </a:pPr>
            <a:r>
              <a:rPr i="1" lang="en"/>
              <a:t>Position and Orientation Awareness</a:t>
            </a:r>
          </a:p>
        </p:txBody>
      </p:sp>
      <p:pic>
        <p:nvPicPr>
          <p:cNvPr id="54" name="Shape 54"/>
          <p:cNvPicPr preferRelativeResize="0"/>
          <p:nvPr/>
        </p:nvPicPr>
        <p:blipFill>
          <a:blip r:embed="rId3">
            <a:alphaModFix/>
          </a:blip>
          <a:stretch>
            <a:fillRect/>
          </a:stretch>
        </p:blipFill>
        <p:spPr>
          <a:xfrm>
            <a:off x="2725788" y="2438687"/>
            <a:ext cx="3903973" cy="39028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Localization sensors:</a:t>
            </a:r>
          </a:p>
        </p:txBody>
      </p:sp>
      <p:sp>
        <p:nvSpPr>
          <p:cNvPr id="60" name="Shape 6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Four eye modules, each with</a:t>
            </a:r>
          </a:p>
          <a:p>
            <a:pPr indent="-228600" lvl="1" marL="914400" rtl="0">
              <a:spcBef>
                <a:spcPts val="0"/>
              </a:spcBef>
              <a:buFont typeface="Arial"/>
              <a:buChar char="●"/>
            </a:pPr>
            <a:r>
              <a:rPr lang="en"/>
              <a:t>Infrared rangefinder</a:t>
            </a:r>
          </a:p>
          <a:p>
            <a:pPr indent="-228600" lvl="1" marL="914400" rtl="0">
              <a:spcBef>
                <a:spcPts val="0"/>
              </a:spcBef>
              <a:buFont typeface="Arial"/>
              <a:buChar char="●"/>
            </a:pPr>
            <a:r>
              <a:rPr lang="en"/>
              <a:t>Ultrasonic rangefinder</a:t>
            </a:r>
          </a:p>
          <a:p>
            <a:pPr indent="-228600" lvl="1" marL="914400" rtl="0">
              <a:spcBef>
                <a:spcPts val="0"/>
              </a:spcBef>
              <a:buFont typeface="Arial"/>
              <a:buChar char="●"/>
            </a:pPr>
            <a:r>
              <a:rPr lang="en"/>
              <a:t>Sweeping Servo Motor</a:t>
            </a:r>
          </a:p>
        </p:txBody>
      </p:sp>
      <p:pic>
        <p:nvPicPr>
          <p:cNvPr id="61" name="Shape 61"/>
          <p:cNvPicPr preferRelativeResize="0"/>
          <p:nvPr/>
        </p:nvPicPr>
        <p:blipFill>
          <a:blip r:embed="rId3">
            <a:alphaModFix/>
          </a:blip>
          <a:stretch>
            <a:fillRect/>
          </a:stretch>
        </p:blipFill>
        <p:spPr>
          <a:xfrm rot="-5400000">
            <a:off x="1896037" y="3257285"/>
            <a:ext cx="2855269" cy="3320456"/>
          </a:xfrm>
          <a:prstGeom prst="rect">
            <a:avLst/>
          </a:prstGeom>
          <a:noFill/>
          <a:ln>
            <a:noFill/>
          </a:ln>
        </p:spPr>
      </p:pic>
      <p:pic>
        <p:nvPicPr>
          <p:cNvPr id="62" name="Shape 62"/>
          <p:cNvPicPr preferRelativeResize="0"/>
          <p:nvPr/>
        </p:nvPicPr>
        <p:blipFill>
          <a:blip r:embed="rId4">
            <a:alphaModFix/>
          </a:blip>
          <a:stretch>
            <a:fillRect/>
          </a:stretch>
        </p:blipFill>
        <p:spPr>
          <a:xfrm>
            <a:off x="5889792" y="512852"/>
            <a:ext cx="2687228" cy="583229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199" y="239087"/>
            <a:ext cx="8229600" cy="1143000"/>
          </a:xfrm>
          <a:prstGeom prst="rect">
            <a:avLst/>
          </a:prstGeom>
        </p:spPr>
        <p:txBody>
          <a:bodyPr anchorCtr="0" anchor="b" bIns="91425" lIns="91425" rIns="91425" tIns="91425">
            <a:noAutofit/>
          </a:bodyPr>
          <a:lstStyle/>
          <a:p>
            <a:pPr>
              <a:spcBef>
                <a:spcPts val="0"/>
              </a:spcBef>
              <a:buNone/>
            </a:pPr>
            <a:r>
              <a:rPr lang="en"/>
              <a:t>Localization procedure</a:t>
            </a:r>
          </a:p>
        </p:txBody>
      </p:sp>
      <p:sp>
        <p:nvSpPr>
          <p:cNvPr id="68" name="Shape 68"/>
          <p:cNvSpPr txBox="1"/>
          <p:nvPr>
            <p:ph idx="1" type="body"/>
          </p:nvPr>
        </p:nvSpPr>
        <p:spPr>
          <a:xfrm>
            <a:off x="3883300" y="1471500"/>
            <a:ext cx="5047500" cy="5007599"/>
          </a:xfrm>
          <a:prstGeom prst="rect">
            <a:avLst/>
          </a:prstGeom>
        </p:spPr>
        <p:txBody>
          <a:bodyPr anchorCtr="0" anchor="t" bIns="91425" lIns="91425" rIns="91425" tIns="91425">
            <a:noAutofit/>
          </a:bodyPr>
          <a:lstStyle/>
          <a:p>
            <a:pPr indent="-228600" lvl="1" marL="914400" rtl="0">
              <a:lnSpc>
                <a:spcPct val="100000"/>
              </a:lnSpc>
              <a:spcBef>
                <a:spcPts val="0"/>
              </a:spcBef>
              <a:buFont typeface="Arial"/>
              <a:buChar char="●"/>
            </a:pPr>
            <a:r>
              <a:rPr lang="en"/>
              <a:t>Make a cloud of position hypotheses (hypobots)</a:t>
            </a:r>
          </a:p>
          <a:p>
            <a:pPr indent="0" lvl="0" marL="0" rtl="0">
              <a:lnSpc>
                <a:spcPct val="100000"/>
              </a:lnSpc>
              <a:spcBef>
                <a:spcPts val="0"/>
              </a:spcBef>
              <a:buNone/>
            </a:pPr>
            <a:r>
              <a:t/>
            </a:r>
            <a:endParaRPr/>
          </a:p>
          <a:p>
            <a:pPr indent="-228600" lvl="1" marL="914400" rtl="0">
              <a:lnSpc>
                <a:spcPct val="100000"/>
              </a:lnSpc>
              <a:spcBef>
                <a:spcPts val="0"/>
              </a:spcBef>
              <a:buFont typeface="Arial"/>
              <a:buChar char="●"/>
            </a:pPr>
            <a:r>
              <a:rPr lang="en"/>
              <a:t>Simulate expected measurements for each hypobot</a:t>
            </a:r>
          </a:p>
          <a:p>
            <a:pPr indent="0" lvl="0" marL="457200" rtl="0">
              <a:lnSpc>
                <a:spcPct val="100000"/>
              </a:lnSpc>
              <a:spcBef>
                <a:spcPts val="0"/>
              </a:spcBef>
              <a:buNone/>
            </a:pPr>
            <a:r>
              <a:t/>
            </a:r>
            <a:endParaRPr/>
          </a:p>
          <a:p>
            <a:pPr indent="-228600" lvl="1" marL="914400" rtl="0">
              <a:lnSpc>
                <a:spcPct val="100000"/>
              </a:lnSpc>
              <a:spcBef>
                <a:spcPts val="0"/>
              </a:spcBef>
              <a:buFont typeface="Arial"/>
              <a:buChar char="●"/>
            </a:pPr>
            <a:r>
              <a:rPr lang="en"/>
              <a:t>Compare simulations to real measurements</a:t>
            </a:r>
          </a:p>
          <a:p>
            <a:pPr indent="0" lvl="0" marL="457200" rtl="0">
              <a:lnSpc>
                <a:spcPct val="100000"/>
              </a:lnSpc>
              <a:spcBef>
                <a:spcPts val="0"/>
              </a:spcBef>
              <a:buNone/>
            </a:pPr>
            <a:r>
              <a:t/>
            </a:r>
            <a:endParaRPr/>
          </a:p>
          <a:p>
            <a:pPr indent="-228600" lvl="1" marL="914400" rtl="0">
              <a:lnSpc>
                <a:spcPct val="100000"/>
              </a:lnSpc>
              <a:spcBef>
                <a:spcPts val="0"/>
              </a:spcBef>
              <a:buFont typeface="Arial"/>
              <a:buChar char="●"/>
            </a:pPr>
            <a:r>
              <a:rPr lang="en"/>
              <a:t>Weight each hypobot</a:t>
            </a:r>
          </a:p>
        </p:txBody>
      </p:sp>
      <p:pic>
        <p:nvPicPr>
          <p:cNvPr id="69" name="Shape 69"/>
          <p:cNvPicPr preferRelativeResize="0"/>
          <p:nvPr/>
        </p:nvPicPr>
        <p:blipFill>
          <a:blip r:embed="rId3">
            <a:alphaModFix/>
          </a:blip>
          <a:stretch>
            <a:fillRect/>
          </a:stretch>
        </p:blipFill>
        <p:spPr>
          <a:xfrm>
            <a:off x="640700" y="1790125"/>
            <a:ext cx="3066014" cy="440160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pic>
        <p:nvPicPr>
          <p:cNvPr id="74" name="Shape 74"/>
          <p:cNvPicPr preferRelativeResize="0"/>
          <p:nvPr/>
        </p:nvPicPr>
        <p:blipFill>
          <a:blip r:embed="rId3">
            <a:alphaModFix/>
          </a:blip>
          <a:stretch>
            <a:fillRect/>
          </a:stretch>
        </p:blipFill>
        <p:spPr>
          <a:xfrm>
            <a:off x="1481741" y="2481099"/>
            <a:ext cx="3913635" cy="3886588"/>
          </a:xfrm>
          <a:prstGeom prst="rect">
            <a:avLst/>
          </a:prstGeom>
          <a:noFill/>
          <a:ln>
            <a:noFill/>
          </a:ln>
        </p:spPr>
      </p:pic>
      <p:sp>
        <p:nvSpPr>
          <p:cNvPr id="75" name="Shape 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gn="ctr">
              <a:spcBef>
                <a:spcPts val="0"/>
              </a:spcBef>
              <a:buNone/>
            </a:pPr>
            <a:r>
              <a:rPr lang="en"/>
              <a:t>Pathfinder</a:t>
            </a:r>
          </a:p>
        </p:txBody>
      </p:sp>
      <p:sp>
        <p:nvSpPr>
          <p:cNvPr id="76" name="Shape 76"/>
          <p:cNvSpPr txBox="1"/>
          <p:nvPr/>
        </p:nvSpPr>
        <p:spPr>
          <a:xfrm>
            <a:off x="5744950" y="2473375"/>
            <a:ext cx="3600899" cy="3034199"/>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New Data:</a:t>
            </a:r>
          </a:p>
          <a:p>
            <a:pPr indent="-228600" lvl="0" marL="457200" rtl="0">
              <a:spcBef>
                <a:spcPts val="0"/>
              </a:spcBef>
              <a:buClr>
                <a:srgbClr val="FFFFFF"/>
              </a:buClr>
              <a:buFont typeface="Arial"/>
              <a:buChar char="●"/>
            </a:pPr>
            <a:r>
              <a:rPr lang="en" sz="3000">
                <a:solidFill>
                  <a:srgbClr val="FFFFFF"/>
                </a:solidFill>
              </a:rPr>
              <a:t>Localization</a:t>
            </a:r>
          </a:p>
          <a:p>
            <a:pPr indent="-228600" lvl="0" marL="457200" rtl="0">
              <a:spcBef>
                <a:spcPts val="0"/>
              </a:spcBef>
              <a:buClr>
                <a:srgbClr val="FFFFFF"/>
              </a:buClr>
              <a:buFont typeface="Arial"/>
              <a:buChar char="●"/>
            </a:pPr>
            <a:r>
              <a:rPr lang="en" sz="3000">
                <a:solidFill>
                  <a:srgbClr val="FFFFFF"/>
                </a:solidFill>
              </a:rPr>
              <a:t>IMU</a:t>
            </a:r>
          </a:p>
          <a:p>
            <a:pPr indent="-228600" lvl="0" marL="457200" rtl="0">
              <a:spcBef>
                <a:spcPts val="0"/>
              </a:spcBef>
              <a:buClr>
                <a:srgbClr val="FFFFFF"/>
              </a:buClr>
              <a:buFont typeface="Arial"/>
              <a:buChar char="●"/>
            </a:pPr>
            <a:r>
              <a:rPr lang="en" sz="3000">
                <a:solidFill>
                  <a:srgbClr val="FFFFFF"/>
                </a:solidFill>
              </a:rPr>
              <a:t>Pucks</a:t>
            </a:r>
          </a:p>
          <a:p>
            <a:pPr lvl="0" rtl="0">
              <a:spcBef>
                <a:spcPts val="0"/>
              </a:spcBef>
              <a:buNone/>
            </a:pPr>
            <a:r>
              <a:t/>
            </a:r>
            <a:endParaRPr sz="3000">
              <a:solidFill>
                <a:srgbClr val="FFFFFF"/>
              </a:solidFill>
            </a:endParaRPr>
          </a:p>
          <a:p>
            <a:pPr lvl="0" rtl="0">
              <a:spcBef>
                <a:spcPts val="0"/>
              </a:spcBef>
              <a:buNone/>
            </a:pPr>
            <a:r>
              <a:rPr b="1" lang="en" sz="3000">
                <a:solidFill>
                  <a:srgbClr val="FFFFFF"/>
                </a:solidFill>
              </a:rPr>
              <a:t>Static Data:</a:t>
            </a:r>
          </a:p>
          <a:p>
            <a:pPr indent="-228600" lvl="0" marL="457200" rtl="0">
              <a:spcBef>
                <a:spcPts val="0"/>
              </a:spcBef>
              <a:buClr>
                <a:srgbClr val="FFFFFF"/>
              </a:buClr>
              <a:buFont typeface="Arial"/>
              <a:buChar char="●"/>
            </a:pPr>
            <a:r>
              <a:rPr lang="en" sz="3000">
                <a:solidFill>
                  <a:srgbClr val="FFFFFF"/>
                </a:solidFill>
              </a:rPr>
              <a:t>Graph</a:t>
            </a:r>
          </a:p>
        </p:txBody>
      </p:sp>
      <p:sp>
        <p:nvSpPr>
          <p:cNvPr id="77" name="Shape 77"/>
          <p:cNvSpPr txBox="1"/>
          <p:nvPr>
            <p:ph idx="1" type="body"/>
          </p:nvPr>
        </p:nvSpPr>
        <p:spPr>
          <a:xfrm>
            <a:off x="457200" y="1600200"/>
            <a:ext cx="8229600" cy="772200"/>
          </a:xfrm>
          <a:prstGeom prst="rect">
            <a:avLst/>
          </a:prstGeom>
        </p:spPr>
        <p:txBody>
          <a:bodyPr anchorCtr="0" anchor="t" bIns="91425" lIns="91425" rIns="91425" tIns="91425">
            <a:noAutofit/>
          </a:bodyPr>
          <a:lstStyle/>
          <a:p>
            <a:pPr lvl="0" rtl="0" algn="ctr">
              <a:spcBef>
                <a:spcPts val="0"/>
              </a:spcBef>
              <a:buNone/>
            </a:pPr>
            <a:r>
              <a:rPr i="1" lang="en"/>
              <a:t>Planning and Routing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480749" y="2587203"/>
            <a:ext cx="3825861" cy="3825066"/>
          </a:xfrm>
          <a:prstGeom prst="rect">
            <a:avLst/>
          </a:prstGeom>
          <a:noFill/>
          <a:ln>
            <a:noFill/>
          </a:ln>
        </p:spPr>
      </p:pic>
      <p:sp>
        <p:nvSpPr>
          <p:cNvPr id="83" name="Shape 83"/>
          <p:cNvSpPr txBox="1"/>
          <p:nvPr>
            <p:ph type="title"/>
          </p:nvPr>
        </p:nvSpPr>
        <p:spPr>
          <a:xfrm>
            <a:off x="457199" y="274637"/>
            <a:ext cx="8229600" cy="1143000"/>
          </a:xfrm>
          <a:prstGeom prst="rect">
            <a:avLst/>
          </a:prstGeom>
        </p:spPr>
        <p:txBody>
          <a:bodyPr anchorCtr="0" anchor="b" bIns="91425" lIns="91425" rIns="91425" tIns="91425">
            <a:noAutofit/>
          </a:bodyPr>
          <a:lstStyle/>
          <a:p>
            <a:pPr>
              <a:spcBef>
                <a:spcPts val="0"/>
              </a:spcBef>
              <a:buNone/>
            </a:pPr>
            <a:r>
              <a:rPr lang="en"/>
              <a:t>Pathfinders</a:t>
            </a:r>
          </a:p>
        </p:txBody>
      </p:sp>
      <p:sp>
        <p:nvSpPr>
          <p:cNvPr id="84" name="Shape 84"/>
          <p:cNvSpPr txBox="1"/>
          <p:nvPr>
            <p:ph idx="1" type="body"/>
          </p:nvPr>
        </p:nvSpPr>
        <p:spPr>
          <a:xfrm>
            <a:off x="1130530" y="1417637"/>
            <a:ext cx="2526300" cy="1178699"/>
          </a:xfrm>
          <a:prstGeom prst="rect">
            <a:avLst/>
          </a:prstGeom>
        </p:spPr>
        <p:txBody>
          <a:bodyPr anchorCtr="0" anchor="t" bIns="91425" lIns="91425" rIns="91425" tIns="91425">
            <a:noAutofit/>
          </a:bodyPr>
          <a:lstStyle/>
          <a:p>
            <a:pPr lvl="0" rtl="0" algn="ctr">
              <a:spcBef>
                <a:spcPts val="0"/>
              </a:spcBef>
              <a:buNone/>
            </a:pPr>
            <a:r>
              <a:rPr lang="en"/>
              <a:t>Probabilistic</a:t>
            </a:r>
          </a:p>
          <a:p>
            <a:pPr lvl="0" rtl="0" algn="ctr">
              <a:spcBef>
                <a:spcPts val="0"/>
              </a:spcBef>
              <a:buNone/>
            </a:pPr>
            <a:r>
              <a:rPr lang="en"/>
              <a:t>Pathfinding          </a:t>
            </a:r>
          </a:p>
          <a:p>
            <a:pPr lvl="0" rtl="0">
              <a:spcBef>
                <a:spcPts val="0"/>
              </a:spcBef>
              <a:buNone/>
            </a:pPr>
            <a:r>
              <a:t/>
            </a:r>
            <a:endParaRPr/>
          </a:p>
          <a:p>
            <a:pPr>
              <a:spcBef>
                <a:spcPts val="0"/>
              </a:spcBef>
              <a:buNone/>
            </a:pPr>
            <a:r>
              <a:t/>
            </a:r>
            <a:endParaRPr/>
          </a:p>
        </p:txBody>
      </p:sp>
      <p:pic>
        <p:nvPicPr>
          <p:cNvPr id="85" name="Shape 85"/>
          <p:cNvPicPr preferRelativeResize="0"/>
          <p:nvPr/>
        </p:nvPicPr>
        <p:blipFill>
          <a:blip r:embed="rId4">
            <a:alphaModFix/>
          </a:blip>
          <a:stretch>
            <a:fillRect/>
          </a:stretch>
        </p:blipFill>
        <p:spPr>
          <a:xfrm>
            <a:off x="4837669" y="2588293"/>
            <a:ext cx="3825580" cy="3822887"/>
          </a:xfrm>
          <a:prstGeom prst="rect">
            <a:avLst/>
          </a:prstGeom>
          <a:noFill/>
          <a:ln>
            <a:noFill/>
          </a:ln>
        </p:spPr>
      </p:pic>
      <p:sp>
        <p:nvSpPr>
          <p:cNvPr id="86" name="Shape 86"/>
          <p:cNvSpPr txBox="1"/>
          <p:nvPr/>
        </p:nvSpPr>
        <p:spPr>
          <a:xfrm>
            <a:off x="5305209" y="1669637"/>
            <a:ext cx="2890500" cy="674700"/>
          </a:xfrm>
          <a:prstGeom prst="rect">
            <a:avLst/>
          </a:prstGeom>
          <a:noFill/>
          <a:ln>
            <a:noFill/>
          </a:ln>
        </p:spPr>
        <p:txBody>
          <a:bodyPr anchorCtr="0" anchor="ctr" bIns="91425" lIns="91425" rIns="91425" tIns="91425">
            <a:noAutofit/>
          </a:bodyPr>
          <a:lstStyle/>
          <a:p>
            <a:pPr lvl="0" rtl="0" algn="ctr">
              <a:spcBef>
                <a:spcPts val="0"/>
              </a:spcBef>
              <a:buNone/>
            </a:pPr>
            <a:r>
              <a:rPr lang="en" sz="3000">
                <a:solidFill>
                  <a:srgbClr val="FFFFFF"/>
                </a:solidFill>
              </a:rPr>
              <a:t>Planned Pathing</a:t>
            </a:r>
          </a:p>
        </p:txBody>
      </p:sp>
      <p:sp>
        <p:nvSpPr>
          <p:cNvPr id="87" name="Shape 87"/>
          <p:cNvSpPr txBox="1"/>
          <p:nvPr/>
        </p:nvSpPr>
        <p:spPr>
          <a:xfrm>
            <a:off x="4205250" y="1900843"/>
            <a:ext cx="780599" cy="700200"/>
          </a:xfrm>
          <a:prstGeom prst="rect">
            <a:avLst/>
          </a:prstGeom>
          <a:noFill/>
          <a:ln>
            <a:noFill/>
          </a:ln>
        </p:spPr>
        <p:txBody>
          <a:bodyPr anchorCtr="0" anchor="ctr" bIns="91425" lIns="91425" rIns="91425" tIns="91425">
            <a:noAutofit/>
          </a:bodyPr>
          <a:lstStyle/>
          <a:p>
            <a:pPr lvl="0" rtl="0" algn="ctr">
              <a:spcBef>
                <a:spcPts val="0"/>
              </a:spcBef>
              <a:buNone/>
            </a:pPr>
            <a:r>
              <a:rPr lang="en" sz="3000">
                <a:solidFill>
                  <a:schemeClr val="lt1"/>
                </a:solidFill>
              </a:rPr>
              <a:t>vs.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