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notesMasterIdLst>
    <p:notesMasterId r:id="rId3"/>
  </p:notesMasterIdLst>
  <p:handoutMasterIdLst>
    <p:handoutMasterId r:id="rId4"/>
  </p:handoutMasterIdLst>
  <p:sldIdLst>
    <p:sldId id="256" r:id="rId2"/>
  </p:sldIdLst>
  <p:sldSz cx="43891200" cy="32918400"/>
  <p:notesSz cx="7010400" cy="9271000"/>
  <p:embeddedFontLst>
    <p:embeddedFont>
      <p:font typeface="Calibri" panose="020F0502020204030204" pitchFamily="34" charset="0"/>
      <p:regular r:id="rId5"/>
      <p:bold r:id="rId6"/>
      <p:italic r:id="rId7"/>
      <p:boldItalic r:id="rId8"/>
    </p:embeddedFont>
    <p:embeddedFont>
      <p:font typeface="Quattrocento" panose="020B0604020202020204" charset="0"/>
      <p:regular r:id="rId9"/>
      <p:bold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A30050"/>
    <a:srgbClr val="08A1D9"/>
    <a:srgbClr val="434342"/>
    <a:srgbClr val="613318"/>
    <a:srgbClr val="ADD632"/>
    <a:srgbClr val="FFCC00"/>
    <a:srgbClr val="000000"/>
    <a:srgbClr val="00334D"/>
    <a:srgbClr val="BD4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225" autoAdjust="0"/>
    <p:restoredTop sz="96400" autoAdjust="0"/>
  </p:normalViewPr>
  <p:slideViewPr>
    <p:cSldViewPr>
      <p:cViewPr>
        <p:scale>
          <a:sx n="25" d="100"/>
          <a:sy n="25" d="100"/>
        </p:scale>
        <p:origin x="1938" y="-612"/>
      </p:cViewPr>
      <p:guideLst>
        <p:guide orient="horz" pos="10368"/>
        <p:guide pos="13824"/>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10/21/2019</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9AAD2F4-EBA2-49CC-BB5E-6909055A3F8E}" type="datetimeFigureOut">
              <a:rPr lang="en-US" smtClean="0"/>
              <a:t>10/21/2019</a:t>
            </a:fld>
            <a:endParaRPr lang="en-US"/>
          </a:p>
        </p:txBody>
      </p:sp>
      <p:sp>
        <p:nvSpPr>
          <p:cNvPr id="4" name="Slayt Resmi Yer Tutucusu 3"/>
          <p:cNvSpPr>
            <a:spLocks noGrp="1" noRot="1" noChangeAspect="1"/>
          </p:cNvSpPr>
          <p:nvPr>
            <p:ph type="sldImg" idx="2"/>
          </p:nvPr>
        </p:nvSpPr>
        <p:spPr>
          <a:xfrm>
            <a:off x="1419225" y="1158875"/>
            <a:ext cx="4171950" cy="3128963"/>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701675" y="4462463"/>
            <a:ext cx="5607050" cy="3649662"/>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805863"/>
            <a:ext cx="3038475" cy="46513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970338" y="8805863"/>
            <a:ext cx="3038475" cy="465137"/>
          </a:xfrm>
          <a:prstGeom prst="rect">
            <a:avLst/>
          </a:prstGeom>
        </p:spPr>
        <p:txBody>
          <a:bodyPr vert="horz" lIns="91440" tIns="45720" rIns="91440" bIns="45720" rtlCol="0" anchor="b"/>
          <a:lstStyle>
            <a:lvl1pPr algn="r">
              <a:defRPr sz="1200"/>
            </a:lvl1pPr>
          </a:lstStyle>
          <a:p>
            <a:fld id="{27260C6C-E08F-4E94-85CA-83D11DA05CC5}" type="slidenum">
              <a:rPr lang="en-US" smtClean="0"/>
              <a:t>‹#›</a:t>
            </a:fld>
            <a:endParaRPr lang="en-US"/>
          </a:p>
        </p:txBody>
      </p:sp>
    </p:spTree>
    <p:extLst>
      <p:ext uri="{BB962C8B-B14F-4D97-AF65-F5344CB8AC3E}">
        <p14:creationId xmlns:p14="http://schemas.microsoft.com/office/powerpoint/2010/main" val="90422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27260C6C-E08F-4E94-85CA-83D11DA05CC5}" type="slidenum">
              <a:rPr lang="en-US" smtClean="0"/>
              <a:t>1</a:t>
            </a:fld>
            <a:endParaRPr lang="en-US"/>
          </a:p>
        </p:txBody>
      </p:sp>
    </p:spTree>
    <p:extLst>
      <p:ext uri="{BB962C8B-B14F-4D97-AF65-F5344CB8AC3E}">
        <p14:creationId xmlns:p14="http://schemas.microsoft.com/office/powerpoint/2010/main" val="378659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12" y="4221482"/>
            <a:ext cx="47404018"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0530847" y="4221482"/>
            <a:ext cx="141480542"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78667" indent="0">
              <a:buNone/>
              <a:defRPr sz="7400">
                <a:solidFill>
                  <a:schemeClr val="tx1">
                    <a:tint val="75000"/>
                  </a:schemeClr>
                </a:solidFill>
              </a:defRPr>
            </a:lvl2pPr>
            <a:lvl3pPr marL="3757334" indent="0">
              <a:buNone/>
              <a:defRPr sz="6600">
                <a:solidFill>
                  <a:schemeClr val="tx1">
                    <a:tint val="75000"/>
                  </a:schemeClr>
                </a:solidFill>
              </a:defRPr>
            </a:lvl3pPr>
            <a:lvl4pPr marL="5636001" indent="0">
              <a:buNone/>
              <a:defRPr sz="5800">
                <a:solidFill>
                  <a:schemeClr val="tx1">
                    <a:tint val="75000"/>
                  </a:schemeClr>
                </a:solidFill>
              </a:defRPr>
            </a:lvl4pPr>
            <a:lvl5pPr marL="7514669" indent="0">
              <a:buNone/>
              <a:defRPr sz="5800">
                <a:solidFill>
                  <a:schemeClr val="tx1">
                    <a:tint val="75000"/>
                  </a:schemeClr>
                </a:solidFill>
              </a:defRPr>
            </a:lvl5pPr>
            <a:lvl6pPr marL="9393336" indent="0">
              <a:buNone/>
              <a:defRPr sz="5800">
                <a:solidFill>
                  <a:schemeClr val="tx1">
                    <a:tint val="75000"/>
                  </a:schemeClr>
                </a:solidFill>
              </a:defRPr>
            </a:lvl6pPr>
            <a:lvl7pPr marL="11272007" indent="0">
              <a:buNone/>
              <a:defRPr sz="5800">
                <a:solidFill>
                  <a:schemeClr val="tx1">
                    <a:tint val="75000"/>
                  </a:schemeClr>
                </a:solidFill>
              </a:defRPr>
            </a:lvl7pPr>
            <a:lvl8pPr marL="13150673" indent="0">
              <a:buNone/>
              <a:defRPr sz="5800">
                <a:solidFill>
                  <a:schemeClr val="tx1">
                    <a:tint val="75000"/>
                  </a:schemeClr>
                </a:solidFill>
              </a:defRPr>
            </a:lvl8pPr>
            <a:lvl9pPr marL="15029342"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0530842" y="24582121"/>
            <a:ext cx="94442279" cy="69517264"/>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82121"/>
            <a:ext cx="94442279" cy="69517264"/>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78667" indent="0">
              <a:buNone/>
              <a:defRPr sz="11500"/>
            </a:lvl2pPr>
            <a:lvl3pPr marL="3757334" indent="0">
              <a:buNone/>
              <a:defRPr sz="9900"/>
            </a:lvl3pPr>
            <a:lvl4pPr marL="5636001" indent="0">
              <a:buNone/>
              <a:defRPr sz="8200"/>
            </a:lvl4pPr>
            <a:lvl5pPr marL="7514669" indent="0">
              <a:buNone/>
              <a:defRPr sz="8200"/>
            </a:lvl5pPr>
            <a:lvl6pPr marL="9393336" indent="0">
              <a:buNone/>
              <a:defRPr sz="8200"/>
            </a:lvl6pPr>
            <a:lvl7pPr marL="11272007" indent="0">
              <a:buNone/>
              <a:defRPr sz="8200"/>
            </a:lvl7pPr>
            <a:lvl8pPr marL="13150673" indent="0">
              <a:buNone/>
              <a:defRPr sz="8200"/>
            </a:lvl8pPr>
            <a:lvl9pPr marL="15029342"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10/21/2019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5729" tIns="187871" rIns="375729" bIns="18787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5729" tIns="187871" rIns="375729" bIns="18787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7"/>
            <a:ext cx="10241280" cy="1752600"/>
          </a:xfrm>
          <a:prstGeom prst="rect">
            <a:avLst/>
          </a:prstGeom>
        </p:spPr>
        <p:txBody>
          <a:bodyPr vert="horz" lIns="375729" tIns="187871" rIns="375729" bIns="187871"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10/21/2019</a:t>
            </a:fld>
            <a:endParaRPr lang="en-US"/>
          </a:p>
        </p:txBody>
      </p:sp>
      <p:sp>
        <p:nvSpPr>
          <p:cNvPr id="5" name="Footer Placeholder 4"/>
          <p:cNvSpPr>
            <a:spLocks noGrp="1"/>
          </p:cNvSpPr>
          <p:nvPr>
            <p:ph type="ftr" sz="quarter" idx="3"/>
          </p:nvPr>
        </p:nvSpPr>
        <p:spPr>
          <a:xfrm>
            <a:off x="14996161" y="30510497"/>
            <a:ext cx="13898880" cy="1752600"/>
          </a:xfrm>
          <a:prstGeom prst="rect">
            <a:avLst/>
          </a:prstGeom>
        </p:spPr>
        <p:txBody>
          <a:bodyPr vert="horz" lIns="375729" tIns="187871" rIns="375729" bIns="187871"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7"/>
            <a:ext cx="10241280" cy="1752600"/>
          </a:xfrm>
          <a:prstGeom prst="rect">
            <a:avLst/>
          </a:prstGeom>
        </p:spPr>
        <p:txBody>
          <a:bodyPr vert="horz" lIns="375729" tIns="187871" rIns="375729" bIns="187871"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concludingcider  Size: 48x36</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smtId="4294967295"/>
      </a:defPPr>
      <a:lvl1pPr algn="ctr" defTabSz="3757334"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09002" indent="-1409002" algn="l" defTabSz="375733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2839" indent="-1174172" algn="l" defTabSz="375733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696668" indent="-939334" algn="l" defTabSz="375733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7533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54002"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32673"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11341"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90008"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6867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57334" rtl="0" eaLnBrk="1" latinLnBrk="0" hangingPunct="1">
        <a:defRPr sz="7400" kern="1200">
          <a:solidFill>
            <a:schemeClr val="tx1"/>
          </a:solidFill>
          <a:latin typeface="+mn-lt"/>
          <a:ea typeface="+mn-ea"/>
          <a:cs typeface="+mn-cs"/>
        </a:defRPr>
      </a:lvl1pPr>
      <a:lvl2pPr marL="1878667" algn="l" defTabSz="3757334" rtl="0" eaLnBrk="1" latinLnBrk="0" hangingPunct="1">
        <a:defRPr sz="7400" kern="1200">
          <a:solidFill>
            <a:schemeClr val="tx1"/>
          </a:solidFill>
          <a:latin typeface="+mn-lt"/>
          <a:ea typeface="+mn-ea"/>
          <a:cs typeface="+mn-cs"/>
        </a:defRPr>
      </a:lvl2pPr>
      <a:lvl3pPr marL="3757334" algn="l" defTabSz="3757334" rtl="0" eaLnBrk="1" latinLnBrk="0" hangingPunct="1">
        <a:defRPr sz="7400" kern="1200">
          <a:solidFill>
            <a:schemeClr val="tx1"/>
          </a:solidFill>
          <a:latin typeface="+mn-lt"/>
          <a:ea typeface="+mn-ea"/>
          <a:cs typeface="+mn-cs"/>
        </a:defRPr>
      </a:lvl3pPr>
      <a:lvl4pPr marL="5636001" algn="l" defTabSz="3757334" rtl="0" eaLnBrk="1" latinLnBrk="0" hangingPunct="1">
        <a:defRPr sz="7400" kern="1200">
          <a:solidFill>
            <a:schemeClr val="tx1"/>
          </a:solidFill>
          <a:latin typeface="+mn-lt"/>
          <a:ea typeface="+mn-ea"/>
          <a:cs typeface="+mn-cs"/>
        </a:defRPr>
      </a:lvl4pPr>
      <a:lvl5pPr marL="7514669" algn="l" defTabSz="3757334" rtl="0" eaLnBrk="1" latinLnBrk="0" hangingPunct="1">
        <a:defRPr sz="7400" kern="1200">
          <a:solidFill>
            <a:schemeClr val="tx1"/>
          </a:solidFill>
          <a:latin typeface="+mn-lt"/>
          <a:ea typeface="+mn-ea"/>
          <a:cs typeface="+mn-cs"/>
        </a:defRPr>
      </a:lvl5pPr>
      <a:lvl6pPr marL="9393336" algn="l" defTabSz="3757334" rtl="0" eaLnBrk="1" latinLnBrk="0" hangingPunct="1">
        <a:defRPr sz="7400" kern="1200">
          <a:solidFill>
            <a:schemeClr val="tx1"/>
          </a:solidFill>
          <a:latin typeface="+mn-lt"/>
          <a:ea typeface="+mn-ea"/>
          <a:cs typeface="+mn-cs"/>
        </a:defRPr>
      </a:lvl6pPr>
      <a:lvl7pPr marL="11272007" algn="l" defTabSz="3757334" rtl="0" eaLnBrk="1" latinLnBrk="0" hangingPunct="1">
        <a:defRPr sz="7400" kern="1200">
          <a:solidFill>
            <a:schemeClr val="tx1"/>
          </a:solidFill>
          <a:latin typeface="+mn-lt"/>
          <a:ea typeface="+mn-ea"/>
          <a:cs typeface="+mn-cs"/>
        </a:defRPr>
      </a:lvl7pPr>
      <a:lvl8pPr marL="13150673" algn="l" defTabSz="3757334" rtl="0" eaLnBrk="1" latinLnBrk="0" hangingPunct="1">
        <a:defRPr sz="7400" kern="1200">
          <a:solidFill>
            <a:schemeClr val="tx1"/>
          </a:solidFill>
          <a:latin typeface="+mn-lt"/>
          <a:ea typeface="+mn-ea"/>
          <a:cs typeface="+mn-cs"/>
        </a:defRPr>
      </a:lvl8pPr>
      <a:lvl9pPr marL="15029342" algn="l" defTabSz="375733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rot="5400000" flipH="1">
            <a:off x="13553395" y="18450605"/>
            <a:ext cx="914400" cy="28021190"/>
          </a:xfrm>
          <a:prstGeom prst="r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49" name="Text Placeholder 5">
            <a:extLst>
              <a:ext uri="{FF2B5EF4-FFF2-40B4-BE49-F238E27FC236}">
                <a16:creationId xmlns:a16="http://schemas.microsoft.com/office/drawing/2014/main" id="{D1E8EEA0-ED67-4B13-A826-1A8457285CCB}"/>
              </a:ext>
            </a:extLst>
          </p:cNvPr>
          <p:cNvSpPr txBox="1"/>
          <p:nvPr/>
        </p:nvSpPr>
        <p:spPr>
          <a:xfrm>
            <a:off x="10758326" y="1485777"/>
            <a:ext cx="31928405" cy="1426710"/>
          </a:xfrm>
          <a:prstGeom prst="rect">
            <a:avLst/>
          </a:prstGeom>
        </p:spPr>
        <p:txBody>
          <a:bodyPr lIns="0" tIns="0" rIns="0" bIns="0" anchor="ctr">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7200" b="1" dirty="0">
                <a:solidFill>
                  <a:srgbClr val="434342"/>
                </a:solidFill>
                <a:latin typeface="Times New Roman" panose="02020603050405020304" pitchFamily="18" charset="0"/>
                <a:cs typeface="Times New Roman" panose="02020603050405020304" pitchFamily="18" charset="0"/>
              </a:rPr>
              <a:t>Fashion Image Retrieval with Capsule Networks</a:t>
            </a:r>
          </a:p>
        </p:txBody>
      </p:sp>
      <p:sp>
        <p:nvSpPr>
          <p:cNvPr id="55" name="Text Placeholder 5">
            <a:extLst>
              <a:ext uri="{FF2B5EF4-FFF2-40B4-BE49-F238E27FC236}">
                <a16:creationId xmlns:a16="http://schemas.microsoft.com/office/drawing/2014/main" id="{17285E29-F4EF-4B9F-90C7-5108CA16C10F}"/>
              </a:ext>
            </a:extLst>
          </p:cNvPr>
          <p:cNvSpPr txBox="1"/>
          <p:nvPr/>
        </p:nvSpPr>
        <p:spPr>
          <a:xfrm>
            <a:off x="10758327" y="3457434"/>
            <a:ext cx="31928404" cy="2825389"/>
          </a:xfrm>
          <a:prstGeom prst="rect">
            <a:avLst/>
          </a:prstGeom>
        </p:spPr>
        <p:txBody>
          <a:bodyPr wrap="square" lIns="0" tIns="0" rIns="0" bIns="0" anchor="ctr">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400" dirty="0">
                <a:solidFill>
                  <a:srgbClr val="434342"/>
                </a:solidFill>
                <a:latin typeface="Times New Roman" panose="02020603050405020304" pitchFamily="18" charset="0"/>
                <a:cs typeface="Times New Roman" panose="02020603050405020304" pitchFamily="18" charset="0"/>
              </a:rPr>
              <a:t>Furkan Kınlı</a:t>
            </a:r>
            <a:r>
              <a:rPr lang="en-US" sz="5400" baseline="30000" dirty="0">
                <a:solidFill>
                  <a:srgbClr val="434342"/>
                </a:solidFill>
                <a:latin typeface="Times New Roman" panose="02020603050405020304" pitchFamily="18" charset="0"/>
                <a:cs typeface="Times New Roman" panose="02020603050405020304" pitchFamily="18" charset="0"/>
              </a:rPr>
              <a:t>1</a:t>
            </a:r>
            <a:r>
              <a:rPr lang="en-US" sz="5400" dirty="0">
                <a:solidFill>
                  <a:srgbClr val="434342"/>
                </a:solidFill>
                <a:latin typeface="Times New Roman" panose="02020603050405020304" pitchFamily="18" charset="0"/>
                <a:cs typeface="Times New Roman" panose="02020603050405020304" pitchFamily="18" charset="0"/>
              </a:rPr>
              <a:t>		Barış Özcan</a:t>
            </a:r>
            <a:r>
              <a:rPr lang="en-US" sz="5400" baseline="30000" dirty="0">
                <a:solidFill>
                  <a:srgbClr val="434342"/>
                </a:solidFill>
                <a:latin typeface="Times New Roman" panose="02020603050405020304" pitchFamily="18" charset="0"/>
                <a:cs typeface="Times New Roman" panose="02020603050405020304" pitchFamily="18" charset="0"/>
              </a:rPr>
              <a:t>2</a:t>
            </a:r>
            <a:r>
              <a:rPr lang="en-US" sz="5400" dirty="0">
                <a:solidFill>
                  <a:srgbClr val="434342"/>
                </a:solidFill>
                <a:latin typeface="Times New Roman" panose="02020603050405020304" pitchFamily="18" charset="0"/>
                <a:cs typeface="Times New Roman" panose="02020603050405020304" pitchFamily="18" charset="0"/>
              </a:rPr>
              <a:t>		 Furkan Kıraç</a:t>
            </a:r>
            <a:r>
              <a:rPr lang="en-US" sz="4800" baseline="30000" dirty="0">
                <a:solidFill>
                  <a:srgbClr val="434342"/>
                </a:solidFill>
                <a:latin typeface="Times New Roman" panose="02020603050405020304" pitchFamily="18" charset="0"/>
                <a:cs typeface="Times New Roman" panose="02020603050405020304" pitchFamily="18" charset="0"/>
              </a:rPr>
              <a:t>3</a:t>
            </a:r>
          </a:p>
          <a:p>
            <a:pPr algn="ctr">
              <a:defRPr/>
            </a:pPr>
            <a:r>
              <a:rPr lang="en-US" sz="5400" dirty="0">
                <a:solidFill>
                  <a:srgbClr val="434342"/>
                </a:solidFill>
                <a:latin typeface="Times New Roman" panose="02020603050405020304" pitchFamily="18" charset="0"/>
                <a:cs typeface="Times New Roman" panose="02020603050405020304" pitchFamily="18" charset="0"/>
              </a:rPr>
              <a:t>Department of Computer Science, Özyeğin University, İstanbul, Türkiye</a:t>
            </a:r>
          </a:p>
          <a:p>
            <a:pPr algn="ctr">
              <a:defRPr/>
            </a:pPr>
            <a:r>
              <a:rPr lang="en-US" sz="5400" dirty="0">
                <a:solidFill>
                  <a:srgbClr val="434342"/>
                </a:solidFill>
                <a:latin typeface="Times New Roman" panose="02020603050405020304" pitchFamily="18" charset="0"/>
                <a:cs typeface="Times New Roman" panose="02020603050405020304" pitchFamily="18" charset="0"/>
              </a:rPr>
              <a:t>{</a:t>
            </a:r>
            <a:r>
              <a:rPr lang="en-US" sz="5400" baseline="30000" dirty="0">
                <a:solidFill>
                  <a:srgbClr val="434342"/>
                </a:solidFill>
                <a:latin typeface="Times New Roman" panose="02020603050405020304" pitchFamily="18" charset="0"/>
                <a:cs typeface="Times New Roman" panose="02020603050405020304" pitchFamily="18" charset="0"/>
              </a:rPr>
              <a:t>1</a:t>
            </a:r>
            <a:r>
              <a:rPr lang="en-US" sz="5400" dirty="0">
                <a:solidFill>
                  <a:srgbClr val="434342"/>
                </a:solidFill>
                <a:latin typeface="Times New Roman" panose="02020603050405020304" pitchFamily="18" charset="0"/>
                <a:cs typeface="Times New Roman" panose="02020603050405020304" pitchFamily="18" charset="0"/>
              </a:rPr>
              <a:t>furkan.kinli, </a:t>
            </a:r>
            <a:r>
              <a:rPr lang="en-US" sz="4800" baseline="30000" dirty="0">
                <a:solidFill>
                  <a:srgbClr val="434342"/>
                </a:solidFill>
                <a:latin typeface="Times New Roman" panose="02020603050405020304" pitchFamily="18" charset="0"/>
                <a:cs typeface="Times New Roman" panose="02020603050405020304" pitchFamily="18" charset="0"/>
              </a:rPr>
              <a:t>3</a:t>
            </a:r>
            <a:r>
              <a:rPr lang="en-US" sz="5400" dirty="0">
                <a:solidFill>
                  <a:srgbClr val="434342"/>
                </a:solidFill>
                <a:latin typeface="Times New Roman" panose="02020603050405020304" pitchFamily="18" charset="0"/>
                <a:cs typeface="Times New Roman" panose="02020603050405020304" pitchFamily="18" charset="0"/>
              </a:rPr>
              <a:t>furkan.kirac}@ozyegin.edu.tr, </a:t>
            </a:r>
            <a:r>
              <a:rPr lang="en-US" sz="5400" baseline="30000" dirty="0">
                <a:solidFill>
                  <a:srgbClr val="434342"/>
                </a:solidFill>
                <a:latin typeface="Times New Roman" panose="02020603050405020304" pitchFamily="18" charset="0"/>
                <a:cs typeface="Times New Roman" panose="02020603050405020304" pitchFamily="18" charset="0"/>
              </a:rPr>
              <a:t>2</a:t>
            </a:r>
            <a:r>
              <a:rPr lang="en-US" sz="5400" dirty="0">
                <a:solidFill>
                  <a:srgbClr val="434342"/>
                </a:solidFill>
                <a:latin typeface="Times New Roman" panose="02020603050405020304" pitchFamily="18" charset="0"/>
                <a:cs typeface="Times New Roman" panose="02020603050405020304" pitchFamily="18" charset="0"/>
              </a:rPr>
              <a:t>baris.ozcan.10097@ozu.edu.tr</a:t>
            </a:r>
          </a:p>
        </p:txBody>
      </p:sp>
      <p:sp>
        <p:nvSpPr>
          <p:cNvPr id="36" name="TextBox 19"/>
          <p:cNvSpPr txBox="1">
            <a:spLocks noChangeArrowheads="1"/>
          </p:cNvSpPr>
          <p:nvPr/>
        </p:nvSpPr>
        <p:spPr bwMode="auto">
          <a:xfrm>
            <a:off x="800501" y="8331226"/>
            <a:ext cx="9957825" cy="763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cs typeface="Times New Roman" panose="02020603050405020304" pitchFamily="18" charset="0"/>
              </a:rPr>
              <a:t>In this study, we investigate in-shop clothing retrieval performance of densely-connected Capsule Networks with dynamic routing. To achieve this, we propose Triplet-based design of Capsule Network architecture with two different feature extraction methods. In our design, Stacked-convolutional (SC) and Residual-connected (RC) blocks are used to form the input of capsule layers. Experimental results show that both of our designs outperform all variants of the baseline study, namely FashionNet, without relying on the landmark information. Moreover, when compared to the SOTA architectures on clothing retrieval, our proposed Triplet Capsule Networks achieve comparable recall rates only with half of parameters used in the SOTA architectures.</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37" name="Rectangle 10"/>
          <p:cNvSpPr>
            <a:spLocks noChangeArrowheads="1"/>
          </p:cNvSpPr>
          <p:nvPr/>
        </p:nvSpPr>
        <p:spPr bwMode="auto">
          <a:xfrm>
            <a:off x="800502" y="7299461"/>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Abstract</a:t>
            </a:r>
            <a:endParaRPr lang="en-US" sz="3600" b="1" dirty="0">
              <a:solidFill>
                <a:srgbClr val="FFFFFF"/>
              </a:solidFill>
              <a:latin typeface="Times New Roman" panose="02020603050405020304" pitchFamily="18" charset="0"/>
              <a:cs typeface="Times New Roman" panose="02020603050405020304" pitchFamily="18" charset="0"/>
            </a:endParaRP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22264032" y="25995238"/>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Experimental Settings</a:t>
            </a: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566663" y="7299461"/>
            <a:ext cx="20765708"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Our Architectures </a:t>
            </a:r>
          </a:p>
        </p:txBody>
      </p:sp>
      <p:sp>
        <p:nvSpPr>
          <p:cNvPr id="31" name="Rectangle 30">
            <a:extLst>
              <a:ext uri="{FF2B5EF4-FFF2-40B4-BE49-F238E27FC236}">
                <a16:creationId xmlns:a16="http://schemas.microsoft.com/office/drawing/2014/main" id="{4C299F74-A7A2-4C5B-AAF3-D8CD94AEEADF}"/>
              </a:ext>
            </a:extLst>
          </p:cNvPr>
          <p:cNvSpPr/>
          <p:nvPr/>
        </p:nvSpPr>
        <p:spPr>
          <a:xfrm rot="5400000" flipH="1">
            <a:off x="21602700" y="-21602700"/>
            <a:ext cx="685799" cy="438912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pic>
        <p:nvPicPr>
          <p:cNvPr id="19" name="Picture 1">
            <a:extLst>
              <a:ext uri="{FF2B5EF4-FFF2-40B4-BE49-F238E27FC236}">
                <a16:creationId xmlns:a16="http://schemas.microsoft.com/office/drawing/2014/main" id="{8D266055-D8A2-4D1A-9456-67C7DED47D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9709" y="2717963"/>
            <a:ext cx="9128116" cy="2708007"/>
          </a:xfrm>
          <a:prstGeom prst="rect">
            <a:avLst/>
          </a:prstGeom>
        </p:spPr>
      </p:pic>
      <p:pic>
        <p:nvPicPr>
          <p:cNvPr id="24" name="Resim 23">
            <a:extLst>
              <a:ext uri="{FF2B5EF4-FFF2-40B4-BE49-F238E27FC236}">
                <a16:creationId xmlns:a16="http://schemas.microsoft.com/office/drawing/2014/main" id="{8272967A-372F-4A35-8CB1-0DC7E85E7D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528349" y="8436347"/>
            <a:ext cx="20765705" cy="8474371"/>
          </a:xfrm>
          <a:prstGeom prst="rect">
            <a:avLst/>
          </a:prstGeom>
        </p:spPr>
      </p:pic>
      <p:sp>
        <p:nvSpPr>
          <p:cNvPr id="25" name="Rectangle 10">
            <a:extLst>
              <a:ext uri="{FF2B5EF4-FFF2-40B4-BE49-F238E27FC236}">
                <a16:creationId xmlns:a16="http://schemas.microsoft.com/office/drawing/2014/main" id="{A5588CC2-2D88-486C-8A65-65B0E0D344FF}"/>
              </a:ext>
            </a:extLst>
          </p:cNvPr>
          <p:cNvSpPr>
            <a:spLocks noChangeArrowheads="1"/>
          </p:cNvSpPr>
          <p:nvPr/>
        </p:nvSpPr>
        <p:spPr bwMode="auto">
          <a:xfrm>
            <a:off x="11536184" y="18170405"/>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DeepFashion</a:t>
            </a:r>
            <a:endParaRPr lang="en-US" sz="3600" b="1" dirty="0">
              <a:solidFill>
                <a:srgbClr val="FFFFFF"/>
              </a:solidFill>
              <a:latin typeface="Times New Roman" panose="02020603050405020304" pitchFamily="18" charset="0"/>
              <a:cs typeface="Times New Roman" panose="02020603050405020304" pitchFamily="18" charset="0"/>
            </a:endParaRPr>
          </a:p>
        </p:txBody>
      </p:sp>
      <p:sp>
        <p:nvSpPr>
          <p:cNvPr id="27" name="Rectangle 10">
            <a:extLst>
              <a:ext uri="{FF2B5EF4-FFF2-40B4-BE49-F238E27FC236}">
                <a16:creationId xmlns:a16="http://schemas.microsoft.com/office/drawing/2014/main" id="{9A9954AB-7BC5-4C1D-B509-04C3DC6B67C1}"/>
              </a:ext>
            </a:extLst>
          </p:cNvPr>
          <p:cNvSpPr>
            <a:spLocks noChangeArrowheads="1"/>
          </p:cNvSpPr>
          <p:nvPr/>
        </p:nvSpPr>
        <p:spPr bwMode="auto">
          <a:xfrm>
            <a:off x="22264032" y="18176544"/>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Triplet Relation</a:t>
            </a:r>
          </a:p>
        </p:txBody>
      </p:sp>
      <p:sp>
        <p:nvSpPr>
          <p:cNvPr id="30" name="TextBox 19">
            <a:extLst>
              <a:ext uri="{FF2B5EF4-FFF2-40B4-BE49-F238E27FC236}">
                <a16:creationId xmlns:a16="http://schemas.microsoft.com/office/drawing/2014/main" id="{94EDFCE0-F0A6-418C-99B6-42D7C73135F8}"/>
              </a:ext>
            </a:extLst>
          </p:cNvPr>
          <p:cNvSpPr txBox="1">
            <a:spLocks noChangeArrowheads="1"/>
          </p:cNvSpPr>
          <p:nvPr/>
        </p:nvSpPr>
        <p:spPr bwMode="auto">
          <a:xfrm>
            <a:off x="11570900" y="23059348"/>
            <a:ext cx="9957824" cy="155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3000" noProof="1">
                <a:solidFill>
                  <a:schemeClr val="tx2"/>
                </a:solidFill>
                <a:latin typeface="Times New Roman" panose="02020603050405020304" pitchFamily="18" charset="0"/>
                <a:cs typeface="Times New Roman" panose="02020603050405020304" pitchFamily="18" charset="0"/>
              </a:rPr>
              <a:t>Figure 3. Example of a triplet containing an anchor image (a), a positive image (b) and a negative image (c) from in-shop partition of DeepFashion [2] data set.</a:t>
            </a:r>
          </a:p>
        </p:txBody>
      </p:sp>
      <p:pic>
        <p:nvPicPr>
          <p:cNvPr id="32" name="Resim 31" descr="kıyafet, duvar, kişi içeren bir resim&#10;&#10;Açıklama otomatik olarak oluşturuldu">
            <a:extLst>
              <a:ext uri="{FF2B5EF4-FFF2-40B4-BE49-F238E27FC236}">
                <a16:creationId xmlns:a16="http://schemas.microsoft.com/office/drawing/2014/main" id="{ED606EDA-CDD6-499A-B01B-DDF89B504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3084" y="25300243"/>
            <a:ext cx="2407100" cy="2517776"/>
          </a:xfrm>
          <a:prstGeom prst="rect">
            <a:avLst/>
          </a:prstGeom>
        </p:spPr>
      </p:pic>
      <p:pic>
        <p:nvPicPr>
          <p:cNvPr id="33" name="Resim 32" descr="kıyafet, duvar içeren bir resim&#10;&#10;Açıklama otomatik olarak oluşturuldu">
            <a:extLst>
              <a:ext uri="{FF2B5EF4-FFF2-40B4-BE49-F238E27FC236}">
                <a16:creationId xmlns:a16="http://schemas.microsoft.com/office/drawing/2014/main" id="{AAECFBA2-C89E-42A6-B9A0-C980BE1B65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18761" y="25279368"/>
            <a:ext cx="2427057" cy="2538651"/>
          </a:xfrm>
          <a:prstGeom prst="rect">
            <a:avLst/>
          </a:prstGeom>
        </p:spPr>
      </p:pic>
      <p:pic>
        <p:nvPicPr>
          <p:cNvPr id="35" name="Resim 34" descr="duvar, kıyafet, kişi, iç mekan içeren bir resim&#10;&#10;Açıklama otomatik olarak oluşturuldu">
            <a:extLst>
              <a:ext uri="{FF2B5EF4-FFF2-40B4-BE49-F238E27FC236}">
                <a16:creationId xmlns:a16="http://schemas.microsoft.com/office/drawing/2014/main" id="{4D5ED1F7-B28F-46C3-9FFB-1A767B470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38717" y="28045641"/>
            <a:ext cx="2407101" cy="2544496"/>
          </a:xfrm>
          <a:prstGeom prst="rect">
            <a:avLst/>
          </a:prstGeom>
        </p:spPr>
      </p:pic>
      <p:pic>
        <p:nvPicPr>
          <p:cNvPr id="40" name="Resim 39" descr="kıyafet, duvar, kişi, dik içeren bir resim&#10;&#10;Açıklama otomatik olarak oluşturuldu">
            <a:extLst>
              <a:ext uri="{FF2B5EF4-FFF2-40B4-BE49-F238E27FC236}">
                <a16:creationId xmlns:a16="http://schemas.microsoft.com/office/drawing/2014/main" id="{AC9D39E1-70E4-46CC-80C4-716045ADFE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3083" y="28038837"/>
            <a:ext cx="2407101" cy="2493988"/>
          </a:xfrm>
          <a:prstGeom prst="rect">
            <a:avLst/>
          </a:prstGeom>
        </p:spPr>
      </p:pic>
      <p:sp>
        <p:nvSpPr>
          <p:cNvPr id="41" name="TextBox 19">
            <a:extLst>
              <a:ext uri="{FF2B5EF4-FFF2-40B4-BE49-F238E27FC236}">
                <a16:creationId xmlns:a16="http://schemas.microsoft.com/office/drawing/2014/main" id="{84BDBA37-3909-4194-9FD3-E7711D5DCEE8}"/>
              </a:ext>
            </a:extLst>
          </p:cNvPr>
          <p:cNvSpPr txBox="1">
            <a:spLocks noChangeArrowheads="1"/>
          </p:cNvSpPr>
          <p:nvPr/>
        </p:nvSpPr>
        <p:spPr bwMode="auto">
          <a:xfrm>
            <a:off x="16858821" y="29108572"/>
            <a:ext cx="1006346" cy="44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400" noProof="1">
                <a:solidFill>
                  <a:schemeClr val="tx2"/>
                </a:solidFill>
                <a:latin typeface="Times New Roman" panose="02020603050405020304" pitchFamily="18" charset="0"/>
                <a:cs typeface="Times New Roman" panose="02020603050405020304" pitchFamily="18" charset="0"/>
              </a:rPr>
              <a:t>(d)</a:t>
            </a:r>
          </a:p>
        </p:txBody>
      </p:sp>
      <p:sp>
        <p:nvSpPr>
          <p:cNvPr id="42" name="TextBox 19">
            <a:extLst>
              <a:ext uri="{FF2B5EF4-FFF2-40B4-BE49-F238E27FC236}">
                <a16:creationId xmlns:a16="http://schemas.microsoft.com/office/drawing/2014/main" id="{B121A54D-7DC3-4884-98DD-9390B69F7A1B}"/>
              </a:ext>
            </a:extLst>
          </p:cNvPr>
          <p:cNvSpPr txBox="1">
            <a:spLocks noChangeArrowheads="1"/>
          </p:cNvSpPr>
          <p:nvPr/>
        </p:nvSpPr>
        <p:spPr bwMode="auto">
          <a:xfrm>
            <a:off x="11981812" y="30760447"/>
            <a:ext cx="9135999" cy="155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3000" noProof="1">
                <a:solidFill>
                  <a:schemeClr val="tx2"/>
                </a:solidFill>
                <a:latin typeface="Times New Roman" panose="02020603050405020304" pitchFamily="18" charset="0"/>
                <a:cs typeface="Times New Roman" panose="02020603050405020304" pitchFamily="18" charset="0"/>
              </a:rPr>
              <a:t>Figure 4. Example images from DeepFashion [2] data set with (a) and without (b) landmarks employed; with (c) human joints and with (d) poselets, a part of pose.</a:t>
            </a:r>
          </a:p>
        </p:txBody>
      </p:sp>
      <p:sp>
        <p:nvSpPr>
          <p:cNvPr id="59" name="TextBox 19">
            <a:extLst>
              <a:ext uri="{FF2B5EF4-FFF2-40B4-BE49-F238E27FC236}">
                <a16:creationId xmlns:a16="http://schemas.microsoft.com/office/drawing/2014/main" id="{7FC2E841-BB04-46EB-8F30-F4B202A8523B}"/>
              </a:ext>
            </a:extLst>
          </p:cNvPr>
          <p:cNvSpPr txBox="1">
            <a:spLocks noChangeArrowheads="1"/>
          </p:cNvSpPr>
          <p:nvPr/>
        </p:nvSpPr>
        <p:spPr bwMode="auto">
          <a:xfrm>
            <a:off x="11566663" y="17086476"/>
            <a:ext cx="20765706" cy="53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3000" dirty="0">
                <a:latin typeface="Times New Roman" panose="02020603050405020304" pitchFamily="18" charset="0"/>
                <a:cs typeface="Times New Roman" panose="02020603050405020304" pitchFamily="18" charset="0"/>
              </a:rPr>
              <a:t>Figure 2. Illustration of our proposed architectures containing different feature extraction blocks.</a:t>
            </a:r>
            <a:endParaRPr lang="en-US" sz="3000" noProof="1">
              <a:solidFill>
                <a:schemeClr val="tx2"/>
              </a:solidFill>
              <a:latin typeface="Times New Roman" panose="02020603050405020304" pitchFamily="18" charset="0"/>
              <a:cs typeface="Times New Roman" panose="02020603050405020304" pitchFamily="18" charset="0"/>
            </a:endParaRPr>
          </a:p>
        </p:txBody>
      </p:sp>
      <p:sp>
        <p:nvSpPr>
          <p:cNvPr id="60" name="TextBox 19">
            <a:extLst>
              <a:ext uri="{FF2B5EF4-FFF2-40B4-BE49-F238E27FC236}">
                <a16:creationId xmlns:a16="http://schemas.microsoft.com/office/drawing/2014/main" id="{F581DCDC-B4B2-4EC9-9AFD-95E28202B594}"/>
              </a:ext>
            </a:extLst>
          </p:cNvPr>
          <p:cNvSpPr txBox="1">
            <a:spLocks noChangeArrowheads="1"/>
          </p:cNvSpPr>
          <p:nvPr/>
        </p:nvSpPr>
        <p:spPr bwMode="auto">
          <a:xfrm>
            <a:off x="16858821" y="26336546"/>
            <a:ext cx="1006346" cy="44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400" noProof="1">
                <a:solidFill>
                  <a:schemeClr val="tx2"/>
                </a:solidFill>
                <a:latin typeface="Times New Roman" panose="02020603050405020304" pitchFamily="18" charset="0"/>
                <a:cs typeface="Times New Roman" panose="02020603050405020304" pitchFamily="18" charset="0"/>
              </a:rPr>
              <a:t>(b)</a:t>
            </a:r>
          </a:p>
        </p:txBody>
      </p:sp>
      <p:sp>
        <p:nvSpPr>
          <p:cNvPr id="61" name="TextBox 19">
            <a:extLst>
              <a:ext uri="{FF2B5EF4-FFF2-40B4-BE49-F238E27FC236}">
                <a16:creationId xmlns:a16="http://schemas.microsoft.com/office/drawing/2014/main" id="{6E81BE75-AB4B-4F1A-BCF7-AA135AC0466E}"/>
              </a:ext>
            </a:extLst>
          </p:cNvPr>
          <p:cNvSpPr txBox="1">
            <a:spLocks noChangeArrowheads="1"/>
          </p:cNvSpPr>
          <p:nvPr/>
        </p:nvSpPr>
        <p:spPr bwMode="auto">
          <a:xfrm>
            <a:off x="12706737" y="29070988"/>
            <a:ext cx="1006346" cy="44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400" noProof="1">
                <a:solidFill>
                  <a:schemeClr val="tx2"/>
                </a:solidFill>
                <a:latin typeface="Times New Roman" panose="02020603050405020304" pitchFamily="18" charset="0"/>
                <a:cs typeface="Times New Roman" panose="02020603050405020304" pitchFamily="18" charset="0"/>
              </a:rPr>
              <a:t>(c)</a:t>
            </a:r>
          </a:p>
        </p:txBody>
      </p:sp>
      <p:sp>
        <p:nvSpPr>
          <p:cNvPr id="62" name="TextBox 19">
            <a:extLst>
              <a:ext uri="{FF2B5EF4-FFF2-40B4-BE49-F238E27FC236}">
                <a16:creationId xmlns:a16="http://schemas.microsoft.com/office/drawing/2014/main" id="{6EEEA1E7-8570-4EA7-B6AD-3E5A0AE7925A}"/>
              </a:ext>
            </a:extLst>
          </p:cNvPr>
          <p:cNvSpPr txBox="1">
            <a:spLocks noChangeArrowheads="1"/>
          </p:cNvSpPr>
          <p:nvPr/>
        </p:nvSpPr>
        <p:spPr bwMode="auto">
          <a:xfrm>
            <a:off x="12787219" y="26326108"/>
            <a:ext cx="1006346" cy="44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400" noProof="1">
                <a:solidFill>
                  <a:schemeClr val="tx2"/>
                </a:solidFill>
                <a:latin typeface="Times New Roman" panose="02020603050405020304" pitchFamily="18" charset="0"/>
                <a:cs typeface="Times New Roman" panose="02020603050405020304" pitchFamily="18" charset="0"/>
              </a:rPr>
              <a:t>(a)</a:t>
            </a:r>
          </a:p>
        </p:txBody>
      </p:sp>
      <p:graphicFrame>
        <p:nvGraphicFramePr>
          <p:cNvPr id="69" name="Tablo 68">
            <a:extLst>
              <a:ext uri="{FF2B5EF4-FFF2-40B4-BE49-F238E27FC236}">
                <a16:creationId xmlns:a16="http://schemas.microsoft.com/office/drawing/2014/main" id="{C4001758-F8BD-4292-9D22-79DBD02E5269}"/>
              </a:ext>
            </a:extLst>
          </p:cNvPr>
          <p:cNvGraphicFramePr>
            <a:graphicFrameLocks noGrp="1"/>
          </p:cNvGraphicFramePr>
          <p:nvPr>
            <p:extLst>
              <p:ext uri="{D42A27DB-BD31-4B8C-83A1-F6EECF244321}">
                <p14:modId xmlns:p14="http://schemas.microsoft.com/office/powerpoint/2010/main" val="3623064706"/>
              </p:ext>
            </p:extLst>
          </p:nvPr>
        </p:nvGraphicFramePr>
        <p:xfrm>
          <a:off x="22252195" y="27910506"/>
          <a:ext cx="9949994" cy="4507230"/>
        </p:xfrm>
        <a:graphic>
          <a:graphicData uri="http://schemas.openxmlformats.org/drawingml/2006/table">
            <a:tbl>
              <a:tblPr firstCol="1" bandRow="1">
                <a:tableStyleId>{E8B1032C-EA38-4F05-BA0D-38AFFFC7BED3}</a:tableStyleId>
              </a:tblPr>
              <a:tblGrid>
                <a:gridCol w="5688119">
                  <a:extLst>
                    <a:ext uri="{9D8B030D-6E8A-4147-A177-3AD203B41FA5}">
                      <a16:colId xmlns:a16="http://schemas.microsoft.com/office/drawing/2014/main" val="3627476938"/>
                    </a:ext>
                  </a:extLst>
                </a:gridCol>
                <a:gridCol w="4261875">
                  <a:extLst>
                    <a:ext uri="{9D8B030D-6E8A-4147-A177-3AD203B41FA5}">
                      <a16:colId xmlns:a16="http://schemas.microsoft.com/office/drawing/2014/main" val="2775794443"/>
                    </a:ext>
                  </a:extLst>
                </a:gridCol>
              </a:tblGrid>
              <a:tr h="429774">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Optimizer</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Adam [3]</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478399"/>
                  </a:ext>
                </a:extLst>
              </a:tr>
              <a:tr h="429774">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Learning Rate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0.001</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4918096"/>
                  </a:ext>
                </a:extLst>
              </a:tr>
              <a:tr h="429774">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Decay Rate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0.0005</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4872328"/>
                  </a:ext>
                </a:extLst>
              </a:tr>
              <a:tr h="429774">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Batch Size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32</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5314595"/>
                  </a:ext>
                </a:extLst>
              </a:tr>
              <a:tr h="281088">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Routings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3</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5232817"/>
                  </a:ext>
                </a:extLst>
              </a:tr>
              <a:tr h="281088">
                <a:tc>
                  <a:txBody>
                    <a:bodyPr/>
                    <a:lstStyle/>
                    <a:p>
                      <a:pPr marL="0" marR="0" algn="ctr">
                        <a:lnSpc>
                          <a:spcPct val="150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Margin</a:t>
                      </a: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nchor="ctr"/>
                </a:tc>
                <a:extLst>
                  <a:ext uri="{0D108BD9-81ED-4DB2-BD59-A6C34878D82A}">
                    <a16:rowId xmlns:a16="http://schemas.microsoft.com/office/drawing/2014/main" val="1969657184"/>
                  </a:ext>
                </a:extLst>
              </a:tr>
              <a:tr h="429774">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Normalization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Pixel-wise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451088"/>
                  </a:ext>
                </a:extLst>
              </a:tr>
            </a:tbl>
          </a:graphicData>
        </a:graphic>
      </p:graphicFrame>
      <p:sp>
        <p:nvSpPr>
          <p:cNvPr id="71" name="TextBox 19">
            <a:extLst>
              <a:ext uri="{FF2B5EF4-FFF2-40B4-BE49-F238E27FC236}">
                <a16:creationId xmlns:a16="http://schemas.microsoft.com/office/drawing/2014/main" id="{4136F975-462C-433D-8193-17AC296D047F}"/>
              </a:ext>
            </a:extLst>
          </p:cNvPr>
          <p:cNvSpPr txBox="1">
            <a:spLocks noChangeArrowheads="1"/>
          </p:cNvSpPr>
          <p:nvPr/>
        </p:nvSpPr>
        <p:spPr bwMode="auto">
          <a:xfrm>
            <a:off x="22244365" y="27142246"/>
            <a:ext cx="9957824" cy="54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3000" noProof="1">
                <a:solidFill>
                  <a:schemeClr val="tx2"/>
                </a:solidFill>
                <a:latin typeface="Times New Roman" panose="02020603050405020304" pitchFamily="18" charset="0"/>
                <a:cs typeface="Times New Roman" panose="02020603050405020304" pitchFamily="18" charset="0"/>
              </a:rPr>
              <a:t>Table 1. Hyper-parameter settings.</a:t>
            </a:r>
          </a:p>
        </p:txBody>
      </p:sp>
      <p:sp>
        <p:nvSpPr>
          <p:cNvPr id="72" name="Rectangle 10">
            <a:extLst>
              <a:ext uri="{FF2B5EF4-FFF2-40B4-BE49-F238E27FC236}">
                <a16:creationId xmlns:a16="http://schemas.microsoft.com/office/drawing/2014/main" id="{26DEB69C-586E-4236-8F35-5DE48648FDE0}"/>
              </a:ext>
            </a:extLst>
          </p:cNvPr>
          <p:cNvSpPr>
            <a:spLocks noChangeArrowheads="1"/>
          </p:cNvSpPr>
          <p:nvPr/>
        </p:nvSpPr>
        <p:spPr bwMode="auto">
          <a:xfrm>
            <a:off x="33132872" y="7299461"/>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Results</a:t>
            </a:r>
            <a:endParaRPr lang="en-US" sz="36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73" name="Tablo 72">
            <a:extLst>
              <a:ext uri="{FF2B5EF4-FFF2-40B4-BE49-F238E27FC236}">
                <a16:creationId xmlns:a16="http://schemas.microsoft.com/office/drawing/2014/main" id="{775BF998-086B-4D1C-A1EB-33B14F6E9599}"/>
              </a:ext>
            </a:extLst>
          </p:cNvPr>
          <p:cNvGraphicFramePr>
            <a:graphicFrameLocks noGrp="1"/>
          </p:cNvGraphicFramePr>
          <p:nvPr>
            <p:extLst>
              <p:ext uri="{D42A27DB-BD31-4B8C-83A1-F6EECF244321}">
                <p14:modId xmlns:p14="http://schemas.microsoft.com/office/powerpoint/2010/main" val="3585537432"/>
              </p:ext>
            </p:extLst>
          </p:nvPr>
        </p:nvGraphicFramePr>
        <p:xfrm>
          <a:off x="33136708" y="11307827"/>
          <a:ext cx="9957825" cy="4169664"/>
        </p:xfrm>
        <a:graphic>
          <a:graphicData uri="http://schemas.openxmlformats.org/drawingml/2006/table">
            <a:tbl>
              <a:tblPr firstRow="1" firstCol="1" bandRow="1">
                <a:tableStyleId>{E8B1032C-EA38-4F05-BA0D-38AFFFC7BED3}</a:tableStyleId>
              </a:tblPr>
              <a:tblGrid>
                <a:gridCol w="3284091">
                  <a:extLst>
                    <a:ext uri="{9D8B030D-6E8A-4147-A177-3AD203B41FA5}">
                      <a16:colId xmlns:a16="http://schemas.microsoft.com/office/drawing/2014/main" val="2179259454"/>
                    </a:ext>
                  </a:extLst>
                </a:gridCol>
                <a:gridCol w="2673637">
                  <a:extLst>
                    <a:ext uri="{9D8B030D-6E8A-4147-A177-3AD203B41FA5}">
                      <a16:colId xmlns:a16="http://schemas.microsoft.com/office/drawing/2014/main" val="694981593"/>
                    </a:ext>
                  </a:extLst>
                </a:gridCol>
                <a:gridCol w="1981200">
                  <a:extLst>
                    <a:ext uri="{9D8B030D-6E8A-4147-A177-3AD203B41FA5}">
                      <a16:colId xmlns:a16="http://schemas.microsoft.com/office/drawing/2014/main" val="2500952240"/>
                    </a:ext>
                  </a:extLst>
                </a:gridCol>
                <a:gridCol w="2018897">
                  <a:extLst>
                    <a:ext uri="{9D8B030D-6E8A-4147-A177-3AD203B41FA5}">
                      <a16:colId xmlns:a16="http://schemas.microsoft.com/office/drawing/2014/main" val="1843208196"/>
                    </a:ext>
                  </a:extLst>
                </a:gridCol>
              </a:tblGrid>
              <a:tr h="469614">
                <a:tc gridSpan="2">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Models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hMerge="1">
                  <a:txBody>
                    <a:bodyPr/>
                    <a:lstStyle/>
                    <a:p>
                      <a:endParaRPr lang="en-US"/>
                    </a:p>
                  </a:txBody>
                  <a:tcP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Top-20 (%)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Top-50 (%)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0017901"/>
                  </a:ext>
                </a:extLst>
              </a:tr>
              <a:tr h="469614">
                <a:tc rowSpan="5">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FashionNet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(100 A + 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57.3</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62.5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6811288"/>
                  </a:ext>
                </a:extLst>
              </a:tr>
              <a:tr h="469614">
                <a:tc vMerge="1">
                  <a:txBody>
                    <a:bodyPr/>
                    <a:lstStyle/>
                    <a:p>
                      <a:endParaRPr lang="en-US"/>
                    </a:p>
                  </a:txBody>
                  <a:tcP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(500 A + 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64.6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69.5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897869"/>
                  </a:ext>
                </a:extLst>
              </a:tr>
              <a:tr h="303510">
                <a:tc vMerge="1">
                  <a:txBody>
                    <a:bodyPr/>
                    <a:lstStyle/>
                    <a:p>
                      <a:endParaRPr lang="en-US"/>
                    </a:p>
                  </a:txBody>
                  <a:tcP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(1000 A + J)</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68.0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73.5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3604753"/>
                  </a:ext>
                </a:extLst>
              </a:tr>
              <a:tr h="469614">
                <a:tc vMerge="1">
                  <a:txBody>
                    <a:bodyPr/>
                    <a:lstStyle/>
                    <a:p>
                      <a:endParaRPr lang="en-US"/>
                    </a:p>
                  </a:txBody>
                  <a:tcP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(1000 A + P)</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70.0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75.0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9303698"/>
                  </a:ext>
                </a:extLst>
              </a:tr>
              <a:tr h="469614">
                <a:tc vMerge="1">
                  <a:txBody>
                    <a:bodyPr/>
                    <a:lstStyle/>
                    <a:p>
                      <a:endParaRPr lang="en-US"/>
                    </a:p>
                  </a:txBody>
                  <a:tcP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(1000 A + 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76.4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b="0" dirty="0">
                          <a:effectLst/>
                          <a:latin typeface="Times New Roman" panose="02020603050405020304" pitchFamily="18" charset="0"/>
                          <a:cs typeface="Times New Roman" panose="02020603050405020304" pitchFamily="18" charset="0"/>
                        </a:rPr>
                        <a:t>80.0</a:t>
                      </a:r>
                      <a:endParaRPr lang="en-US"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6114761"/>
                  </a:ext>
                </a:extLst>
              </a:tr>
              <a:tr h="469614">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SCCapsNet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Not Used</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b="0" dirty="0">
                          <a:effectLst/>
                          <a:latin typeface="Times New Roman" panose="02020603050405020304" pitchFamily="18" charset="0"/>
                          <a:cs typeface="Times New Roman" panose="02020603050405020304" pitchFamily="18" charset="0"/>
                        </a:rPr>
                        <a:t>81.8</a:t>
                      </a:r>
                      <a:endParaRPr lang="en-US"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90.9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1452244"/>
                  </a:ext>
                </a:extLst>
              </a:tr>
              <a:tr h="469614">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RCCapsNet</a:t>
                      </a:r>
                    </a:p>
                  </a:txBody>
                  <a:tcPr marL="68580" marR="68580" marT="34925" marB="34925" anchor="ctr"/>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Not Used</a:t>
                      </a:r>
                    </a:p>
                  </a:txBody>
                  <a:tcPr marL="68580" marR="68580" marT="34925" marB="34925" anchor="ctr"/>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84.6</a:t>
                      </a:r>
                    </a:p>
                  </a:txBody>
                  <a:tcPr marL="68580" marR="68580" marT="34925" marB="34925" anchor="ctr"/>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92.6</a:t>
                      </a:r>
                    </a:p>
                  </a:txBody>
                  <a:tcPr marL="68580" marR="68580" marT="0" marB="0" anchor="ctr"/>
                </a:tc>
                <a:extLst>
                  <a:ext uri="{0D108BD9-81ED-4DB2-BD59-A6C34878D82A}">
                    <a16:rowId xmlns:a16="http://schemas.microsoft.com/office/drawing/2014/main" val="710194543"/>
                  </a:ext>
                </a:extLst>
              </a:tr>
            </a:tbl>
          </a:graphicData>
        </a:graphic>
      </p:graphicFrame>
      <p:sp>
        <p:nvSpPr>
          <p:cNvPr id="74" name="TextBox 19">
            <a:extLst>
              <a:ext uri="{FF2B5EF4-FFF2-40B4-BE49-F238E27FC236}">
                <a16:creationId xmlns:a16="http://schemas.microsoft.com/office/drawing/2014/main" id="{6E4E8B57-CCF5-4618-AAC7-60F248975364}"/>
              </a:ext>
            </a:extLst>
          </p:cNvPr>
          <p:cNvSpPr txBox="1">
            <a:spLocks noChangeArrowheads="1"/>
          </p:cNvSpPr>
          <p:nvPr/>
        </p:nvSpPr>
        <p:spPr bwMode="auto">
          <a:xfrm>
            <a:off x="33129034" y="8327559"/>
            <a:ext cx="9957825" cy="28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800" noProof="1">
                <a:solidFill>
                  <a:schemeClr val="tx2"/>
                </a:solidFill>
                <a:latin typeface="Times New Roman" panose="02020603050405020304" pitchFamily="18" charset="0"/>
                <a:cs typeface="Times New Roman" panose="02020603050405020304" pitchFamily="18" charset="0"/>
              </a:rPr>
              <a:t>Table 2. </a:t>
            </a:r>
            <a:r>
              <a:rPr lang="en-US" sz="2800" dirty="0">
                <a:latin typeface="Times New Roman" panose="02020603050405020304" pitchFamily="18" charset="0"/>
                <a:cs typeface="Times New Roman" panose="02020603050405020304" pitchFamily="18" charset="0"/>
              </a:rPr>
              <a:t>Recall@K performance of the variants of the baseline study [2] and our proposed model. FashionNet has different building blocks where the model has different numbers of attributes (A) (</a:t>
            </a:r>
            <a:r>
              <a:rPr lang="en-US" sz="2800" i="1" dirty="0">
                <a:latin typeface="Times New Roman" panose="02020603050405020304" pitchFamily="18" charset="0"/>
                <a:cs typeface="Times New Roman" panose="02020603050405020304" pitchFamily="18" charset="0"/>
              </a:rPr>
              <a:t>i.e. </a:t>
            </a:r>
            <a:r>
              <a:rPr lang="en-US" sz="2800" dirty="0">
                <a:latin typeface="Times New Roman" panose="02020603050405020304" pitchFamily="18" charset="0"/>
                <a:cs typeface="Times New Roman" panose="02020603050405020304" pitchFamily="18" charset="0"/>
              </a:rPr>
              <a:t>100, 500 and 1000), or fashion landmarks (L) are replaced with human joints (J) or poselets (P). SCCapsNet and RCCapsNet do not use any extra side information during training. </a:t>
            </a:r>
            <a:endParaRPr lang="en-US" sz="2800" noProof="1">
              <a:solidFill>
                <a:schemeClr val="tx2"/>
              </a:solidFill>
              <a:latin typeface="Times New Roman" panose="02020603050405020304" pitchFamily="18" charset="0"/>
              <a:cs typeface="Times New Roman" panose="02020603050405020304" pitchFamily="18" charset="0"/>
            </a:endParaRPr>
          </a:p>
        </p:txBody>
      </p:sp>
      <p:graphicFrame>
        <p:nvGraphicFramePr>
          <p:cNvPr id="75" name="Tablo 74">
            <a:extLst>
              <a:ext uri="{FF2B5EF4-FFF2-40B4-BE49-F238E27FC236}">
                <a16:creationId xmlns:a16="http://schemas.microsoft.com/office/drawing/2014/main" id="{6FC58AE5-4FDC-4543-8588-F8EB6087A8F9}"/>
              </a:ext>
            </a:extLst>
          </p:cNvPr>
          <p:cNvGraphicFramePr>
            <a:graphicFrameLocks noGrp="1"/>
          </p:cNvGraphicFramePr>
          <p:nvPr>
            <p:extLst>
              <p:ext uri="{D42A27DB-BD31-4B8C-83A1-F6EECF244321}">
                <p14:modId xmlns:p14="http://schemas.microsoft.com/office/powerpoint/2010/main" val="462833242"/>
              </p:ext>
            </p:extLst>
          </p:nvPr>
        </p:nvGraphicFramePr>
        <p:xfrm>
          <a:off x="33136708" y="17004481"/>
          <a:ext cx="10144892" cy="11791274"/>
        </p:xfrm>
        <a:graphic>
          <a:graphicData uri="http://schemas.openxmlformats.org/drawingml/2006/table">
            <a:tbl>
              <a:tblPr firstRow="1" firstCol="1" bandRow="1">
                <a:tableStyleId>{E8B1032C-EA38-4F05-BA0D-38AFFFC7BED3}</a:tableStyleId>
              </a:tblPr>
              <a:tblGrid>
                <a:gridCol w="2524892">
                  <a:extLst>
                    <a:ext uri="{9D8B030D-6E8A-4147-A177-3AD203B41FA5}">
                      <a16:colId xmlns:a16="http://schemas.microsoft.com/office/drawing/2014/main" val="583636026"/>
                    </a:ext>
                  </a:extLst>
                </a:gridCol>
                <a:gridCol w="1066800">
                  <a:extLst>
                    <a:ext uri="{9D8B030D-6E8A-4147-A177-3AD203B41FA5}">
                      <a16:colId xmlns:a16="http://schemas.microsoft.com/office/drawing/2014/main" val="3553337735"/>
                    </a:ext>
                  </a:extLst>
                </a:gridCol>
                <a:gridCol w="1524000">
                  <a:extLst>
                    <a:ext uri="{9D8B030D-6E8A-4147-A177-3AD203B41FA5}">
                      <a16:colId xmlns:a16="http://schemas.microsoft.com/office/drawing/2014/main" val="1245183875"/>
                    </a:ext>
                  </a:extLst>
                </a:gridCol>
                <a:gridCol w="1600200">
                  <a:extLst>
                    <a:ext uri="{9D8B030D-6E8A-4147-A177-3AD203B41FA5}">
                      <a16:colId xmlns:a16="http://schemas.microsoft.com/office/drawing/2014/main" val="771316"/>
                    </a:ext>
                  </a:extLst>
                </a:gridCol>
                <a:gridCol w="1676400">
                  <a:extLst>
                    <a:ext uri="{9D8B030D-6E8A-4147-A177-3AD203B41FA5}">
                      <a16:colId xmlns:a16="http://schemas.microsoft.com/office/drawing/2014/main" val="115354892"/>
                    </a:ext>
                  </a:extLst>
                </a:gridCol>
                <a:gridCol w="1752600">
                  <a:extLst>
                    <a:ext uri="{9D8B030D-6E8A-4147-A177-3AD203B41FA5}">
                      <a16:colId xmlns:a16="http://schemas.microsoft.com/office/drawing/2014/main" val="259979952"/>
                    </a:ext>
                  </a:extLst>
                </a:gridCol>
              </a:tblGrid>
              <a:tr h="893298">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Architectures</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Top-1 (%)</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Top-10 (%)</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Top-20 (%)</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b="1" dirty="0">
                          <a:effectLst/>
                          <a:latin typeface="Times New Roman" panose="02020603050405020304" pitchFamily="18" charset="0"/>
                          <a:cs typeface="Times New Roman" panose="02020603050405020304" pitchFamily="18" charset="0"/>
                        </a:rPr>
                        <a:t>Top-50 (%)</a:t>
                      </a:r>
                      <a:endParaRPr lang="en-US" sz="6000" b="1"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1365387335"/>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WTBI [4]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35.0</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47.0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50.6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54.5</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4226481088"/>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DARN [5]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105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38.0</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56.0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67.5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72.5</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1186772160"/>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FashionNet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134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53.2</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72.5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76.4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80.0</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1044155833"/>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Corbière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et al. </a:t>
                      </a:r>
                      <a:r>
                        <a:rPr lang="en-US" sz="2800" i="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25</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39.0</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71.8</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78.1</a:t>
                      </a:r>
                    </a:p>
                  </a:txBody>
                  <a:tcPr marL="39677" marR="39677" marT="20206" marB="20206" anchor="ctr" anchorCtr="1"/>
                </a:tc>
                <a:tc>
                  <a:txBody>
                    <a:bodyPr/>
                    <a:lstStyle/>
                    <a:p>
                      <a:pPr algn="ctr"/>
                      <a:r>
                        <a:rPr lang="en-US" sz="2800" dirty="0">
                          <a:latin typeface="Times New Roman" panose="02020603050405020304" pitchFamily="18" charset="0"/>
                          <a:cs typeface="Times New Roman" panose="02020603050405020304" pitchFamily="18" charset="0"/>
                        </a:rPr>
                        <a:t>85.6</a:t>
                      </a:r>
                    </a:p>
                  </a:txBody>
                  <a:tcPr marL="39677" marR="39677" marT="0" marB="0" anchor="ctr" anchorCtr="1"/>
                </a:tc>
                <a:extLst>
                  <a:ext uri="{0D108BD9-81ED-4DB2-BD59-A6C34878D82A}">
                    <a16:rowId xmlns:a16="http://schemas.microsoft.com/office/drawing/2014/main" val="2064165216"/>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SCCapsNet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2.5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32.1</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72.4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81.8</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90.9</a:t>
                      </a:r>
                      <a:endParaRPr lang="en-US" sz="6000" dirty="0">
                        <a:latin typeface="Times New Roman" panose="02020603050405020304" pitchFamily="18" charset="0"/>
                        <a:cs typeface="Times New Roman" panose="02020603050405020304" pitchFamily="18" charset="0"/>
                      </a:endParaRPr>
                    </a:p>
                  </a:txBody>
                  <a:tcPr marL="39677" marR="39677" marT="20206" marB="20206" anchor="ctr" anchorCtr="1"/>
                </a:tc>
                <a:extLst>
                  <a:ext uri="{0D108BD9-81ED-4DB2-BD59-A6C34878D82A}">
                    <a16:rowId xmlns:a16="http://schemas.microsoft.com/office/drawing/2014/main" val="2533420451"/>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RCCapsNet</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4.5</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33.9</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75.2</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84.6</a:t>
                      </a:r>
                    </a:p>
                  </a:txBody>
                  <a:tcPr marL="39677" marR="39677" marT="20206" marB="20206" anchor="ctr" anchorCtr="1"/>
                </a:tc>
                <a:tc>
                  <a:txBody>
                    <a:bodyPr/>
                    <a:lstStyle/>
                    <a:p>
                      <a:pPr algn="ctr"/>
                      <a:r>
                        <a:rPr lang="en-US" sz="2800" dirty="0">
                          <a:latin typeface="Times New Roman" panose="02020603050405020304" pitchFamily="18" charset="0"/>
                          <a:cs typeface="Times New Roman" panose="02020603050405020304" pitchFamily="18" charset="0"/>
                        </a:rPr>
                        <a:t>92.6</a:t>
                      </a:r>
                    </a:p>
                  </a:txBody>
                  <a:tcPr marL="39677" marR="39677" marT="20206" marB="20206" anchor="ctr" anchorCtr="1"/>
                </a:tc>
                <a:extLst>
                  <a:ext uri="{0D108BD9-81ED-4DB2-BD59-A6C34878D82A}">
                    <a16:rowId xmlns:a16="http://schemas.microsoft.com/office/drawing/2014/main" val="102121147"/>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HDC</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62.1</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84.9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89.0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93.1</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3427613958"/>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VAM</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66.6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88.7</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92.3</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1101344947"/>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BIER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76.9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92.8</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95.2</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97.1</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241025321"/>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HTL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80.9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94.3</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95.8</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77" marR="39677" marT="20206" marB="20206" anchor="ctr" anchorCtr="1"/>
                </a:tc>
                <a:tc>
                  <a:txBody>
                    <a:bodyPr/>
                    <a:lstStyle/>
                    <a:p>
                      <a:pPr algn="ctr"/>
                      <a:r>
                        <a:rPr lang="en-US" sz="2800" dirty="0">
                          <a:effectLst/>
                          <a:latin typeface="Times New Roman" panose="02020603050405020304" pitchFamily="18" charset="0"/>
                          <a:cs typeface="Times New Roman" panose="02020603050405020304" pitchFamily="18" charset="0"/>
                        </a:rPr>
                        <a:t>97.8</a:t>
                      </a:r>
                      <a:endParaRPr lang="en-US" sz="6000" dirty="0">
                        <a:latin typeface="Times New Roman" panose="02020603050405020304" pitchFamily="18" charset="0"/>
                        <a:cs typeface="Times New Roman" panose="02020603050405020304" pitchFamily="18" charset="0"/>
                      </a:endParaRPr>
                    </a:p>
                  </a:txBody>
                  <a:tcPr marL="39677" marR="39677" marT="0" marB="0" anchor="ctr" anchorCtr="1"/>
                </a:tc>
                <a:extLst>
                  <a:ext uri="{0D108BD9-81ED-4DB2-BD59-A6C34878D82A}">
                    <a16:rowId xmlns:a16="http://schemas.microsoft.com/office/drawing/2014/main" val="2856244574"/>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A-BIER</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83.1</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95.1</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96.9</a:t>
                      </a:r>
                    </a:p>
                  </a:txBody>
                  <a:tcPr marL="39677" marR="39677" marT="20206" marB="20206" anchor="ctr" anchorCtr="1"/>
                </a:tc>
                <a:tc>
                  <a:txBody>
                    <a:bodyPr/>
                    <a:lstStyle/>
                    <a:p>
                      <a:pPr algn="ctr"/>
                      <a:r>
                        <a:rPr lang="en-US" sz="2800" dirty="0">
                          <a:latin typeface="Times New Roman" panose="02020603050405020304" pitchFamily="18" charset="0"/>
                          <a:cs typeface="Times New Roman" panose="02020603050405020304" pitchFamily="18" charset="0"/>
                        </a:rPr>
                        <a:t>98.0</a:t>
                      </a:r>
                    </a:p>
                  </a:txBody>
                  <a:tcPr marL="39677" marR="39677" marT="0" marB="0" anchor="ctr" anchorCtr="1"/>
                </a:tc>
                <a:extLst>
                  <a:ext uri="{0D108BD9-81ED-4DB2-BD59-A6C34878D82A}">
                    <a16:rowId xmlns:a16="http://schemas.microsoft.com/office/drawing/2014/main" val="2065702232"/>
                  </a:ext>
                </a:extLst>
              </a:tr>
              <a:tr h="893298">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ABE</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87.3</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96.7</a:t>
                      </a:r>
                    </a:p>
                  </a:txBody>
                  <a:tcPr marL="39677" marR="39677" marT="20206" marB="20206" anchor="ctr" anchorCtr="1"/>
                </a:tc>
                <a:tc>
                  <a:txBody>
                    <a:bodyPr/>
                    <a:lstStyle/>
                    <a:p>
                      <a:pPr marL="0" marR="0" algn="ctr">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97.9</a:t>
                      </a:r>
                    </a:p>
                  </a:txBody>
                  <a:tcPr marL="39677" marR="39677" marT="20206" marB="20206" anchor="ctr" anchorCtr="1"/>
                </a:tc>
                <a:tc>
                  <a:txBody>
                    <a:bodyPr/>
                    <a:lstStyle/>
                    <a:p>
                      <a:pPr algn="ctr"/>
                      <a:r>
                        <a:rPr lang="en-US" sz="2800" dirty="0">
                          <a:latin typeface="Times New Roman" panose="02020603050405020304" pitchFamily="18" charset="0"/>
                          <a:cs typeface="Times New Roman" panose="02020603050405020304" pitchFamily="18" charset="0"/>
                        </a:rPr>
                        <a:t>98.7</a:t>
                      </a:r>
                    </a:p>
                  </a:txBody>
                  <a:tcPr marL="39677" marR="39677" marT="0" marB="0" anchor="ctr" anchorCtr="1"/>
                </a:tc>
                <a:extLst>
                  <a:ext uri="{0D108BD9-81ED-4DB2-BD59-A6C34878D82A}">
                    <a16:rowId xmlns:a16="http://schemas.microsoft.com/office/drawing/2014/main" val="675118010"/>
                  </a:ext>
                </a:extLst>
              </a:tr>
            </a:tbl>
          </a:graphicData>
        </a:graphic>
      </p:graphicFrame>
      <p:sp>
        <p:nvSpPr>
          <p:cNvPr id="76" name="TextBox 19">
            <a:extLst>
              <a:ext uri="{FF2B5EF4-FFF2-40B4-BE49-F238E27FC236}">
                <a16:creationId xmlns:a16="http://schemas.microsoft.com/office/drawing/2014/main" id="{4B3FC21C-EFC5-4556-9542-DD97FD6A11E8}"/>
              </a:ext>
            </a:extLst>
          </p:cNvPr>
          <p:cNvSpPr txBox="1">
            <a:spLocks noChangeArrowheads="1"/>
          </p:cNvSpPr>
          <p:nvPr/>
        </p:nvSpPr>
        <p:spPr bwMode="auto">
          <a:xfrm>
            <a:off x="33136708" y="15920117"/>
            <a:ext cx="9965658" cy="98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2800" noProof="1">
                <a:solidFill>
                  <a:schemeClr val="tx2"/>
                </a:solidFill>
                <a:latin typeface="Times New Roman" panose="02020603050405020304" pitchFamily="18" charset="0"/>
                <a:cs typeface="Times New Roman" panose="02020603050405020304" pitchFamily="18" charset="0"/>
              </a:rPr>
              <a:t>Table 3.</a:t>
            </a:r>
            <a:r>
              <a:rPr lang="en-US" sz="2800" dirty="0">
                <a:latin typeface="Times New Roman" panose="02020603050405020304" pitchFamily="18" charset="0"/>
                <a:cs typeface="Times New Roman" panose="02020603050405020304" pitchFamily="18" charset="0"/>
              </a:rPr>
              <a:t> Experimental results of in-shop clothing retrieval task on DeepFashion data set. ”-”: not reported</a:t>
            </a:r>
            <a:r>
              <a:rPr lang="en-US" sz="2800" noProof="1">
                <a:solidFill>
                  <a:schemeClr val="tx2"/>
                </a:solidFill>
                <a:latin typeface="Times New Roman" panose="02020603050405020304" pitchFamily="18" charset="0"/>
                <a:cs typeface="Times New Roman" panose="02020603050405020304" pitchFamily="18" charset="0"/>
              </a:rPr>
              <a:t>.</a:t>
            </a:r>
          </a:p>
        </p:txBody>
      </p:sp>
      <p:sp>
        <p:nvSpPr>
          <p:cNvPr id="77" name="TextBox 19">
            <a:extLst>
              <a:ext uri="{FF2B5EF4-FFF2-40B4-BE49-F238E27FC236}">
                <a16:creationId xmlns:a16="http://schemas.microsoft.com/office/drawing/2014/main" id="{3E98A4CA-7FFF-4B10-8568-ECEBADFB4228}"/>
              </a:ext>
            </a:extLst>
          </p:cNvPr>
          <p:cNvSpPr txBox="1">
            <a:spLocks noChangeArrowheads="1"/>
          </p:cNvSpPr>
          <p:nvPr/>
        </p:nvSpPr>
        <p:spPr bwMode="auto">
          <a:xfrm>
            <a:off x="33251392" y="29867894"/>
            <a:ext cx="9949994" cy="29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nSpc>
                <a:spcPct val="110000"/>
              </a:lnSpc>
            </a:pPr>
            <a:r>
              <a:rPr lang="en-US" sz="1000" dirty="0">
                <a:latin typeface="Quattrocento" panose="020B0604020202020204" charset="0"/>
              </a:rPr>
              <a:t>[1] S. Sabour, N. Frosst, G. E. Hinton, “Dynamic Routing between Capsules”, </a:t>
            </a:r>
            <a:r>
              <a:rPr lang="en-US" sz="1000" i="1" dirty="0">
                <a:latin typeface="Quattrocento" panose="020B0604020202020204" charset="0"/>
              </a:rPr>
              <a:t>Neural Information Processing Systems (NIPS), </a:t>
            </a:r>
            <a:r>
              <a:rPr lang="en-US" sz="1000" dirty="0">
                <a:latin typeface="Quattrocento" panose="020B0604020202020204" charset="0"/>
              </a:rPr>
              <a:t>3859–3869</a:t>
            </a:r>
            <a:r>
              <a:rPr lang="en-US" sz="1000" i="1" dirty="0">
                <a:latin typeface="Quattrocento" panose="020B0604020202020204" charset="0"/>
              </a:rPr>
              <a:t>, </a:t>
            </a:r>
            <a:r>
              <a:rPr lang="en-US" sz="1000" dirty="0">
                <a:latin typeface="Quattrocento" panose="020B0604020202020204" charset="0"/>
              </a:rPr>
              <a:t>2017.</a:t>
            </a:r>
          </a:p>
          <a:p>
            <a:pPr>
              <a:lnSpc>
                <a:spcPct val="110000"/>
              </a:lnSpc>
            </a:pPr>
            <a:r>
              <a:rPr lang="en-US" sz="1000" dirty="0">
                <a:latin typeface="Quattrocento" panose="020B0604020202020204" charset="0"/>
              </a:rPr>
              <a:t>[2] Z. Liu, P. Luo, S. Qiu, X. Wang, X. Tang, “DeepFashion: Powering Robust Clothes Recognition and Retrieval with Rich Annotations”, </a:t>
            </a:r>
            <a:r>
              <a:rPr lang="en-US" sz="1000" i="1" dirty="0">
                <a:latin typeface="Quattrocento" panose="020B0604020202020204" charset="0"/>
              </a:rPr>
              <a:t>IEEE Conference on Computer Vision and Pattern Recognition (CVPR),</a:t>
            </a:r>
            <a:r>
              <a:rPr lang="en-US" sz="1000" dirty="0">
                <a:latin typeface="Quattrocento" panose="020B0604020202020204" charset="0"/>
              </a:rPr>
              <a:t> 2016.</a:t>
            </a:r>
          </a:p>
          <a:p>
            <a:pPr>
              <a:lnSpc>
                <a:spcPct val="110000"/>
              </a:lnSpc>
            </a:pPr>
            <a:r>
              <a:rPr lang="en-US" sz="1000" dirty="0">
                <a:latin typeface="Quattrocento" panose="020B0604020202020204" charset="0"/>
              </a:rPr>
              <a:t>[3] D. P. Kingma, J. Ba, “ADAM: A Method for Stochastic Optimization”, </a:t>
            </a:r>
            <a:r>
              <a:rPr lang="en-US" sz="1000" i="1" dirty="0">
                <a:latin typeface="Quattrocento" panose="020B0604020202020204" charset="0"/>
              </a:rPr>
              <a:t>3rd International Conference for Learning Representations</a:t>
            </a:r>
            <a:r>
              <a:rPr lang="en-US" sz="1000" dirty="0">
                <a:latin typeface="Quattrocento" panose="020B0604020202020204" charset="0"/>
              </a:rPr>
              <a:t> (ICLR), San Diego, 2014.</a:t>
            </a:r>
          </a:p>
          <a:p>
            <a:pPr>
              <a:lnSpc>
                <a:spcPct val="110000"/>
              </a:lnSpc>
            </a:pPr>
            <a:r>
              <a:rPr lang="en-US" sz="1000" noProof="1">
                <a:solidFill>
                  <a:schemeClr val="tx2"/>
                </a:solidFill>
                <a:latin typeface="Quattrocento" panose="020B0604020202020204" charset="0"/>
                <a:cs typeface="Arial" panose="020B0604020202020204" pitchFamily="34" charset="0"/>
              </a:rPr>
              <a:t>[4] M. H. Kiapour, X. Han, S. Lazebnik, A. C. Berg, T. L. Berg, “Where To Buy It: Matching Street Clothing Photos in Online Shops”, IEEE International Conference on Computer Vision (ICCV), 2015.</a:t>
            </a:r>
          </a:p>
          <a:p>
            <a:pPr>
              <a:lnSpc>
                <a:spcPct val="110000"/>
              </a:lnSpc>
            </a:pPr>
            <a:r>
              <a:rPr lang="en-US" sz="1000" noProof="1">
                <a:solidFill>
                  <a:schemeClr val="tx2"/>
                </a:solidFill>
                <a:latin typeface="Quattrocento" panose="020B0604020202020204" charset="0"/>
                <a:cs typeface="Arial" panose="020B0604020202020204" pitchFamily="34" charset="0"/>
              </a:rPr>
              <a:t>[5] J. Huang, R. S. Feris, Q. Chen, S. Yan, “Cross-domain Image Retrieval with A Dual Attribute-aware Ranking Network”, Proceedings of the IEEE International Conference on Computer Vision (ICCV), 1062–1070, 2015.</a:t>
            </a:r>
          </a:p>
          <a:p>
            <a:pPr>
              <a:lnSpc>
                <a:spcPct val="110000"/>
              </a:lnSpc>
            </a:pPr>
            <a:r>
              <a:rPr lang="en-US" sz="1000" noProof="1">
                <a:solidFill>
                  <a:schemeClr val="tx2"/>
                </a:solidFill>
                <a:latin typeface="Quattrocento" panose="020B0604020202020204" charset="0"/>
                <a:cs typeface="Arial" panose="020B0604020202020204" pitchFamily="34" charset="0"/>
              </a:rPr>
              <a:t>[6] C. Corbiere, H. Ben-Younes, A. Rame, C. Ollion, “Leveraging Weakly Annotated Data for Fashion Image Retrieval and Label Prediction”, IEEE International Conference on Computer Vision (ICCV) workshop, 2017.</a:t>
            </a:r>
          </a:p>
          <a:p>
            <a:pPr>
              <a:lnSpc>
                <a:spcPct val="110000"/>
              </a:lnSpc>
            </a:pPr>
            <a:r>
              <a:rPr lang="en-US" sz="1000" noProof="1">
                <a:solidFill>
                  <a:schemeClr val="tx2"/>
                </a:solidFill>
                <a:latin typeface="Quattrocento" panose="020B0604020202020204" charset="0"/>
                <a:cs typeface="Arial" panose="020B0604020202020204" pitchFamily="34" charset="0"/>
              </a:rPr>
              <a:t>[7] Y. Yuan, K. Yang, and C. Zhang. Hard-Aware Deeply Cascaded Embedding. In 2017 IEEE International Conference on Computer Vision (ICCV), pages 814–823, Oct 2017.</a:t>
            </a:r>
          </a:p>
          <a:p>
            <a:pPr>
              <a:lnSpc>
                <a:spcPct val="110000"/>
              </a:lnSpc>
            </a:pPr>
            <a:r>
              <a:rPr lang="en-US" sz="1000" noProof="1">
                <a:solidFill>
                  <a:schemeClr val="tx2"/>
                </a:solidFill>
                <a:latin typeface="Quattrocento" panose="020B0604020202020204" charset="0"/>
                <a:cs typeface="Arial" panose="020B0604020202020204" pitchFamily="34" charset="0"/>
              </a:rPr>
              <a:t>[8] Z. Wang, Y. Gu, Y. Zhang, J. Zhou, and X. Gu. Clothing retrieval with visual attention model. 2017 VCIP, pages 1–4, 2017.</a:t>
            </a:r>
          </a:p>
          <a:p>
            <a:pPr>
              <a:lnSpc>
                <a:spcPct val="110000"/>
              </a:lnSpc>
            </a:pPr>
            <a:r>
              <a:rPr lang="en-US" sz="1000" noProof="1">
                <a:solidFill>
                  <a:schemeClr val="tx2"/>
                </a:solidFill>
                <a:latin typeface="Quattrocento" panose="020B0604020202020204" charset="0"/>
                <a:cs typeface="Arial" panose="020B0604020202020204" pitchFamily="34" charset="0"/>
              </a:rPr>
              <a:t>[9] M. Opitz, G. Waltner, H. Possegger, and H. Bischof. BIER: Boosting Independent Embeddings Robustly. 2017 IEEE International Conference on Computer Vision (ICCV), pages 5199–5208, 2017.</a:t>
            </a:r>
          </a:p>
          <a:p>
            <a:pPr>
              <a:lnSpc>
                <a:spcPct val="110000"/>
              </a:lnSpc>
            </a:pPr>
            <a:r>
              <a:rPr lang="en-US" sz="1000" noProof="1">
                <a:solidFill>
                  <a:schemeClr val="tx2"/>
                </a:solidFill>
                <a:latin typeface="Quattrocento" panose="020B0604020202020204" charset="0"/>
                <a:cs typeface="Arial" panose="020B0604020202020204" pitchFamily="34" charset="0"/>
              </a:rPr>
              <a:t>[10] W. Ge. Deep Metric Learning with Hierarchical Triplet Loss. In The European Conference on Computer Vision (ECCV), September 2018.</a:t>
            </a:r>
          </a:p>
          <a:p>
            <a:pPr>
              <a:lnSpc>
                <a:spcPct val="110000"/>
              </a:lnSpc>
            </a:pPr>
            <a:r>
              <a:rPr lang="en-US" sz="1000" noProof="1">
                <a:solidFill>
                  <a:schemeClr val="tx2"/>
                </a:solidFill>
                <a:latin typeface="Quattrocento" panose="020B0604020202020204" charset="0"/>
                <a:cs typeface="Arial" panose="020B0604020202020204" pitchFamily="34" charset="0"/>
              </a:rPr>
              <a:t>[11] ] W. Kim, B. Goyal, K. Chawla, J. Lee, and K. Kwon. Attention-based ensemble for deep metric learning. In The European Conference on Computer Vision (ECCV), September 2018.</a:t>
            </a:r>
          </a:p>
        </p:txBody>
      </p:sp>
      <p:sp>
        <p:nvSpPr>
          <p:cNvPr id="78" name="Rectangle 10">
            <a:extLst>
              <a:ext uri="{FF2B5EF4-FFF2-40B4-BE49-F238E27FC236}">
                <a16:creationId xmlns:a16="http://schemas.microsoft.com/office/drawing/2014/main" id="{E4A91A11-D958-4008-B6B8-898CB4CBC36F}"/>
              </a:ext>
            </a:extLst>
          </p:cNvPr>
          <p:cNvSpPr>
            <a:spLocks noChangeArrowheads="1"/>
          </p:cNvSpPr>
          <p:nvPr/>
        </p:nvSpPr>
        <p:spPr bwMode="auto">
          <a:xfrm>
            <a:off x="33251392" y="29238381"/>
            <a:ext cx="9984467" cy="44517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2400" b="1" dirty="0">
                <a:solidFill>
                  <a:srgbClr val="FFFFFF"/>
                </a:solidFill>
                <a:latin typeface="Times New Roman" panose="02020603050405020304" pitchFamily="18" charset="0"/>
                <a:cs typeface="Times New Roman" panose="02020603050405020304" pitchFamily="18" charset="0"/>
              </a:rPr>
              <a:t>References</a:t>
            </a: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6820E442-1CD2-46A9-A2C1-D1B3A6B9FACB}"/>
              </a:ext>
            </a:extLst>
          </p:cNvPr>
          <p:cNvPicPr>
            <a:picLocks noChangeAspect="1"/>
          </p:cNvPicPr>
          <p:nvPr/>
        </p:nvPicPr>
        <p:blipFill>
          <a:blip r:embed="rId9"/>
          <a:stretch>
            <a:fillRect/>
          </a:stretch>
        </p:blipFill>
        <p:spPr>
          <a:xfrm>
            <a:off x="11536184" y="19312805"/>
            <a:ext cx="9992540" cy="3813653"/>
          </a:xfrm>
          <a:prstGeom prst="rect">
            <a:avLst/>
          </a:prstGeom>
        </p:spPr>
      </p:pic>
      <p:pic>
        <p:nvPicPr>
          <p:cNvPr id="9" name="Resim 8">
            <a:extLst>
              <a:ext uri="{FF2B5EF4-FFF2-40B4-BE49-F238E27FC236}">
                <a16:creationId xmlns:a16="http://schemas.microsoft.com/office/drawing/2014/main" id="{9F95DECB-BDCF-40F2-A22C-C08F71EBC306}"/>
              </a:ext>
            </a:extLst>
          </p:cNvPr>
          <p:cNvPicPr>
            <a:picLocks noChangeAspect="1"/>
          </p:cNvPicPr>
          <p:nvPr/>
        </p:nvPicPr>
        <p:blipFill>
          <a:blip r:embed="rId10"/>
          <a:stretch>
            <a:fillRect/>
          </a:stretch>
        </p:blipFill>
        <p:spPr>
          <a:xfrm>
            <a:off x="23635785" y="24360304"/>
            <a:ext cx="7174983" cy="1432609"/>
          </a:xfrm>
          <a:prstGeom prst="rect">
            <a:avLst/>
          </a:prstGeom>
        </p:spPr>
      </p:pic>
      <p:sp>
        <p:nvSpPr>
          <p:cNvPr id="54" name="Rectangle 10">
            <a:extLst>
              <a:ext uri="{FF2B5EF4-FFF2-40B4-BE49-F238E27FC236}">
                <a16:creationId xmlns:a16="http://schemas.microsoft.com/office/drawing/2014/main" id="{E1666703-CB2C-47FF-89B9-372DCBB8E9EF}"/>
              </a:ext>
            </a:extLst>
          </p:cNvPr>
          <p:cNvSpPr>
            <a:spLocks noChangeArrowheads="1"/>
          </p:cNvSpPr>
          <p:nvPr/>
        </p:nvSpPr>
        <p:spPr bwMode="auto">
          <a:xfrm>
            <a:off x="22244365" y="23172488"/>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Objective Function</a:t>
            </a:r>
          </a:p>
        </p:txBody>
      </p:sp>
      <p:pic>
        <p:nvPicPr>
          <p:cNvPr id="11" name="Resim 10">
            <a:extLst>
              <a:ext uri="{FF2B5EF4-FFF2-40B4-BE49-F238E27FC236}">
                <a16:creationId xmlns:a16="http://schemas.microsoft.com/office/drawing/2014/main" id="{65E59956-7E06-4F22-9CEB-A375B5270325}"/>
              </a:ext>
            </a:extLst>
          </p:cNvPr>
          <p:cNvPicPr>
            <a:picLocks noChangeAspect="1"/>
          </p:cNvPicPr>
          <p:nvPr/>
        </p:nvPicPr>
        <p:blipFill>
          <a:blip r:embed="rId11"/>
          <a:stretch>
            <a:fillRect/>
          </a:stretch>
        </p:blipFill>
        <p:spPr>
          <a:xfrm>
            <a:off x="24210997" y="19369929"/>
            <a:ext cx="6024562" cy="2186609"/>
          </a:xfrm>
          <a:prstGeom prst="rect">
            <a:avLst/>
          </a:prstGeom>
        </p:spPr>
      </p:pic>
      <p:pic>
        <p:nvPicPr>
          <p:cNvPr id="12" name="Resim 11">
            <a:extLst>
              <a:ext uri="{FF2B5EF4-FFF2-40B4-BE49-F238E27FC236}">
                <a16:creationId xmlns:a16="http://schemas.microsoft.com/office/drawing/2014/main" id="{F58C74D2-CDB7-4535-81F4-A4E1504B59C6}"/>
              </a:ext>
            </a:extLst>
          </p:cNvPr>
          <p:cNvPicPr>
            <a:picLocks noChangeAspect="1"/>
          </p:cNvPicPr>
          <p:nvPr/>
        </p:nvPicPr>
        <p:blipFill>
          <a:blip r:embed="rId12"/>
          <a:stretch>
            <a:fillRect/>
          </a:stretch>
        </p:blipFill>
        <p:spPr>
          <a:xfrm>
            <a:off x="24230663" y="21738076"/>
            <a:ext cx="6024562" cy="1090018"/>
          </a:xfrm>
          <a:prstGeom prst="rect">
            <a:avLst/>
          </a:prstGeom>
        </p:spPr>
      </p:pic>
      <p:sp>
        <p:nvSpPr>
          <p:cNvPr id="57" name="Rectangle 10">
            <a:extLst>
              <a:ext uri="{FF2B5EF4-FFF2-40B4-BE49-F238E27FC236}">
                <a16:creationId xmlns:a16="http://schemas.microsoft.com/office/drawing/2014/main" id="{1F127B91-589D-484F-8CCA-B0B8B2D0D3B3}"/>
              </a:ext>
            </a:extLst>
          </p:cNvPr>
          <p:cNvSpPr>
            <a:spLocks noChangeArrowheads="1"/>
          </p:cNvSpPr>
          <p:nvPr/>
        </p:nvSpPr>
        <p:spPr bwMode="auto">
          <a:xfrm>
            <a:off x="811388" y="16086442"/>
            <a:ext cx="9957825" cy="914400"/>
          </a:xfrm>
          <a:prstGeom prst="roundRect">
            <a:avLst/>
          </a:prstGeom>
          <a:solidFill>
            <a:srgbClr val="A30050"/>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4400" b="1" dirty="0">
                <a:solidFill>
                  <a:srgbClr val="FFFFFF"/>
                </a:solidFill>
                <a:latin typeface="Times New Roman" panose="02020603050405020304" pitchFamily="18" charset="0"/>
                <a:cs typeface="Times New Roman" panose="02020603050405020304" pitchFamily="18" charset="0"/>
              </a:rPr>
              <a:t>Capsule Networks</a:t>
            </a:r>
          </a:p>
        </p:txBody>
      </p:sp>
      <p:pic>
        <p:nvPicPr>
          <p:cNvPr id="58" name="Resim 57">
            <a:extLst>
              <a:ext uri="{FF2B5EF4-FFF2-40B4-BE49-F238E27FC236}">
                <a16:creationId xmlns:a16="http://schemas.microsoft.com/office/drawing/2014/main" id="{D5295B8D-77B7-4A92-B102-2DD9F2F23CC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2670" y="17405374"/>
            <a:ext cx="9957824" cy="4077377"/>
          </a:xfrm>
          <a:prstGeom prst="rect">
            <a:avLst/>
          </a:prstGeom>
        </p:spPr>
      </p:pic>
      <p:sp>
        <p:nvSpPr>
          <p:cNvPr id="66" name="TextBox 19">
            <a:extLst>
              <a:ext uri="{FF2B5EF4-FFF2-40B4-BE49-F238E27FC236}">
                <a16:creationId xmlns:a16="http://schemas.microsoft.com/office/drawing/2014/main" id="{DC6CF082-0C91-4B24-9218-BBA9FCB0B3DA}"/>
              </a:ext>
            </a:extLst>
          </p:cNvPr>
          <p:cNvSpPr txBox="1">
            <a:spLocks noChangeArrowheads="1"/>
          </p:cNvSpPr>
          <p:nvPr/>
        </p:nvSpPr>
        <p:spPr bwMode="auto">
          <a:xfrm>
            <a:off x="811388" y="22022278"/>
            <a:ext cx="9946938" cy="104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panose="020B0604020202020204"/>
                <a:ea typeface="MS PGothic" pitchFamily="-106" charset="-128"/>
              </a:defRPr>
            </a:lvl1pPr>
            <a:lvl2pPr eaLnBrk="0" hangingPunct="0">
              <a:defRPr sz="2000">
                <a:solidFill>
                  <a:schemeClr val="tx1"/>
                </a:solidFill>
                <a:latin typeface="Arial" panose="020B0604020202020204"/>
                <a:ea typeface="MS PGothic" pitchFamily="-106" charset="-128"/>
              </a:defRPr>
            </a:lvl2pPr>
            <a:lvl3pPr marL="1143000" indent="-228600" eaLnBrk="0" hangingPunct="0">
              <a:defRPr sz="2000">
                <a:solidFill>
                  <a:schemeClr val="tx1"/>
                </a:solidFill>
                <a:latin typeface="Arial" panose="020B0604020202020204"/>
                <a:ea typeface="MS PGothic" pitchFamily="-106" charset="-128"/>
              </a:defRPr>
            </a:lvl3pPr>
            <a:lvl4pPr marL="1600200" indent="-228600" eaLnBrk="0" hangingPunct="0">
              <a:defRPr sz="2000">
                <a:solidFill>
                  <a:schemeClr val="tx1"/>
                </a:solidFill>
                <a:latin typeface="Arial" panose="020B0604020202020204"/>
                <a:ea typeface="MS PGothic" pitchFamily="-106" charset="-128"/>
              </a:defRPr>
            </a:lvl4pPr>
            <a:lvl5pPr marL="2057400" indent="-228600" eaLnBrk="0" hangingPunct="0">
              <a:defRPr sz="2000">
                <a:solidFill>
                  <a:schemeClr val="tx1"/>
                </a:solidFill>
                <a:latin typeface="Arial" panose="020B0604020202020204"/>
                <a:ea typeface="MS PGothic"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itchFamily="-106" charset="-128"/>
              </a:defRPr>
            </a:lvl9pPr>
          </a:lstStyle>
          <a:p>
            <a:pPr algn="ctr">
              <a:lnSpc>
                <a:spcPct val="110000"/>
              </a:lnSpc>
            </a:pPr>
            <a:r>
              <a:rPr lang="en-US" sz="3000" noProof="1">
                <a:solidFill>
                  <a:schemeClr val="tx2"/>
                </a:solidFill>
                <a:latin typeface="Times New Roman" panose="02020603050405020304" pitchFamily="18" charset="0"/>
                <a:cs typeface="Times New Roman" panose="02020603050405020304" pitchFamily="18" charset="0"/>
              </a:rPr>
              <a:t>Figure 1. Capsule Network architecture proposed by Sabour and Hinton </a:t>
            </a:r>
            <a:r>
              <a:rPr lang="en-US" sz="3000" i="1" noProof="1">
                <a:solidFill>
                  <a:schemeClr val="tx2"/>
                </a:solidFill>
                <a:latin typeface="Times New Roman" panose="02020603050405020304" pitchFamily="18" charset="0"/>
                <a:cs typeface="Times New Roman" panose="02020603050405020304" pitchFamily="18" charset="0"/>
              </a:rPr>
              <a:t>et al. </a:t>
            </a:r>
            <a:r>
              <a:rPr lang="en-US" sz="3000" noProof="1">
                <a:solidFill>
                  <a:schemeClr val="tx2"/>
                </a:solidFill>
                <a:latin typeface="Times New Roman" panose="02020603050405020304" pitchFamily="18" charset="0"/>
                <a:cs typeface="Times New Roman" panose="02020603050405020304" pitchFamily="18" charset="0"/>
              </a:rPr>
              <a:t>[1].</a:t>
            </a:r>
          </a:p>
        </p:txBody>
      </p:sp>
      <p:sp>
        <p:nvSpPr>
          <p:cNvPr id="70" name="TextBox 19">
            <a:extLst>
              <a:ext uri="{FF2B5EF4-FFF2-40B4-BE49-F238E27FC236}">
                <a16:creationId xmlns:a16="http://schemas.microsoft.com/office/drawing/2014/main" id="{A4F8E7B8-360A-4422-851C-1F328A2785B8}"/>
              </a:ext>
            </a:extLst>
          </p:cNvPr>
          <p:cNvSpPr txBox="1">
            <a:spLocks noChangeArrowheads="1"/>
          </p:cNvSpPr>
          <p:nvPr/>
        </p:nvSpPr>
        <p:spPr bwMode="auto">
          <a:xfrm>
            <a:off x="806252" y="23474171"/>
            <a:ext cx="9957825" cy="767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cs typeface="Times New Roman" panose="02020603050405020304" pitchFamily="18" charset="0"/>
              </a:rPr>
              <a:t>Capsules are groups of neurons that convey higher dimensional information throughout the network in more refined way. This information is interpreted as the pose configuration and the existence probability of an instance. Each capsule in a higher level is formed by the routing of incoming votes from the capsules in lower level. At this point, these votes are calculated by the linear transformation of the pose configuration. During </a:t>
            </a:r>
            <a:r>
              <a:rPr lang="en-US" sz="3000" i="1" dirty="0">
                <a:latin typeface="Times New Roman" panose="02020603050405020304" pitchFamily="18" charset="0"/>
                <a:cs typeface="Times New Roman" panose="02020603050405020304" pitchFamily="18" charset="0"/>
              </a:rPr>
              <a:t>dynamic routing </a:t>
            </a:r>
            <a:r>
              <a:rPr lang="en-US" sz="3000" dirty="0">
                <a:latin typeface="Times New Roman" panose="02020603050405020304" pitchFamily="18" charset="0"/>
                <a:cs typeface="Times New Roman" panose="02020603050405020304" pitchFamily="18" charset="0"/>
              </a:rPr>
              <a:t>[1], the linear combination of incoming votes weighted by their coefficients (i.e. </a:t>
            </a:r>
            <a:r>
              <a:rPr lang="en-US" sz="3000" i="1" dirty="0">
                <a:latin typeface="Times New Roman" panose="02020603050405020304" pitchFamily="18" charset="0"/>
                <a:cs typeface="Times New Roman" panose="02020603050405020304" pitchFamily="18" charset="0"/>
              </a:rPr>
              <a:t>coupling coefficients</a:t>
            </a:r>
            <a:r>
              <a:rPr lang="en-US" sz="3000" dirty="0">
                <a:latin typeface="Times New Roman" panose="02020603050405020304" pitchFamily="18" charset="0"/>
                <a:cs typeface="Times New Roman" panose="02020603050405020304" pitchFamily="18" charset="0"/>
              </a:rPr>
              <a:t>) forms the non-activated outputs in higher level capsules. For each iteration, the weights of these votes are updated with respect to the dot product of the incoming votes and the outputs in higher level capsules. This is called </a:t>
            </a:r>
            <a:r>
              <a:rPr lang="en-US" sz="3000" i="1" dirty="0">
                <a:latin typeface="Times New Roman" panose="02020603050405020304" pitchFamily="18" charset="0"/>
                <a:cs typeface="Times New Roman" panose="02020603050405020304" pitchFamily="18" charset="0"/>
              </a:rPr>
              <a:t>agreement between capsules</a:t>
            </a:r>
            <a:r>
              <a:rPr lang="en-US" sz="3000" dirty="0">
                <a:latin typeface="Times New Roman" panose="02020603050405020304" pitchFamily="18" charset="0"/>
                <a:cs typeface="Times New Roman" panose="02020603050405020304" pitchFamily="18" charset="0"/>
              </a:rPr>
              <a:t>. Finally, the output of each capsule in lower level is determined by </a:t>
            </a:r>
            <a:r>
              <a:rPr lang="en-US" sz="3000" i="1" dirty="0">
                <a:latin typeface="Times New Roman" panose="02020603050405020304" pitchFamily="18" charset="0"/>
                <a:cs typeface="Times New Roman" panose="02020603050405020304" pitchFamily="18" charset="0"/>
              </a:rPr>
              <a:t>squashing</a:t>
            </a:r>
            <a:r>
              <a:rPr lang="en-US" sz="3000" dirty="0">
                <a:latin typeface="Times New Roman" panose="02020603050405020304" pitchFamily="18" charset="0"/>
                <a:cs typeface="Times New Roman" panose="02020603050405020304" pitchFamily="18" charset="0"/>
              </a:rPr>
              <a:t> function as proposed in [1].</a:t>
            </a:r>
            <a:endParaRPr lang="en-US" sz="3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ludingcider|09-2018"/>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2527</TotalTime>
  <Words>1163</Words>
  <Application>Microsoft Office PowerPoint</Application>
  <PresentationFormat>Özel</PresentationFormat>
  <Paragraphs>157</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Calibri</vt:lpstr>
      <vt:lpstr>Arial</vt:lpstr>
      <vt:lpstr>Quattrocento</vt:lpstr>
      <vt:lpstr>Times New Roman</vt:lpstr>
      <vt:lpstr>Office Theme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Osman Furkan Kinli</cp:lastModifiedBy>
  <cp:revision>39</cp:revision>
  <cp:lastPrinted>2011-01-21T18:13:44Z</cp:lastPrinted>
  <dcterms:modified xsi:type="dcterms:W3CDTF">2019-10-21T14:11:29Z</dcterms:modified>
  <cp:category>science research poster</cp:category>
</cp:coreProperties>
</file>