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23"/>
  </p:notesMasterIdLst>
  <p:sldIdLst>
    <p:sldId id="256" r:id="rId3"/>
    <p:sldId id="393" r:id="rId4"/>
    <p:sldId id="264" r:id="rId5"/>
    <p:sldId id="410" r:id="rId6"/>
    <p:sldId id="411" r:id="rId7"/>
    <p:sldId id="394" r:id="rId8"/>
    <p:sldId id="334" r:id="rId9"/>
    <p:sldId id="395" r:id="rId10"/>
    <p:sldId id="396" r:id="rId11"/>
    <p:sldId id="397" r:id="rId12"/>
    <p:sldId id="398" r:id="rId13"/>
    <p:sldId id="399" r:id="rId14"/>
    <p:sldId id="400" r:id="rId15"/>
    <p:sldId id="401" r:id="rId16"/>
    <p:sldId id="402" r:id="rId17"/>
    <p:sldId id="403" r:id="rId18"/>
    <p:sldId id="404" r:id="rId19"/>
    <p:sldId id="409" r:id="rId20"/>
    <p:sldId id="405" r:id="rId21"/>
    <p:sldId id="40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0C06"/>
    <a:srgbClr val="1D9E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145" autoAdjust="0"/>
  </p:normalViewPr>
  <p:slideViewPr>
    <p:cSldViewPr snapToGrid="0">
      <p:cViewPr varScale="1">
        <p:scale>
          <a:sx n="72" d="100"/>
          <a:sy n="72" d="100"/>
        </p:scale>
        <p:origin x="12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74AE-E9E4-475F-9A92-8A8CB9EE91EA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4EAA-1E05-4279-AF28-7DC444BDDE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3291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按照训练数据的类型，可以将机器学习分为这四类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94EAA-1E05-4279-AF28-7DC444BDDE1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090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有监督学习虽然取得了不俗的成果， 但尚有很多不足，以至于很多情况下我们并不能训练出自己的模型，只能依靠别人已经训练好的模型参数进行参数微调。为此，最近在两个新兴领域有着很多新的研究。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94EAA-1E05-4279-AF28-7DC444BDDE1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8477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94EAA-1E05-4279-AF28-7DC444BDDE1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8100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0" i="0" dirty="0">
                <a:solidFill>
                  <a:srgbClr val="333333"/>
                </a:solidFill>
                <a:effectLst/>
                <a:latin typeface="Noto Sans JP"/>
              </a:rPr>
              <a:t>1.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Noto Sans JP"/>
              </a:rPr>
              <a:t>Few-shot Learning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Noto Sans JP"/>
              </a:rPr>
              <a:t>：少样本学习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Noto Sans JP"/>
              </a:rPr>
              <a:t>(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Noto Sans JP"/>
              </a:rPr>
              <a:t>暂时没有日语名称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Noto Sans JP"/>
              </a:rPr>
              <a:t>)</a:t>
            </a:r>
            <a:endParaRPr lang="en-US" altLang="ja-JP" b="0" i="0" dirty="0">
              <a:solidFill>
                <a:srgbClr val="333333"/>
              </a:solidFill>
              <a:effectLst/>
              <a:latin typeface="Noto Sans JP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0" i="0" dirty="0">
                <a:solidFill>
                  <a:srgbClr val="333333"/>
                </a:solidFill>
                <a:effectLst/>
                <a:latin typeface="Noto Sans JP"/>
              </a:rPr>
              <a:t>2.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Noto Sans JP"/>
              </a:rPr>
              <a:t>メタ学習（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Noto Sans JP"/>
              </a:rPr>
              <a:t>meta-learning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Noto Sans JP"/>
              </a:rPr>
              <a:t>）は学習方法を学習すること（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Noto Sans JP"/>
              </a:rPr>
              <a:t>learning to learn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Noto Sans JP"/>
              </a:rPr>
              <a:t>）です。わかりやすくするため、人が学習することを例にします。人が学習するとは人間が繰り返して教科書を読んだり、テストをしたり、することですが、学習プロセスは人間が他の人の勉強する方法（勉強計画、勉強時間、教科書の読み方、暗記方法、など）を学んで適応するような感じになります。同じ教科書を繰り返して読むより、よりよい読み方がわかれば、最も効率的に教科書内容を吸収できると考えられるのです。機械学習は、コンピューターがデータから反復的に学習し、人が気づいていなかったデータの中に隠れた情報やパターンを見つけ出します。そこで、メタ学習は機械の学習能力を高めるのを目的として、学習プロセスを学んでいくということです。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94EAA-1E05-4279-AF28-7DC444BDDE1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6591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弱监督学习：针对数据标签存在多种多样的问题（所谓的弱数据），提出不同的解决方法。</a:t>
            </a:r>
            <a:endParaRPr kumimoji="1" lang="en-US" altLang="zh-CN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94EAA-1E05-4279-AF28-7DC444BDDE1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9131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94EAA-1E05-4279-AF28-7DC444BDDE1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8100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第一个例子是</a:t>
            </a:r>
            <a:r>
              <a:rPr kumimoji="1" lang="en-US" altLang="zh-CN" dirty="0"/>
              <a:t>Google</a:t>
            </a:r>
            <a:r>
              <a:rPr kumimoji="1" lang="ja-JP" altLang="en-US" dirty="0"/>
              <a:t>合同会社</a:t>
            </a:r>
            <a:r>
              <a:rPr kumimoji="1" lang="zh-CN" altLang="en-US" dirty="0"/>
              <a:t>的例子：线上广告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94EAA-1E05-4279-AF28-7DC444BDDE1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090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第二个例子是</a:t>
            </a:r>
            <a:r>
              <a:rPr kumimoji="1" lang="en-US" altLang="zh-CN" dirty="0"/>
              <a:t>Yahoo</a:t>
            </a:r>
            <a:r>
              <a:rPr kumimoji="1" lang="zh-CN" altLang="en-US" dirty="0"/>
              <a:t> </a:t>
            </a:r>
            <a:r>
              <a:rPr kumimoji="1" lang="en-US" altLang="zh-CN" dirty="0"/>
              <a:t>Japan</a:t>
            </a:r>
            <a:r>
              <a:rPr kumimoji="1" lang="zh-CN" altLang="en-US" dirty="0"/>
              <a:t>的例子：标题的抽出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94EAA-1E05-4279-AF28-7DC444BDDE17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2697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最后一个例子是</a:t>
            </a:r>
            <a:r>
              <a:rPr kumimoji="1" lang="en-US" altLang="zh-CN" dirty="0"/>
              <a:t>Yahoo Japan</a:t>
            </a:r>
            <a:r>
              <a:rPr kumimoji="1" lang="zh-CN" altLang="en-US" dirty="0"/>
              <a:t>与</a:t>
            </a:r>
            <a:r>
              <a:rPr kumimoji="1" lang="ja-JP" altLang="en-US" dirty="0"/>
              <a:t>慶応義塾大学</a:t>
            </a:r>
            <a:r>
              <a:rPr kumimoji="1" lang="zh-CN" altLang="en-US" dirty="0"/>
              <a:t>一起搞的研究内容</a:t>
            </a:r>
            <a:r>
              <a:rPr kumimoji="1" lang="ja-JP" altLang="en-US" dirty="0"/>
              <a:t>：</a:t>
            </a:r>
            <a:endParaRPr kumimoji="1" lang="en-US" altLang="ja-JP" dirty="0"/>
          </a:p>
          <a:p>
            <a:r>
              <a:rPr kumimoji="1" lang="zh-CN" altLang="en-US" dirty="0"/>
              <a:t>利用用户手中的移动设备，学习用户的行为习惯，在用户进行适当的行为时，推送适当内容的信息。</a:t>
            </a:r>
            <a:endParaRPr kumimoji="1" lang="en-US" altLang="zh-CN" dirty="0"/>
          </a:p>
          <a:p>
            <a:r>
              <a:rPr kumimoji="1" lang="zh-CN" altLang="en-US" dirty="0"/>
              <a:t>比如在用户通勤过程中，午休过程中，给用户推送用户喜好的内容。在用户结束一天的工作时，推送健身的广告等等。</a:t>
            </a:r>
            <a:endParaRPr kumimoji="1" lang="en-US" altLang="zh-CN" dirty="0"/>
          </a:p>
          <a:p>
            <a:r>
              <a:rPr kumimoji="1" lang="zh-CN" altLang="en-US" dirty="0"/>
              <a:t>据</a:t>
            </a:r>
            <a:r>
              <a:rPr kumimoji="1" lang="en-US" altLang="zh-CN" dirty="0"/>
              <a:t>yahoo</a:t>
            </a:r>
            <a:r>
              <a:rPr kumimoji="1" lang="zh-CN" altLang="en-US" dirty="0"/>
              <a:t>统计，采用了新系统后的推送消息被点开的概率显著增加，并因此增加了其广告和相关服务的收入。</a:t>
            </a:r>
            <a:endParaRPr kumimoji="1" lang="en-US" altLang="zh-CN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94EAA-1E05-4279-AF28-7DC444BDDE17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202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ABB4E-D371-4ACA-851E-B9FC8BD4CDF2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DF14-5F0F-49E6-A319-0D999B2243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483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ABB4E-D371-4ACA-851E-B9FC8BD4CDF2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DF14-5F0F-49E6-A319-0D999B2243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9053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0362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0365"/>
            <a:ext cx="5800725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ABB4E-D371-4ACA-851E-B9FC8BD4CDF2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DF14-5F0F-49E6-A319-0D999B2243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7777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ABB4E-D371-4ACA-851E-B9FC8BD4CDF2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DF14-5F0F-49E6-A319-0D999B2243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5881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ABB4E-D371-4ACA-851E-B9FC8BD4CDF2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DF14-5F0F-49E6-A319-0D999B2243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1010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ABB4E-D371-4ACA-851E-B9FC8BD4CDF2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DF14-5F0F-49E6-A319-0D999B2243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329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ABB4E-D371-4ACA-851E-B9FC8BD4CDF2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DF14-5F0F-49E6-A319-0D999B2243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79091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ABB4E-D371-4ACA-851E-B9FC8BD4CDF2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DF14-5F0F-49E6-A319-0D999B22437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162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ABB4E-D371-4ACA-851E-B9FC8BD4CDF2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DF14-5F0F-49E6-A319-0D999B22437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112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ABB4E-D371-4ACA-851E-B9FC8BD4CDF2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DF14-5F0F-49E6-A319-0D999B2243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38125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ABB4E-D371-4ACA-851E-B9FC8BD4CDF2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DF14-5F0F-49E6-A319-0D999B2243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4298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ABB4E-D371-4ACA-851E-B9FC8BD4CDF2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DF14-5F0F-49E6-A319-0D999B2243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01959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ABB4E-D371-4ACA-851E-B9FC8BD4CDF2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DF14-5F0F-49E6-A319-0D999B2243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41760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ABB4E-D371-4ACA-851E-B9FC8BD4CDF2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DF14-5F0F-49E6-A319-0D999B2243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12957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ABB4E-D371-4ACA-851E-B9FC8BD4CDF2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DF14-5F0F-49E6-A319-0D999B2243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9548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6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ABB4E-D371-4ACA-851E-B9FC8BD4CDF2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DF14-5F0F-49E6-A319-0D999B2243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527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3"/>
            <a:ext cx="38862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3"/>
            <a:ext cx="38862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ABB4E-D371-4ACA-851E-B9FC8BD4CDF2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DF14-5F0F-49E6-A319-0D999B2243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9726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2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3"/>
            <a:ext cx="386715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7553"/>
            <a:ext cx="38862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ABB4E-D371-4ACA-851E-B9FC8BD4CDF2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DF14-5F0F-49E6-A319-0D999B22437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440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ABB4E-D371-4ACA-851E-B9FC8BD4CDF2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DF14-5F0F-49E6-A319-0D999B22437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3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ABB4E-D371-4ACA-851E-B9FC8BD4CDF2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DF14-5F0F-49E6-A319-0D999B2243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192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3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ABB4E-D371-4ACA-851E-B9FC8BD4CDF2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DF14-5F0F-49E6-A319-0D999B2243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431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ABB4E-D371-4ACA-851E-B9FC8BD4CDF2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DF14-5F0F-49E6-A319-0D999B2243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91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39ABB4E-D371-4ACA-851E-B9FC8BD4CDF2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4DF14-5F0F-49E6-A319-0D999B2243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928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39ABB4E-D371-4ACA-851E-B9FC8BD4CDF2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4DF14-5F0F-49E6-A319-0D999B2243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018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ntsu-ho.com/articles/657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68013A-6C99-43DD-9ECB-0F5683CD1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975522"/>
          </a:xfrm>
        </p:spPr>
        <p:txBody>
          <a:bodyPr/>
          <a:lstStyle/>
          <a:p>
            <a:r>
              <a:rPr kumimoji="1" lang="en-US" altLang="zh-CN" dirty="0"/>
              <a:t>Machine Learning</a:t>
            </a:r>
            <a:br>
              <a:rPr kumimoji="1" lang="en-US" altLang="zh-CN" dirty="0"/>
            </a:br>
            <a:r>
              <a:rPr kumimoji="1" lang="ja-JP" altLang="en-US" sz="3600" dirty="0"/>
              <a:t>機械学習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494074B-2F73-46DF-897E-AFAE43700684}"/>
              </a:ext>
            </a:extLst>
          </p:cNvPr>
          <p:cNvSpPr txBox="1"/>
          <p:nvPr/>
        </p:nvSpPr>
        <p:spPr>
          <a:xfrm>
            <a:off x="4470400" y="640409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Slide Credit: Hongkun Xu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17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40103B-79B1-449F-A0F4-35BF041AD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ビデオ（動画）広告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C18C2F3-0F1C-44A9-92F5-37D350A0F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1322"/>
            <a:ext cx="7467600" cy="428458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0B23D5C-2627-413D-A4C7-FD628BD64A2C}"/>
              </a:ext>
            </a:extLst>
          </p:cNvPr>
          <p:cNvSpPr txBox="1"/>
          <p:nvPr/>
        </p:nvSpPr>
        <p:spPr>
          <a:xfrm>
            <a:off x="4470400" y="641460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Slide Credit: XHK 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402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32A664-061B-43B3-A7F8-311D19CAB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検索連動型広告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48413FB-7A84-474F-8505-A530E2C76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720" y="1626868"/>
            <a:ext cx="6512560" cy="4755202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F6AAB3C-A505-4E5E-BAB3-E8643EE3CE07}"/>
              </a:ext>
            </a:extLst>
          </p:cNvPr>
          <p:cNvSpPr/>
          <p:nvPr/>
        </p:nvSpPr>
        <p:spPr>
          <a:xfrm>
            <a:off x="2468880" y="2844800"/>
            <a:ext cx="4734560" cy="353727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5D07A3-51B5-4B8E-9FF6-04306943942E}"/>
              </a:ext>
            </a:extLst>
          </p:cNvPr>
          <p:cNvSpPr txBox="1"/>
          <p:nvPr/>
        </p:nvSpPr>
        <p:spPr>
          <a:xfrm>
            <a:off x="4470400" y="641460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Slide Credit: XHK 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396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15E709-62D4-4CA3-A3A1-129E773D4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200" dirty="0"/>
              <a:t>検索連動型広告の基本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F7886494-15AA-4583-831D-1CAB2C5F5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61" y="3228975"/>
            <a:ext cx="1603659" cy="1345069"/>
          </a:xfr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6FC4777F-619F-484D-B1D0-58F1EE1ADB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891" y="3202180"/>
            <a:ext cx="1371864" cy="137186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1BD71B2D-ED0E-4306-9CA0-6928E1EB67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326" y="2926080"/>
            <a:ext cx="1704565" cy="1647964"/>
          </a:xfrm>
          <a:prstGeom prst="rect">
            <a:avLst/>
          </a:prstGeom>
        </p:spPr>
      </p:pic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FE89922-0FD3-439B-A026-D830A3894FB6}"/>
              </a:ext>
            </a:extLst>
          </p:cNvPr>
          <p:cNvCxnSpPr/>
          <p:nvPr/>
        </p:nvCxnSpPr>
        <p:spPr>
          <a:xfrm>
            <a:off x="2204720" y="3202180"/>
            <a:ext cx="122936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7BD1EF0-7295-46D7-BE60-D8A7CE70756A}"/>
              </a:ext>
            </a:extLst>
          </p:cNvPr>
          <p:cNvCxnSpPr/>
          <p:nvPr/>
        </p:nvCxnSpPr>
        <p:spPr>
          <a:xfrm>
            <a:off x="5374640" y="3888112"/>
            <a:ext cx="122936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67D1CB05-8ED2-4947-B039-1B74FD23D1B0}"/>
              </a:ext>
            </a:extLst>
          </p:cNvPr>
          <p:cNvCxnSpPr>
            <a:cxnSpLocks/>
          </p:cNvCxnSpPr>
          <p:nvPr/>
        </p:nvCxnSpPr>
        <p:spPr>
          <a:xfrm flipH="1">
            <a:off x="5384800" y="3415672"/>
            <a:ext cx="122936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2986BDDC-B0DD-4443-9005-D511F96C506E}"/>
              </a:ext>
            </a:extLst>
          </p:cNvPr>
          <p:cNvCxnSpPr>
            <a:cxnSpLocks/>
          </p:cNvCxnSpPr>
          <p:nvPr/>
        </p:nvCxnSpPr>
        <p:spPr>
          <a:xfrm flipH="1">
            <a:off x="5374640" y="4421512"/>
            <a:ext cx="122936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8603F84E-7394-4AA6-9B02-2178F47DB410}"/>
              </a:ext>
            </a:extLst>
          </p:cNvPr>
          <p:cNvCxnSpPr>
            <a:cxnSpLocks/>
          </p:cNvCxnSpPr>
          <p:nvPr/>
        </p:nvCxnSpPr>
        <p:spPr>
          <a:xfrm flipH="1">
            <a:off x="2204720" y="4555636"/>
            <a:ext cx="122936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D6E69B5-A969-46F2-9827-EFBE5D533D30}"/>
              </a:ext>
            </a:extLst>
          </p:cNvPr>
          <p:cNvSpPr txBox="1"/>
          <p:nvPr/>
        </p:nvSpPr>
        <p:spPr>
          <a:xfrm>
            <a:off x="5118755" y="2948017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「引っ越し」で検索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3368212-77EB-40AA-B7BA-168AB6DDC1B9}"/>
              </a:ext>
            </a:extLst>
          </p:cNvPr>
          <p:cNvSpPr txBox="1"/>
          <p:nvPr/>
        </p:nvSpPr>
        <p:spPr>
          <a:xfrm>
            <a:off x="5328081" y="3471082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広告を表示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7A89AA7-1A23-4643-9B69-2CA7498A9ED2}"/>
              </a:ext>
            </a:extLst>
          </p:cNvPr>
          <p:cNvSpPr txBox="1"/>
          <p:nvPr/>
        </p:nvSpPr>
        <p:spPr>
          <a:xfrm>
            <a:off x="5202245" y="3994147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広告をクリック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3E83D2F-32AA-423E-857C-F4BD90DA024C}"/>
              </a:ext>
            </a:extLst>
          </p:cNvPr>
          <p:cNvSpPr txBox="1"/>
          <p:nvPr/>
        </p:nvSpPr>
        <p:spPr>
          <a:xfrm>
            <a:off x="7126037" y="4574044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ユーザー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0C1ADF7-5453-4E7E-ADDE-DC45D0446F13}"/>
              </a:ext>
            </a:extLst>
          </p:cNvPr>
          <p:cNvSpPr txBox="1"/>
          <p:nvPr/>
        </p:nvSpPr>
        <p:spPr>
          <a:xfrm>
            <a:off x="1691367" y="2200149"/>
            <a:ext cx="27414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キーワード：「引っ越し」</a:t>
            </a:r>
          </a:p>
          <a:p>
            <a:r>
              <a:rPr kumimoji="1" lang="ja-JP" altLang="en-US"/>
              <a:t>広告文：「格安引越䛾</a:t>
            </a:r>
            <a:r>
              <a:rPr kumimoji="1" lang="en-US" altLang="ja-JP"/>
              <a:t>A</a:t>
            </a:r>
            <a:r>
              <a:rPr kumimoji="1" lang="ja-JP" altLang="en-US"/>
              <a:t>社」</a:t>
            </a:r>
          </a:p>
          <a:p>
            <a:r>
              <a:rPr kumimoji="1" lang="ja-JP" altLang="en-US"/>
              <a:t>クリック単価</a:t>
            </a:r>
            <a:r>
              <a:rPr kumimoji="1" lang="en-US" altLang="ja-JP"/>
              <a:t>: 100</a:t>
            </a:r>
            <a:r>
              <a:rPr kumimoji="1" lang="ja-JP" altLang="en-US"/>
              <a:t>円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1422066-240A-4D98-B093-D0B75F50FB49}"/>
              </a:ext>
            </a:extLst>
          </p:cNvPr>
          <p:cNvSpPr txBox="1"/>
          <p:nvPr/>
        </p:nvSpPr>
        <p:spPr>
          <a:xfrm>
            <a:off x="691960" y="457404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rgbClr val="FFC000"/>
                </a:solidFill>
              </a:rPr>
              <a:t>広告主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79D66C0-E117-4A5C-AEF0-4E72A1A4C99E}"/>
              </a:ext>
            </a:extLst>
          </p:cNvPr>
          <p:cNvSpPr txBox="1"/>
          <p:nvPr/>
        </p:nvSpPr>
        <p:spPr>
          <a:xfrm>
            <a:off x="2040982" y="4725145"/>
            <a:ext cx="1556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クリック料金を</a:t>
            </a:r>
          </a:p>
          <a:p>
            <a:r>
              <a:rPr kumimoji="1" lang="ja-JP" altLang="en-US" dirty="0"/>
              <a:t>請求（</a:t>
            </a:r>
            <a:r>
              <a:rPr kumimoji="1" lang="en-US" altLang="ja-JP" dirty="0"/>
              <a:t>95</a:t>
            </a:r>
            <a:r>
              <a:rPr kumimoji="1" lang="ja-JP" altLang="en-US" dirty="0"/>
              <a:t>円）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FFAAA0F-B79E-4AE8-894F-95AC50CA5D9F}"/>
              </a:ext>
            </a:extLst>
          </p:cNvPr>
          <p:cNvSpPr txBox="1"/>
          <p:nvPr/>
        </p:nvSpPr>
        <p:spPr>
          <a:xfrm>
            <a:off x="3704098" y="4652745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rgbClr val="0070C0"/>
                </a:solidFill>
              </a:rPr>
              <a:t>検索エンジン</a:t>
            </a:r>
          </a:p>
        </p:txBody>
      </p:sp>
    </p:spTree>
    <p:extLst>
      <p:ext uri="{BB962C8B-B14F-4D97-AF65-F5344CB8AC3E}">
        <p14:creationId xmlns:p14="http://schemas.microsoft.com/office/powerpoint/2010/main" val="3787028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447281-E142-47A9-B146-FC731BA82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検索連動型広告とオークション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9DE17289-C641-4774-91FE-CD8F2E804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81" y="1583055"/>
            <a:ext cx="1603659" cy="1345069"/>
          </a:xfr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D7F5768-4869-4885-9F45-86CC81169414}"/>
              </a:ext>
            </a:extLst>
          </p:cNvPr>
          <p:cNvSpPr txBox="1"/>
          <p:nvPr/>
        </p:nvSpPr>
        <p:spPr>
          <a:xfrm>
            <a:off x="559880" y="2928124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rgbClr val="FFC000"/>
                </a:solidFill>
              </a:rPr>
              <a:t>広告主</a:t>
            </a:r>
            <a:r>
              <a:rPr kumimoji="1" lang="en-US" altLang="ja-JP" b="1" dirty="0">
                <a:solidFill>
                  <a:srgbClr val="FFC000"/>
                </a:solidFill>
              </a:rPr>
              <a:t>A</a:t>
            </a:r>
            <a:endParaRPr kumimoji="1" lang="ja-JP" altLang="en-US" b="1" dirty="0">
              <a:solidFill>
                <a:srgbClr val="FFC000"/>
              </a:solidFill>
            </a:endParaRPr>
          </a:p>
        </p:txBody>
      </p:sp>
      <p:pic>
        <p:nvPicPr>
          <p:cNvPr id="8" name="コンテンツ プレースホルダー 4">
            <a:extLst>
              <a:ext uri="{FF2B5EF4-FFF2-40B4-BE49-F238E27FC236}">
                <a16:creationId xmlns:a16="http://schemas.microsoft.com/office/drawing/2014/main" id="{5010E3DC-B39B-40D1-A3A0-AEF18C6B2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81" y="3297456"/>
            <a:ext cx="1603659" cy="1345069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6152605-B22A-47C4-8269-F264F7E92A00}"/>
              </a:ext>
            </a:extLst>
          </p:cNvPr>
          <p:cNvSpPr txBox="1"/>
          <p:nvPr/>
        </p:nvSpPr>
        <p:spPr>
          <a:xfrm>
            <a:off x="559880" y="4642525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rgbClr val="FFC000"/>
                </a:solidFill>
              </a:rPr>
              <a:t>広告主</a:t>
            </a:r>
            <a:r>
              <a:rPr kumimoji="1" lang="en-US" altLang="ja-JP" b="1" dirty="0">
                <a:solidFill>
                  <a:srgbClr val="FFC000"/>
                </a:solidFill>
              </a:rPr>
              <a:t>B</a:t>
            </a:r>
            <a:endParaRPr kumimoji="1" lang="ja-JP" altLang="en-US" b="1" dirty="0">
              <a:solidFill>
                <a:srgbClr val="FFC000"/>
              </a:solidFill>
            </a:endParaRPr>
          </a:p>
        </p:txBody>
      </p:sp>
      <p:pic>
        <p:nvPicPr>
          <p:cNvPr id="10" name="コンテンツ プレースホルダー 4">
            <a:extLst>
              <a:ext uri="{FF2B5EF4-FFF2-40B4-BE49-F238E27FC236}">
                <a16:creationId xmlns:a16="http://schemas.microsoft.com/office/drawing/2014/main" id="{118E45F8-F8C4-4BA6-8F22-521659282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81" y="5011857"/>
            <a:ext cx="1603659" cy="1345069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8D9E800-1394-4FAB-B70F-8D0DA83E1D44}"/>
              </a:ext>
            </a:extLst>
          </p:cNvPr>
          <p:cNvSpPr txBox="1"/>
          <p:nvPr/>
        </p:nvSpPr>
        <p:spPr>
          <a:xfrm>
            <a:off x="559880" y="6356926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rgbClr val="FFC000"/>
                </a:solidFill>
              </a:rPr>
              <a:t>広告主</a:t>
            </a:r>
            <a:r>
              <a:rPr kumimoji="1" lang="en-US" altLang="ja-JP" b="1" dirty="0">
                <a:solidFill>
                  <a:srgbClr val="FFC000"/>
                </a:solidFill>
              </a:rPr>
              <a:t>C</a:t>
            </a:r>
            <a:endParaRPr kumimoji="1" lang="ja-JP" altLang="en-US" b="1" dirty="0">
              <a:solidFill>
                <a:srgbClr val="FFC000"/>
              </a:solidFill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1D624DCF-1621-4331-86DC-A58535B286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771" y="3100580"/>
            <a:ext cx="1371864" cy="1371864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85131AD-D096-40AD-96DF-86C72A62B20B}"/>
              </a:ext>
            </a:extLst>
          </p:cNvPr>
          <p:cNvSpPr txBox="1"/>
          <p:nvPr/>
        </p:nvSpPr>
        <p:spPr>
          <a:xfrm>
            <a:off x="4140978" y="4551145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rgbClr val="0070C0"/>
                </a:solidFill>
              </a:rPr>
              <a:t>検索エンジン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74AFD928-D6B2-4384-8D7E-1E8259594B11}"/>
              </a:ext>
            </a:extLst>
          </p:cNvPr>
          <p:cNvCxnSpPr>
            <a:cxnSpLocks/>
          </p:cNvCxnSpPr>
          <p:nvPr/>
        </p:nvCxnSpPr>
        <p:spPr>
          <a:xfrm>
            <a:off x="2306320" y="2562100"/>
            <a:ext cx="122936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26F7A74-F109-48E1-82F9-F0975C77A7D7}"/>
              </a:ext>
            </a:extLst>
          </p:cNvPr>
          <p:cNvSpPr txBox="1"/>
          <p:nvPr/>
        </p:nvSpPr>
        <p:spPr>
          <a:xfrm>
            <a:off x="1792967" y="1560069"/>
            <a:ext cx="27414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キーワード：「引っ越し」</a:t>
            </a:r>
          </a:p>
          <a:p>
            <a:r>
              <a:rPr kumimoji="1" lang="ja-JP" altLang="en-US" dirty="0"/>
              <a:t>広告文：「</a:t>
            </a:r>
            <a:r>
              <a:rPr kumimoji="1" lang="ja-JP" altLang="en-US" dirty="0">
                <a:solidFill>
                  <a:srgbClr val="7030A0"/>
                </a:solidFill>
              </a:rPr>
              <a:t>格安引越䛾</a:t>
            </a:r>
            <a:r>
              <a:rPr kumimoji="1" lang="en-US" altLang="ja-JP" dirty="0">
                <a:solidFill>
                  <a:srgbClr val="7030A0"/>
                </a:solidFill>
              </a:rPr>
              <a:t>A</a:t>
            </a:r>
            <a:r>
              <a:rPr kumimoji="1" lang="ja-JP" altLang="en-US" dirty="0">
                <a:solidFill>
                  <a:srgbClr val="7030A0"/>
                </a:solidFill>
              </a:rPr>
              <a:t>社</a:t>
            </a:r>
            <a:r>
              <a:rPr kumimoji="1" lang="ja-JP" altLang="en-US" dirty="0"/>
              <a:t>」</a:t>
            </a:r>
          </a:p>
          <a:p>
            <a:r>
              <a:rPr kumimoji="1" lang="ja-JP" altLang="en-US" dirty="0"/>
              <a:t>クリック単価</a:t>
            </a:r>
            <a:r>
              <a:rPr kumimoji="1" lang="en-US" altLang="ja-JP" dirty="0"/>
              <a:t>: </a:t>
            </a:r>
            <a:r>
              <a:rPr kumimoji="1" lang="en-US" altLang="ja-JP" dirty="0">
                <a:solidFill>
                  <a:srgbClr val="00B050"/>
                </a:solidFill>
              </a:rPr>
              <a:t>100</a:t>
            </a:r>
            <a:r>
              <a:rPr kumimoji="1" lang="ja-JP" altLang="en-US" dirty="0">
                <a:solidFill>
                  <a:srgbClr val="00B050"/>
                </a:solidFill>
              </a:rPr>
              <a:t>円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0CB3C42B-638E-4B90-846E-02DED450588F}"/>
              </a:ext>
            </a:extLst>
          </p:cNvPr>
          <p:cNvCxnSpPr>
            <a:cxnSpLocks/>
          </p:cNvCxnSpPr>
          <p:nvPr/>
        </p:nvCxnSpPr>
        <p:spPr>
          <a:xfrm>
            <a:off x="2306320" y="4401034"/>
            <a:ext cx="122936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4ADBF9A-EEB2-4A45-8372-10273F2A7DA5}"/>
              </a:ext>
            </a:extLst>
          </p:cNvPr>
          <p:cNvSpPr txBox="1"/>
          <p:nvPr/>
        </p:nvSpPr>
        <p:spPr>
          <a:xfrm>
            <a:off x="1792967" y="3399003"/>
            <a:ext cx="22846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キーワード「引っ越し」</a:t>
            </a:r>
          </a:p>
          <a:p>
            <a:r>
              <a:rPr kumimoji="1" lang="ja-JP" altLang="en-US" dirty="0"/>
              <a:t>広告「</a:t>
            </a:r>
            <a:r>
              <a:rPr kumimoji="1" lang="ja-JP" altLang="en-US" dirty="0">
                <a:solidFill>
                  <a:srgbClr val="7030A0"/>
                </a:solidFill>
              </a:rPr>
              <a:t>引越なら</a:t>
            </a:r>
            <a:r>
              <a:rPr kumimoji="1" lang="en-US" altLang="ja-JP" dirty="0">
                <a:solidFill>
                  <a:srgbClr val="7030A0"/>
                </a:solidFill>
              </a:rPr>
              <a:t>B</a:t>
            </a:r>
            <a:r>
              <a:rPr kumimoji="1" lang="ja-JP" altLang="en-US" dirty="0">
                <a:solidFill>
                  <a:srgbClr val="7030A0"/>
                </a:solidFill>
              </a:rPr>
              <a:t>社</a:t>
            </a:r>
            <a:r>
              <a:rPr kumimoji="1" lang="ja-JP" altLang="en-US" dirty="0"/>
              <a:t>」</a:t>
            </a:r>
          </a:p>
          <a:p>
            <a:r>
              <a:rPr kumimoji="1" lang="ja-JP" altLang="en-US" dirty="0"/>
              <a:t>クリック単価</a:t>
            </a:r>
            <a:r>
              <a:rPr kumimoji="1" lang="en-US" altLang="ja-JP" dirty="0"/>
              <a:t>: </a:t>
            </a:r>
            <a:r>
              <a:rPr kumimoji="1" lang="en-US" altLang="ja-JP" dirty="0">
                <a:solidFill>
                  <a:srgbClr val="00B050"/>
                </a:solidFill>
              </a:rPr>
              <a:t>120</a:t>
            </a:r>
            <a:r>
              <a:rPr kumimoji="1" lang="ja-JP" altLang="en-US" dirty="0">
                <a:solidFill>
                  <a:srgbClr val="00B050"/>
                </a:solidFill>
              </a:rPr>
              <a:t>円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0F82674-D65D-4600-9846-C0028FEEFAC7}"/>
              </a:ext>
            </a:extLst>
          </p:cNvPr>
          <p:cNvCxnSpPr>
            <a:cxnSpLocks/>
          </p:cNvCxnSpPr>
          <p:nvPr/>
        </p:nvCxnSpPr>
        <p:spPr>
          <a:xfrm>
            <a:off x="2306320" y="6239968"/>
            <a:ext cx="122936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EE43419-1E1A-4101-8301-DC5B1A2AC231}"/>
              </a:ext>
            </a:extLst>
          </p:cNvPr>
          <p:cNvSpPr txBox="1"/>
          <p:nvPr/>
        </p:nvSpPr>
        <p:spPr>
          <a:xfrm>
            <a:off x="1792967" y="5237937"/>
            <a:ext cx="26196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キーワード「引っ越し」</a:t>
            </a:r>
          </a:p>
          <a:p>
            <a:r>
              <a:rPr kumimoji="1" lang="ja-JP" altLang="en-US" dirty="0"/>
              <a:t>広告「</a:t>
            </a:r>
            <a:r>
              <a:rPr kumimoji="1" lang="ja-JP" altLang="en-US" dirty="0">
                <a:solidFill>
                  <a:srgbClr val="7030A0"/>
                </a:solidFill>
              </a:rPr>
              <a:t>引越見積もり無料</a:t>
            </a:r>
            <a:r>
              <a:rPr kumimoji="1" lang="ja-JP" altLang="en-US" dirty="0"/>
              <a:t>」</a:t>
            </a:r>
          </a:p>
          <a:p>
            <a:r>
              <a:rPr kumimoji="1" lang="ja-JP" altLang="en-US" dirty="0"/>
              <a:t>クリック単価</a:t>
            </a:r>
            <a:r>
              <a:rPr kumimoji="1" lang="en-US" altLang="ja-JP" dirty="0"/>
              <a:t>: </a:t>
            </a:r>
            <a:r>
              <a:rPr kumimoji="1" lang="en-US" altLang="ja-JP" dirty="0">
                <a:solidFill>
                  <a:srgbClr val="00B050"/>
                </a:solidFill>
              </a:rPr>
              <a:t>95</a:t>
            </a:r>
            <a:r>
              <a:rPr kumimoji="1" lang="ja-JP" altLang="en-US" dirty="0">
                <a:solidFill>
                  <a:srgbClr val="00B050"/>
                </a:solidFill>
              </a:rPr>
              <a:t>円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F4E9DDB-3F8C-4937-8B35-9EFB14F86B35}"/>
              </a:ext>
            </a:extLst>
          </p:cNvPr>
          <p:cNvSpPr txBox="1"/>
          <p:nvPr/>
        </p:nvSpPr>
        <p:spPr>
          <a:xfrm>
            <a:off x="5858286" y="3213199"/>
            <a:ext cx="312126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オークション</a:t>
            </a:r>
            <a:r>
              <a:rPr kumimoji="1" lang="ja-JP" altLang="en-US" dirty="0"/>
              <a:t>によりランキング</a:t>
            </a:r>
            <a:endParaRPr kumimoji="1" lang="en-US" altLang="ja-JP" dirty="0"/>
          </a:p>
          <a:p>
            <a:endParaRPr kumimoji="1" lang="ja-JP" altLang="en-US" dirty="0"/>
          </a:p>
          <a:p>
            <a:r>
              <a:rPr kumimoji="1" lang="ja-JP" altLang="en-US" dirty="0"/>
              <a:t>ランキング外の広告は表示されない</a:t>
            </a:r>
          </a:p>
        </p:txBody>
      </p:sp>
    </p:spTree>
    <p:extLst>
      <p:ext uri="{BB962C8B-B14F-4D97-AF65-F5344CB8AC3E}">
        <p14:creationId xmlns:p14="http://schemas.microsoft.com/office/powerpoint/2010/main" val="3946305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6D1FB-7E0B-4D22-AB51-63ED53AD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検索連動型広告とオークション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6CD10E-FFEA-4BCF-857C-34DBD8B5F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クリック単価オークションの問題点：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1</a:t>
            </a:r>
            <a:r>
              <a:rPr kumimoji="1" lang="ja-JP" altLang="en-US" dirty="0"/>
              <a:t>．収入はクリックされた時のみ発生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2</a:t>
            </a:r>
            <a:r>
              <a:rPr kumimoji="1" lang="ja-JP" altLang="en-US" dirty="0"/>
              <a:t>．全くクリックされない広告が上位に表示され得る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  <a:p>
            <a:r>
              <a:rPr kumimoji="1" lang="ja-JP" altLang="en-US" dirty="0"/>
              <a:t>平均収入によるオークション：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>
                <a:solidFill>
                  <a:srgbClr val="00B050"/>
                </a:solidFill>
              </a:rPr>
              <a:t>平均収入 </a:t>
            </a:r>
            <a:r>
              <a:rPr kumimoji="1" lang="en-US" altLang="ja-JP" dirty="0"/>
              <a:t>= </a:t>
            </a:r>
            <a:r>
              <a:rPr kumimoji="1" lang="ja-JP" altLang="en-US" dirty="0"/>
              <a:t>クリック単価 </a:t>
            </a:r>
            <a:r>
              <a:rPr kumimoji="1" lang="en-US" altLang="ja-JP" dirty="0"/>
              <a:t>x </a:t>
            </a:r>
            <a:r>
              <a:rPr kumimoji="1" lang="ja-JP" altLang="en-US" dirty="0">
                <a:solidFill>
                  <a:srgbClr val="FF0000"/>
                </a:solidFill>
              </a:rPr>
              <a:t>クリック率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dirty="0"/>
              <a:t>（クリック率は</a:t>
            </a:r>
            <a:r>
              <a:rPr lang="en-US" altLang="ja-JP" dirty="0">
                <a:solidFill>
                  <a:srgbClr val="FF0000"/>
                </a:solidFill>
              </a:rPr>
              <a:t>CTR (Click through rate)</a:t>
            </a:r>
            <a:r>
              <a:rPr lang="ja-JP" altLang="en-US" dirty="0"/>
              <a:t>と呼ばれる）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314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48E643-5B64-41A0-B911-0EF4B77A3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/>
              <a:t>CTR</a:t>
            </a:r>
            <a:r>
              <a:rPr lang="ja-JP" altLang="en-US" dirty="0"/>
              <a:t>の</a:t>
            </a:r>
            <a:r>
              <a:rPr kumimoji="1" lang="ja-JP" altLang="en-US" dirty="0"/>
              <a:t>予測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A04E70-4625-4396-9CCF-CEAB3289C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真の</a:t>
            </a:r>
            <a:r>
              <a:rPr kumimoji="1" lang="en-US" altLang="ja-JP" dirty="0"/>
              <a:t>CTR</a:t>
            </a:r>
            <a:r>
              <a:rPr lang="ja-JP" altLang="en-US" dirty="0"/>
              <a:t>は</a:t>
            </a:r>
            <a:r>
              <a:rPr kumimoji="1" lang="ja-JP" altLang="en-US" dirty="0"/>
              <a:t>直接</a:t>
            </a:r>
            <a:r>
              <a:rPr lang="ja-JP" altLang="en-US" dirty="0"/>
              <a:t>は</a:t>
            </a:r>
            <a:r>
              <a:rPr kumimoji="1" lang="ja-JP" altLang="en-US" dirty="0"/>
              <a:t>観測できない</a:t>
            </a:r>
            <a:endParaRPr kumimoji="1" lang="en-US" altLang="ja-JP" dirty="0"/>
          </a:p>
          <a:p>
            <a:r>
              <a:rPr kumimoji="1" lang="ja-JP" altLang="en-US" dirty="0"/>
              <a:t>過去に表示された広告のクリック有無から</a:t>
            </a:r>
            <a:r>
              <a:rPr kumimoji="1" lang="en-US" altLang="ja-JP" dirty="0"/>
              <a:t>CTR</a:t>
            </a:r>
            <a:r>
              <a:rPr kumimoji="1" lang="ja-JP" altLang="en-US" dirty="0"/>
              <a:t>を予測する</a:t>
            </a:r>
            <a:endParaRPr kumimoji="1" lang="en-US" altLang="ja-JP" dirty="0"/>
          </a:p>
          <a:p>
            <a:r>
              <a:rPr kumimoji="1" lang="ja-JP" altLang="en-US" dirty="0"/>
              <a:t>予測</a:t>
            </a:r>
            <a:r>
              <a:rPr kumimoji="1" lang="en-US" altLang="ja-JP" dirty="0"/>
              <a:t>CTR</a:t>
            </a:r>
            <a:r>
              <a:rPr kumimoji="1" lang="ja-JP" altLang="en-US" dirty="0"/>
              <a:t>を用いてオークション</a:t>
            </a:r>
          </a:p>
        </p:txBody>
      </p:sp>
    </p:spTree>
    <p:extLst>
      <p:ext uri="{BB962C8B-B14F-4D97-AF65-F5344CB8AC3E}">
        <p14:creationId xmlns:p14="http://schemas.microsoft.com/office/powerpoint/2010/main" val="912158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15800C-B67E-4D1E-B883-8D5B389A6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機械学習による</a:t>
            </a:r>
            <a:r>
              <a:rPr kumimoji="1" lang="en-US" altLang="ja-JP" dirty="0"/>
              <a:t>CTR</a:t>
            </a:r>
            <a:r>
              <a:rPr lang="ja-JP" altLang="en-US" dirty="0"/>
              <a:t>の</a:t>
            </a:r>
            <a:r>
              <a:rPr kumimoji="1" lang="ja-JP" altLang="en-US" dirty="0"/>
              <a:t>予測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23D639-5B8C-415F-8175-EF247332D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次の機械学習モデル</a:t>
            </a:r>
            <a:r>
              <a:rPr kumimoji="1" lang="en-US" altLang="ja-JP" dirty="0"/>
              <a:t>f(x)</a:t>
            </a:r>
            <a:r>
              <a:rPr kumimoji="1" lang="ja-JP" altLang="en-US" dirty="0"/>
              <a:t>をデータから学習（教師あり学習）</a:t>
            </a:r>
            <a:endParaRPr kumimoji="1" lang="en-US" altLang="ja-JP" dirty="0"/>
          </a:p>
          <a:p>
            <a:r>
              <a:rPr kumimoji="1" lang="ja-JP" altLang="en-US" dirty="0"/>
              <a:t>入力</a:t>
            </a:r>
            <a:r>
              <a:rPr kumimoji="1" lang="en-US" altLang="ja-JP" dirty="0"/>
              <a:t>x</a:t>
            </a:r>
            <a:r>
              <a:rPr kumimoji="1" lang="ja-JP" altLang="en-US" dirty="0"/>
              <a:t>：＜検索クエリ、広告＞</a:t>
            </a:r>
            <a:endParaRPr kumimoji="1" lang="en-US" altLang="ja-JP" dirty="0"/>
          </a:p>
          <a:p>
            <a:r>
              <a:rPr kumimoji="1" lang="ja-JP" altLang="en-US" dirty="0"/>
              <a:t>出力</a:t>
            </a:r>
            <a:r>
              <a:rPr kumimoji="1" lang="en-US" altLang="ja-JP" dirty="0"/>
              <a:t>y</a:t>
            </a:r>
            <a:r>
              <a:rPr kumimoji="1" lang="ja-JP" altLang="en-US" dirty="0"/>
              <a:t>：予測</a:t>
            </a:r>
            <a:r>
              <a:rPr kumimoji="1" lang="en-US" altLang="ja-JP" dirty="0"/>
              <a:t>CTR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B6E710E-CD6C-4E38-8321-763F47D85CFE}"/>
              </a:ext>
            </a:extLst>
          </p:cNvPr>
          <p:cNvSpPr/>
          <p:nvPr/>
        </p:nvSpPr>
        <p:spPr>
          <a:xfrm>
            <a:off x="3444240" y="3429000"/>
            <a:ext cx="2255520" cy="16865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機械学習モデル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ｆ</a:t>
            </a:r>
            <a:r>
              <a:rPr kumimoji="1" lang="en-US" altLang="ja-JP" dirty="0"/>
              <a:t>(</a:t>
            </a:r>
            <a:r>
              <a:rPr kumimoji="1" lang="ja-JP" altLang="en-US" dirty="0"/>
              <a:t>ｘ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2F5B58D-BF1A-4077-AF05-8B20C297CAB1}"/>
              </a:ext>
            </a:extLst>
          </p:cNvPr>
          <p:cNvSpPr/>
          <p:nvPr/>
        </p:nvSpPr>
        <p:spPr>
          <a:xfrm>
            <a:off x="1454842" y="3476149"/>
            <a:ext cx="1369637" cy="528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検索クエリ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2BCFFE5-307C-4A03-AA66-C20555A54718}"/>
              </a:ext>
            </a:extLst>
          </p:cNvPr>
          <p:cNvSpPr/>
          <p:nvPr/>
        </p:nvSpPr>
        <p:spPr>
          <a:xfrm>
            <a:off x="1454843" y="4540409"/>
            <a:ext cx="1369636" cy="528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広告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EB9FCF4-8FC1-4056-B7D9-023F36B79E3C}"/>
              </a:ext>
            </a:extLst>
          </p:cNvPr>
          <p:cNvSpPr/>
          <p:nvPr/>
        </p:nvSpPr>
        <p:spPr>
          <a:xfrm>
            <a:off x="1371600" y="3261360"/>
            <a:ext cx="1534160" cy="2032000"/>
          </a:xfrm>
          <a:prstGeom prst="round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E7D1A6C9-4365-4B79-BA80-34FDF8F70C81}"/>
              </a:ext>
            </a:extLst>
          </p:cNvPr>
          <p:cNvCxnSpPr>
            <a:stCxn id="8" idx="3"/>
            <a:endCxn id="4" idx="1"/>
          </p:cNvCxnSpPr>
          <p:nvPr/>
        </p:nvCxnSpPr>
        <p:spPr>
          <a:xfrm flipV="1">
            <a:off x="2905760" y="4272280"/>
            <a:ext cx="538480" cy="50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B0735BA3-45E7-4C54-B96D-8247632C9DCA}"/>
              </a:ext>
            </a:extLst>
          </p:cNvPr>
          <p:cNvCxnSpPr/>
          <p:nvPr/>
        </p:nvCxnSpPr>
        <p:spPr>
          <a:xfrm flipV="1">
            <a:off x="5699760" y="4241800"/>
            <a:ext cx="538480" cy="50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B6F3AF7B-089E-4407-8A66-117598690594}"/>
              </a:ext>
            </a:extLst>
          </p:cNvPr>
          <p:cNvSpPr/>
          <p:nvPr/>
        </p:nvSpPr>
        <p:spPr>
          <a:xfrm>
            <a:off x="6300180" y="3977640"/>
            <a:ext cx="1369637" cy="528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予測</a:t>
            </a:r>
            <a:r>
              <a:rPr kumimoji="1" lang="en-US" altLang="ja-JP" dirty="0"/>
              <a:t>CTR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4249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C02178-2C40-410B-A18C-659B51B81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最適化問題としての機械学習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0E2C77A-5069-4D35-9ECB-03E9C89E00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 dirty="0"/>
                  <a:t>N</a:t>
                </a:r>
                <a:r>
                  <a:rPr kumimoji="1" lang="ja-JP" altLang="en-US" dirty="0"/>
                  <a:t>個の入力データ</a:t>
                </a:r>
                <a:r>
                  <a:rPr kumimoji="1" lang="en-US" altLang="ja-JP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0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ja-JP" alt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ベクトル</m:t>
                    </m:r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dirty="0"/>
              </a:p>
              <a:p>
                <a:r>
                  <a:rPr kumimoji="1" lang="en-US" altLang="ja-JP" dirty="0"/>
                  <a:t>N</a:t>
                </a:r>
                <a:r>
                  <a:rPr kumimoji="1" lang="ja-JP" altLang="en-US" dirty="0"/>
                  <a:t>個の出力データ</a:t>
                </a:r>
                <a:r>
                  <a:rPr kumimoji="1" lang="en-US" altLang="ja-JP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dirty="0"/>
              </a:p>
              <a:p>
                <a:r>
                  <a:rPr kumimoji="1" lang="ja-JP" altLang="en-US" dirty="0"/>
                  <a:t>次の損失を最小にする</a:t>
                </a:r>
                <a:r>
                  <a:rPr kumimoji="1" lang="en-US" altLang="ja-JP" dirty="0"/>
                  <a:t>f(x)</a:t>
                </a:r>
                <a:r>
                  <a:rPr kumimoji="1" lang="ja-JP" altLang="en-US" dirty="0"/>
                  <a:t>を求める</a:t>
                </a:r>
                <a:endParaRPr kumimoji="1" lang="en-US" altLang="ja-JP" dirty="0"/>
              </a:p>
              <a:p>
                <a:endParaRPr lang="en-US" altLang="ja-JP" dirty="0"/>
              </a:p>
              <a:p>
                <a:endParaRPr kumimoji="1" lang="en-US" altLang="ja-JP" dirty="0"/>
              </a:p>
              <a:p>
                <a:endParaRPr lang="en-US" altLang="ja-JP" dirty="0"/>
              </a:p>
              <a:p>
                <a:endParaRPr kumimoji="1" lang="en-US" altLang="ja-JP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 </a:t>
                </a:r>
                <a:r>
                  <a:rPr kumimoji="1" lang="ja-JP" altLang="en-US" dirty="0"/>
                  <a:t>ｌ</a:t>
                </a:r>
                <a:r>
                  <a:rPr kumimoji="1" lang="en-US" altLang="ja-JP" dirty="0" err="1"/>
                  <a:t>oss</a:t>
                </a:r>
                <a:r>
                  <a:rPr kumimoji="1" lang="ja-JP" altLang="en-US" dirty="0"/>
                  <a:t>（）</a:t>
                </a:r>
                <a:r>
                  <a:rPr kumimoji="1" lang="en-US" altLang="ja-JP" dirty="0"/>
                  <a:t> </a:t>
                </a:r>
                <a:r>
                  <a:rPr kumimoji="1" lang="ja-JP" altLang="en-US" dirty="0"/>
                  <a:t>（損失関数）の決め方が重要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kumimoji="1" lang="ja-JP" altLang="en-US" dirty="0">
                    <a:solidFill>
                      <a:schemeClr val="bg2">
                        <a:lumMod val="50000"/>
                      </a:schemeClr>
                    </a:solidFill>
                  </a:rPr>
                  <a:t> ｆ（）としてはニューラル・ネットワークがよく用いられる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0E2C77A-5069-4D35-9ECB-03E9C89E00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21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図 4">
            <a:extLst>
              <a:ext uri="{FF2B5EF4-FFF2-40B4-BE49-F238E27FC236}">
                <a16:creationId xmlns:a16="http://schemas.microsoft.com/office/drawing/2014/main" id="{8EB16FC3-4463-49A2-B28D-4548F2A5F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816" y="3195867"/>
            <a:ext cx="2428367" cy="123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659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019EEB-AC3D-4CF1-BB6E-0031B13F8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Yahoo!</a:t>
            </a:r>
            <a:r>
              <a:rPr kumimoji="1" lang="ja-JP" altLang="en-US" dirty="0"/>
              <a:t>知恵袋の見出しの課題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C322FB-682F-48BD-85D1-4808177AB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Yahoo!</a:t>
            </a:r>
            <a:r>
              <a:rPr kumimoji="1" lang="ja-JP" altLang="en-US" dirty="0"/>
              <a:t>知恵袋の見出しは質問文の内容を表していない場合がある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2165B817-6299-4D99-9682-4360E617C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60" y="2764464"/>
            <a:ext cx="8217982" cy="3313105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5C5E9D7-A900-4F3D-8C57-0E90E7C11069}"/>
              </a:ext>
            </a:extLst>
          </p:cNvPr>
          <p:cNvSpPr txBox="1"/>
          <p:nvPr/>
        </p:nvSpPr>
        <p:spPr>
          <a:xfrm>
            <a:off x="2020186" y="2511059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dirty="0">
                <a:solidFill>
                  <a:srgbClr val="595959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質問投稿⽂ </a:t>
            </a:r>
            <a:endParaRPr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D346A2E-20A1-4EC6-8A36-7B6528F03FAB}"/>
              </a:ext>
            </a:extLst>
          </p:cNvPr>
          <p:cNvSpPr txBox="1"/>
          <p:nvPr/>
        </p:nvSpPr>
        <p:spPr>
          <a:xfrm>
            <a:off x="4823903" y="2511059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dirty="0">
                <a:solidFill>
                  <a:srgbClr val="595959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スマートフォンの通知画⾯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1495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27D1E8-382C-4C53-A0D0-FD5B29952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Yahoo!</a:t>
            </a:r>
            <a:r>
              <a:rPr kumimoji="1" lang="ja-JP" altLang="en-US" dirty="0"/>
              <a:t>知恵袋の見出しの課題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8DFFC2-4497-4330-A599-3661833C5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kumimoji="1" lang="ja-JP" altLang="en-US" dirty="0"/>
              <a:t>見出し候補となるスニペット見出し候補の⼀覧を抽出</a:t>
            </a:r>
            <a:endParaRPr kumimoji="1" lang="en-US" altLang="ja-JP" dirty="0"/>
          </a:p>
          <a:p>
            <a:r>
              <a:rPr kumimoji="1" lang="en-US" altLang="ja-JP" dirty="0"/>
              <a:t>2</a:t>
            </a:r>
            <a:r>
              <a:rPr kumimoji="1" lang="ja-JP" altLang="en-US" dirty="0"/>
              <a:t>．ランク学習を利用して見出し候補⼀覧から適切な見出しを選択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45AB2C8-5996-4AD8-9EA2-C8EA75FE2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306" y="2931461"/>
            <a:ext cx="6633387" cy="356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805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A2BF74-8D19-4147-9F58-2B414F001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機械学習の種類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4CDA6DF-34F8-4BD7-86F9-EE2D3F4613B6}"/>
              </a:ext>
            </a:extLst>
          </p:cNvPr>
          <p:cNvSpPr txBox="1"/>
          <p:nvPr/>
        </p:nvSpPr>
        <p:spPr>
          <a:xfrm>
            <a:off x="4470400" y="640409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Slide Credit: XHK 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E1E937-44EB-4163-A6E5-7CD67E054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45" y="1828801"/>
            <a:ext cx="7998878" cy="4351337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ja-JP" altLang="en-US" sz="2400" dirty="0"/>
              <a:t>教師あり学習</a:t>
            </a:r>
            <a:endParaRPr lang="en-US" altLang="ja-JP" sz="2400" dirty="0"/>
          </a:p>
          <a:p>
            <a:pPr marL="457200" indent="-457200">
              <a:buAutoNum type="arabicPeriod"/>
            </a:pPr>
            <a:r>
              <a:rPr kumimoji="1" lang="ja-JP" altLang="en-US" sz="2400" dirty="0"/>
              <a:t>教師</a:t>
            </a:r>
            <a:r>
              <a:rPr lang="ja-JP" altLang="en-US" sz="2400" dirty="0"/>
              <a:t>なし学習</a:t>
            </a:r>
            <a:endParaRPr lang="en-US" altLang="ja-JP" sz="2400" dirty="0"/>
          </a:p>
          <a:p>
            <a:pPr marL="457200" indent="-457200">
              <a:buAutoNum type="arabicPeriod"/>
            </a:pPr>
            <a:r>
              <a:rPr kumimoji="1" lang="ja-JP" altLang="en-US" sz="2400" dirty="0"/>
              <a:t>半教師あり学習</a:t>
            </a:r>
            <a:endParaRPr kumimoji="1" lang="en-US" altLang="ja-JP" sz="2400" dirty="0"/>
          </a:p>
          <a:p>
            <a:pPr marL="457200" indent="-457200">
              <a:buAutoNum type="arabicPeriod"/>
            </a:pPr>
            <a:r>
              <a:rPr lang="ja-JP" altLang="en-US" sz="2400" dirty="0"/>
              <a:t>強化学習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92881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97443C-FF0C-45B8-A58C-1CA61DCD3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ユーザの行動からタイミングを最適化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1124E83-1AB3-4010-8F29-D7DED5A42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553" y="1828801"/>
            <a:ext cx="7410893" cy="433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436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AD310B-CF5A-43CF-AE6A-FCD23B8E3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教師あり学習</a:t>
            </a:r>
            <a:r>
              <a:rPr kumimoji="1" lang="en-US" altLang="ja-JP" dirty="0"/>
              <a:t>VS</a:t>
            </a:r>
            <a:r>
              <a:rPr kumimoji="1" lang="ja-JP" altLang="en-US" dirty="0"/>
              <a:t>教師なし学習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FD63FC-3770-4D00-8449-D3B697248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45" y="1828801"/>
            <a:ext cx="8132965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400" dirty="0"/>
              <a:t>教師あり学習の問題点</a:t>
            </a:r>
            <a:endParaRPr kumimoji="1" lang="en-US" altLang="ja-JP" sz="2400" dirty="0"/>
          </a:p>
          <a:p>
            <a:r>
              <a:rPr kumimoji="1" lang="ja-JP" altLang="en-US" sz="2000" dirty="0"/>
              <a:t>データのラベル付けは高コスト</a:t>
            </a:r>
            <a:endParaRPr kumimoji="1" lang="en-US" altLang="ja-JP" sz="2000" dirty="0"/>
          </a:p>
          <a:p>
            <a:pPr lvl="1"/>
            <a:r>
              <a:rPr lang="ja-JP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しかし，教師データの数が少ない場合にはデータに偏りが生じやすく，偏ったデータから検出対象クラスの物体の特徴を学習することは困難です。</a:t>
            </a:r>
            <a:endParaRPr lang="en-US" altLang="ja-JP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ja-JP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負例が全くない、人によってデータの</a:t>
            </a:r>
            <a:r>
              <a:rPr kumimoji="1" lang="ja-JP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ラベル</a:t>
            </a:r>
            <a:r>
              <a:rPr lang="ja-JP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の信頼度が異なる、ラベルの内容が広すぎる</a:t>
            </a:r>
            <a:r>
              <a:rPr lang="en-US" altLang="ja-JP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etc.</a:t>
            </a:r>
          </a:p>
          <a:p>
            <a:pPr lvl="1"/>
            <a:r>
              <a:rPr lang="ja-JP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即ち、データを得る者は天下を取り</a:t>
            </a:r>
            <a:r>
              <a:rPr lang="en-US" altLang="ja-JP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 e.g. Google, Amazon, Alibaba, etc.</a:t>
            </a:r>
            <a:endParaRPr kumimoji="1" lang="en-US" altLang="ja-JP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sz="2400" dirty="0"/>
              <a:t>教師なし学習の問題点</a:t>
            </a:r>
            <a:endParaRPr kumimoji="1" lang="en-US" altLang="ja-JP" sz="2400" dirty="0"/>
          </a:p>
          <a:p>
            <a:r>
              <a:rPr lang="ja-JP" altLang="en-US" sz="2000" dirty="0"/>
              <a:t>学習成果の妥当性を評価することは困難である。</a:t>
            </a:r>
            <a:endParaRPr lang="en-US" altLang="ja-JP" sz="2000" dirty="0"/>
          </a:p>
          <a:p>
            <a:pPr lvl="1"/>
            <a:r>
              <a:rPr lang="ja-JP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その故、教師なし学習の研究は教師あり学習の研究より少ないし、教師あり学習の研究を支援するために研究された感じがする。</a:t>
            </a:r>
            <a:endParaRPr lang="ja-JP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14C09BA-0253-4D3C-AC15-70776711F6B1}"/>
              </a:ext>
            </a:extLst>
          </p:cNvPr>
          <p:cNvSpPr txBox="1"/>
          <p:nvPr/>
        </p:nvSpPr>
        <p:spPr>
          <a:xfrm>
            <a:off x="4470400" y="641460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Slide Credit: XHK 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887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0E764DF-B408-4C94-B02B-888507AC759C}"/>
              </a:ext>
            </a:extLst>
          </p:cNvPr>
          <p:cNvSpPr/>
          <p:nvPr/>
        </p:nvSpPr>
        <p:spPr>
          <a:xfrm>
            <a:off x="0" y="0"/>
            <a:ext cx="9159711" cy="68619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BD2158B-CAD8-47E0-A02C-121C24EC3A81}"/>
              </a:ext>
            </a:extLst>
          </p:cNvPr>
          <p:cNvSpPr/>
          <p:nvPr/>
        </p:nvSpPr>
        <p:spPr>
          <a:xfrm>
            <a:off x="136688" y="148472"/>
            <a:ext cx="8870623" cy="6561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40B2B12-C244-42B8-8016-8264B2EF9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2"/>
          </a:xfrm>
        </p:spPr>
        <p:txBody>
          <a:bodyPr/>
          <a:lstStyle/>
          <a:p>
            <a:pPr algn="ctr"/>
            <a:r>
              <a:rPr kumimoji="1" lang="ja-JP" altLang="en-US" dirty="0"/>
              <a:t>教師あり学習の改善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B0AB891-F975-4974-8869-F359339BEDF4}"/>
              </a:ext>
            </a:extLst>
          </p:cNvPr>
          <p:cNvSpPr txBox="1"/>
          <p:nvPr/>
        </p:nvSpPr>
        <p:spPr>
          <a:xfrm>
            <a:off x="4470400" y="640409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Slide Credit: XHK 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973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80935E-5C86-4CEB-9A7D-37BAA8EF2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rgbClr val="FFC000"/>
                </a:solidFill>
              </a:rPr>
              <a:t>Few-Shot</a:t>
            </a:r>
            <a:r>
              <a:rPr kumimoji="1" lang="en-US" altLang="ja-JP" dirty="0"/>
              <a:t> Learning -&gt; Meta Learning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B642D3-155C-4177-AB23-40E9E1976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b="1" dirty="0"/>
              <a:t>Few-Shot Learning </a:t>
            </a:r>
          </a:p>
          <a:p>
            <a:r>
              <a:rPr lang="ja-JP" altLang="en-US" b="1" dirty="0"/>
              <a:t>データ</a:t>
            </a:r>
            <a:r>
              <a:rPr lang="en-US" altLang="ja-JP" b="1" dirty="0"/>
              <a:t>: </a:t>
            </a:r>
            <a:r>
              <a:rPr kumimoji="1" lang="en-US" altLang="ja-JP" dirty="0"/>
              <a:t>(</a:t>
            </a:r>
            <a:r>
              <a:rPr kumimoji="1" lang="en-US" altLang="ja-JP" b="1" dirty="0"/>
              <a:t>x</a:t>
            </a:r>
            <a:r>
              <a:rPr kumimoji="1" lang="en-US" altLang="ja-JP" dirty="0"/>
              <a:t>, y) </a:t>
            </a:r>
            <a:r>
              <a:rPr kumimoji="1" lang="en-US" altLang="ja-JP" dirty="0">
                <a:solidFill>
                  <a:srgbClr val="FFC000"/>
                </a:solidFill>
              </a:rPr>
              <a:t>(few)</a:t>
            </a:r>
          </a:p>
          <a:p>
            <a:pPr marL="0" indent="0">
              <a:buNone/>
            </a:pPr>
            <a:r>
              <a:rPr kumimoji="1" lang="en-US" altLang="ja-JP" b="1" dirty="0"/>
              <a:t>x</a:t>
            </a:r>
            <a:r>
              <a:rPr kumimoji="1" lang="ja-JP" altLang="en-US" dirty="0"/>
              <a:t>はデータ（</a:t>
            </a:r>
            <a:r>
              <a:rPr kumimoji="1" lang="ja-JP" altLang="en-US" b="1" dirty="0"/>
              <a:t>ベクトル</a:t>
            </a:r>
            <a:r>
              <a:rPr kumimoji="1" lang="ja-JP" altLang="en-US" dirty="0"/>
              <a:t>）、</a:t>
            </a:r>
            <a:r>
              <a:rPr kumimoji="1" lang="en-US" altLang="ja-JP" dirty="0"/>
              <a:t>y</a:t>
            </a:r>
            <a:r>
              <a:rPr kumimoji="1" lang="ja-JP" altLang="en-US" dirty="0"/>
              <a:t>はラベル</a:t>
            </a:r>
          </a:p>
          <a:p>
            <a:endParaRPr kumimoji="1" lang="ja-JP" altLang="en-US" dirty="0"/>
          </a:p>
          <a:p>
            <a:r>
              <a:rPr lang="ja-JP" altLang="en-US" b="1" dirty="0"/>
              <a:t>目的</a:t>
            </a:r>
            <a:r>
              <a:rPr lang="en-US" altLang="ja-JP" b="1" dirty="0"/>
              <a:t>:</a:t>
            </a:r>
          </a:p>
          <a:p>
            <a:pPr marL="0" indent="0">
              <a:buNone/>
            </a:pPr>
            <a:r>
              <a:rPr kumimoji="1" lang="ja-JP" altLang="en-US" dirty="0">
                <a:solidFill>
                  <a:srgbClr val="FF0000"/>
                </a:solidFill>
              </a:rPr>
              <a:t>事前知識</a:t>
            </a:r>
            <a:r>
              <a:rPr kumimoji="1" lang="ja-JP" altLang="en-US" dirty="0"/>
              <a:t>を用いて、少ない教師あり情報から、</a:t>
            </a:r>
            <a:r>
              <a:rPr kumimoji="1" lang="en-US" altLang="ja-JP" dirty="0"/>
              <a:t>x</a:t>
            </a:r>
            <a:r>
              <a:rPr kumimoji="1" lang="ja-JP" altLang="en-US" dirty="0"/>
              <a:t>から</a:t>
            </a:r>
            <a:r>
              <a:rPr kumimoji="1" lang="en-US" altLang="ja-JP" dirty="0"/>
              <a:t>y</a:t>
            </a:r>
            <a:r>
              <a:rPr kumimoji="1" lang="ja-JP" altLang="en-US" dirty="0"/>
              <a:t>への</a:t>
            </a:r>
            <a:r>
              <a:rPr kumimoji="1" lang="ja-JP" altLang="en-US" i="1" dirty="0">
                <a:solidFill>
                  <a:srgbClr val="FF0000"/>
                </a:solidFill>
              </a:rPr>
              <a:t>写像（関数）</a:t>
            </a:r>
            <a:r>
              <a:rPr kumimoji="1" lang="ja-JP" altLang="en-US" dirty="0"/>
              <a:t>を学習</a:t>
            </a:r>
          </a:p>
          <a:p>
            <a:pPr marL="0" indent="0">
              <a:buNone/>
            </a:pPr>
            <a:endParaRPr kumimoji="1" lang="ja-JP" altLang="en-US" dirty="0"/>
          </a:p>
          <a:p>
            <a:r>
              <a:rPr lang="ja-JP" altLang="en-US" b="1" dirty="0"/>
              <a:t>例</a:t>
            </a:r>
            <a:r>
              <a:rPr lang="en-US" altLang="ja-JP" b="1" dirty="0"/>
              <a:t>: </a:t>
            </a:r>
            <a:r>
              <a:rPr kumimoji="1" lang="en-US" altLang="ja-JP" dirty="0"/>
              <a:t>Siamese Network(</a:t>
            </a:r>
            <a:r>
              <a:rPr kumimoji="1" lang="ja-JP" altLang="en-US" dirty="0"/>
              <a:t>シャムネットワーク</a:t>
            </a:r>
            <a:r>
              <a:rPr kumimoji="1" lang="en-US" altLang="ja-JP" dirty="0"/>
              <a:t>)</a:t>
            </a:r>
            <a:r>
              <a:rPr kumimoji="1" lang="ja-JP" altLang="en-US" dirty="0"/>
              <a:t>、等々</a:t>
            </a:r>
          </a:p>
          <a:p>
            <a:endParaRPr kumimoji="1" lang="en-US" altLang="ja-JP" dirty="0"/>
          </a:p>
          <a:p>
            <a:pPr marL="0" indent="0">
              <a:buNone/>
            </a:pPr>
            <a:r>
              <a:rPr lang="ja-JP" altLang="en-US" sz="1800" dirty="0"/>
              <a:t>詳しく説明：</a:t>
            </a:r>
            <a:r>
              <a:rPr lang="en-US" altLang="ja-JP" sz="1800" dirty="0"/>
              <a:t>https://qiita.com/ell/items/9e9de65521c8b935d28f</a:t>
            </a:r>
          </a:p>
          <a:p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4701845-3649-4655-9C89-5DC4BF7E3577}"/>
              </a:ext>
            </a:extLst>
          </p:cNvPr>
          <p:cNvSpPr txBox="1"/>
          <p:nvPr/>
        </p:nvSpPr>
        <p:spPr>
          <a:xfrm>
            <a:off x="4470400" y="641460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Slide Credit: XHK 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75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80935E-5C86-4CEB-9A7D-37BAA8EF2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弱教師付き学習</a:t>
            </a:r>
            <a:r>
              <a:rPr kumimoji="1" lang="en-US" altLang="ja-JP" sz="3200" dirty="0"/>
              <a:t>(</a:t>
            </a:r>
            <a:r>
              <a:rPr kumimoji="1" lang="en-US" altLang="ja-JP" sz="3200" dirty="0">
                <a:solidFill>
                  <a:srgbClr val="00B0F0"/>
                </a:solidFill>
              </a:rPr>
              <a:t>Weakly Supervised</a:t>
            </a:r>
            <a:r>
              <a:rPr kumimoji="1" lang="en-US" altLang="ja-JP" sz="3200" dirty="0"/>
              <a:t> Learning)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B642D3-155C-4177-AB23-40E9E1976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b="1" dirty="0"/>
              <a:t>Weakly Supervised Learning</a:t>
            </a:r>
          </a:p>
          <a:p>
            <a:r>
              <a:rPr lang="ja-JP" altLang="en-US" b="1" dirty="0"/>
              <a:t>データ</a:t>
            </a:r>
            <a:r>
              <a:rPr lang="en-US" altLang="ja-JP" b="1" dirty="0"/>
              <a:t>: </a:t>
            </a:r>
            <a:r>
              <a:rPr kumimoji="1" lang="en-US" altLang="ja-JP" dirty="0"/>
              <a:t>(</a:t>
            </a:r>
            <a:r>
              <a:rPr kumimoji="1" lang="en-US" altLang="ja-JP" b="1" dirty="0"/>
              <a:t>x</a:t>
            </a:r>
            <a:r>
              <a:rPr kumimoji="1" lang="en-US" altLang="ja-JP" dirty="0"/>
              <a:t>, y) </a:t>
            </a:r>
            <a:r>
              <a:rPr kumimoji="1" lang="en-US" altLang="ja-JP" dirty="0">
                <a:solidFill>
                  <a:srgbClr val="00B0F0"/>
                </a:solidFill>
              </a:rPr>
              <a:t>(</a:t>
            </a:r>
            <a:r>
              <a:rPr kumimoji="1" lang="ja-JP" altLang="en-US" dirty="0">
                <a:solidFill>
                  <a:srgbClr val="00B0F0"/>
                </a:solidFill>
              </a:rPr>
              <a:t>ラベルには様々な問題点がある：</a:t>
            </a:r>
            <a:r>
              <a:rPr kumimoji="1" lang="ja-JP" altLang="en-US" b="1" dirty="0">
                <a:solidFill>
                  <a:srgbClr val="00B0F0"/>
                </a:solidFill>
              </a:rPr>
              <a:t>弱いデータ</a:t>
            </a:r>
            <a:r>
              <a:rPr kumimoji="1" lang="en-US" altLang="ja-JP" dirty="0">
                <a:solidFill>
                  <a:srgbClr val="00B0F0"/>
                </a:solidFill>
              </a:rPr>
              <a:t>)</a:t>
            </a:r>
          </a:p>
          <a:p>
            <a:pPr marL="0" indent="0">
              <a:buNone/>
            </a:pPr>
            <a:r>
              <a:rPr kumimoji="1" lang="en-US" altLang="ja-JP" b="1" dirty="0"/>
              <a:t>x</a:t>
            </a:r>
            <a:r>
              <a:rPr kumimoji="1" lang="ja-JP" altLang="en-US" dirty="0"/>
              <a:t>はデータ（</a:t>
            </a:r>
            <a:r>
              <a:rPr kumimoji="1" lang="ja-JP" altLang="en-US" b="1" dirty="0"/>
              <a:t>ベクトル</a:t>
            </a:r>
            <a:r>
              <a:rPr kumimoji="1" lang="ja-JP" altLang="en-US" dirty="0"/>
              <a:t>）、</a:t>
            </a:r>
            <a:r>
              <a:rPr kumimoji="1" lang="en-US" altLang="ja-JP" dirty="0"/>
              <a:t>y</a:t>
            </a:r>
            <a:r>
              <a:rPr kumimoji="1" lang="ja-JP" altLang="en-US" dirty="0"/>
              <a:t>はラベル</a:t>
            </a:r>
          </a:p>
          <a:p>
            <a:endParaRPr kumimoji="1" lang="ja-JP" altLang="en-US" dirty="0"/>
          </a:p>
          <a:p>
            <a:r>
              <a:rPr lang="ja-JP" altLang="en-US" b="1" dirty="0"/>
              <a:t>目的</a:t>
            </a:r>
            <a:r>
              <a:rPr lang="en-US" altLang="ja-JP" b="1" dirty="0"/>
              <a:t>:</a:t>
            </a:r>
          </a:p>
          <a:p>
            <a:pPr marL="0" indent="0">
              <a:buNone/>
            </a:pPr>
            <a:r>
              <a:rPr kumimoji="1" lang="ja-JP" altLang="en-US" b="1" dirty="0">
                <a:solidFill>
                  <a:srgbClr val="00B0F0"/>
                </a:solidFill>
              </a:rPr>
              <a:t>弱いデータ</a:t>
            </a:r>
            <a:r>
              <a:rPr kumimoji="1" lang="ja-JP" altLang="en-US" dirty="0"/>
              <a:t>を用いて、</a:t>
            </a:r>
            <a:r>
              <a:rPr kumimoji="1" lang="en-US" altLang="ja-JP" dirty="0"/>
              <a:t>x</a:t>
            </a:r>
            <a:r>
              <a:rPr kumimoji="1" lang="ja-JP" altLang="en-US" dirty="0"/>
              <a:t>から</a:t>
            </a:r>
            <a:r>
              <a:rPr kumimoji="1" lang="en-US" altLang="ja-JP" dirty="0"/>
              <a:t>y</a:t>
            </a:r>
            <a:r>
              <a:rPr kumimoji="1" lang="ja-JP" altLang="en-US" dirty="0"/>
              <a:t>への</a:t>
            </a:r>
            <a:r>
              <a:rPr lang="ja-JP" altLang="en-US" i="1" dirty="0">
                <a:solidFill>
                  <a:srgbClr val="FF0000"/>
                </a:solidFill>
              </a:rPr>
              <a:t>写像（関数）</a:t>
            </a:r>
            <a:r>
              <a:rPr kumimoji="1" lang="ja-JP" altLang="en-US" dirty="0"/>
              <a:t>を学習</a:t>
            </a:r>
          </a:p>
          <a:p>
            <a:endParaRPr kumimoji="1" lang="ja-JP" altLang="en-US" dirty="0"/>
          </a:p>
          <a:p>
            <a:r>
              <a:rPr lang="ja-JP" altLang="en-US" b="1" dirty="0"/>
              <a:t>例</a:t>
            </a:r>
            <a:r>
              <a:rPr lang="en-US" altLang="ja-JP" b="1" dirty="0"/>
              <a:t>: </a:t>
            </a:r>
            <a:r>
              <a:rPr kumimoji="1" lang="en-US" altLang="ja-JP" dirty="0"/>
              <a:t>PU</a:t>
            </a:r>
            <a:r>
              <a:rPr kumimoji="1" lang="ja-JP" altLang="en-US" dirty="0"/>
              <a:t>、</a:t>
            </a:r>
            <a:r>
              <a:rPr kumimoji="1" lang="en-US" altLang="ja-JP" dirty="0"/>
              <a:t>PNU</a:t>
            </a:r>
            <a:r>
              <a:rPr kumimoji="1" lang="ja-JP" altLang="en-US" dirty="0"/>
              <a:t>、</a:t>
            </a:r>
            <a:r>
              <a:rPr kumimoji="1" lang="en-US" altLang="ja-JP" dirty="0" err="1"/>
              <a:t>Pconf</a:t>
            </a:r>
            <a:r>
              <a:rPr kumimoji="1" lang="ja-JP" altLang="en-US" dirty="0"/>
              <a:t>、補ラベル学習、等々</a:t>
            </a:r>
          </a:p>
          <a:p>
            <a:endParaRPr kumimoji="1"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ja-JP" altLang="en-US" sz="1800" dirty="0"/>
              <a:t>詳しく説明</a:t>
            </a:r>
            <a:r>
              <a:rPr kumimoji="1" lang="ja-JP" altLang="en-US" sz="1800" dirty="0"/>
              <a:t>：</a:t>
            </a:r>
            <a:r>
              <a:rPr kumimoji="1" lang="en-US" altLang="ja-JP" sz="1800" dirty="0"/>
              <a:t>https://lionbridge.ai/ja/articles/weakly-supervised-learning/</a:t>
            </a:r>
            <a:endParaRPr kumimoji="1" lang="ja-JP" altLang="en-US" sz="1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35F55C1-D720-431A-A114-F5484872F507}"/>
              </a:ext>
            </a:extLst>
          </p:cNvPr>
          <p:cNvSpPr txBox="1"/>
          <p:nvPr/>
        </p:nvSpPr>
        <p:spPr>
          <a:xfrm>
            <a:off x="4470400" y="641460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Slide Credit: XHK 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043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0E764DF-B408-4C94-B02B-888507AC759C}"/>
              </a:ext>
            </a:extLst>
          </p:cNvPr>
          <p:cNvSpPr/>
          <p:nvPr/>
        </p:nvSpPr>
        <p:spPr>
          <a:xfrm>
            <a:off x="0" y="0"/>
            <a:ext cx="9159711" cy="68619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BD2158B-CAD8-47E0-A02C-121C24EC3A81}"/>
              </a:ext>
            </a:extLst>
          </p:cNvPr>
          <p:cNvSpPr/>
          <p:nvPr/>
        </p:nvSpPr>
        <p:spPr>
          <a:xfrm>
            <a:off x="136688" y="148472"/>
            <a:ext cx="8870623" cy="6561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40B2B12-C244-42B8-8016-8264B2EF9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2"/>
          </a:xfrm>
        </p:spPr>
        <p:txBody>
          <a:bodyPr/>
          <a:lstStyle/>
          <a:p>
            <a:pPr algn="ctr"/>
            <a:r>
              <a:rPr kumimoji="1" lang="ja-JP" altLang="en-US" dirty="0"/>
              <a:t>各社の機械学習事例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B0AB891-F975-4974-8869-F359339BEDF4}"/>
              </a:ext>
            </a:extLst>
          </p:cNvPr>
          <p:cNvSpPr txBox="1"/>
          <p:nvPr/>
        </p:nvSpPr>
        <p:spPr>
          <a:xfrm>
            <a:off x="4470400" y="640409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Slide Credit: XHK 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818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A2BF74-8D19-4147-9F58-2B414F001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オンライン広告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E1E937-44EB-4163-A6E5-7CD67E054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45" y="1828801"/>
            <a:ext cx="7998878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dirty="0"/>
              <a:t>スマートフォン、パソコンで表示される広告</a:t>
            </a:r>
            <a:endParaRPr lang="en-US" altLang="ja-JP" sz="2400" dirty="0"/>
          </a:p>
          <a:p>
            <a:pPr marL="457200" indent="-457200">
              <a:buAutoNum type="arabicPeriod"/>
            </a:pPr>
            <a:r>
              <a:rPr kumimoji="1" lang="ja-JP" altLang="en-US" sz="2400" dirty="0"/>
              <a:t>ディスプレイ広告</a:t>
            </a:r>
            <a:endParaRPr kumimoji="1" lang="en-US" altLang="ja-JP" sz="2400" dirty="0"/>
          </a:p>
          <a:p>
            <a:pPr marL="457200" indent="-457200">
              <a:buAutoNum type="arabicPeriod"/>
            </a:pPr>
            <a:r>
              <a:rPr kumimoji="1" lang="ja-JP" altLang="en-US" sz="2400" dirty="0"/>
              <a:t>ビデオ（動画）広告</a:t>
            </a:r>
            <a:endParaRPr kumimoji="1" lang="en-US" altLang="ja-JP" sz="2400" dirty="0"/>
          </a:p>
          <a:p>
            <a:pPr marL="457200" indent="-457200">
              <a:buAutoNum type="arabicPeriod"/>
            </a:pPr>
            <a:r>
              <a:rPr lang="ja-JP" altLang="en-US" sz="2400" dirty="0"/>
              <a:t>検索連動型広告</a:t>
            </a:r>
            <a:endParaRPr lang="en-US" altLang="ja-JP" sz="2400" dirty="0"/>
          </a:p>
          <a:p>
            <a:pPr marL="457200" indent="-457200">
              <a:buAutoNum type="arabicPeriod"/>
            </a:pPr>
            <a:endParaRPr kumimoji="1" lang="en-US" altLang="ja-JP" sz="2400" dirty="0"/>
          </a:p>
          <a:p>
            <a:pPr marL="457200" indent="-457200">
              <a:buAutoNum type="arabicPeriod"/>
            </a:pPr>
            <a:endParaRPr lang="en-US" altLang="ja-JP" sz="2400" dirty="0"/>
          </a:p>
          <a:p>
            <a:pPr marL="457200" indent="-457200">
              <a:buAutoNum type="arabicPeriod"/>
            </a:pPr>
            <a:endParaRPr kumimoji="1"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日本国内市場規模：</a:t>
            </a:r>
            <a:r>
              <a:rPr lang="en-US" altLang="ja-JP" sz="2400" dirty="0"/>
              <a:t>2018</a:t>
            </a:r>
            <a:r>
              <a:rPr lang="ja-JP" altLang="en-US" sz="2400" dirty="0"/>
              <a:t>年</a:t>
            </a:r>
            <a:r>
              <a:rPr lang="en-US" altLang="ja-JP" sz="2400" dirty="0"/>
              <a:t>1</a:t>
            </a:r>
            <a:r>
              <a:rPr lang="ja-JP" altLang="en-US" sz="2400" dirty="0"/>
              <a:t>兆</a:t>
            </a:r>
            <a:r>
              <a:rPr lang="en-US" altLang="ja-JP" sz="2400" dirty="0"/>
              <a:t>7589</a:t>
            </a:r>
            <a:r>
              <a:rPr lang="ja-JP" altLang="en-US" sz="2400" dirty="0"/>
              <a:t>億円</a:t>
            </a:r>
            <a:endParaRPr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4D0378B-28A1-443B-91E1-CE53606BBFC4}"/>
              </a:ext>
            </a:extLst>
          </p:cNvPr>
          <p:cNvSpPr txBox="1"/>
          <p:nvPr/>
        </p:nvSpPr>
        <p:spPr>
          <a:xfrm>
            <a:off x="685800" y="5257800"/>
            <a:ext cx="364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hlinkClick r:id="rId3"/>
              </a:rPr>
              <a:t>https://dentsu-ho.com/articles/6572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065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F71157-43E5-4550-BAA5-2BEDD4B48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ディスプレイ広告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E93FDC6C-5A32-461A-ACDC-6F72656FFDF8}"/>
              </a:ext>
            </a:extLst>
          </p:cNvPr>
          <p:cNvGrpSpPr/>
          <p:nvPr/>
        </p:nvGrpSpPr>
        <p:grpSpPr>
          <a:xfrm>
            <a:off x="633845" y="2255521"/>
            <a:ext cx="3664116" cy="2570479"/>
            <a:chOff x="633845" y="1828801"/>
            <a:chExt cx="4304348" cy="3019619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8B9F3BC5-BAA9-4994-AB1F-EEAF2EA7A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3845" y="1828801"/>
              <a:ext cx="4304348" cy="3019619"/>
            </a:xfrm>
            <a:prstGeom prst="rect">
              <a:avLst/>
            </a:prstGeom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5E21E069-AE09-4755-AD6E-D4DE010D38EF}"/>
                </a:ext>
              </a:extLst>
            </p:cNvPr>
            <p:cNvSpPr/>
            <p:nvPr/>
          </p:nvSpPr>
          <p:spPr>
            <a:xfrm>
              <a:off x="2606040" y="2537460"/>
              <a:ext cx="2320290" cy="2263140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pic>
        <p:nvPicPr>
          <p:cNvPr id="9" name="図 8">
            <a:extLst>
              <a:ext uri="{FF2B5EF4-FFF2-40B4-BE49-F238E27FC236}">
                <a16:creationId xmlns:a16="http://schemas.microsoft.com/office/drawing/2014/main" id="{706DB02D-363E-4D96-8DB9-C663A8CF6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041" y="2091594"/>
            <a:ext cx="3779799" cy="2734406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06870C6-AB60-4C39-9B5A-E7802EFB5F20}"/>
              </a:ext>
            </a:extLst>
          </p:cNvPr>
          <p:cNvSpPr/>
          <p:nvPr/>
        </p:nvSpPr>
        <p:spPr>
          <a:xfrm>
            <a:off x="7030490" y="2127837"/>
            <a:ext cx="1499985" cy="2602326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C8F54BA-F738-490B-8D41-821DE0D2081B}"/>
              </a:ext>
            </a:extLst>
          </p:cNvPr>
          <p:cNvSpPr txBox="1"/>
          <p:nvPr/>
        </p:nvSpPr>
        <p:spPr>
          <a:xfrm>
            <a:off x="4470400" y="641460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Slide Credit: XHK 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54728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3403</TotalTime>
  <Words>1254</Words>
  <Application>Microsoft Office PowerPoint</Application>
  <PresentationFormat>画面に合わせる (4:3)</PresentationFormat>
  <Paragraphs>154</Paragraphs>
  <Slides>20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20</vt:i4>
      </vt:variant>
    </vt:vector>
  </HeadingPairs>
  <TitlesOfParts>
    <vt:vector size="30" baseType="lpstr">
      <vt:lpstr>Meiryo</vt:lpstr>
      <vt:lpstr>Noto Sans JP</vt:lpstr>
      <vt:lpstr>游ゴシック</vt:lpstr>
      <vt:lpstr>Calibri</vt:lpstr>
      <vt:lpstr>Calibri Light</vt:lpstr>
      <vt:lpstr>Cambria Math</vt:lpstr>
      <vt:lpstr>Wingdings</vt:lpstr>
      <vt:lpstr>Wingdings 2</vt:lpstr>
      <vt:lpstr>HDOfficeLightV0</vt:lpstr>
      <vt:lpstr>1_HDOfficeLightV0</vt:lpstr>
      <vt:lpstr>Machine Learning 機械学習</vt:lpstr>
      <vt:lpstr>機械学習の種類</vt:lpstr>
      <vt:lpstr>教師あり学習VS教師なし学習</vt:lpstr>
      <vt:lpstr>教師あり学習の改善</vt:lpstr>
      <vt:lpstr>Few-Shot Learning -&gt; Meta Learning</vt:lpstr>
      <vt:lpstr>弱教師付き学習(Weakly Supervised Learning)</vt:lpstr>
      <vt:lpstr>各社の機械学習事例</vt:lpstr>
      <vt:lpstr>オンライン広告</vt:lpstr>
      <vt:lpstr>ディスプレイ広告</vt:lpstr>
      <vt:lpstr>ビデオ（動画）広告</vt:lpstr>
      <vt:lpstr>検索連動型広告</vt:lpstr>
      <vt:lpstr>検索連動型広告の基本</vt:lpstr>
      <vt:lpstr>検索連動型広告とオークション</vt:lpstr>
      <vt:lpstr>検索連動型広告とオークション</vt:lpstr>
      <vt:lpstr>CTRの予測</vt:lpstr>
      <vt:lpstr>機械学習によるCTRの予測</vt:lpstr>
      <vt:lpstr>最適化問題としての機械学習</vt:lpstr>
      <vt:lpstr>Yahoo!知恵袋の見出しの課題</vt:lpstr>
      <vt:lpstr>Yahoo!知恵袋の見出しの課題</vt:lpstr>
      <vt:lpstr>ユーザの行動からタイミングを最適化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Xu Hongkun</dc:creator>
  <cp:lastModifiedBy>Xu Hongkun</cp:lastModifiedBy>
  <cp:revision>700</cp:revision>
  <dcterms:created xsi:type="dcterms:W3CDTF">2020-09-04T03:47:45Z</dcterms:created>
  <dcterms:modified xsi:type="dcterms:W3CDTF">2020-11-23T02:41:08Z</dcterms:modified>
</cp:coreProperties>
</file>