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20"/>
  </p:handoutMasterIdLst>
  <p:sldIdLst>
    <p:sldId id="256" r:id="rId3"/>
    <p:sldId id="259" r:id="rId4"/>
    <p:sldId id="264" r:id="rId5"/>
    <p:sldId id="260" r:id="rId6"/>
    <p:sldId id="266" r:id="rId7"/>
    <p:sldId id="268" r:id="rId8"/>
    <p:sldId id="267" r:id="rId9"/>
    <p:sldId id="269" r:id="rId10"/>
    <p:sldId id="270" r:id="rId11"/>
    <p:sldId id="261" r:id="rId12"/>
    <p:sldId id="271" r:id="rId13"/>
    <p:sldId id="262" r:id="rId14"/>
    <p:sldId id="272" r:id="rId15"/>
    <p:sldId id="273" r:id="rId16"/>
    <p:sldId id="265" r:id="rId17"/>
    <p:sldId id="274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B0F0"/>
    <a:srgbClr val="31859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0EA6E-EEF8-4124-A1F8-1C0E8CE80DE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D611E-DB31-4F14-851E-8D891EC5A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9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07704" y="1459898"/>
            <a:ext cx="5328592" cy="3922120"/>
            <a:chOff x="1907704" y="1459898"/>
            <a:chExt cx="5328592" cy="3922120"/>
          </a:xfrm>
        </p:grpSpPr>
        <p:sp>
          <p:nvSpPr>
            <p:cNvPr id="2" name="Rectangle 1"/>
            <p:cNvSpPr/>
            <p:nvPr/>
          </p:nvSpPr>
          <p:spPr>
            <a:xfrm>
              <a:off x="2026972" y="1556793"/>
              <a:ext cx="5065308" cy="3728330"/>
            </a:xfrm>
            <a:custGeom>
              <a:avLst/>
              <a:gdLst/>
              <a:ahLst/>
              <a:cxnLst/>
              <a:rect l="l" t="t" r="r" b="b"/>
              <a:pathLst>
                <a:path w="4464496" h="4464497">
                  <a:moveTo>
                    <a:pt x="1087670" y="0"/>
                  </a:moveTo>
                  <a:lnTo>
                    <a:pt x="2209558" y="0"/>
                  </a:lnTo>
                  <a:lnTo>
                    <a:pt x="2254939" y="0"/>
                  </a:lnTo>
                  <a:lnTo>
                    <a:pt x="3376827" y="0"/>
                  </a:lnTo>
                  <a:cubicBezTo>
                    <a:pt x="3376827" y="221413"/>
                    <a:pt x="3556317" y="400903"/>
                    <a:pt x="3777730" y="400903"/>
                  </a:cubicBezTo>
                  <a:cubicBezTo>
                    <a:pt x="3779832" y="400903"/>
                    <a:pt x="3781931" y="400887"/>
                    <a:pt x="3784017" y="400269"/>
                  </a:cubicBezTo>
                  <a:lnTo>
                    <a:pt x="3784017" y="683477"/>
                  </a:lnTo>
                  <a:lnTo>
                    <a:pt x="4064227" y="683477"/>
                  </a:lnTo>
                  <a:cubicBezTo>
                    <a:pt x="4063609" y="685563"/>
                    <a:pt x="4063593" y="687662"/>
                    <a:pt x="4063593" y="689764"/>
                  </a:cubicBezTo>
                  <a:cubicBezTo>
                    <a:pt x="4063593" y="911177"/>
                    <a:pt x="4243083" y="1090667"/>
                    <a:pt x="4464496" y="1090667"/>
                  </a:cubicBezTo>
                  <a:lnTo>
                    <a:pt x="4464496" y="2212555"/>
                  </a:lnTo>
                  <a:lnTo>
                    <a:pt x="4464496" y="2257936"/>
                  </a:lnTo>
                  <a:lnTo>
                    <a:pt x="4464496" y="3379824"/>
                  </a:lnTo>
                  <a:cubicBezTo>
                    <a:pt x="4243083" y="3379824"/>
                    <a:pt x="4063593" y="3559314"/>
                    <a:pt x="4063593" y="3780727"/>
                  </a:cubicBezTo>
                  <a:cubicBezTo>
                    <a:pt x="4063593" y="3782829"/>
                    <a:pt x="4063609" y="3784928"/>
                    <a:pt x="4064227" y="3787014"/>
                  </a:cubicBezTo>
                  <a:lnTo>
                    <a:pt x="3784016" y="3787014"/>
                  </a:lnTo>
                  <a:lnTo>
                    <a:pt x="3784016" y="4064228"/>
                  </a:lnTo>
                  <a:cubicBezTo>
                    <a:pt x="3781930" y="4063610"/>
                    <a:pt x="3779831" y="4063594"/>
                    <a:pt x="3777729" y="4063594"/>
                  </a:cubicBezTo>
                  <a:cubicBezTo>
                    <a:pt x="3556316" y="4063594"/>
                    <a:pt x="3376826" y="4243084"/>
                    <a:pt x="3376826" y="4464497"/>
                  </a:cubicBezTo>
                  <a:lnTo>
                    <a:pt x="2254940" y="4464497"/>
                  </a:lnTo>
                  <a:lnTo>
                    <a:pt x="2209557" y="4464497"/>
                  </a:lnTo>
                  <a:lnTo>
                    <a:pt x="1087671" y="4464497"/>
                  </a:lnTo>
                  <a:cubicBezTo>
                    <a:pt x="1087671" y="4243084"/>
                    <a:pt x="908181" y="4063594"/>
                    <a:pt x="686768" y="4063594"/>
                  </a:cubicBezTo>
                  <a:cubicBezTo>
                    <a:pt x="684666" y="4063594"/>
                    <a:pt x="682567" y="4063610"/>
                    <a:pt x="680481" y="4064228"/>
                  </a:cubicBezTo>
                  <a:lnTo>
                    <a:pt x="680481" y="3787013"/>
                  </a:lnTo>
                  <a:lnTo>
                    <a:pt x="400269" y="3787013"/>
                  </a:lnTo>
                  <a:cubicBezTo>
                    <a:pt x="400887" y="3784927"/>
                    <a:pt x="400903" y="3782828"/>
                    <a:pt x="400903" y="3780726"/>
                  </a:cubicBezTo>
                  <a:cubicBezTo>
                    <a:pt x="400903" y="3559313"/>
                    <a:pt x="221413" y="3379823"/>
                    <a:pt x="0" y="3379823"/>
                  </a:cubicBezTo>
                  <a:lnTo>
                    <a:pt x="0" y="2257937"/>
                  </a:lnTo>
                  <a:lnTo>
                    <a:pt x="0" y="2212554"/>
                  </a:lnTo>
                  <a:lnTo>
                    <a:pt x="0" y="1090668"/>
                  </a:lnTo>
                  <a:cubicBezTo>
                    <a:pt x="221413" y="1090668"/>
                    <a:pt x="400903" y="911178"/>
                    <a:pt x="400903" y="689765"/>
                  </a:cubicBezTo>
                  <a:cubicBezTo>
                    <a:pt x="400903" y="687663"/>
                    <a:pt x="400887" y="685564"/>
                    <a:pt x="400269" y="683478"/>
                  </a:cubicBezTo>
                  <a:lnTo>
                    <a:pt x="680480" y="683478"/>
                  </a:lnTo>
                  <a:lnTo>
                    <a:pt x="680480" y="400269"/>
                  </a:lnTo>
                  <a:cubicBezTo>
                    <a:pt x="682566" y="400887"/>
                    <a:pt x="684665" y="400903"/>
                    <a:pt x="686767" y="400903"/>
                  </a:cubicBezTo>
                  <a:cubicBezTo>
                    <a:pt x="908180" y="400903"/>
                    <a:pt x="1087670" y="221413"/>
                    <a:pt x="108767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1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"/>
            <p:cNvSpPr/>
            <p:nvPr/>
          </p:nvSpPr>
          <p:spPr>
            <a:xfrm>
              <a:off x="1907704" y="1459898"/>
              <a:ext cx="5328592" cy="3922120"/>
            </a:xfrm>
            <a:custGeom>
              <a:avLst/>
              <a:gdLst/>
              <a:ahLst/>
              <a:cxnLst/>
              <a:rect l="l" t="t" r="r" b="b"/>
              <a:pathLst>
                <a:path w="4464496" h="4464497">
                  <a:moveTo>
                    <a:pt x="1087670" y="0"/>
                  </a:moveTo>
                  <a:lnTo>
                    <a:pt x="2209558" y="0"/>
                  </a:lnTo>
                  <a:lnTo>
                    <a:pt x="2254939" y="0"/>
                  </a:lnTo>
                  <a:lnTo>
                    <a:pt x="3376827" y="0"/>
                  </a:lnTo>
                  <a:cubicBezTo>
                    <a:pt x="3376827" y="221413"/>
                    <a:pt x="3556317" y="400903"/>
                    <a:pt x="3777730" y="400903"/>
                  </a:cubicBezTo>
                  <a:cubicBezTo>
                    <a:pt x="3779832" y="400903"/>
                    <a:pt x="3781931" y="400887"/>
                    <a:pt x="3784017" y="400269"/>
                  </a:cubicBezTo>
                  <a:lnTo>
                    <a:pt x="3784017" y="683477"/>
                  </a:lnTo>
                  <a:lnTo>
                    <a:pt x="4064227" y="683477"/>
                  </a:lnTo>
                  <a:cubicBezTo>
                    <a:pt x="4063609" y="685563"/>
                    <a:pt x="4063593" y="687662"/>
                    <a:pt x="4063593" y="689764"/>
                  </a:cubicBezTo>
                  <a:cubicBezTo>
                    <a:pt x="4063593" y="911177"/>
                    <a:pt x="4243083" y="1090667"/>
                    <a:pt x="4464496" y="1090667"/>
                  </a:cubicBezTo>
                  <a:lnTo>
                    <a:pt x="4464496" y="2212555"/>
                  </a:lnTo>
                  <a:lnTo>
                    <a:pt x="4464496" y="2257936"/>
                  </a:lnTo>
                  <a:lnTo>
                    <a:pt x="4464496" y="3379824"/>
                  </a:lnTo>
                  <a:cubicBezTo>
                    <a:pt x="4243083" y="3379824"/>
                    <a:pt x="4063593" y="3559314"/>
                    <a:pt x="4063593" y="3780727"/>
                  </a:cubicBezTo>
                  <a:cubicBezTo>
                    <a:pt x="4063593" y="3782829"/>
                    <a:pt x="4063609" y="3784928"/>
                    <a:pt x="4064227" y="3787014"/>
                  </a:cubicBezTo>
                  <a:lnTo>
                    <a:pt x="3784016" y="3787014"/>
                  </a:lnTo>
                  <a:lnTo>
                    <a:pt x="3784016" y="4064228"/>
                  </a:lnTo>
                  <a:cubicBezTo>
                    <a:pt x="3781930" y="4063610"/>
                    <a:pt x="3779831" y="4063594"/>
                    <a:pt x="3777729" y="4063594"/>
                  </a:cubicBezTo>
                  <a:cubicBezTo>
                    <a:pt x="3556316" y="4063594"/>
                    <a:pt x="3376826" y="4243084"/>
                    <a:pt x="3376826" y="4464497"/>
                  </a:cubicBezTo>
                  <a:lnTo>
                    <a:pt x="2254940" y="4464497"/>
                  </a:lnTo>
                  <a:lnTo>
                    <a:pt x="2209557" y="4464497"/>
                  </a:lnTo>
                  <a:lnTo>
                    <a:pt x="1087671" y="4464497"/>
                  </a:lnTo>
                  <a:cubicBezTo>
                    <a:pt x="1087671" y="4243084"/>
                    <a:pt x="908181" y="4063594"/>
                    <a:pt x="686768" y="4063594"/>
                  </a:cubicBezTo>
                  <a:cubicBezTo>
                    <a:pt x="684666" y="4063594"/>
                    <a:pt x="682567" y="4063610"/>
                    <a:pt x="680481" y="4064228"/>
                  </a:cubicBezTo>
                  <a:lnTo>
                    <a:pt x="680481" y="3787013"/>
                  </a:lnTo>
                  <a:lnTo>
                    <a:pt x="400269" y="3787013"/>
                  </a:lnTo>
                  <a:cubicBezTo>
                    <a:pt x="400887" y="3784927"/>
                    <a:pt x="400903" y="3782828"/>
                    <a:pt x="400903" y="3780726"/>
                  </a:cubicBezTo>
                  <a:cubicBezTo>
                    <a:pt x="400903" y="3559313"/>
                    <a:pt x="221413" y="3379823"/>
                    <a:pt x="0" y="3379823"/>
                  </a:cubicBezTo>
                  <a:lnTo>
                    <a:pt x="0" y="2257937"/>
                  </a:lnTo>
                  <a:lnTo>
                    <a:pt x="0" y="2212554"/>
                  </a:lnTo>
                  <a:lnTo>
                    <a:pt x="0" y="1090668"/>
                  </a:lnTo>
                  <a:cubicBezTo>
                    <a:pt x="221413" y="1090668"/>
                    <a:pt x="400903" y="911178"/>
                    <a:pt x="400903" y="689765"/>
                  </a:cubicBezTo>
                  <a:cubicBezTo>
                    <a:pt x="400903" y="687663"/>
                    <a:pt x="400887" y="685564"/>
                    <a:pt x="400269" y="683478"/>
                  </a:cubicBezTo>
                  <a:lnTo>
                    <a:pt x="680480" y="683478"/>
                  </a:lnTo>
                  <a:lnTo>
                    <a:pt x="680480" y="400269"/>
                  </a:lnTo>
                  <a:cubicBezTo>
                    <a:pt x="682566" y="400887"/>
                    <a:pt x="684665" y="400903"/>
                    <a:pt x="686767" y="400903"/>
                  </a:cubicBezTo>
                  <a:cubicBezTo>
                    <a:pt x="908180" y="400903"/>
                    <a:pt x="1087670" y="221413"/>
                    <a:pt x="1087670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27378" y="3821455"/>
            <a:ext cx="4464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通帳</a:t>
            </a:r>
            <a:r>
              <a:rPr lang="ja-JP" altLang="en-US" sz="1200" b="1" dirty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テキストを識別するため</a:t>
            </a:r>
            <a:r>
              <a:rPr lang="ja-JP" altLang="en-US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のシステム構想</a:t>
            </a:r>
            <a:endParaRPr lang="en-US" altLang="ja-JP" sz="1200" b="1" dirty="0" smtClean="0">
              <a:solidFill>
                <a:schemeClr val="bg1"/>
              </a:solidFill>
              <a:latin typeface="HG正楷書体-PRO" pitchFamily="66" charset="-128"/>
              <a:ea typeface="HG正楷書体-PRO" pitchFamily="66" charset="-128"/>
              <a:cs typeface="Arial" pitchFamily="34" charset="0"/>
            </a:endParaRPr>
          </a:p>
          <a:p>
            <a:pPr algn="ctr">
              <a:defRPr/>
            </a:pPr>
            <a:r>
              <a:rPr lang="ja-JP" altLang="en-US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株式会社日本</a:t>
            </a:r>
            <a:r>
              <a:rPr lang="en-US" altLang="ja-JP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CES</a:t>
            </a:r>
            <a:r>
              <a:rPr lang="ja-JP" altLang="en-US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　徐　宏坤</a:t>
            </a:r>
            <a:endParaRPr lang="en-US" altLang="ja-JP" sz="1200" b="1" dirty="0" smtClean="0">
              <a:solidFill>
                <a:schemeClr val="bg1"/>
              </a:solidFill>
              <a:latin typeface="HG正楷書体-PRO" pitchFamily="66" charset="-128"/>
              <a:ea typeface="HG正楷書体-PRO" pitchFamily="66" charset="-128"/>
              <a:cs typeface="Arial" pitchFamily="34" charset="0"/>
            </a:endParaRPr>
          </a:p>
          <a:p>
            <a:pPr algn="ctr">
              <a:defRPr/>
            </a:pPr>
            <a:r>
              <a:rPr lang="en-US" altLang="ja-JP" sz="1200" b="1" dirty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2020</a:t>
            </a:r>
            <a:r>
              <a:rPr lang="ja-JP" altLang="en-US" sz="1200" b="1" dirty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年</a:t>
            </a:r>
            <a:r>
              <a:rPr lang="en-US" altLang="ja-JP" sz="1200" b="1" dirty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3</a:t>
            </a:r>
            <a:r>
              <a:rPr lang="ja-JP" altLang="en-US" sz="1200" b="1" dirty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月</a:t>
            </a:r>
            <a:r>
              <a:rPr lang="en-US" altLang="ja-JP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25</a:t>
            </a:r>
            <a:r>
              <a:rPr lang="ja-JP" altLang="en-US" sz="12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日</a:t>
            </a:r>
            <a:endParaRPr lang="en-US" altLang="ja-JP" sz="1200" b="1" dirty="0">
              <a:solidFill>
                <a:schemeClr val="bg1"/>
              </a:solidFill>
              <a:latin typeface="HG正楷書体-PRO" pitchFamily="66" charset="-128"/>
              <a:ea typeface="HG正楷書体-PRO" pitchFamily="66" charset="-128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27378" y="2280300"/>
            <a:ext cx="44644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OCR</a:t>
            </a:r>
            <a:r>
              <a:rPr lang="ja-JP" altLang="en-US" sz="36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文字認識</a:t>
            </a:r>
            <a:endParaRPr lang="en-US" altLang="ja-JP" sz="3600" b="1" dirty="0" smtClean="0">
              <a:solidFill>
                <a:schemeClr val="bg1"/>
              </a:solidFill>
              <a:latin typeface="HG正楷書体-PRO" pitchFamily="66" charset="-128"/>
              <a:ea typeface="HG正楷書体-PRO" pitchFamily="66" charset="-128"/>
              <a:cs typeface="Arial" pitchFamily="34" charset="0"/>
            </a:endParaRPr>
          </a:p>
          <a:p>
            <a:pPr algn="ctr"/>
            <a:r>
              <a:rPr lang="ja-JP" altLang="en-US" sz="3600" b="1" dirty="0" smtClean="0">
                <a:solidFill>
                  <a:schemeClr val="bg1"/>
                </a:solidFill>
                <a:latin typeface="HG正楷書体-PRO" pitchFamily="66" charset="-128"/>
                <a:ea typeface="HG正楷書体-PRO" pitchFamily="66" charset="-128"/>
                <a:cs typeface="Arial" pitchFamily="34" charset="0"/>
              </a:rPr>
              <a:t>システム</a:t>
            </a:r>
            <a:endParaRPr lang="en-US" altLang="ko-KR" sz="3600" b="1" dirty="0" smtClean="0">
              <a:solidFill>
                <a:schemeClr val="bg1"/>
              </a:solidFill>
              <a:latin typeface="HG正楷書体-PRO" pitchFamily="66" charset="-128"/>
              <a:ea typeface="HG正楷書体-PRO" pitchFamily="66" charset="-128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275856" y="3541149"/>
            <a:ext cx="2592288" cy="180858"/>
            <a:chOff x="5364088" y="1664804"/>
            <a:chExt cx="3096344" cy="216024"/>
          </a:xfrm>
        </p:grpSpPr>
        <p:grpSp>
          <p:nvGrpSpPr>
            <p:cNvPr id="19" name="Group 18"/>
            <p:cNvGrpSpPr/>
            <p:nvPr/>
          </p:nvGrpSpPr>
          <p:grpSpPr>
            <a:xfrm>
              <a:off x="6804248" y="1664804"/>
              <a:ext cx="216024" cy="216024"/>
              <a:chOff x="7740352" y="1772816"/>
              <a:chExt cx="216024" cy="21602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740352" y="1772816"/>
                <a:ext cx="216024" cy="216024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00000">
                <a:off x="7740352" y="1772816"/>
                <a:ext cx="216024" cy="216024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164288" y="1731045"/>
              <a:ext cx="1296144" cy="83542"/>
              <a:chOff x="7164288" y="1761282"/>
              <a:chExt cx="1296144" cy="8354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164288" y="1761282"/>
                <a:ext cx="1296144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164288" y="1844824"/>
                <a:ext cx="10801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364088" y="1731045"/>
              <a:ext cx="1296144" cy="83542"/>
              <a:chOff x="7164288" y="1761282"/>
              <a:chExt cx="1296144" cy="835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7164288" y="1761282"/>
                <a:ext cx="1296144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164288" y="1844824"/>
                <a:ext cx="10801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92D050"/>
                </a:solidFill>
              </a:rPr>
              <a:t>OCR</a:t>
            </a:r>
            <a:r>
              <a:rPr lang="ja-JP" altLang="en-US" dirty="0">
                <a:solidFill>
                  <a:srgbClr val="92D050"/>
                </a:solidFill>
              </a:rPr>
              <a:t>文字認識</a:t>
            </a:r>
            <a:endParaRPr lang="en-US" altLang="ko-KR" dirty="0">
              <a:solidFill>
                <a:srgbClr val="92D05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目的：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通帳写真中の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文字を認識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する</a:t>
            </a:r>
            <a:endParaRPr lang="en-US" altLang="ko-KR" b="1" dirty="0">
              <a:solidFill>
                <a:srgbClr val="31859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Google Cloud Vision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API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を用いて、処理した画像中の文字を認識する。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923928" y="3275621"/>
            <a:ext cx="2520280" cy="1247529"/>
            <a:chOff x="0" y="0"/>
            <a:chExt cx="2324099" cy="1117547"/>
          </a:xfrm>
        </p:grpSpPr>
        <p:sp>
          <p:nvSpPr>
            <p:cNvPr id="7" name="テキスト ボックス 1"/>
            <p:cNvSpPr txBox="1"/>
            <p:nvPr/>
          </p:nvSpPr>
          <p:spPr>
            <a:xfrm>
              <a:off x="0" y="727022"/>
              <a:ext cx="2324099" cy="39052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600" b="0" i="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Google Cloud Vision API</a:t>
              </a:r>
              <a:endParaRPr kumimoji="1" lang="ja-JP" altLang="en-US" sz="1600" dirty="0"/>
            </a:p>
          </p:txBody>
        </p:sp>
        <p:pic>
          <p:nvPicPr>
            <p:cNvPr id="8" name="図 7" descr="https://www.asobou.co.jp/blog/wp-content/uploads/2019/08/vision_api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7" t="8801" r="15987" b="30799"/>
            <a:stretch/>
          </p:blipFill>
          <p:spPr bwMode="auto">
            <a:xfrm>
              <a:off x="581025" y="0"/>
              <a:ext cx="1190625" cy="67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6804248" y="2894108"/>
            <a:ext cx="1945001" cy="2047951"/>
            <a:chOff x="5973200" y="2399499"/>
            <a:chExt cx="2847272" cy="299798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200" y="2399499"/>
              <a:ext cx="2847272" cy="2989922"/>
            </a:xfrm>
            <a:prstGeom prst="rect">
              <a:avLst/>
            </a:prstGeom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200" y="2404683"/>
              <a:ext cx="2847272" cy="2992797"/>
            </a:xfrm>
            <a:prstGeom prst="rect">
              <a:avLst/>
            </a:prstGeom>
          </p:spPr>
        </p:pic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49" y="2913224"/>
            <a:ext cx="1932039" cy="2028835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3707904" y="3645024"/>
            <a:ext cx="9901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5652120" y="3645024"/>
            <a:ext cx="9901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下矢印 20"/>
          <p:cNvSpPr/>
          <p:nvPr/>
        </p:nvSpPr>
        <p:spPr>
          <a:xfrm>
            <a:off x="5069674" y="4452033"/>
            <a:ext cx="228787" cy="490026"/>
          </a:xfrm>
          <a:prstGeom prst="downArrow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35896" y="5002217"/>
            <a:ext cx="316835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{</a:t>
            </a:r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</a:t>
            </a:r>
            <a:r>
              <a:rPr lang="en-US" altLang="ja-JP" sz="1050" dirty="0" smtClean="0">
                <a:solidFill>
                  <a:srgbClr val="33CC33"/>
                </a:solidFill>
              </a:rPr>
              <a:t>"</a:t>
            </a:r>
            <a:r>
              <a:rPr lang="en-US" altLang="ja-JP" sz="1050" dirty="0" err="1">
                <a:solidFill>
                  <a:srgbClr val="33CC33"/>
                </a:solidFill>
              </a:rPr>
              <a:t>cropHintsAnnotation</a:t>
            </a:r>
            <a:r>
              <a:rPr lang="en-US" altLang="ja-JP" sz="1050" dirty="0">
                <a:solidFill>
                  <a:srgbClr val="33CC33"/>
                </a:solidFill>
              </a:rPr>
              <a:t>": </a:t>
            </a:r>
            <a:r>
              <a:rPr lang="en-US" altLang="ja-JP" sz="1050" dirty="0"/>
              <a:t>{ </a:t>
            </a:r>
          </a:p>
          <a:p>
            <a:r>
              <a:rPr lang="ja-JP" altLang="en-US" sz="1050" dirty="0" smtClean="0"/>
              <a:t>　　　</a:t>
            </a:r>
            <a:r>
              <a:rPr lang="ja-JP" altLang="en-US" sz="1050" dirty="0" smtClean="0">
                <a:solidFill>
                  <a:srgbClr val="00B050"/>
                </a:solidFill>
              </a:rPr>
              <a:t>　</a:t>
            </a:r>
            <a:r>
              <a:rPr lang="en-US" altLang="ja-JP" sz="1050" dirty="0" smtClean="0">
                <a:solidFill>
                  <a:srgbClr val="33CC33"/>
                </a:solidFill>
              </a:rPr>
              <a:t>"</a:t>
            </a:r>
            <a:r>
              <a:rPr lang="en-US" altLang="ja-JP" sz="1050" dirty="0" err="1">
                <a:solidFill>
                  <a:srgbClr val="33CC33"/>
                </a:solidFill>
              </a:rPr>
              <a:t>cropHints</a:t>
            </a:r>
            <a:r>
              <a:rPr lang="en-US" altLang="ja-JP" sz="1050" dirty="0">
                <a:solidFill>
                  <a:srgbClr val="33CC33"/>
                </a:solidFill>
              </a:rPr>
              <a:t>": </a:t>
            </a:r>
            <a:r>
              <a:rPr lang="en-US" altLang="ja-JP" sz="1050" dirty="0"/>
              <a:t>[ { </a:t>
            </a:r>
            <a:endParaRPr lang="en-US" altLang="ja-JP" sz="1050" dirty="0" smtClean="0"/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　　　　</a:t>
            </a:r>
            <a:r>
              <a:rPr lang="ja-JP" altLang="en-US" sz="1050" dirty="0" smtClean="0">
                <a:solidFill>
                  <a:srgbClr val="33CC33"/>
                </a:solidFill>
              </a:rPr>
              <a:t>　</a:t>
            </a:r>
            <a:r>
              <a:rPr lang="en-US" altLang="ja-JP" sz="1050" dirty="0" smtClean="0">
                <a:solidFill>
                  <a:srgbClr val="33CC33"/>
                </a:solidFill>
              </a:rPr>
              <a:t>"</a:t>
            </a:r>
            <a:r>
              <a:rPr lang="en-US" altLang="ja-JP" sz="1050" dirty="0" err="1">
                <a:solidFill>
                  <a:srgbClr val="33CC33"/>
                </a:solidFill>
              </a:rPr>
              <a:t>boundingPoly</a:t>
            </a:r>
            <a:r>
              <a:rPr lang="en-US" altLang="ja-JP" sz="1050" dirty="0">
                <a:solidFill>
                  <a:srgbClr val="33CC33"/>
                </a:solidFill>
              </a:rPr>
              <a:t>": </a:t>
            </a:r>
            <a:r>
              <a:rPr lang="en-US" altLang="ja-JP" sz="1050" dirty="0"/>
              <a:t>{ </a:t>
            </a:r>
            <a:endParaRPr lang="en-US" altLang="ja-JP" sz="1050" dirty="0" smtClean="0"/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　　　　　　　　　</a:t>
            </a:r>
            <a:r>
              <a:rPr lang="en-US" altLang="ja-JP" sz="1050" dirty="0" smtClean="0">
                <a:solidFill>
                  <a:srgbClr val="33CC33"/>
                </a:solidFill>
              </a:rPr>
              <a:t>"</a:t>
            </a:r>
            <a:r>
              <a:rPr lang="en-US" altLang="ja-JP" sz="1050" dirty="0">
                <a:solidFill>
                  <a:srgbClr val="33CC33"/>
                </a:solidFill>
              </a:rPr>
              <a:t>vertices": </a:t>
            </a:r>
            <a:r>
              <a:rPr lang="en-US" altLang="ja-JP" sz="1050" dirty="0"/>
              <a:t>[ </a:t>
            </a:r>
          </a:p>
          <a:p>
            <a:r>
              <a:rPr lang="ja-JP" altLang="en-US" sz="1050" dirty="0" smtClean="0"/>
              <a:t>　　　　　　　　　　　　　　　</a:t>
            </a:r>
            <a:r>
              <a:rPr lang="en-US" altLang="ja-JP" sz="1050" dirty="0" smtClean="0"/>
              <a:t>{</a:t>
            </a:r>
            <a:r>
              <a:rPr lang="en-US" altLang="ja-JP" sz="1050" dirty="0" smtClean="0">
                <a:solidFill>
                  <a:srgbClr val="33CC33"/>
                </a:solidFill>
              </a:rPr>
              <a:t> </a:t>
            </a:r>
            <a:r>
              <a:rPr lang="en-US" altLang="ja-JP" sz="1050" dirty="0">
                <a:solidFill>
                  <a:srgbClr val="33CC33"/>
                </a:solidFill>
              </a:rPr>
              <a:t>"x": </a:t>
            </a:r>
            <a:r>
              <a:rPr lang="en-US" altLang="ja-JP" sz="1050" dirty="0">
                <a:solidFill>
                  <a:srgbClr val="00B0F0"/>
                </a:solidFill>
              </a:rPr>
              <a:t>201</a:t>
            </a:r>
            <a:r>
              <a:rPr lang="en-US" altLang="ja-JP" sz="1050" dirty="0"/>
              <a:t> </a:t>
            </a:r>
            <a:r>
              <a:rPr lang="en-US" altLang="ja-JP" sz="1050" dirty="0" smtClean="0"/>
              <a:t>},</a:t>
            </a:r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　　　　　　　　　　　　　</a:t>
            </a:r>
            <a:r>
              <a:rPr lang="en-US" altLang="ja-JP" sz="1050" dirty="0" smtClean="0"/>
              <a:t>… ] </a:t>
            </a:r>
            <a:r>
              <a:rPr lang="en-US" altLang="ja-JP" sz="1050" dirty="0"/>
              <a:t>}, </a:t>
            </a:r>
            <a:endParaRPr lang="en-US" altLang="ja-JP" sz="1050" dirty="0" smtClean="0"/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　　　　　</a:t>
            </a:r>
            <a:r>
              <a:rPr lang="en-US" altLang="ja-JP" sz="1050" dirty="0">
                <a:solidFill>
                  <a:srgbClr val="33CC33"/>
                </a:solidFill>
              </a:rPr>
              <a:t>"text": </a:t>
            </a:r>
            <a:r>
              <a:rPr lang="en-US" altLang="ja-JP" sz="1050" dirty="0">
                <a:solidFill>
                  <a:srgbClr val="00B0F0"/>
                </a:solidFill>
              </a:rPr>
              <a:t>"</a:t>
            </a:r>
            <a:r>
              <a:rPr lang="ja-JP" altLang="en-US" sz="1050" dirty="0">
                <a:solidFill>
                  <a:srgbClr val="00B0F0"/>
                </a:solidFill>
              </a:rPr>
              <a:t>越</a:t>
            </a:r>
            <a:r>
              <a:rPr lang="en-US" altLang="ja-JP" sz="1050" dirty="0">
                <a:solidFill>
                  <a:srgbClr val="00B0F0"/>
                </a:solidFill>
              </a:rPr>
              <a:t>"</a:t>
            </a:r>
            <a:endParaRPr lang="en-US" altLang="ja-JP" sz="1050" dirty="0" smtClean="0">
              <a:solidFill>
                <a:srgbClr val="00B0F0"/>
              </a:solidFill>
            </a:endParaRPr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　　　　　</a:t>
            </a:r>
            <a:r>
              <a:rPr lang="en-US" altLang="ja-JP" sz="1050" dirty="0" smtClean="0">
                <a:solidFill>
                  <a:srgbClr val="33CC33"/>
                </a:solidFill>
              </a:rPr>
              <a:t>"</a:t>
            </a:r>
            <a:r>
              <a:rPr lang="en-US" altLang="ja-JP" sz="1050" dirty="0">
                <a:solidFill>
                  <a:srgbClr val="33CC33"/>
                </a:solidFill>
              </a:rPr>
              <a:t>confidence": </a:t>
            </a:r>
            <a:r>
              <a:rPr lang="en-US" altLang="ja-JP" sz="1050" dirty="0">
                <a:solidFill>
                  <a:srgbClr val="00B0F0"/>
                </a:solidFill>
              </a:rPr>
              <a:t>0.2789915</a:t>
            </a:r>
            <a:r>
              <a:rPr lang="en-US" altLang="ja-JP" sz="1050" dirty="0" smtClean="0"/>
              <a:t>,</a:t>
            </a:r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　　　　　</a:t>
            </a:r>
            <a:r>
              <a:rPr lang="en-US" altLang="ja-JP" sz="1050" dirty="0" smtClean="0"/>
              <a:t>…, </a:t>
            </a:r>
          </a:p>
          <a:p>
            <a:r>
              <a:rPr lang="en-US" altLang="ja-JP" sz="1050" dirty="0" smtClean="0"/>
              <a:t>}</a:t>
            </a:r>
            <a:endParaRPr lang="ja-JP" altLang="en-US" sz="1050" dirty="0"/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3653898" y="5013176"/>
            <a:ext cx="3006334" cy="1811159"/>
          </a:xfrm>
          <a:prstGeom prst="snip1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Content Placeholder 11"/>
          <p:cNvSpPr txBox="1">
            <a:spLocks/>
          </p:cNvSpPr>
          <p:nvPr/>
        </p:nvSpPr>
        <p:spPr>
          <a:xfrm>
            <a:off x="5478397" y="4935348"/>
            <a:ext cx="1469867" cy="460648"/>
          </a:xfrm>
          <a:prstGeom prst="rect">
            <a:avLst/>
          </a:prstGeom>
          <a:solidFill>
            <a:srgbClr val="92D050"/>
          </a:solidFill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データ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ontent Placeholder 11"/>
          <p:cNvSpPr txBox="1">
            <a:spLocks/>
          </p:cNvSpPr>
          <p:nvPr/>
        </p:nvSpPr>
        <p:spPr>
          <a:xfrm>
            <a:off x="4512586" y="4408512"/>
            <a:ext cx="644479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出力</a:t>
            </a:r>
            <a:endParaRPr lang="en-US" altLang="ko-K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11"/>
          <p:cNvSpPr txBox="1">
            <a:spLocks/>
          </p:cNvSpPr>
          <p:nvPr/>
        </p:nvSpPr>
        <p:spPr>
          <a:xfrm>
            <a:off x="5796136" y="3173288"/>
            <a:ext cx="648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出力</a:t>
            </a:r>
            <a:endParaRPr lang="en-US" altLang="ko-K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3707904" y="3184376"/>
            <a:ext cx="85175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入力</a:t>
            </a:r>
            <a:endParaRPr lang="en-US" altLang="ko-K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796206" y="5013176"/>
            <a:ext cx="1603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Input </a:t>
            </a:r>
            <a:r>
              <a:rPr lang="en-US" altLang="ja-JP" sz="2000" dirty="0"/>
              <a:t>Image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320533" y="5013176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lang="en-US" altLang="ja-JP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92D050"/>
                </a:solidFill>
              </a:rPr>
              <a:t>OCR</a:t>
            </a:r>
            <a:r>
              <a:rPr lang="ja-JP" altLang="en-US" dirty="0">
                <a:solidFill>
                  <a:srgbClr val="92D050"/>
                </a:solidFill>
              </a:rPr>
              <a:t>文字認識</a:t>
            </a:r>
            <a:endParaRPr lang="en-US" altLang="ko-KR" dirty="0">
              <a:solidFill>
                <a:srgbClr val="92D05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難しいところ</a:t>
            </a:r>
            <a:endParaRPr lang="en-US" altLang="ko-KR" b="1" dirty="0">
              <a:solidFill>
                <a:srgbClr val="31859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ontent Placeholder 12"/>
          <p:cNvSpPr txBox="1">
            <a:spLocks/>
          </p:cNvSpPr>
          <p:nvPr/>
        </p:nvSpPr>
        <p:spPr>
          <a:xfrm>
            <a:off x="2123728" y="1916832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Google Cloud Vision API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を自分のアプリケーションにデプロイするには経験者が必要だ。</a:t>
            </a:r>
            <a:endParaRPr lang="en-US" altLang="ja-JP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・認識結果の精度をコントロールするには、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API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の引数を調整するしかない。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つまり、自分で認識プロセスをコントロールすることは不可能だ。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・認識結果の中に今回の目的と関係ないデータがたくさんある。これらのデータを利用して色々なアプリケーションを開発できるが、計算のスピードに影響がある。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endParaRPr lang="en-US" altLang="ja-JP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データ処理①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目的：文字の位置情報を用いて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通帳テーブル</a:t>
            </a:r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を作る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49" y="2913224"/>
            <a:ext cx="1932039" cy="2028835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4296562" y="3346161"/>
            <a:ext cx="1931622" cy="1162960"/>
            <a:chOff x="4002233" y="3346161"/>
            <a:chExt cx="1931622" cy="1162960"/>
          </a:xfrm>
        </p:grpSpPr>
        <p:sp>
          <p:nvSpPr>
            <p:cNvPr id="9" name="Content Placeholder 11"/>
            <p:cNvSpPr txBox="1">
              <a:spLocks/>
            </p:cNvSpPr>
            <p:nvPr/>
          </p:nvSpPr>
          <p:spPr>
            <a:xfrm>
              <a:off x="4002233" y="3346161"/>
              <a:ext cx="1931622" cy="116295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Json</a:t>
              </a:r>
              <a:endParaRPr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データ</a:t>
              </a:r>
              <a:endPara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1 つの角を切り取った四角形 10"/>
            <p:cNvSpPr/>
            <p:nvPr/>
          </p:nvSpPr>
          <p:spPr>
            <a:xfrm>
              <a:off x="4499992" y="3346161"/>
              <a:ext cx="936104" cy="1162960"/>
            </a:xfrm>
            <a:prstGeom prst="snip1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0" name="Picture 2" descr="“Excel icon”的图片搜索结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7" r="28657"/>
          <a:stretch/>
        </p:blipFill>
        <p:spPr bwMode="auto">
          <a:xfrm>
            <a:off x="7092280" y="3438247"/>
            <a:ext cx="910500" cy="9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>
            <a:stCxn id="7" idx="3"/>
            <a:endCxn id="11" idx="2"/>
          </p:cNvCxnSpPr>
          <p:nvPr/>
        </p:nvCxnSpPr>
        <p:spPr>
          <a:xfrm flipV="1">
            <a:off x="3563888" y="3927641"/>
            <a:ext cx="1230433" cy="1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1" idx="0"/>
            <a:endCxn id="2050" idx="1"/>
          </p:cNvCxnSpPr>
          <p:nvPr/>
        </p:nvCxnSpPr>
        <p:spPr>
          <a:xfrm>
            <a:off x="5730425" y="3927641"/>
            <a:ext cx="1361855" cy="0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1"/>
          <p:cNvSpPr txBox="1">
            <a:spLocks/>
          </p:cNvSpPr>
          <p:nvPr/>
        </p:nvSpPr>
        <p:spPr>
          <a:xfrm>
            <a:off x="3563888" y="3414700"/>
            <a:ext cx="115212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文字認識</a:t>
            </a:r>
            <a:endParaRPr lang="en-US" altLang="ko-K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5730425" y="3414700"/>
            <a:ext cx="1361855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データ処理①</a:t>
            </a:r>
            <a:endParaRPr lang="en-US" altLang="ko-KR" sz="16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96206" y="5013176"/>
            <a:ext cx="1603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Input </a:t>
            </a:r>
            <a:r>
              <a:rPr lang="en-US" altLang="ja-JP" sz="2000" dirty="0"/>
              <a:t>Image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898153" y="4996368"/>
            <a:ext cx="129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Excel File</a:t>
            </a:r>
            <a:endParaRPr lang="en-US" altLang="ja-JP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データ処理①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難しいところ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ontent Placeholder 12"/>
          <p:cNvSpPr txBox="1">
            <a:spLocks/>
          </p:cNvSpPr>
          <p:nvPr/>
        </p:nvSpPr>
        <p:spPr>
          <a:xfrm>
            <a:off x="2123728" y="1916832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・前の説明のように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、</a:t>
            </a:r>
            <a:r>
              <a:rPr lang="en-US" altLang="ja-JP" dirty="0" err="1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Json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データには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今回の目的と関係ないデータがたくさん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ある。必要なデータを洗い出すのは難しい。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・認識結果の位置情報と実際の位置との間に誤差がある。誤差があるデータで正しいテーブルを作成するのは難しい。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endParaRPr lang="en-US" altLang="ja-JP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関連情報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１．自然言語処理について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目的：　　　　　　　　　　</a:t>
            </a:r>
            <a:r>
              <a:rPr kumimoji="1" lang="ja-JP" altLang="en-US" dirty="0" smtClean="0"/>
              <a:t>ディープラーニングを</a:t>
            </a:r>
            <a:r>
              <a:rPr kumimoji="1" lang="ja-JP" altLang="en-US" dirty="0"/>
              <a:t>用いて、通帳</a:t>
            </a:r>
            <a:r>
              <a:rPr kumimoji="1" lang="ja-JP" altLang="en-US" dirty="0" smtClean="0"/>
              <a:t>内容</a:t>
            </a:r>
            <a:r>
              <a:rPr lang="ja-JP" altLang="en-US" dirty="0" smtClean="0"/>
              <a:t>を分類する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必要な訓練データ：</a:t>
            </a:r>
            <a:r>
              <a:rPr kumimoji="1" lang="ja-JP" altLang="en-US" dirty="0" smtClean="0"/>
              <a:t>　 分類された通帳内容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データ量：              </a:t>
            </a:r>
            <a:r>
              <a:rPr lang="ja-JP" altLang="en-US" dirty="0" smtClean="0"/>
              <a:t>各分類</a:t>
            </a:r>
            <a:r>
              <a:rPr lang="ja-JP" altLang="en-US" dirty="0"/>
              <a:t>につき、</a:t>
            </a:r>
            <a:r>
              <a:rPr kumimoji="1" lang="ja-JP" altLang="en-US" dirty="0"/>
              <a:t>少なくとも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個のサンプルが必要</a:t>
            </a:r>
            <a:r>
              <a:rPr kumimoji="1" lang="ja-JP" altLang="en-US" dirty="0" smtClean="0"/>
              <a:t>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：　　　　　　　　　　</a:t>
            </a:r>
            <a:r>
              <a:rPr lang="ja-JP" altLang="en-US" dirty="0"/>
              <a:t>　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２．画面仕様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9" t="5385" r="12348" b="8576"/>
          <a:stretch/>
        </p:blipFill>
        <p:spPr bwMode="auto">
          <a:xfrm>
            <a:off x="2843808" y="1916832"/>
            <a:ext cx="491404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２．画面仕様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88" y="1916832"/>
            <a:ext cx="3683828" cy="413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3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069514"/>
          </a:xfrm>
        </p:spPr>
        <p:txBody>
          <a:bodyPr/>
          <a:lstStyle/>
          <a:p>
            <a:pPr algn="ctr"/>
            <a:r>
              <a:rPr lang="en-US" altLang="ko-KR" dirty="0" smtClean="0"/>
              <a:t> </a:t>
            </a:r>
            <a:r>
              <a:rPr lang="ja-JP" altLang="en-US" dirty="0" smtClean="0"/>
              <a:t>ご清聴いただき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ありがとうございました</a:t>
            </a:r>
            <a:endParaRPr lang="ko-KR" altLang="en-US" dirty="0"/>
          </a:p>
        </p:txBody>
      </p:sp>
      <p:sp>
        <p:nvSpPr>
          <p:cNvPr id="3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/>
          <p:cNvSpPr/>
          <p:nvPr/>
        </p:nvSpPr>
        <p:spPr>
          <a:xfrm>
            <a:off x="3995936" y="1312168"/>
            <a:ext cx="2808312" cy="3886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31859C"/>
                </a:solidFill>
              </a:rPr>
              <a:t>ナガレ</a:t>
            </a:r>
            <a:endParaRPr lang="ko-KR" altLang="en-US" dirty="0">
              <a:solidFill>
                <a:srgbClr val="31859C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通帳を写ったカラー写真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2123728" y="2204864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通帳内容部分だけのカラー写真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2123728" y="3140968"/>
            <a:ext cx="6563072" cy="460648"/>
          </a:xfrm>
        </p:spPr>
        <p:txBody>
          <a:bodyPr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形式のデータ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1"/>
          <p:cNvSpPr>
            <a:spLocks noGrp="1"/>
          </p:cNvSpPr>
          <p:nvPr>
            <p:ph idx="1"/>
          </p:nvPr>
        </p:nvSpPr>
        <p:spPr>
          <a:xfrm>
            <a:off x="2123728" y="4077072"/>
            <a:ext cx="6563072" cy="460648"/>
          </a:xfrm>
        </p:spPr>
        <p:txBody>
          <a:bodyPr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Excel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ファイル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11"/>
          <p:cNvSpPr>
            <a:spLocks noGrp="1"/>
          </p:cNvSpPr>
          <p:nvPr>
            <p:ph idx="1"/>
          </p:nvPr>
        </p:nvSpPr>
        <p:spPr>
          <a:xfrm>
            <a:off x="2123728" y="5085184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・・・</a:t>
            </a:r>
            <a:endParaRPr lang="en-US" altLang="ko-K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直線矢印コネクタ 4"/>
          <p:cNvCxnSpPr>
            <a:stCxn id="12" idx="2"/>
            <a:endCxn id="9" idx="0"/>
          </p:cNvCxnSpPr>
          <p:nvPr/>
        </p:nvCxnSpPr>
        <p:spPr>
          <a:xfrm>
            <a:off x="5405264" y="1729408"/>
            <a:ext cx="0" cy="475456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10" idx="0"/>
          </p:cNvCxnSpPr>
          <p:nvPr/>
        </p:nvCxnSpPr>
        <p:spPr>
          <a:xfrm>
            <a:off x="5405264" y="2665512"/>
            <a:ext cx="0" cy="475456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0" idx="2"/>
            <a:endCxn id="15" idx="0"/>
          </p:cNvCxnSpPr>
          <p:nvPr/>
        </p:nvCxnSpPr>
        <p:spPr>
          <a:xfrm>
            <a:off x="5405264" y="3601616"/>
            <a:ext cx="0" cy="475456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5" idx="2"/>
            <a:endCxn id="16" idx="0"/>
          </p:cNvCxnSpPr>
          <p:nvPr/>
        </p:nvCxnSpPr>
        <p:spPr>
          <a:xfrm>
            <a:off x="5405264" y="4537720"/>
            <a:ext cx="0" cy="547464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1"/>
          <p:cNvSpPr>
            <a:spLocks noGrp="1"/>
          </p:cNvSpPr>
          <p:nvPr>
            <p:ph idx="1"/>
          </p:nvPr>
        </p:nvSpPr>
        <p:spPr>
          <a:xfrm>
            <a:off x="1187624" y="1700808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画像の前処理</a:t>
            </a:r>
            <a:endParaRPr lang="en-US" altLang="ko-K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11"/>
          <p:cNvSpPr>
            <a:spLocks noGrp="1"/>
          </p:cNvSpPr>
          <p:nvPr>
            <p:ph idx="1"/>
          </p:nvPr>
        </p:nvSpPr>
        <p:spPr>
          <a:xfrm>
            <a:off x="1187624" y="2665512"/>
            <a:ext cx="6563072" cy="460648"/>
          </a:xfrm>
        </p:spPr>
        <p:txBody>
          <a:bodyPr/>
          <a:lstStyle/>
          <a:p>
            <a:pPr algn="ctr"/>
            <a:r>
              <a:rPr lang="en-US" altLang="ja-JP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OCR</a:t>
            </a:r>
            <a:r>
              <a:rPr lang="ja-JP" alt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文字認識</a:t>
            </a:r>
            <a:endParaRPr lang="en-US" altLang="ko-KR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ontent Placeholder 11"/>
          <p:cNvSpPr>
            <a:spLocks noGrp="1"/>
          </p:cNvSpPr>
          <p:nvPr>
            <p:ph idx="1"/>
          </p:nvPr>
        </p:nvSpPr>
        <p:spPr>
          <a:xfrm>
            <a:off x="1187624" y="3593942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データ処理①</a:t>
            </a:r>
            <a:endParaRPr lang="en-US" altLang="ko-KR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ontent Placeholder 11"/>
          <p:cNvSpPr>
            <a:spLocks noGrp="1"/>
          </p:cNvSpPr>
          <p:nvPr>
            <p:ph idx="1"/>
          </p:nvPr>
        </p:nvSpPr>
        <p:spPr>
          <a:xfrm>
            <a:off x="1187624" y="4537720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自然言語処理</a:t>
            </a:r>
            <a:endParaRPr lang="en-US" altLang="ko-KR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ontent Placeholder 11"/>
          <p:cNvSpPr>
            <a:spLocks noGrp="1"/>
          </p:cNvSpPr>
          <p:nvPr>
            <p:ph idx="1"/>
          </p:nvPr>
        </p:nvSpPr>
        <p:spPr>
          <a:xfrm>
            <a:off x="2123728" y="6093296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総勘定元帳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直線矢印コネクタ 38"/>
          <p:cNvCxnSpPr>
            <a:stCxn id="16" idx="2"/>
            <a:endCxn id="37" idx="0"/>
          </p:cNvCxnSpPr>
          <p:nvPr/>
        </p:nvCxnSpPr>
        <p:spPr>
          <a:xfrm>
            <a:off x="5405264" y="5545832"/>
            <a:ext cx="0" cy="547464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11"/>
          <p:cNvSpPr>
            <a:spLocks noGrp="1"/>
          </p:cNvSpPr>
          <p:nvPr>
            <p:ph idx="1"/>
          </p:nvPr>
        </p:nvSpPr>
        <p:spPr>
          <a:xfrm>
            <a:off x="1187624" y="5536253"/>
            <a:ext cx="6563072" cy="460648"/>
          </a:xfrm>
        </p:spPr>
        <p:txBody>
          <a:bodyPr/>
          <a:lstStyle/>
          <a:p>
            <a:pPr algn="ctr"/>
            <a:r>
              <a:rPr lang="ja-JP" alt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データ処理②</a:t>
            </a:r>
            <a:endParaRPr lang="en-US" altLang="ko-KR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635896" y="2248272"/>
            <a:ext cx="3528392" cy="3886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4283968" y="3184376"/>
            <a:ext cx="2232248" cy="3886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4306399" y="4120480"/>
            <a:ext cx="2232248" cy="3886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4306399" y="5136717"/>
            <a:ext cx="2232248" cy="3886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4306399" y="6136704"/>
            <a:ext cx="2232248" cy="3886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左中かっこ 1"/>
          <p:cNvSpPr/>
          <p:nvPr/>
        </p:nvSpPr>
        <p:spPr>
          <a:xfrm>
            <a:off x="2987824" y="1340768"/>
            <a:ext cx="288032" cy="295232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3482" y="2071700"/>
            <a:ext cx="492443" cy="1634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>
                <a:latin typeface="Arial" pitchFamily="34" charset="0"/>
                <a:cs typeface="Arial" pitchFamily="34" charset="0"/>
              </a:rPr>
              <a:t>今の開発内容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目的：カラー写真から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</a:t>
            </a:r>
            <a:r>
              <a:rPr lang="ja-JP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内容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部分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を切り取る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OCR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識別の精度を高めるために、画像処理技術を用いて元の画像を処理する。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Tasks :</a:t>
            </a:r>
            <a:endParaRPr lang="en-US" altLang="ja-JP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・コントラストを強調する</a:t>
            </a:r>
            <a:endParaRPr lang="en-US" altLang="ja-JP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・通帳の内容を切り取る</a:t>
            </a:r>
          </a:p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・傾きを補正する</a:t>
            </a:r>
          </a:p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・裏写りを軽減する</a:t>
            </a:r>
            <a:endParaRPr lang="en-US" altLang="ja-JP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</a:t>
            </a:r>
            <a:r>
              <a:rPr lang="en-US" altLang="ja-JP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…</a:t>
            </a:r>
            <a:endParaRPr lang="ja-JP" altLang="en-US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目的：カラー写真から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</a:t>
            </a:r>
            <a:r>
              <a:rPr lang="ja-JP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内容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部分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を切り取る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06210"/>
            <a:ext cx="6564313" cy="2825067"/>
          </a:xfrm>
        </p:spPr>
      </p:pic>
      <p:sp>
        <p:nvSpPr>
          <p:cNvPr id="7" name="正方形/長方形 6"/>
          <p:cNvSpPr/>
          <p:nvPr/>
        </p:nvSpPr>
        <p:spPr>
          <a:xfrm>
            <a:off x="2195736" y="2051356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Arial" pitchFamily="34" charset="0"/>
                <a:cs typeface="Arial" pitchFamily="34" charset="0"/>
              </a:rPr>
              <a:t>アルゴリズムの流れ：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1920" y="5429048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Figure 1 </a:t>
            </a:r>
            <a:r>
              <a:rPr lang="en-US" altLang="ja-JP" sz="1200" dirty="0"/>
              <a:t>Process flow </a:t>
            </a:r>
            <a:r>
              <a:rPr lang="en-US" altLang="ja-JP" sz="1200" dirty="0" smtClean="0"/>
              <a:t>diagram</a:t>
            </a:r>
            <a:endParaRPr lang="en-US" altLang="ja-JP" sz="1200" dirty="0"/>
          </a:p>
        </p:txBody>
      </p:sp>
      <p:sp>
        <p:nvSpPr>
          <p:cNvPr id="11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93" y="3300662"/>
            <a:ext cx="1608422" cy="21445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目的：カラー写真から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</a:t>
            </a:r>
            <a:r>
              <a:rPr lang="ja-JP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内容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部分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を切り取る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1895539" y="213285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処理例：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31" y="3259198"/>
            <a:ext cx="1625700" cy="2167600"/>
          </a:xfr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69" y="3132644"/>
            <a:ext cx="1584178" cy="211223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19088"/>
            <a:ext cx="1580782" cy="210771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93" y="2985008"/>
            <a:ext cx="1608422" cy="214456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17" y="2864452"/>
            <a:ext cx="1584178" cy="21122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44" y="2652590"/>
            <a:ext cx="1584180" cy="2112236"/>
          </a:xfrm>
          <a:prstGeom prst="rect">
            <a:avLst/>
          </a:prstGeom>
        </p:spPr>
      </p:pic>
      <p:cxnSp>
        <p:nvCxnSpPr>
          <p:cNvPr id="34" name="直線矢印コネクタ 33"/>
          <p:cNvCxnSpPr>
            <a:stCxn id="10" idx="3"/>
            <a:endCxn id="13" idx="1"/>
          </p:cNvCxnSpPr>
          <p:nvPr/>
        </p:nvCxnSpPr>
        <p:spPr>
          <a:xfrm>
            <a:off x="3488486" y="4372943"/>
            <a:ext cx="630607" cy="0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540724" y="4338720"/>
            <a:ext cx="630607" cy="0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290927" y="5621178"/>
            <a:ext cx="2225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Dilation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 Erosion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744147" y="5589240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Original Image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524328" y="5621178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sp>
        <p:nvSpPr>
          <p:cNvPr id="40" name="TextBox 6">
            <a:hlinkClick r:id="rId7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25" y="3625752"/>
            <a:ext cx="1580782" cy="142858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427984" y="3625752"/>
            <a:ext cx="1595880" cy="144489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目的：カラー写真から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</a:t>
            </a:r>
            <a:r>
              <a:rPr lang="ja-JP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内容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部分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を切り取る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19088"/>
            <a:ext cx="1580782" cy="2107710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>
            <a:off x="3491880" y="4372943"/>
            <a:ext cx="867490" cy="0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744147" y="5589240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Original Image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1965325" y="3584575"/>
            <a:ext cx="1504950" cy="1524000"/>
          </a:xfrm>
          <a:custGeom>
            <a:avLst/>
            <a:gdLst>
              <a:gd name="connsiteX0" fmla="*/ 25400 w 1504950"/>
              <a:gd name="connsiteY0" fmla="*/ 9525 h 1524000"/>
              <a:gd name="connsiteX1" fmla="*/ 1489075 w 1504950"/>
              <a:gd name="connsiteY1" fmla="*/ 0 h 1524000"/>
              <a:gd name="connsiteX2" fmla="*/ 1504950 w 1504950"/>
              <a:gd name="connsiteY2" fmla="*/ 1498600 h 1524000"/>
              <a:gd name="connsiteX3" fmla="*/ 0 w 1504950"/>
              <a:gd name="connsiteY3" fmla="*/ 1524000 h 1524000"/>
              <a:gd name="connsiteX4" fmla="*/ 25400 w 1504950"/>
              <a:gd name="connsiteY4" fmla="*/ 952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1524000">
                <a:moveTo>
                  <a:pt x="25400" y="9525"/>
                </a:moveTo>
                <a:lnTo>
                  <a:pt x="1489075" y="0"/>
                </a:lnTo>
                <a:lnTo>
                  <a:pt x="1504950" y="1498600"/>
                </a:lnTo>
                <a:lnTo>
                  <a:pt x="0" y="1524000"/>
                </a:lnTo>
                <a:lnTo>
                  <a:pt x="25400" y="9525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448825" y="3573016"/>
            <a:ext cx="1504950" cy="1524000"/>
          </a:xfrm>
          <a:custGeom>
            <a:avLst/>
            <a:gdLst>
              <a:gd name="connsiteX0" fmla="*/ 25400 w 1504950"/>
              <a:gd name="connsiteY0" fmla="*/ 9525 h 1524000"/>
              <a:gd name="connsiteX1" fmla="*/ 1489075 w 1504950"/>
              <a:gd name="connsiteY1" fmla="*/ 0 h 1524000"/>
              <a:gd name="connsiteX2" fmla="*/ 1504950 w 1504950"/>
              <a:gd name="connsiteY2" fmla="*/ 1498600 h 1524000"/>
              <a:gd name="connsiteX3" fmla="*/ 0 w 1504950"/>
              <a:gd name="connsiteY3" fmla="*/ 1524000 h 1524000"/>
              <a:gd name="connsiteX4" fmla="*/ 25400 w 1504950"/>
              <a:gd name="connsiteY4" fmla="*/ 952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1524000">
                <a:moveTo>
                  <a:pt x="25400" y="9525"/>
                </a:moveTo>
                <a:lnTo>
                  <a:pt x="1489075" y="0"/>
                </a:lnTo>
                <a:lnTo>
                  <a:pt x="1504950" y="1498600"/>
                </a:lnTo>
                <a:lnTo>
                  <a:pt x="0" y="1524000"/>
                </a:lnTo>
                <a:lnTo>
                  <a:pt x="25400" y="9525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94" y="3454273"/>
            <a:ext cx="1699462" cy="1784604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>
            <a:off x="6109504" y="4349319"/>
            <a:ext cx="867490" cy="0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08649" y="5605878"/>
            <a:ext cx="289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Perspective Conversion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380312" y="5621178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895539" y="213285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処理例：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6">
            <a:hlinkClick r:id="rId5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目的：カラー写真から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</a:t>
            </a:r>
            <a:r>
              <a:rPr lang="ja-JP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内容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部分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を切り取る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8" y="3155542"/>
            <a:ext cx="1974724" cy="207365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39" y="3172048"/>
            <a:ext cx="1959006" cy="205715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54" y="3172048"/>
            <a:ext cx="1959006" cy="2057152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515677" y="5373216"/>
            <a:ext cx="2428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Transformed image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265997" y="5373216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Uniform Lighting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004252" y="5373216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Binarization</a:t>
            </a:r>
            <a:endParaRPr lang="en-US" altLang="ja-JP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727331" y="4200624"/>
            <a:ext cx="556637" cy="0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24" idx="3"/>
            <a:endCxn id="26" idx="1"/>
          </p:cNvCxnSpPr>
          <p:nvPr/>
        </p:nvCxnSpPr>
        <p:spPr>
          <a:xfrm>
            <a:off x="6279442" y="4192371"/>
            <a:ext cx="508497" cy="8253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1895539" y="213285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処理例：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6">
            <a:hlinkClick r:id="rId5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364088" y="2671215"/>
            <a:ext cx="88154" cy="249373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71215"/>
            <a:ext cx="2374762" cy="24937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目的：カラー写真から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通帳</a:t>
            </a:r>
            <a:r>
              <a:rPr lang="ja-JP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内容</a:t>
            </a:r>
            <a:r>
              <a:rPr lang="ja-JP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部分</a:t>
            </a:r>
            <a:r>
              <a:rPr lang="ja-JP" altLang="en-US" b="1" dirty="0" smtClean="0">
                <a:solidFill>
                  <a:srgbClr val="31859C"/>
                </a:solidFill>
                <a:latin typeface="Arial" pitchFamily="34" charset="0"/>
                <a:cs typeface="Arial" pitchFamily="34" charset="0"/>
              </a:rPr>
              <a:t>を切り取る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6253334" y="5589240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1895539" y="213285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Arial" pitchFamily="34" charset="0"/>
                <a:cs typeface="Arial" pitchFamily="34" charset="0"/>
              </a:rPr>
              <a:t>結果例：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2" y="2617434"/>
            <a:ext cx="2444878" cy="325983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736112" y="5949280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Original Image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427984" y="2996952"/>
            <a:ext cx="144016" cy="28803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432848" y="2653657"/>
            <a:ext cx="144016" cy="288032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4644007" y="2808698"/>
            <a:ext cx="2736305" cy="332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555776" y="537321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67622" y="3068960"/>
            <a:ext cx="88154" cy="230425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555776" y="2744656"/>
            <a:ext cx="2304256" cy="1802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8610" y="5229200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5508104" y="2384616"/>
            <a:ext cx="2304256" cy="1802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ox 6">
            <a:hlinkClick r:id="rId4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画像の前処理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難しい</a:t>
            </a:r>
            <a:r>
              <a:rPr lang="ja-JP" altLang="en-US" b="1" dirty="0" smtClean="0">
                <a:solidFill>
                  <a:schemeClr val="tx1"/>
                </a:solidFill>
              </a:rPr>
              <a:t>ところ</a:t>
            </a:r>
            <a:r>
              <a:rPr lang="ja-JP" altLang="en-US" b="1" dirty="0" smtClean="0">
                <a:solidFill>
                  <a:srgbClr val="31859C"/>
                </a:solidFill>
              </a:rPr>
              <a:t>　</a:t>
            </a:r>
            <a:r>
              <a:rPr lang="ja-JP" altLang="en-US" b="1" dirty="0" smtClean="0"/>
              <a:t>　</a:t>
            </a:r>
            <a:endParaRPr lang="ja-JP" altLang="en-US" b="1" dirty="0"/>
          </a:p>
        </p:txBody>
      </p:sp>
      <p:sp>
        <p:nvSpPr>
          <p:cNvPr id="31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</a:t>
            </a:r>
            <a:r>
              <a:rPr lang="ja-JP" alt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en-US" altLang="ja-JP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Nihonces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ontent Placeholder 1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・画像内の赤い領域を検出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する時、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事前に設定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された赤色の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しきい値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に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より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、トリミング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の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精度が決ま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る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。赤色の範囲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が大きすぎると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、より多く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のノイズが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発生する。小さすぎる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と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、必要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な情報が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失われる。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</a:t>
            </a:r>
            <a:r>
              <a:rPr lang="en-US" altLang="ja-JP" dirty="0" err="1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Dilation&amp;Erosion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の回数と倍率により、</a:t>
            </a:r>
            <a:r>
              <a:rPr lang="en-US" altLang="ja-JP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4</a:t>
            </a:r>
            <a:r>
              <a:rPr lang="ja-JP" altLang="en-US" dirty="0" err="1">
                <a:latin typeface="HGS明朝B" pitchFamily="18" charset="-128"/>
                <a:ea typeface="HGS明朝B" pitchFamily="18" charset="-128"/>
                <a:cs typeface="Arial" pitchFamily="34" charset="0"/>
              </a:rPr>
              <a:t>つの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頂点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位置の計算精度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が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決まる。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・透視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変換の時、</a:t>
            </a:r>
            <a:r>
              <a:rPr lang="en-US" altLang="ja-JP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4</a:t>
            </a:r>
            <a:r>
              <a:rPr lang="ja-JP" altLang="en-US" dirty="0" err="1">
                <a:latin typeface="HGS明朝B" pitchFamily="18" charset="-128"/>
                <a:ea typeface="HGS明朝B" pitchFamily="18" charset="-128"/>
                <a:cs typeface="Arial" pitchFamily="34" charset="0"/>
              </a:rPr>
              <a:t>つの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頂点位置の計算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が間違えば、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変換行列の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計算も間違える。それによって、処理した画像が変形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する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。</a:t>
            </a:r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・「均一照明」＋「二値化」の処理は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裏写りを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軽減できるが</a:t>
            </a:r>
            <a:r>
              <a:rPr lang="ja-JP" altLang="en-US" dirty="0">
                <a:latin typeface="HGS明朝B" pitchFamily="18" charset="-128"/>
                <a:ea typeface="HGS明朝B" pitchFamily="18" charset="-128"/>
                <a:cs typeface="Arial" pitchFamily="34" charset="0"/>
              </a:rPr>
              <a:t>、テキストの明瞭度を低下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  <a:cs typeface="Arial" pitchFamily="34" charset="0"/>
              </a:rPr>
              <a:t>させる恐れがある。</a:t>
            </a:r>
            <a:endParaRPr lang="en-US" altLang="ja-JP" dirty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endParaRPr lang="en-US" altLang="ja-JP" dirty="0" smtClean="0">
              <a:latin typeface="HGS明朝B" pitchFamily="18" charset="-128"/>
              <a:ea typeface="HGS明朝B" pitchFamily="18" charset="-128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652</Words>
  <Application>Microsoft Office PowerPoint</Application>
  <PresentationFormat>画面に合わせる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プレゼンテーション</vt:lpstr>
      <vt:lpstr>ナガレ</vt:lpstr>
      <vt:lpstr>画像の前処理</vt:lpstr>
      <vt:lpstr>画像の前処理</vt:lpstr>
      <vt:lpstr>画像の前処理</vt:lpstr>
      <vt:lpstr>画像の前処理</vt:lpstr>
      <vt:lpstr>画像の前処理</vt:lpstr>
      <vt:lpstr>画像の前処理</vt:lpstr>
      <vt:lpstr>画像の前処理</vt:lpstr>
      <vt:lpstr>OCR文字認識</vt:lpstr>
      <vt:lpstr>OCR文字認識</vt:lpstr>
      <vt:lpstr>データ処理①</vt:lpstr>
      <vt:lpstr>データ処理①</vt:lpstr>
      <vt:lpstr>関連情報</vt:lpstr>
      <vt:lpstr>関連情報</vt:lpstr>
      <vt:lpstr>関連情報</vt:lpstr>
      <vt:lpstr> ご清聴いただき ありがとうございました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徐 宏坤</cp:lastModifiedBy>
  <cp:revision>145</cp:revision>
  <dcterms:created xsi:type="dcterms:W3CDTF">2014-04-01T16:35:38Z</dcterms:created>
  <dcterms:modified xsi:type="dcterms:W3CDTF">2020-03-26T02:57:43Z</dcterms:modified>
</cp:coreProperties>
</file>