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handoutMasterIdLst>
    <p:handoutMasterId r:id="rId13"/>
  </p:handoutMasterIdLst>
  <p:sldIdLst>
    <p:sldId id="256" r:id="rId3"/>
    <p:sldId id="259" r:id="rId4"/>
    <p:sldId id="265" r:id="rId5"/>
    <p:sldId id="264" r:id="rId6"/>
    <p:sldId id="267" r:id="rId7"/>
    <p:sldId id="268" r:id="rId8"/>
    <p:sldId id="269" r:id="rId9"/>
    <p:sldId id="270" r:id="rId10"/>
    <p:sldId id="271" r:id="rId1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E1FE"/>
    <a:srgbClr val="00B0F0"/>
    <a:srgbClr val="50797D"/>
    <a:srgbClr val="002328"/>
    <a:srgbClr val="66FF33"/>
    <a:srgbClr val="31859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2" autoAdjust="0"/>
  </p:normalViewPr>
  <p:slideViewPr>
    <p:cSldViewPr>
      <p:cViewPr varScale="1">
        <p:scale>
          <a:sx n="72" d="100"/>
          <a:sy n="72" d="100"/>
        </p:scale>
        <p:origin x="1762" y="67"/>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3202"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20EA6E-EEF8-4124-A1F8-1C0E8CE80DE6}" type="datetimeFigureOut">
              <a:rPr lang="ko-KR" altLang="en-US" smtClean="0"/>
              <a:t>2020-05-19</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4D611E-DB31-4F14-851E-8D891EC5A445}" type="slidenum">
              <a:rPr lang="ko-KR" altLang="en-US" smtClean="0"/>
              <a:t>‹#›</a:t>
            </a:fld>
            <a:endParaRPr lang="ko-KR" altLang="en-US"/>
          </a:p>
        </p:txBody>
      </p:sp>
    </p:spTree>
    <p:extLst>
      <p:ext uri="{BB962C8B-B14F-4D97-AF65-F5344CB8AC3E}">
        <p14:creationId xmlns:p14="http://schemas.microsoft.com/office/powerpoint/2010/main" val="3672197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D6DD-27B1-4153-AF53-0DB131B53988}" type="datetimeFigureOut">
              <a:rPr kumimoji="1" lang="ja-JP" altLang="en-US" smtClean="0"/>
              <a:t>2020/5/19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39BF1-B817-4DD8-B11E-754872DE0B54}" type="slidenum">
              <a:rPr kumimoji="1" lang="ja-JP" altLang="en-US" smtClean="0"/>
              <a:t>‹#›</a:t>
            </a:fld>
            <a:endParaRPr kumimoji="1" lang="ja-JP" altLang="en-US"/>
          </a:p>
        </p:txBody>
      </p:sp>
    </p:spTree>
    <p:extLst>
      <p:ext uri="{BB962C8B-B14F-4D97-AF65-F5344CB8AC3E}">
        <p14:creationId xmlns:p14="http://schemas.microsoft.com/office/powerpoint/2010/main" val="12972856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我在原来的基础上挖掘一些关键的问题点，看看能不能得以改善，提出一些新的解决方案。</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1</a:t>
            </a:fld>
            <a:endParaRPr kumimoji="1" lang="ja-JP" altLang="en-US"/>
          </a:p>
        </p:txBody>
      </p:sp>
    </p:spTree>
    <p:extLst>
      <p:ext uri="{BB962C8B-B14F-4D97-AF65-F5344CB8AC3E}">
        <p14:creationId xmlns:p14="http://schemas.microsoft.com/office/powerpoint/2010/main" val="411525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202124"/>
                </a:solidFill>
                <a:effectLst/>
                <a:latin typeface="Google Sans"/>
              </a:rPr>
              <a:t>Google </a:t>
            </a:r>
            <a:r>
              <a:rPr lang="en-US" altLang="ja-JP" b="0" dirty="0">
                <a:solidFill>
                  <a:srgbClr val="202124"/>
                </a:solidFill>
                <a:effectLst/>
                <a:latin typeface="Google Sans"/>
              </a:rPr>
              <a:t>Vision API</a:t>
            </a:r>
            <a:r>
              <a:rPr lang="zh-CN" altLang="en-US" b="0" dirty="0">
                <a:solidFill>
                  <a:srgbClr val="202124"/>
                </a:solidFill>
                <a:effectLst/>
                <a:latin typeface="Google Sans"/>
              </a:rPr>
              <a:t>是一款优秀的图像识别</a:t>
            </a:r>
            <a:r>
              <a:rPr lang="en-US" altLang="zh-CN" b="0" dirty="0">
                <a:solidFill>
                  <a:srgbClr val="202124"/>
                </a:solidFill>
                <a:effectLst/>
                <a:latin typeface="Google Sans"/>
              </a:rPr>
              <a:t>API</a:t>
            </a:r>
            <a:r>
              <a:rPr lang="zh-CN" altLang="en-US" b="0" dirty="0">
                <a:solidFill>
                  <a:srgbClr val="202124"/>
                </a:solidFill>
                <a:effectLst/>
                <a:latin typeface="Google Sans"/>
              </a:rPr>
              <a:t>，它是文字识别效率最高的</a:t>
            </a:r>
            <a:r>
              <a:rPr lang="en-US" altLang="zh-CN" b="0" dirty="0">
                <a:solidFill>
                  <a:srgbClr val="202124"/>
                </a:solidFill>
                <a:effectLst/>
                <a:latin typeface="Google Sans"/>
              </a:rPr>
              <a:t>API</a:t>
            </a:r>
            <a:r>
              <a:rPr lang="zh-CN" altLang="en-US" b="0" dirty="0">
                <a:solidFill>
                  <a:srgbClr val="202124"/>
                </a:solidFill>
                <a:effectLst/>
                <a:latin typeface="Google Sans"/>
              </a:rPr>
              <a:t>之一，所以诸如对日语文字的识别，它已经做得非常不错了。对于特殊符号的识别精度可能还有限，但可以用它提供的</a:t>
            </a:r>
            <a:r>
              <a:rPr kumimoji="1" lang="en-US" altLang="ja-JP" dirty="0" err="1"/>
              <a:t>AutoML</a:t>
            </a:r>
            <a:r>
              <a:rPr kumimoji="1" lang="en-US" altLang="ja-JP" dirty="0"/>
              <a:t> Vision</a:t>
            </a:r>
            <a:r>
              <a:rPr kumimoji="1" lang="zh-CN" altLang="en-US" dirty="0"/>
              <a:t>在它原有的神经网络基础上进行迁移学习。但这样做事先需要花费大量的时间和人力从大量的实际图片里标记出逗号，点等需要特殊识别的符号，成本和风险都非常高。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另外有关自然语言处理的课程在我研一第四学期才有，届时可以进行更加专业的学习和研究。</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2</a:t>
            </a:fld>
            <a:endParaRPr kumimoji="1" lang="ja-JP" altLang="en-US"/>
          </a:p>
        </p:txBody>
      </p:sp>
    </p:spTree>
    <p:extLst>
      <p:ext uri="{BB962C8B-B14F-4D97-AF65-F5344CB8AC3E}">
        <p14:creationId xmlns:p14="http://schemas.microsoft.com/office/powerpoint/2010/main" val="192306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红线的识别结果对精度的影响很大。</a:t>
            </a:r>
            <a:endParaRPr kumimoji="1" lang="en-US" altLang="zh-CN" dirty="0"/>
          </a:p>
          <a:p>
            <a:r>
              <a:rPr kumimoji="1" lang="zh-CN" altLang="en-US" dirty="0"/>
              <a:t>四个顶点的计算又花时间又在很大的程度上影响精度。</a:t>
            </a:r>
            <a:endParaRPr kumimoji="1" lang="en-US" altLang="zh-CN" dirty="0"/>
          </a:p>
          <a:p>
            <a:r>
              <a:rPr kumimoji="1" lang="zh-CN" altLang="en-US" dirty="0"/>
              <a:t>（这两点可以用之后的用户手动修正得到彻底解决，但是不能每次都让用户自己选择要识别的范围，所以我们还需要进一步的提升识别算法的精度和速度。）</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3</a:t>
            </a:fld>
            <a:endParaRPr kumimoji="1" lang="ja-JP" altLang="en-US"/>
          </a:p>
        </p:txBody>
      </p:sp>
    </p:spTree>
    <p:extLst>
      <p:ext uri="{BB962C8B-B14F-4D97-AF65-F5344CB8AC3E}">
        <p14:creationId xmlns:p14="http://schemas.microsoft.com/office/powerpoint/2010/main" val="381812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不必非要保证图像预处理的精度，可以让用户自己框选照片中想要识别的区域。就像</a:t>
            </a:r>
            <a:r>
              <a:rPr kumimoji="1" lang="en-US" altLang="zh-CN" dirty="0"/>
              <a:t>Adobe Scan app</a:t>
            </a:r>
            <a:r>
              <a:rPr kumimoji="1" lang="zh-CN" altLang="en-US" dirty="0"/>
              <a:t>那样给用户提供一个良好的人机交互。在用户框选完区域之后，我们可以省掉大量的计算区域的时间，只需对用户框选的区域进行进一步的处理即可。</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4</a:t>
            </a:fld>
            <a:endParaRPr kumimoji="1" lang="ja-JP" altLang="en-US"/>
          </a:p>
        </p:txBody>
      </p:sp>
    </p:spTree>
    <p:extLst>
      <p:ext uri="{BB962C8B-B14F-4D97-AF65-F5344CB8AC3E}">
        <p14:creationId xmlns:p14="http://schemas.microsoft.com/office/powerpoint/2010/main" val="381812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以上就是最影响精度的两步，其中后者非常费时间。</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5</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为此我正在结合所学课程的内容，学习一种新的边界识别方法，预计下个月底之前可以学完并试着做一个</a:t>
            </a:r>
            <a:r>
              <a:rPr kumimoji="1" lang="en-US" altLang="zh-CN" dirty="0"/>
              <a:t>AR</a:t>
            </a:r>
            <a:r>
              <a:rPr kumimoji="1" lang="zh-CN" altLang="en-US" dirty="0"/>
              <a:t>小</a:t>
            </a:r>
            <a:r>
              <a:rPr kumimoji="1" lang="en-US" altLang="zh-CN" dirty="0"/>
              <a:t>Demo(</a:t>
            </a:r>
            <a:r>
              <a:rPr kumimoji="1" lang="zh-CN" altLang="en-US" dirty="0"/>
              <a:t>这是一种用于</a:t>
            </a:r>
            <a:r>
              <a:rPr kumimoji="1" lang="en-US" altLang="zh-CN" dirty="0"/>
              <a:t>AR</a:t>
            </a:r>
            <a:r>
              <a:rPr kumimoji="1" lang="zh-CN" altLang="en-US" dirty="0"/>
              <a:t>识别物的边界检测方法</a:t>
            </a:r>
            <a:r>
              <a:rPr kumimoji="1" lang="en-US" altLang="zh-CN" dirty="0"/>
              <a:t>)</a:t>
            </a:r>
            <a:r>
              <a:rPr kumimoji="1" lang="zh-CN"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6</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7</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8</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我本科主要是从事图像处理工作的，对图像的处理有一定的基础。进入研究生阶段后，对于有关计算机图形学的课程还是得来应手的。所以在这里主要针对图像预处理提供了自己的一些意见，希望有所帮助。但我对机器学习算法（模型）的搭建和运用还缺少经验，还需要花大量的时间学习大量的理论和框架知识。学到的知识也未必能都能运用到这个系统实现上，所以今后对于精度提升的建议可能越来越趋于局限。</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9</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5">
                    <a:lumMod val="7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5">
                    <a:lumMod val="7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5">
                    <a:lumMod val="7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5/19/2020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www.free-powerpoint-templates-design.com/free-powerpoint-templates-design"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1459898"/>
            <a:ext cx="5328592" cy="3922120"/>
            <a:chOff x="1907704" y="1459898"/>
            <a:chExt cx="5328592" cy="3922120"/>
          </a:xfrm>
        </p:grpSpPr>
        <p:sp>
          <p:nvSpPr>
            <p:cNvPr id="2" name="Rectangle 1"/>
            <p:cNvSpPr/>
            <p:nvPr/>
          </p:nvSpPr>
          <p:spPr>
            <a:xfrm>
              <a:off x="2026972" y="1556793"/>
              <a:ext cx="5065308" cy="3728330"/>
            </a:xfrm>
            <a:custGeom>
              <a:avLst/>
              <a:gdLst/>
              <a:ahLst/>
              <a:cxnLst/>
              <a:rect l="l" t="t" r="r" b="b"/>
              <a:pathLst>
                <a:path w="4464496" h="4464497">
                  <a:moveTo>
                    <a:pt x="1087670" y="0"/>
                  </a:moveTo>
                  <a:lnTo>
                    <a:pt x="2209558" y="0"/>
                  </a:lnTo>
                  <a:lnTo>
                    <a:pt x="2254939" y="0"/>
                  </a:lnTo>
                  <a:lnTo>
                    <a:pt x="3376827" y="0"/>
                  </a:lnTo>
                  <a:cubicBezTo>
                    <a:pt x="3376827" y="221413"/>
                    <a:pt x="3556317" y="400903"/>
                    <a:pt x="3777730" y="400903"/>
                  </a:cubicBezTo>
                  <a:cubicBezTo>
                    <a:pt x="3779832" y="400903"/>
                    <a:pt x="3781931" y="400887"/>
                    <a:pt x="3784017" y="400269"/>
                  </a:cubicBezTo>
                  <a:lnTo>
                    <a:pt x="3784017" y="683477"/>
                  </a:lnTo>
                  <a:lnTo>
                    <a:pt x="4064227" y="683477"/>
                  </a:lnTo>
                  <a:cubicBezTo>
                    <a:pt x="4063609" y="685563"/>
                    <a:pt x="4063593" y="687662"/>
                    <a:pt x="4063593" y="689764"/>
                  </a:cubicBezTo>
                  <a:cubicBezTo>
                    <a:pt x="4063593" y="911177"/>
                    <a:pt x="4243083" y="1090667"/>
                    <a:pt x="4464496" y="1090667"/>
                  </a:cubicBezTo>
                  <a:lnTo>
                    <a:pt x="4464496" y="2212555"/>
                  </a:lnTo>
                  <a:lnTo>
                    <a:pt x="4464496" y="2257936"/>
                  </a:lnTo>
                  <a:lnTo>
                    <a:pt x="4464496" y="3379824"/>
                  </a:lnTo>
                  <a:cubicBezTo>
                    <a:pt x="4243083" y="3379824"/>
                    <a:pt x="4063593" y="3559314"/>
                    <a:pt x="4063593" y="3780727"/>
                  </a:cubicBezTo>
                  <a:cubicBezTo>
                    <a:pt x="4063593" y="3782829"/>
                    <a:pt x="4063609" y="3784928"/>
                    <a:pt x="4064227" y="3787014"/>
                  </a:cubicBezTo>
                  <a:lnTo>
                    <a:pt x="3784016" y="3787014"/>
                  </a:lnTo>
                  <a:lnTo>
                    <a:pt x="3784016" y="4064228"/>
                  </a:lnTo>
                  <a:cubicBezTo>
                    <a:pt x="3781930" y="4063610"/>
                    <a:pt x="3779831" y="4063594"/>
                    <a:pt x="3777729" y="4063594"/>
                  </a:cubicBezTo>
                  <a:cubicBezTo>
                    <a:pt x="3556316" y="4063594"/>
                    <a:pt x="3376826" y="4243084"/>
                    <a:pt x="3376826" y="4464497"/>
                  </a:cubicBezTo>
                  <a:lnTo>
                    <a:pt x="2254940" y="4464497"/>
                  </a:lnTo>
                  <a:lnTo>
                    <a:pt x="2209557" y="4464497"/>
                  </a:lnTo>
                  <a:lnTo>
                    <a:pt x="1087671" y="4464497"/>
                  </a:lnTo>
                  <a:cubicBezTo>
                    <a:pt x="1087671" y="4243084"/>
                    <a:pt x="908181" y="4063594"/>
                    <a:pt x="686768" y="4063594"/>
                  </a:cubicBezTo>
                  <a:cubicBezTo>
                    <a:pt x="684666" y="4063594"/>
                    <a:pt x="682567" y="4063610"/>
                    <a:pt x="680481" y="4064228"/>
                  </a:cubicBezTo>
                  <a:lnTo>
                    <a:pt x="680481" y="3787013"/>
                  </a:lnTo>
                  <a:lnTo>
                    <a:pt x="400269" y="3787013"/>
                  </a:lnTo>
                  <a:cubicBezTo>
                    <a:pt x="400887" y="3784927"/>
                    <a:pt x="400903" y="3782828"/>
                    <a:pt x="400903" y="3780726"/>
                  </a:cubicBezTo>
                  <a:cubicBezTo>
                    <a:pt x="400903" y="3559313"/>
                    <a:pt x="221413" y="3379823"/>
                    <a:pt x="0" y="3379823"/>
                  </a:cubicBezTo>
                  <a:lnTo>
                    <a:pt x="0" y="2257937"/>
                  </a:lnTo>
                  <a:lnTo>
                    <a:pt x="0" y="2212554"/>
                  </a:lnTo>
                  <a:lnTo>
                    <a:pt x="0" y="1090668"/>
                  </a:lnTo>
                  <a:cubicBezTo>
                    <a:pt x="221413" y="1090668"/>
                    <a:pt x="400903" y="911178"/>
                    <a:pt x="400903" y="689765"/>
                  </a:cubicBezTo>
                  <a:cubicBezTo>
                    <a:pt x="400903" y="687663"/>
                    <a:pt x="400887" y="685564"/>
                    <a:pt x="400269" y="683478"/>
                  </a:cubicBezTo>
                  <a:lnTo>
                    <a:pt x="680480" y="683478"/>
                  </a:lnTo>
                  <a:lnTo>
                    <a:pt x="680480" y="400269"/>
                  </a:lnTo>
                  <a:cubicBezTo>
                    <a:pt x="682566" y="400887"/>
                    <a:pt x="684665" y="400903"/>
                    <a:pt x="686767" y="400903"/>
                  </a:cubicBezTo>
                  <a:cubicBezTo>
                    <a:pt x="908180" y="400903"/>
                    <a:pt x="1087670" y="221413"/>
                    <a:pt x="1087670" y="0"/>
                  </a:cubicBezTo>
                  <a:close/>
                </a:path>
              </a:pathLst>
            </a:custGeom>
            <a:solidFill>
              <a:schemeClr val="accent5">
                <a:lumMod val="75000"/>
                <a:alpha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Rectangle 1"/>
            <p:cNvSpPr/>
            <p:nvPr/>
          </p:nvSpPr>
          <p:spPr>
            <a:xfrm>
              <a:off x="1907704" y="1459898"/>
              <a:ext cx="5328592" cy="3922120"/>
            </a:xfrm>
            <a:custGeom>
              <a:avLst/>
              <a:gdLst/>
              <a:ahLst/>
              <a:cxnLst/>
              <a:rect l="l" t="t" r="r" b="b"/>
              <a:pathLst>
                <a:path w="4464496" h="4464497">
                  <a:moveTo>
                    <a:pt x="1087670" y="0"/>
                  </a:moveTo>
                  <a:lnTo>
                    <a:pt x="2209558" y="0"/>
                  </a:lnTo>
                  <a:lnTo>
                    <a:pt x="2254939" y="0"/>
                  </a:lnTo>
                  <a:lnTo>
                    <a:pt x="3376827" y="0"/>
                  </a:lnTo>
                  <a:cubicBezTo>
                    <a:pt x="3376827" y="221413"/>
                    <a:pt x="3556317" y="400903"/>
                    <a:pt x="3777730" y="400903"/>
                  </a:cubicBezTo>
                  <a:cubicBezTo>
                    <a:pt x="3779832" y="400903"/>
                    <a:pt x="3781931" y="400887"/>
                    <a:pt x="3784017" y="400269"/>
                  </a:cubicBezTo>
                  <a:lnTo>
                    <a:pt x="3784017" y="683477"/>
                  </a:lnTo>
                  <a:lnTo>
                    <a:pt x="4064227" y="683477"/>
                  </a:lnTo>
                  <a:cubicBezTo>
                    <a:pt x="4063609" y="685563"/>
                    <a:pt x="4063593" y="687662"/>
                    <a:pt x="4063593" y="689764"/>
                  </a:cubicBezTo>
                  <a:cubicBezTo>
                    <a:pt x="4063593" y="911177"/>
                    <a:pt x="4243083" y="1090667"/>
                    <a:pt x="4464496" y="1090667"/>
                  </a:cubicBezTo>
                  <a:lnTo>
                    <a:pt x="4464496" y="2212555"/>
                  </a:lnTo>
                  <a:lnTo>
                    <a:pt x="4464496" y="2257936"/>
                  </a:lnTo>
                  <a:lnTo>
                    <a:pt x="4464496" y="3379824"/>
                  </a:lnTo>
                  <a:cubicBezTo>
                    <a:pt x="4243083" y="3379824"/>
                    <a:pt x="4063593" y="3559314"/>
                    <a:pt x="4063593" y="3780727"/>
                  </a:cubicBezTo>
                  <a:cubicBezTo>
                    <a:pt x="4063593" y="3782829"/>
                    <a:pt x="4063609" y="3784928"/>
                    <a:pt x="4064227" y="3787014"/>
                  </a:cubicBezTo>
                  <a:lnTo>
                    <a:pt x="3784016" y="3787014"/>
                  </a:lnTo>
                  <a:lnTo>
                    <a:pt x="3784016" y="4064228"/>
                  </a:lnTo>
                  <a:cubicBezTo>
                    <a:pt x="3781930" y="4063610"/>
                    <a:pt x="3779831" y="4063594"/>
                    <a:pt x="3777729" y="4063594"/>
                  </a:cubicBezTo>
                  <a:cubicBezTo>
                    <a:pt x="3556316" y="4063594"/>
                    <a:pt x="3376826" y="4243084"/>
                    <a:pt x="3376826" y="4464497"/>
                  </a:cubicBezTo>
                  <a:lnTo>
                    <a:pt x="2254940" y="4464497"/>
                  </a:lnTo>
                  <a:lnTo>
                    <a:pt x="2209557" y="4464497"/>
                  </a:lnTo>
                  <a:lnTo>
                    <a:pt x="1087671" y="4464497"/>
                  </a:lnTo>
                  <a:cubicBezTo>
                    <a:pt x="1087671" y="4243084"/>
                    <a:pt x="908181" y="4063594"/>
                    <a:pt x="686768" y="4063594"/>
                  </a:cubicBezTo>
                  <a:cubicBezTo>
                    <a:pt x="684666" y="4063594"/>
                    <a:pt x="682567" y="4063610"/>
                    <a:pt x="680481" y="4064228"/>
                  </a:cubicBezTo>
                  <a:lnTo>
                    <a:pt x="680481" y="3787013"/>
                  </a:lnTo>
                  <a:lnTo>
                    <a:pt x="400269" y="3787013"/>
                  </a:lnTo>
                  <a:cubicBezTo>
                    <a:pt x="400887" y="3784927"/>
                    <a:pt x="400903" y="3782828"/>
                    <a:pt x="400903" y="3780726"/>
                  </a:cubicBezTo>
                  <a:cubicBezTo>
                    <a:pt x="400903" y="3559313"/>
                    <a:pt x="221413" y="3379823"/>
                    <a:pt x="0" y="3379823"/>
                  </a:cubicBezTo>
                  <a:lnTo>
                    <a:pt x="0" y="2257937"/>
                  </a:lnTo>
                  <a:lnTo>
                    <a:pt x="0" y="2212554"/>
                  </a:lnTo>
                  <a:lnTo>
                    <a:pt x="0" y="1090668"/>
                  </a:lnTo>
                  <a:cubicBezTo>
                    <a:pt x="221413" y="1090668"/>
                    <a:pt x="400903" y="911178"/>
                    <a:pt x="400903" y="689765"/>
                  </a:cubicBezTo>
                  <a:cubicBezTo>
                    <a:pt x="400903" y="687663"/>
                    <a:pt x="400887" y="685564"/>
                    <a:pt x="400269" y="683478"/>
                  </a:cubicBezTo>
                  <a:lnTo>
                    <a:pt x="680480" y="683478"/>
                  </a:lnTo>
                  <a:lnTo>
                    <a:pt x="680480" y="400269"/>
                  </a:lnTo>
                  <a:cubicBezTo>
                    <a:pt x="682566" y="400887"/>
                    <a:pt x="684665" y="400903"/>
                    <a:pt x="686767" y="400903"/>
                  </a:cubicBezTo>
                  <a:cubicBezTo>
                    <a:pt x="908180" y="400903"/>
                    <a:pt x="1087670" y="221413"/>
                    <a:pt x="1087670"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sp>
        <p:nvSpPr>
          <p:cNvPr id="4" name="TextBox 3"/>
          <p:cNvSpPr txBox="1"/>
          <p:nvPr/>
        </p:nvSpPr>
        <p:spPr>
          <a:xfrm>
            <a:off x="2327378" y="3821455"/>
            <a:ext cx="4464496" cy="646331"/>
          </a:xfrm>
          <a:prstGeom prst="rect">
            <a:avLst/>
          </a:prstGeom>
          <a:noFill/>
        </p:spPr>
        <p:txBody>
          <a:bodyPr wrap="square">
            <a:spAutoFit/>
          </a:bodyPr>
          <a:lstStyle/>
          <a:p>
            <a:pPr algn="ctr" fontAlgn="auto">
              <a:spcBef>
                <a:spcPts val="0"/>
              </a:spcBef>
              <a:spcAft>
                <a:spcPts val="0"/>
              </a:spcAft>
              <a:defRPr/>
            </a:pPr>
            <a:r>
              <a:rPr lang="ja-JP" altLang="en-US" sz="1200" b="1" dirty="0">
                <a:latin typeface="HG正楷書体-PRO" pitchFamily="66" charset="-128"/>
                <a:ea typeface="HG正楷書体-PRO" pitchFamily="66" charset="-128"/>
                <a:cs typeface="Arial" pitchFamily="34" charset="0"/>
              </a:rPr>
              <a:t>通帳テキストを識別するためのシステム構想</a:t>
            </a:r>
            <a:endParaRPr lang="en-US" altLang="ja-JP" sz="1200" b="1" dirty="0">
              <a:latin typeface="HG正楷書体-PRO" pitchFamily="66" charset="-128"/>
              <a:ea typeface="HG正楷書体-PRO" pitchFamily="66" charset="-128"/>
              <a:cs typeface="Arial" pitchFamily="34" charset="0"/>
            </a:endParaRPr>
          </a:p>
          <a:p>
            <a:pPr algn="ctr">
              <a:defRPr/>
            </a:pPr>
            <a:r>
              <a:rPr lang="ja-JP" altLang="en-US" sz="1200" b="1" dirty="0">
                <a:latin typeface="HG正楷書体-PRO" pitchFamily="66" charset="-128"/>
                <a:ea typeface="HG正楷書体-PRO" pitchFamily="66" charset="-128"/>
                <a:cs typeface="Arial" pitchFamily="34" charset="0"/>
              </a:rPr>
              <a:t>株式会社日本</a:t>
            </a:r>
            <a:r>
              <a:rPr lang="en-US" altLang="ja-JP" sz="1200" b="1" dirty="0">
                <a:latin typeface="HG正楷書体-PRO" pitchFamily="66" charset="-128"/>
                <a:ea typeface="HG正楷書体-PRO" pitchFamily="66" charset="-128"/>
                <a:cs typeface="Arial" pitchFamily="34" charset="0"/>
              </a:rPr>
              <a:t>CES</a:t>
            </a:r>
          </a:p>
          <a:p>
            <a:pPr algn="ctr">
              <a:defRPr/>
            </a:pPr>
            <a:r>
              <a:rPr lang="en-US" altLang="ja-JP" sz="1200" b="1" dirty="0">
                <a:latin typeface="HG正楷書体-PRO" pitchFamily="66" charset="-128"/>
                <a:ea typeface="HG正楷書体-PRO" pitchFamily="66" charset="-128"/>
                <a:cs typeface="Arial" pitchFamily="34" charset="0"/>
              </a:rPr>
              <a:t>2020</a:t>
            </a:r>
            <a:r>
              <a:rPr lang="ja-JP" altLang="en-US" sz="1200" b="1" dirty="0">
                <a:latin typeface="HG正楷書体-PRO" pitchFamily="66" charset="-128"/>
                <a:ea typeface="HG正楷書体-PRO" pitchFamily="66" charset="-128"/>
                <a:cs typeface="Arial" pitchFamily="34" charset="0"/>
              </a:rPr>
              <a:t>年</a:t>
            </a:r>
            <a:r>
              <a:rPr lang="en-US" altLang="ja-JP" sz="1200" b="1" dirty="0">
                <a:latin typeface="HG正楷書体-PRO" pitchFamily="66" charset="-128"/>
                <a:ea typeface="HG正楷書体-PRO" pitchFamily="66" charset="-128"/>
                <a:cs typeface="Arial" pitchFamily="34" charset="0"/>
              </a:rPr>
              <a:t>5</a:t>
            </a:r>
            <a:r>
              <a:rPr lang="ja-JP" altLang="en-US" sz="1200" b="1" dirty="0">
                <a:latin typeface="HG正楷書体-PRO" pitchFamily="66" charset="-128"/>
                <a:ea typeface="HG正楷書体-PRO" pitchFamily="66" charset="-128"/>
                <a:cs typeface="Arial" pitchFamily="34" charset="0"/>
              </a:rPr>
              <a:t>月</a:t>
            </a:r>
            <a:r>
              <a:rPr lang="en-US" altLang="ja-JP" sz="1200" b="1" dirty="0">
                <a:latin typeface="HG正楷書体-PRO" pitchFamily="66" charset="-128"/>
                <a:ea typeface="HG正楷書体-PRO" pitchFamily="66" charset="-128"/>
                <a:cs typeface="Arial" pitchFamily="34" charset="0"/>
              </a:rPr>
              <a:t>19</a:t>
            </a:r>
            <a:r>
              <a:rPr lang="ja-JP" altLang="en-US" sz="1200" b="1" dirty="0">
                <a:latin typeface="HG正楷書体-PRO" pitchFamily="66" charset="-128"/>
                <a:ea typeface="HG正楷書体-PRO" pitchFamily="66" charset="-128"/>
                <a:cs typeface="Arial" pitchFamily="34" charset="0"/>
              </a:rPr>
              <a:t>日</a:t>
            </a:r>
            <a:endParaRPr lang="en-US" altLang="ja-JP" sz="1200" b="1" dirty="0">
              <a:latin typeface="HG正楷書体-PRO" pitchFamily="66" charset="-128"/>
              <a:ea typeface="HG正楷書体-PRO" pitchFamily="66" charset="-128"/>
              <a:cs typeface="Arial" pitchFamily="34" charset="0"/>
            </a:endParaRPr>
          </a:p>
        </p:txBody>
      </p:sp>
      <p:sp>
        <p:nvSpPr>
          <p:cNvPr id="5" name="TextBox 1"/>
          <p:cNvSpPr txBox="1">
            <a:spLocks noChangeArrowheads="1"/>
          </p:cNvSpPr>
          <p:nvPr/>
        </p:nvSpPr>
        <p:spPr bwMode="auto">
          <a:xfrm>
            <a:off x="2327378" y="2280300"/>
            <a:ext cx="4464496" cy="1200329"/>
          </a:xfrm>
          <a:prstGeom prst="rect">
            <a:avLst/>
          </a:prstGeom>
          <a:noFill/>
          <a:ln w="9525">
            <a:noFill/>
            <a:miter lim="800000"/>
            <a:headEnd/>
            <a:tailEnd/>
          </a:ln>
        </p:spPr>
        <p:txBody>
          <a:bodyPr wrap="square">
            <a:spAutoFit/>
          </a:bodyPr>
          <a:lstStyle/>
          <a:p>
            <a:pPr algn="ctr"/>
            <a:r>
              <a:rPr lang="en-US" altLang="ja-JP" sz="3600" b="1" dirty="0">
                <a:latin typeface="Arial" pitchFamily="34" charset="0"/>
                <a:ea typeface="맑은 고딕" pitchFamily="50" charset="-127"/>
                <a:cs typeface="Arial" pitchFamily="34" charset="0"/>
              </a:rPr>
              <a:t>OCR</a:t>
            </a:r>
            <a:r>
              <a:rPr lang="ja-JP" altLang="en-US" sz="3600" b="1" dirty="0">
                <a:latin typeface="HG正楷書体-PRO" pitchFamily="66" charset="-128"/>
                <a:ea typeface="HG正楷書体-PRO" pitchFamily="66" charset="-128"/>
                <a:cs typeface="Arial" pitchFamily="34" charset="0"/>
              </a:rPr>
              <a:t>文字認識</a:t>
            </a:r>
            <a:endParaRPr lang="en-US" altLang="ja-JP" sz="3600" b="1" dirty="0">
              <a:latin typeface="HG正楷書体-PRO" pitchFamily="66" charset="-128"/>
              <a:ea typeface="HG正楷書体-PRO" pitchFamily="66" charset="-128"/>
              <a:cs typeface="Arial" pitchFamily="34" charset="0"/>
            </a:endParaRPr>
          </a:p>
          <a:p>
            <a:pPr algn="ctr"/>
            <a:r>
              <a:rPr lang="ja-JP" altLang="en-US" sz="3600" b="1" dirty="0">
                <a:latin typeface="HG正楷書体-PRO" pitchFamily="66" charset="-128"/>
                <a:ea typeface="HG正楷書体-PRO" pitchFamily="66" charset="-128"/>
                <a:cs typeface="Arial" pitchFamily="34" charset="0"/>
              </a:rPr>
              <a:t>システム</a:t>
            </a:r>
            <a:r>
              <a:rPr lang="en-US" altLang="ja-JP" sz="3600" b="1" dirty="0">
                <a:latin typeface="HG正楷書体-PRO" pitchFamily="66" charset="-128"/>
                <a:ea typeface="HG正楷書体-PRO" pitchFamily="66" charset="-128"/>
                <a:cs typeface="Arial" pitchFamily="34" charset="0"/>
              </a:rPr>
              <a:t>(</a:t>
            </a:r>
            <a:r>
              <a:rPr lang="ja-JP" altLang="en-US" sz="3600" b="1" dirty="0">
                <a:latin typeface="HG正楷書体-PRO" pitchFamily="66" charset="-128"/>
                <a:ea typeface="HG正楷書体-PRO" pitchFamily="66" charset="-128"/>
                <a:cs typeface="Arial" pitchFamily="34" charset="0"/>
              </a:rPr>
              <a:t>修正案</a:t>
            </a:r>
            <a:r>
              <a:rPr lang="en-US" altLang="ja-JP" sz="3600" b="1" dirty="0">
                <a:latin typeface="HG正楷書体-PRO" pitchFamily="66" charset="-128"/>
                <a:ea typeface="HG正楷書体-PRO" pitchFamily="66" charset="-128"/>
                <a:cs typeface="Arial" pitchFamily="34" charset="0"/>
              </a:rPr>
              <a:t>)</a:t>
            </a:r>
            <a:endParaRPr lang="en-US" altLang="ko-KR" sz="3600" b="1" dirty="0">
              <a:latin typeface="HG正楷書体-PRO" pitchFamily="66" charset="-128"/>
              <a:ea typeface="HG正楷書体-PRO" pitchFamily="66" charset="-128"/>
              <a:cs typeface="Arial" pitchFamily="34" charset="0"/>
            </a:endParaRPr>
          </a:p>
        </p:txBody>
      </p:sp>
      <p:sp>
        <p:nvSpPr>
          <p:cNvPr id="7" name="TextBox 6">
            <a:hlinkClick r:id="rId3"/>
          </p:cNvPr>
          <p:cNvSpPr txBox="1"/>
          <p:nvPr/>
        </p:nvSpPr>
        <p:spPr>
          <a:xfrm>
            <a:off x="0" y="6597932"/>
            <a:ext cx="9144000" cy="215444"/>
          </a:xfrm>
          <a:prstGeom prst="rect">
            <a:avLst/>
          </a:prstGeom>
          <a:noFill/>
        </p:spPr>
        <p:txBody>
          <a:bodyPr wrap="square" rtlCol="0">
            <a:spAutoFit/>
          </a:bodyPr>
          <a:lstStyle/>
          <a:p>
            <a:pPr algn="ctr"/>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grpSp>
        <p:nvGrpSpPr>
          <p:cNvPr id="29" name="Group 28"/>
          <p:cNvGrpSpPr/>
          <p:nvPr/>
        </p:nvGrpSpPr>
        <p:grpSpPr>
          <a:xfrm>
            <a:off x="3275856" y="3541149"/>
            <a:ext cx="2592288" cy="180858"/>
            <a:chOff x="5364088" y="1664804"/>
            <a:chExt cx="3096344" cy="216024"/>
          </a:xfrm>
        </p:grpSpPr>
        <p:grpSp>
          <p:nvGrpSpPr>
            <p:cNvPr id="19" name="Group 18"/>
            <p:cNvGrpSpPr/>
            <p:nvPr/>
          </p:nvGrpSpPr>
          <p:grpSpPr>
            <a:xfrm>
              <a:off x="6804248" y="1664804"/>
              <a:ext cx="216024" cy="216024"/>
              <a:chOff x="7740352" y="1772816"/>
              <a:chExt cx="216024" cy="216024"/>
            </a:xfrm>
          </p:grpSpPr>
          <p:sp>
            <p:nvSpPr>
              <p:cNvPr id="17" name="Rectangle 16"/>
              <p:cNvSpPr/>
              <p:nvPr/>
            </p:nvSpPr>
            <p:spPr>
              <a:xfrm>
                <a:off x="7740352" y="1772816"/>
                <a:ext cx="216024" cy="21602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8" name="Rectangle 17"/>
              <p:cNvSpPr/>
              <p:nvPr/>
            </p:nvSpPr>
            <p:spPr>
              <a:xfrm rot="2700000">
                <a:off x="7740352" y="1772816"/>
                <a:ext cx="216024" cy="21602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grpSp>
          <p:nvGrpSpPr>
            <p:cNvPr id="25" name="Group 24"/>
            <p:cNvGrpSpPr/>
            <p:nvPr/>
          </p:nvGrpSpPr>
          <p:grpSpPr>
            <a:xfrm>
              <a:off x="7164288" y="1731045"/>
              <a:ext cx="1296144" cy="83542"/>
              <a:chOff x="7164288" y="1761282"/>
              <a:chExt cx="1296144" cy="83542"/>
            </a:xfrm>
          </p:grpSpPr>
          <p:cxnSp>
            <p:nvCxnSpPr>
              <p:cNvPr id="21" name="Straight Connector 20"/>
              <p:cNvCxnSpPr/>
              <p:nvPr/>
            </p:nvCxnSpPr>
            <p:spPr>
              <a:xfrm>
                <a:off x="7164288" y="1761282"/>
                <a:ext cx="12961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64288" y="1844824"/>
                <a:ext cx="1080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flipH="1">
              <a:off x="5364088" y="1731045"/>
              <a:ext cx="1296144" cy="83542"/>
              <a:chOff x="7164288" y="1761282"/>
              <a:chExt cx="1296144" cy="83542"/>
            </a:xfrm>
          </p:grpSpPr>
          <p:cxnSp>
            <p:nvCxnSpPr>
              <p:cNvPr id="27" name="Straight Connector 26"/>
              <p:cNvCxnSpPr/>
              <p:nvPr/>
            </p:nvCxnSpPr>
            <p:spPr>
              <a:xfrm>
                <a:off x="7164288" y="1761282"/>
                <a:ext cx="12961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64288" y="1844824"/>
                <a:ext cx="1080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角丸四角形 41"/>
          <p:cNvSpPr/>
          <p:nvPr/>
        </p:nvSpPr>
        <p:spPr>
          <a:xfrm>
            <a:off x="3995936" y="1312168"/>
            <a:ext cx="2808312" cy="3886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Title 3"/>
          <p:cNvSpPr>
            <a:spLocks noGrp="1"/>
          </p:cNvSpPr>
          <p:nvPr>
            <p:ph type="title"/>
          </p:nvPr>
        </p:nvSpPr>
        <p:spPr/>
        <p:txBody>
          <a:bodyPr/>
          <a:lstStyle/>
          <a:p>
            <a:r>
              <a:rPr lang="ja-JP" altLang="en-US" dirty="0">
                <a:solidFill>
                  <a:srgbClr val="31859C"/>
                </a:solidFill>
              </a:rPr>
              <a:t>ナガレ</a:t>
            </a:r>
            <a:endParaRPr lang="ko-KR" altLang="en-US" dirty="0">
              <a:solidFill>
                <a:srgbClr val="31859C"/>
              </a:solidFill>
            </a:endParaRPr>
          </a:p>
        </p:txBody>
      </p:sp>
      <p:sp>
        <p:nvSpPr>
          <p:cNvPr id="12" name="Content Placeholder 11"/>
          <p:cNvSpPr>
            <a:spLocks noGrp="1"/>
          </p:cNvSpPr>
          <p:nvPr>
            <p:ph idx="1"/>
          </p:nvPr>
        </p:nvSpPr>
        <p:spPr/>
        <p:txBody>
          <a:bodyPr/>
          <a:lstStyle/>
          <a:p>
            <a:pPr algn="ctr"/>
            <a:r>
              <a:rPr lang="ja-JP" altLang="en-US" b="1" dirty="0">
                <a:solidFill>
                  <a:schemeClr val="tx1"/>
                </a:solidFill>
                <a:latin typeface="Arial" pitchFamily="34" charset="0"/>
                <a:cs typeface="Arial" pitchFamily="34" charset="0"/>
              </a:rPr>
              <a:t>通帳を写ったカラー写真</a:t>
            </a:r>
            <a:endParaRPr lang="en-US" altLang="ko-KR" b="1" dirty="0">
              <a:solidFill>
                <a:schemeClr val="tx1"/>
              </a:solidFill>
              <a:latin typeface="Arial" pitchFamily="34" charset="0"/>
              <a:cs typeface="Arial" pitchFamily="34" charset="0"/>
            </a:endParaRPr>
          </a:p>
        </p:txBody>
      </p:sp>
      <p:sp>
        <p:nvSpPr>
          <p:cNvPr id="9" name="Content Placeholder 11"/>
          <p:cNvSpPr>
            <a:spLocks noGrp="1"/>
          </p:cNvSpPr>
          <p:nvPr>
            <p:ph idx="1"/>
          </p:nvPr>
        </p:nvSpPr>
        <p:spPr>
          <a:xfrm>
            <a:off x="2123728" y="2204864"/>
            <a:ext cx="6563072" cy="460648"/>
          </a:xfrm>
        </p:spPr>
        <p:txBody>
          <a:bodyPr/>
          <a:lstStyle/>
          <a:p>
            <a:pPr algn="ctr"/>
            <a:r>
              <a:rPr lang="ja-JP" altLang="en-US" b="1" dirty="0">
                <a:solidFill>
                  <a:schemeClr val="tx1"/>
                </a:solidFill>
                <a:latin typeface="Arial" pitchFamily="34" charset="0"/>
                <a:cs typeface="Arial" pitchFamily="34" charset="0"/>
              </a:rPr>
              <a:t>通帳内容部分だけのカラー写真</a:t>
            </a:r>
            <a:endParaRPr lang="en-US" altLang="ko-KR" b="1" dirty="0">
              <a:solidFill>
                <a:schemeClr val="tx1"/>
              </a:solidFill>
              <a:latin typeface="Arial" pitchFamily="34" charset="0"/>
              <a:cs typeface="Arial" pitchFamily="34" charset="0"/>
            </a:endParaRPr>
          </a:p>
        </p:txBody>
      </p:sp>
      <p:sp>
        <p:nvSpPr>
          <p:cNvPr id="10" name="Content Placeholder 11"/>
          <p:cNvSpPr>
            <a:spLocks noGrp="1"/>
          </p:cNvSpPr>
          <p:nvPr>
            <p:ph idx="1"/>
          </p:nvPr>
        </p:nvSpPr>
        <p:spPr>
          <a:xfrm>
            <a:off x="2123728" y="3140968"/>
            <a:ext cx="6563072" cy="460648"/>
          </a:xfrm>
        </p:spPr>
        <p:txBody>
          <a:bodyPr/>
          <a:lstStyle/>
          <a:p>
            <a:pPr algn="ctr"/>
            <a:r>
              <a:rPr lang="en-US" altLang="ja-JP" b="1" dirty="0" err="1">
                <a:solidFill>
                  <a:schemeClr val="tx1"/>
                </a:solidFill>
                <a:latin typeface="Arial" pitchFamily="34" charset="0"/>
                <a:cs typeface="Arial" pitchFamily="34" charset="0"/>
              </a:rPr>
              <a:t>Json</a:t>
            </a:r>
            <a:r>
              <a:rPr lang="ja-JP" altLang="en-US" b="1" dirty="0">
                <a:solidFill>
                  <a:schemeClr val="tx1"/>
                </a:solidFill>
                <a:latin typeface="Arial" pitchFamily="34" charset="0"/>
                <a:cs typeface="Arial" pitchFamily="34" charset="0"/>
              </a:rPr>
              <a:t>形式のデータ</a:t>
            </a:r>
            <a:endParaRPr lang="en-US" altLang="ko-KR" b="1" dirty="0">
              <a:solidFill>
                <a:schemeClr val="tx1"/>
              </a:solidFill>
              <a:latin typeface="Arial" pitchFamily="34" charset="0"/>
              <a:cs typeface="Arial" pitchFamily="34" charset="0"/>
            </a:endParaRPr>
          </a:p>
        </p:txBody>
      </p:sp>
      <p:sp>
        <p:nvSpPr>
          <p:cNvPr id="15" name="Content Placeholder 11"/>
          <p:cNvSpPr>
            <a:spLocks noGrp="1"/>
          </p:cNvSpPr>
          <p:nvPr>
            <p:ph idx="1"/>
          </p:nvPr>
        </p:nvSpPr>
        <p:spPr>
          <a:xfrm>
            <a:off x="2123728" y="4077072"/>
            <a:ext cx="6563072" cy="460648"/>
          </a:xfrm>
        </p:spPr>
        <p:txBody>
          <a:bodyPr/>
          <a:lstStyle/>
          <a:p>
            <a:pPr algn="ctr"/>
            <a:r>
              <a:rPr lang="en-US" altLang="ja-JP" b="1" dirty="0">
                <a:solidFill>
                  <a:schemeClr val="tx1"/>
                </a:solidFill>
                <a:latin typeface="Arial" pitchFamily="34" charset="0"/>
                <a:cs typeface="Arial" pitchFamily="34" charset="0"/>
              </a:rPr>
              <a:t>Excel</a:t>
            </a:r>
            <a:r>
              <a:rPr lang="ja-JP" altLang="en-US" b="1" dirty="0">
                <a:solidFill>
                  <a:schemeClr val="tx1"/>
                </a:solidFill>
                <a:latin typeface="Arial" pitchFamily="34" charset="0"/>
                <a:cs typeface="Arial" pitchFamily="34" charset="0"/>
              </a:rPr>
              <a:t>ファイル</a:t>
            </a:r>
            <a:endParaRPr lang="en-US" altLang="ko-KR" b="1" dirty="0">
              <a:solidFill>
                <a:schemeClr val="tx1"/>
              </a:solidFill>
              <a:latin typeface="Arial" pitchFamily="34" charset="0"/>
              <a:cs typeface="Arial" pitchFamily="34" charset="0"/>
            </a:endParaRPr>
          </a:p>
        </p:txBody>
      </p:sp>
      <p:sp>
        <p:nvSpPr>
          <p:cNvPr id="16" name="Content Placeholder 11"/>
          <p:cNvSpPr>
            <a:spLocks noGrp="1"/>
          </p:cNvSpPr>
          <p:nvPr>
            <p:ph idx="1"/>
          </p:nvPr>
        </p:nvSpPr>
        <p:spPr>
          <a:xfrm>
            <a:off x="2123728" y="5085184"/>
            <a:ext cx="6563072" cy="460648"/>
          </a:xfrm>
        </p:spPr>
        <p:txBody>
          <a:bodyPr/>
          <a:lstStyle/>
          <a:p>
            <a:pPr algn="ctr"/>
            <a:r>
              <a:rPr lang="ja-JP" altLang="en-US" b="1" dirty="0">
                <a:solidFill>
                  <a:schemeClr val="tx1"/>
                </a:solidFill>
                <a:latin typeface="Arial" pitchFamily="34" charset="0"/>
                <a:cs typeface="Arial" pitchFamily="34" charset="0"/>
              </a:rPr>
              <a:t>・・・</a:t>
            </a:r>
            <a:endParaRPr lang="en-US" altLang="ko-KR" b="1" dirty="0">
              <a:solidFill>
                <a:schemeClr val="tx1"/>
              </a:solidFill>
              <a:latin typeface="Arial" pitchFamily="34" charset="0"/>
              <a:cs typeface="Arial" pitchFamily="34" charset="0"/>
            </a:endParaRPr>
          </a:p>
        </p:txBody>
      </p:sp>
      <p:cxnSp>
        <p:nvCxnSpPr>
          <p:cNvPr id="5" name="直線矢印コネクタ 4"/>
          <p:cNvCxnSpPr>
            <a:stCxn id="12" idx="2"/>
            <a:endCxn id="9" idx="0"/>
          </p:cNvCxnSpPr>
          <p:nvPr/>
        </p:nvCxnSpPr>
        <p:spPr>
          <a:xfrm>
            <a:off x="5405264" y="1729408"/>
            <a:ext cx="0" cy="475456"/>
          </a:xfrm>
          <a:prstGeom prst="straightConnector1">
            <a:avLst/>
          </a:prstGeom>
          <a:ln>
            <a:solidFill>
              <a:srgbClr val="31859C"/>
            </a:solidFill>
            <a:tailEnd type="arrow"/>
          </a:ln>
        </p:spPr>
        <p:style>
          <a:lnRef idx="3">
            <a:schemeClr val="dk1"/>
          </a:lnRef>
          <a:fillRef idx="0">
            <a:schemeClr val="dk1"/>
          </a:fillRef>
          <a:effectRef idx="2">
            <a:schemeClr val="dk1"/>
          </a:effectRef>
          <a:fontRef idx="minor">
            <a:schemeClr val="tx1"/>
          </a:fontRef>
        </p:style>
      </p:cxnSp>
      <p:cxnSp>
        <p:nvCxnSpPr>
          <p:cNvPr id="18" name="直線矢印コネクタ 17"/>
          <p:cNvCxnSpPr>
            <a:stCxn id="9" idx="2"/>
            <a:endCxn id="10" idx="0"/>
          </p:cNvCxnSpPr>
          <p:nvPr/>
        </p:nvCxnSpPr>
        <p:spPr>
          <a:xfrm>
            <a:off x="5405264" y="2665512"/>
            <a:ext cx="0" cy="475456"/>
          </a:xfrm>
          <a:prstGeom prst="straightConnector1">
            <a:avLst/>
          </a:prstGeom>
          <a:ln>
            <a:solidFill>
              <a:srgbClr val="31859C"/>
            </a:solidFill>
            <a:tailEnd type="arrow"/>
          </a:ln>
        </p:spPr>
        <p:style>
          <a:lnRef idx="3">
            <a:schemeClr val="accent1"/>
          </a:lnRef>
          <a:fillRef idx="0">
            <a:schemeClr val="accent1"/>
          </a:fillRef>
          <a:effectRef idx="2">
            <a:schemeClr val="accent1"/>
          </a:effectRef>
          <a:fontRef idx="minor">
            <a:schemeClr val="tx1"/>
          </a:fontRef>
        </p:style>
      </p:cxnSp>
      <p:cxnSp>
        <p:nvCxnSpPr>
          <p:cNvPr id="20" name="直線矢印コネクタ 19"/>
          <p:cNvCxnSpPr>
            <a:stCxn id="10" idx="2"/>
            <a:endCxn id="15" idx="0"/>
          </p:cNvCxnSpPr>
          <p:nvPr/>
        </p:nvCxnSpPr>
        <p:spPr>
          <a:xfrm>
            <a:off x="5405264" y="3601616"/>
            <a:ext cx="0" cy="475456"/>
          </a:xfrm>
          <a:prstGeom prst="straightConnector1">
            <a:avLst/>
          </a:prstGeom>
          <a:ln>
            <a:solidFill>
              <a:srgbClr val="31859C"/>
            </a:solidFill>
            <a:tailEnd type="arrow"/>
          </a:ln>
        </p:spPr>
        <p:style>
          <a:lnRef idx="3">
            <a:schemeClr val="accent1"/>
          </a:lnRef>
          <a:fillRef idx="0">
            <a:schemeClr val="accent1"/>
          </a:fillRef>
          <a:effectRef idx="2">
            <a:schemeClr val="accent1"/>
          </a:effectRef>
          <a:fontRef idx="minor">
            <a:schemeClr val="tx1"/>
          </a:fontRef>
        </p:style>
      </p:cxnSp>
      <p:cxnSp>
        <p:nvCxnSpPr>
          <p:cNvPr id="24" name="直線矢印コネクタ 23"/>
          <p:cNvCxnSpPr>
            <a:cxnSpLocks/>
            <a:stCxn id="15" idx="2"/>
            <a:endCxn id="16" idx="0"/>
          </p:cNvCxnSpPr>
          <p:nvPr/>
        </p:nvCxnSpPr>
        <p:spPr>
          <a:xfrm>
            <a:off x="5405264" y="4537720"/>
            <a:ext cx="0" cy="547464"/>
          </a:xfrm>
          <a:prstGeom prst="straightConnector1">
            <a:avLst/>
          </a:prstGeom>
          <a:ln>
            <a:solidFill>
              <a:srgbClr val="31859C"/>
            </a:solidFill>
            <a:tailEnd type="arrow"/>
          </a:ln>
        </p:spPr>
        <p:style>
          <a:lnRef idx="3">
            <a:schemeClr val="accent1"/>
          </a:lnRef>
          <a:fillRef idx="0">
            <a:schemeClr val="accent1"/>
          </a:fillRef>
          <a:effectRef idx="2">
            <a:schemeClr val="accent1"/>
          </a:effectRef>
          <a:fontRef idx="minor">
            <a:schemeClr val="tx1"/>
          </a:fontRef>
        </p:style>
      </p:cxnSp>
      <p:sp>
        <p:nvSpPr>
          <p:cNvPr id="26" name="Content Placeholder 11"/>
          <p:cNvSpPr>
            <a:spLocks noGrp="1"/>
          </p:cNvSpPr>
          <p:nvPr>
            <p:ph idx="1"/>
          </p:nvPr>
        </p:nvSpPr>
        <p:spPr>
          <a:xfrm>
            <a:off x="1187624" y="1700808"/>
            <a:ext cx="6563072" cy="460648"/>
          </a:xfrm>
        </p:spPr>
        <p:txBody>
          <a:bodyPr/>
          <a:lstStyle/>
          <a:p>
            <a:pPr algn="ctr"/>
            <a:r>
              <a:rPr lang="ja-JP" altLang="en-US" dirty="0">
                <a:solidFill>
                  <a:srgbClr val="FF0000"/>
                </a:solidFill>
              </a:rPr>
              <a:t>画像の前処理</a:t>
            </a:r>
            <a:endParaRPr lang="en-US" altLang="ko-KR" dirty="0">
              <a:solidFill>
                <a:srgbClr val="FF0000"/>
              </a:solidFill>
              <a:latin typeface="Arial" pitchFamily="34" charset="0"/>
              <a:cs typeface="Arial" pitchFamily="34" charset="0"/>
            </a:endParaRPr>
          </a:p>
        </p:txBody>
      </p:sp>
      <p:sp>
        <p:nvSpPr>
          <p:cNvPr id="29" name="Content Placeholder 11"/>
          <p:cNvSpPr>
            <a:spLocks noGrp="1"/>
          </p:cNvSpPr>
          <p:nvPr>
            <p:ph idx="1"/>
          </p:nvPr>
        </p:nvSpPr>
        <p:spPr>
          <a:xfrm>
            <a:off x="1187624" y="2665512"/>
            <a:ext cx="6563072" cy="460648"/>
          </a:xfrm>
        </p:spPr>
        <p:txBody>
          <a:bodyPr/>
          <a:lstStyle/>
          <a:p>
            <a:pPr algn="ctr"/>
            <a:r>
              <a:rPr lang="en-US" altLang="ja-JP" dirty="0">
                <a:solidFill>
                  <a:schemeClr val="tx1"/>
                </a:solidFill>
                <a:latin typeface="Arial" pitchFamily="34" charset="0"/>
                <a:cs typeface="Arial" pitchFamily="34" charset="0"/>
              </a:rPr>
              <a:t>OCR</a:t>
            </a:r>
            <a:r>
              <a:rPr lang="ja-JP" altLang="en-US" dirty="0">
                <a:solidFill>
                  <a:schemeClr val="tx1"/>
                </a:solidFill>
                <a:latin typeface="Arial" pitchFamily="34" charset="0"/>
                <a:cs typeface="Arial" pitchFamily="34" charset="0"/>
              </a:rPr>
              <a:t>文字認識</a:t>
            </a:r>
            <a:endParaRPr lang="en-US" altLang="ko-KR" dirty="0">
              <a:solidFill>
                <a:schemeClr val="tx1"/>
              </a:solidFill>
              <a:latin typeface="Arial" pitchFamily="34" charset="0"/>
              <a:cs typeface="Arial" pitchFamily="34" charset="0"/>
            </a:endParaRPr>
          </a:p>
        </p:txBody>
      </p:sp>
      <p:sp>
        <p:nvSpPr>
          <p:cNvPr id="32" name="Content Placeholder 11"/>
          <p:cNvSpPr>
            <a:spLocks noGrp="1"/>
          </p:cNvSpPr>
          <p:nvPr>
            <p:ph idx="1"/>
          </p:nvPr>
        </p:nvSpPr>
        <p:spPr>
          <a:xfrm>
            <a:off x="1187624" y="3593942"/>
            <a:ext cx="6563072" cy="460648"/>
          </a:xfrm>
        </p:spPr>
        <p:txBody>
          <a:bodyPr/>
          <a:lstStyle/>
          <a:p>
            <a:pPr algn="ctr"/>
            <a:r>
              <a:rPr lang="ja-JP" altLang="en-US" dirty="0">
                <a:solidFill>
                  <a:schemeClr val="tx1"/>
                </a:solidFill>
                <a:latin typeface="Arial" pitchFamily="34" charset="0"/>
                <a:cs typeface="Arial" pitchFamily="34" charset="0"/>
              </a:rPr>
              <a:t>データ処理①</a:t>
            </a:r>
            <a:endParaRPr lang="en-US" altLang="ko-KR" dirty="0">
              <a:solidFill>
                <a:schemeClr val="tx1"/>
              </a:solidFill>
              <a:latin typeface="Arial" pitchFamily="34" charset="0"/>
              <a:cs typeface="Arial" pitchFamily="34" charset="0"/>
            </a:endParaRPr>
          </a:p>
        </p:txBody>
      </p:sp>
      <p:sp>
        <p:nvSpPr>
          <p:cNvPr id="35" name="Content Placeholder 11"/>
          <p:cNvSpPr>
            <a:spLocks noGrp="1"/>
          </p:cNvSpPr>
          <p:nvPr>
            <p:ph idx="1"/>
          </p:nvPr>
        </p:nvSpPr>
        <p:spPr>
          <a:xfrm>
            <a:off x="1187624" y="4537720"/>
            <a:ext cx="6563072" cy="460648"/>
          </a:xfrm>
        </p:spPr>
        <p:txBody>
          <a:bodyPr/>
          <a:lstStyle/>
          <a:p>
            <a:pPr algn="ctr"/>
            <a:r>
              <a:rPr lang="ja-JP" altLang="en-US" dirty="0">
                <a:solidFill>
                  <a:schemeClr val="tx1"/>
                </a:solidFill>
                <a:latin typeface="Arial" pitchFamily="34" charset="0"/>
                <a:cs typeface="Arial" pitchFamily="34" charset="0"/>
              </a:rPr>
              <a:t>自然言語処理</a:t>
            </a:r>
            <a:endParaRPr lang="en-US" altLang="ko-KR" dirty="0">
              <a:solidFill>
                <a:schemeClr val="tx1"/>
              </a:solidFill>
              <a:latin typeface="Arial" pitchFamily="34" charset="0"/>
              <a:cs typeface="Arial" pitchFamily="34" charset="0"/>
            </a:endParaRPr>
          </a:p>
        </p:txBody>
      </p:sp>
      <p:sp>
        <p:nvSpPr>
          <p:cNvPr id="44" name="角丸四角形 43"/>
          <p:cNvSpPr/>
          <p:nvPr/>
        </p:nvSpPr>
        <p:spPr>
          <a:xfrm>
            <a:off x="3635896" y="2248272"/>
            <a:ext cx="3528392" cy="3886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p:cNvSpPr/>
          <p:nvPr/>
        </p:nvSpPr>
        <p:spPr>
          <a:xfrm>
            <a:off x="4283968" y="3184376"/>
            <a:ext cx="2232248" cy="3886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角丸四角形 45"/>
          <p:cNvSpPr/>
          <p:nvPr/>
        </p:nvSpPr>
        <p:spPr>
          <a:xfrm>
            <a:off x="4306399" y="4120480"/>
            <a:ext cx="2232248" cy="3886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角丸四角形 46"/>
          <p:cNvSpPr/>
          <p:nvPr/>
        </p:nvSpPr>
        <p:spPr>
          <a:xfrm>
            <a:off x="4306399" y="5136717"/>
            <a:ext cx="2232248" cy="3886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sp>
        <p:nvSpPr>
          <p:cNvPr id="2" name="左中かっこ 1"/>
          <p:cNvSpPr/>
          <p:nvPr/>
        </p:nvSpPr>
        <p:spPr>
          <a:xfrm>
            <a:off x="2987824" y="1340768"/>
            <a:ext cx="288032" cy="295232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 name="テキスト ボックス 2"/>
          <p:cNvSpPr txBox="1"/>
          <p:nvPr/>
        </p:nvSpPr>
        <p:spPr>
          <a:xfrm>
            <a:off x="2293483" y="2071700"/>
            <a:ext cx="492443" cy="1634480"/>
          </a:xfrm>
          <a:prstGeom prst="rect">
            <a:avLst/>
          </a:prstGeom>
          <a:noFill/>
        </p:spPr>
        <p:txBody>
          <a:bodyPr vert="eaVert" wrap="square" rtlCol="0">
            <a:spAutoFit/>
          </a:bodyPr>
          <a:lstStyle/>
          <a:p>
            <a:r>
              <a:rPr lang="ja-JP" altLang="en-US" sz="2000" dirty="0">
                <a:latin typeface="Arial" pitchFamily="34" charset="0"/>
                <a:cs typeface="Arial" pitchFamily="34" charset="0"/>
              </a:rPr>
              <a:t>今の開発内容</a:t>
            </a:r>
          </a:p>
        </p:txBody>
      </p:sp>
      <p:cxnSp>
        <p:nvCxnSpPr>
          <p:cNvPr id="23" name="コネクタ: 曲線 22">
            <a:extLst>
              <a:ext uri="{FF2B5EF4-FFF2-40B4-BE49-F238E27FC236}">
                <a16:creationId xmlns:a16="http://schemas.microsoft.com/office/drawing/2014/main" id="{10F4215B-651D-4958-BD1E-BE37065E291D}"/>
              </a:ext>
            </a:extLst>
          </p:cNvPr>
          <p:cNvCxnSpPr>
            <a:stCxn id="42" idx="3"/>
            <a:endCxn id="44" idx="3"/>
          </p:cNvCxnSpPr>
          <p:nvPr/>
        </p:nvCxnSpPr>
        <p:spPr>
          <a:xfrm>
            <a:off x="6804248" y="1506488"/>
            <a:ext cx="360040" cy="936104"/>
          </a:xfrm>
          <a:prstGeom prst="curvedConnector3">
            <a:avLst>
              <a:gd name="adj1" fmla="val 163493"/>
            </a:avLst>
          </a:prstGeom>
          <a:ln>
            <a:solidFill>
              <a:srgbClr val="31859C"/>
            </a:solidFill>
            <a:tailEnd type="arrow"/>
          </a:ln>
        </p:spPr>
        <p:style>
          <a:lnRef idx="3">
            <a:schemeClr val="dk1"/>
          </a:lnRef>
          <a:fillRef idx="0">
            <a:schemeClr val="dk1"/>
          </a:fillRef>
          <a:effectRef idx="2">
            <a:schemeClr val="dk1"/>
          </a:effectRef>
          <a:fontRef idx="minor">
            <a:schemeClr val="tx1"/>
          </a:fontRef>
        </p:style>
      </p:cxnSp>
      <p:sp>
        <p:nvSpPr>
          <p:cNvPr id="41" name="Content Placeholder 11">
            <a:extLst>
              <a:ext uri="{FF2B5EF4-FFF2-40B4-BE49-F238E27FC236}">
                <a16:creationId xmlns:a16="http://schemas.microsoft.com/office/drawing/2014/main" id="{101C049C-226B-4CC7-92E0-71AA5CC53F22}"/>
              </a:ext>
            </a:extLst>
          </p:cNvPr>
          <p:cNvSpPr txBox="1">
            <a:spLocks/>
          </p:cNvSpPr>
          <p:nvPr/>
        </p:nvSpPr>
        <p:spPr>
          <a:xfrm>
            <a:off x="4979792" y="1615035"/>
            <a:ext cx="6563072"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accent5">
                    <a:lumMod val="7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US" altLang="ko-KR" b="1" dirty="0">
              <a:solidFill>
                <a:schemeClr val="tx1"/>
              </a:solidFill>
              <a:latin typeface="Arial" pitchFamily="34" charset="0"/>
              <a:cs typeface="Arial" pitchFamily="34" charset="0"/>
            </a:endParaRPr>
          </a:p>
        </p:txBody>
      </p:sp>
      <p:sp>
        <p:nvSpPr>
          <p:cNvPr id="27" name="テキスト ボックス 26">
            <a:extLst>
              <a:ext uri="{FF2B5EF4-FFF2-40B4-BE49-F238E27FC236}">
                <a16:creationId xmlns:a16="http://schemas.microsoft.com/office/drawing/2014/main" id="{ED08B40D-CA5A-45D6-9EFF-C757120904E3}"/>
              </a:ext>
            </a:extLst>
          </p:cNvPr>
          <p:cNvSpPr txBox="1"/>
          <p:nvPr/>
        </p:nvSpPr>
        <p:spPr>
          <a:xfrm>
            <a:off x="6617210" y="1668273"/>
            <a:ext cx="2416033" cy="707886"/>
          </a:xfrm>
          <a:prstGeom prst="rect">
            <a:avLst/>
          </a:prstGeom>
          <a:noFill/>
        </p:spPr>
        <p:txBody>
          <a:bodyPr wrap="square" rtlCol="0">
            <a:spAutoFit/>
          </a:bodyPr>
          <a:lstStyle/>
          <a:p>
            <a:pPr algn="ctr">
              <a:spcBef>
                <a:spcPct val="20000"/>
              </a:spcBef>
            </a:pPr>
            <a:r>
              <a:rPr lang="ja-JP" altLang="en-US" sz="2000" dirty="0">
                <a:solidFill>
                  <a:srgbClr val="FF0000"/>
                </a:solidFill>
              </a:rPr>
              <a:t>ユーザーマニュアル補正</a:t>
            </a:r>
          </a:p>
        </p:txBody>
      </p:sp>
    </p:spTree>
    <p:extLst>
      <p:ext uri="{BB962C8B-B14F-4D97-AF65-F5344CB8AC3E}">
        <p14:creationId xmlns:p14="http://schemas.microsoft.com/office/powerpoint/2010/main" val="365967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p>
        </p:txBody>
      </p:sp>
      <p:sp>
        <p:nvSpPr>
          <p:cNvPr id="12" name="Content Placeholder 11"/>
          <p:cNvSpPr>
            <a:spLocks noGrp="1"/>
          </p:cNvSpPr>
          <p:nvPr>
            <p:ph idx="1"/>
          </p:nvPr>
        </p:nvSpPr>
        <p:spPr/>
        <p:txBody>
          <a:bodyPr/>
          <a:lstStyle/>
          <a:p>
            <a:r>
              <a:rPr lang="ja-JP" altLang="en-US" b="1" dirty="0"/>
              <a:t>問題点：時間がかかる。精度は画像による大きく異なる。</a:t>
            </a:r>
          </a:p>
        </p:txBody>
      </p:sp>
      <p:sp>
        <p:nvSpPr>
          <p:cNvPr id="7"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8" name="コンテンツ プレースホルダー 5">
            <a:extLst>
              <a:ext uri="{FF2B5EF4-FFF2-40B4-BE49-F238E27FC236}">
                <a16:creationId xmlns:a16="http://schemas.microsoft.com/office/drawing/2014/main" id="{AFF8FBEE-4650-43F5-AD1E-65539D4BD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2506210"/>
            <a:ext cx="6564313" cy="2825067"/>
          </a:xfrm>
          <a:prstGeom prst="rect">
            <a:avLst/>
          </a:prstGeom>
        </p:spPr>
      </p:pic>
      <p:sp>
        <p:nvSpPr>
          <p:cNvPr id="9" name="正方形/長方形 8">
            <a:extLst>
              <a:ext uri="{FF2B5EF4-FFF2-40B4-BE49-F238E27FC236}">
                <a16:creationId xmlns:a16="http://schemas.microsoft.com/office/drawing/2014/main" id="{EA3BC146-7855-41BF-9510-3F9CE6F9D14F}"/>
              </a:ext>
            </a:extLst>
          </p:cNvPr>
          <p:cNvSpPr/>
          <p:nvPr/>
        </p:nvSpPr>
        <p:spPr>
          <a:xfrm>
            <a:off x="2195736" y="2051356"/>
            <a:ext cx="3130985" cy="369332"/>
          </a:xfrm>
          <a:prstGeom prst="rect">
            <a:avLst/>
          </a:prstGeom>
        </p:spPr>
        <p:txBody>
          <a:bodyPr wrap="none">
            <a:spAutoFit/>
          </a:bodyPr>
          <a:lstStyle/>
          <a:p>
            <a:r>
              <a:rPr lang="ja-JP" altLang="en-US" dirty="0">
                <a:latin typeface="Arial" pitchFamily="34" charset="0"/>
                <a:cs typeface="Arial" pitchFamily="34" charset="0"/>
              </a:rPr>
              <a:t>今までのアルゴリズムの流れ：</a:t>
            </a:r>
            <a:endParaRPr lang="en-US" altLang="ja-JP" dirty="0">
              <a:latin typeface="Arial" pitchFamily="34" charset="0"/>
              <a:cs typeface="Arial" pitchFamily="34" charset="0"/>
            </a:endParaRPr>
          </a:p>
        </p:txBody>
      </p:sp>
      <p:sp>
        <p:nvSpPr>
          <p:cNvPr id="10" name="テキスト ボックス 9">
            <a:extLst>
              <a:ext uri="{FF2B5EF4-FFF2-40B4-BE49-F238E27FC236}">
                <a16:creationId xmlns:a16="http://schemas.microsoft.com/office/drawing/2014/main" id="{6E4E1CCD-818E-4527-BD2A-56AC7603F4CE}"/>
              </a:ext>
            </a:extLst>
          </p:cNvPr>
          <p:cNvSpPr txBox="1"/>
          <p:nvPr/>
        </p:nvSpPr>
        <p:spPr>
          <a:xfrm>
            <a:off x="3851920" y="5429048"/>
            <a:ext cx="3168352" cy="276999"/>
          </a:xfrm>
          <a:prstGeom prst="rect">
            <a:avLst/>
          </a:prstGeom>
          <a:noFill/>
        </p:spPr>
        <p:txBody>
          <a:bodyPr wrap="square" rtlCol="0">
            <a:spAutoFit/>
          </a:bodyPr>
          <a:lstStyle/>
          <a:p>
            <a:pPr algn="ctr"/>
            <a:r>
              <a:rPr kumimoji="1" lang="en-US" altLang="zh-CN" sz="1200" dirty="0"/>
              <a:t>Figure 1 </a:t>
            </a:r>
            <a:r>
              <a:rPr lang="en-US" altLang="ja-JP" sz="1200" dirty="0"/>
              <a:t>Process flow diagram</a:t>
            </a:r>
          </a:p>
        </p:txBody>
      </p:sp>
      <p:sp>
        <p:nvSpPr>
          <p:cNvPr id="11" name="楕円 10">
            <a:extLst>
              <a:ext uri="{FF2B5EF4-FFF2-40B4-BE49-F238E27FC236}">
                <a16:creationId xmlns:a16="http://schemas.microsoft.com/office/drawing/2014/main" id="{C938CB7C-AFC1-4BEA-B0EE-7D1657D0A21C}"/>
              </a:ext>
            </a:extLst>
          </p:cNvPr>
          <p:cNvSpPr/>
          <p:nvPr/>
        </p:nvSpPr>
        <p:spPr>
          <a:xfrm>
            <a:off x="5508104" y="2534543"/>
            <a:ext cx="864096"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377FD3-706C-4566-9F37-C3C286DDD0EA}"/>
              </a:ext>
            </a:extLst>
          </p:cNvPr>
          <p:cNvSpPr/>
          <p:nvPr/>
        </p:nvSpPr>
        <p:spPr>
          <a:xfrm>
            <a:off x="3131840" y="3486695"/>
            <a:ext cx="864096" cy="864096"/>
          </a:xfrm>
          <a:prstGeom prst="ellipse">
            <a:avLst/>
          </a:prstGeom>
          <a:noFill/>
          <a:ln>
            <a:solidFill>
              <a:srgbClr val="01E1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7" name="楕円 16">
            <a:extLst>
              <a:ext uri="{FF2B5EF4-FFF2-40B4-BE49-F238E27FC236}">
                <a16:creationId xmlns:a16="http://schemas.microsoft.com/office/drawing/2014/main" id="{6FE60664-5A24-4833-BED3-02CBCFDAA255}"/>
              </a:ext>
            </a:extLst>
          </p:cNvPr>
          <p:cNvSpPr/>
          <p:nvPr/>
        </p:nvSpPr>
        <p:spPr>
          <a:xfrm>
            <a:off x="7812360" y="2130873"/>
            <a:ext cx="205296" cy="205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C8223E46-10A7-4CC0-980E-D758054C97F3}"/>
              </a:ext>
            </a:extLst>
          </p:cNvPr>
          <p:cNvSpPr/>
          <p:nvPr/>
        </p:nvSpPr>
        <p:spPr>
          <a:xfrm>
            <a:off x="6473708" y="2113246"/>
            <a:ext cx="205296" cy="205296"/>
          </a:xfrm>
          <a:prstGeom prst="ellipse">
            <a:avLst/>
          </a:prstGeom>
          <a:noFill/>
          <a:ln>
            <a:solidFill>
              <a:srgbClr val="01E1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9" name="テキスト ボックス 18">
            <a:extLst>
              <a:ext uri="{FF2B5EF4-FFF2-40B4-BE49-F238E27FC236}">
                <a16:creationId xmlns:a16="http://schemas.microsoft.com/office/drawing/2014/main" id="{7ACCF8EA-46D0-4373-9089-B9824C7CBB05}"/>
              </a:ext>
            </a:extLst>
          </p:cNvPr>
          <p:cNvSpPr txBox="1"/>
          <p:nvPr/>
        </p:nvSpPr>
        <p:spPr>
          <a:xfrm>
            <a:off x="6723735" y="2115866"/>
            <a:ext cx="936104" cy="230832"/>
          </a:xfrm>
          <a:prstGeom prst="rect">
            <a:avLst/>
          </a:prstGeom>
          <a:noFill/>
        </p:spPr>
        <p:txBody>
          <a:bodyPr wrap="square" rtlCol="0">
            <a:spAutoFit/>
          </a:bodyPr>
          <a:lstStyle/>
          <a:p>
            <a:r>
              <a:rPr kumimoji="1" lang="ja-JP" altLang="en-US" sz="900" dirty="0"/>
              <a:t>時間がかかる</a:t>
            </a:r>
          </a:p>
        </p:txBody>
      </p:sp>
      <p:sp>
        <p:nvSpPr>
          <p:cNvPr id="20" name="テキスト ボックス 19">
            <a:extLst>
              <a:ext uri="{FF2B5EF4-FFF2-40B4-BE49-F238E27FC236}">
                <a16:creationId xmlns:a16="http://schemas.microsoft.com/office/drawing/2014/main" id="{F3DD6490-5E82-461C-B0DC-6BC1CB6AE14C}"/>
              </a:ext>
            </a:extLst>
          </p:cNvPr>
          <p:cNvSpPr txBox="1"/>
          <p:nvPr/>
        </p:nvSpPr>
        <p:spPr>
          <a:xfrm>
            <a:off x="8017656" y="2051356"/>
            <a:ext cx="936104" cy="369332"/>
          </a:xfrm>
          <a:prstGeom prst="rect">
            <a:avLst/>
          </a:prstGeom>
          <a:noFill/>
        </p:spPr>
        <p:txBody>
          <a:bodyPr wrap="square" rtlCol="0">
            <a:spAutoFit/>
          </a:bodyPr>
          <a:lstStyle/>
          <a:p>
            <a:r>
              <a:rPr kumimoji="1" lang="ja-JP" altLang="en-US" sz="900" dirty="0"/>
              <a:t>精度に大きな影響がある</a:t>
            </a:r>
          </a:p>
        </p:txBody>
      </p:sp>
      <p:sp>
        <p:nvSpPr>
          <p:cNvPr id="21" name="楕円 20">
            <a:extLst>
              <a:ext uri="{FF2B5EF4-FFF2-40B4-BE49-F238E27FC236}">
                <a16:creationId xmlns:a16="http://schemas.microsoft.com/office/drawing/2014/main" id="{28AA12FC-D750-45CE-98C2-39A19D6582B5}"/>
              </a:ext>
            </a:extLst>
          </p:cNvPr>
          <p:cNvSpPr/>
          <p:nvPr/>
        </p:nvSpPr>
        <p:spPr>
          <a:xfrm>
            <a:off x="3059832" y="3429000"/>
            <a:ext cx="1008112"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05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ユーザーマニュアル補正</a:t>
            </a:r>
          </a:p>
        </p:txBody>
      </p:sp>
      <p:sp>
        <p:nvSpPr>
          <p:cNvPr id="12" name="Content Placeholder 11"/>
          <p:cNvSpPr>
            <a:spLocks noGrp="1"/>
          </p:cNvSpPr>
          <p:nvPr>
            <p:ph idx="1"/>
          </p:nvPr>
        </p:nvSpPr>
        <p:spPr/>
        <p:txBody>
          <a:bodyPr/>
          <a:lstStyle/>
          <a:p>
            <a:r>
              <a:rPr lang="ja-JP" altLang="en-US" b="1" dirty="0"/>
              <a:t>目的：機械認識の不足を補う。</a:t>
            </a:r>
          </a:p>
        </p:txBody>
      </p:sp>
      <p:sp>
        <p:nvSpPr>
          <p:cNvPr id="2" name="コンテンツ プレースホルダー 1"/>
          <p:cNvSpPr>
            <a:spLocks noGrp="1"/>
          </p:cNvSpPr>
          <p:nvPr>
            <p:ph idx="10"/>
          </p:nvPr>
        </p:nvSpPr>
        <p:spPr/>
        <p:txBody>
          <a:bodyPr/>
          <a:lstStyle/>
          <a:p>
            <a:r>
              <a:rPr lang="ja-JP" altLang="en-US" dirty="0">
                <a:latin typeface="Arial" pitchFamily="34" charset="0"/>
                <a:cs typeface="Arial" pitchFamily="34" charset="0"/>
              </a:rPr>
              <a:t>ユーザーが識別結果を修正できるようにすることで、後から精度を向上させることに役立ちます。</a:t>
            </a:r>
            <a:endParaRPr lang="en-US" altLang="zh-CN" dirty="0">
              <a:latin typeface="Arial" pitchFamily="34" charset="0"/>
              <a:cs typeface="Arial" pitchFamily="34" charset="0"/>
            </a:endParaRPr>
          </a:p>
          <a:p>
            <a:r>
              <a:rPr lang="ja-JP" altLang="en-US" sz="1800" b="1" dirty="0">
                <a:solidFill>
                  <a:schemeClr val="tx1"/>
                </a:solidFill>
                <a:latin typeface="Arial" pitchFamily="34" charset="0"/>
                <a:cs typeface="Arial" pitchFamily="34" charset="0"/>
              </a:rPr>
              <a:t>参考案</a:t>
            </a:r>
            <a:r>
              <a:rPr lang="en-US" altLang="ja-JP" sz="1800" b="1" dirty="0">
                <a:solidFill>
                  <a:schemeClr val="tx1"/>
                </a:solidFill>
                <a:latin typeface="Arial" pitchFamily="34" charset="0"/>
                <a:cs typeface="Arial" pitchFamily="34" charset="0"/>
              </a:rPr>
              <a:t>(</a:t>
            </a:r>
            <a:r>
              <a:rPr lang="ja-JP" altLang="en-US" sz="1800" b="1" dirty="0">
                <a:solidFill>
                  <a:schemeClr val="tx1"/>
                </a:solidFill>
                <a:latin typeface="Arial" pitchFamily="34" charset="0"/>
                <a:cs typeface="Arial" pitchFamily="34" charset="0"/>
              </a:rPr>
              <a:t>ビデオ</a:t>
            </a:r>
            <a:r>
              <a:rPr lang="en-US" altLang="ja-JP" sz="1800" b="1" dirty="0">
                <a:solidFill>
                  <a:schemeClr val="tx1"/>
                </a:solidFill>
                <a:latin typeface="Arial" pitchFamily="34" charset="0"/>
                <a:cs typeface="Arial" pitchFamily="34" charset="0"/>
              </a:rPr>
              <a:t>)</a:t>
            </a:r>
            <a:r>
              <a:rPr lang="en-US" altLang="zh-CN" sz="1800" b="1" dirty="0">
                <a:solidFill>
                  <a:schemeClr val="tx1"/>
                </a:solidFill>
                <a:latin typeface="Arial" pitchFamily="34" charset="0"/>
                <a:cs typeface="Arial" pitchFamily="34" charset="0"/>
              </a:rPr>
              <a:t>:</a:t>
            </a:r>
            <a:r>
              <a:rPr lang="ja-JP" altLang="en-US" sz="1800" b="1" dirty="0">
                <a:solidFill>
                  <a:schemeClr val="tx1"/>
                </a:solidFill>
                <a:latin typeface="Arial" pitchFamily="34" charset="0"/>
                <a:cs typeface="Arial" pitchFamily="34" charset="0"/>
              </a:rPr>
              <a:t>　</a:t>
            </a:r>
            <a:r>
              <a:rPr lang="en-US" altLang="ja-JP" sz="1800" dirty="0">
                <a:solidFill>
                  <a:srgbClr val="01E1FE"/>
                </a:solidFill>
                <a:latin typeface="Arial" pitchFamily="34" charset="0"/>
                <a:cs typeface="Arial" pitchFamily="34" charset="0"/>
              </a:rPr>
              <a:t>Adobe Scan</a:t>
            </a:r>
          </a:p>
        </p:txBody>
      </p:sp>
      <p:sp>
        <p:nvSpPr>
          <p:cNvPr id="7"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sp>
        <p:nvSpPr>
          <p:cNvPr id="5" name="テキスト ボックス 4">
            <a:extLst>
              <a:ext uri="{FF2B5EF4-FFF2-40B4-BE49-F238E27FC236}">
                <a16:creationId xmlns:a16="http://schemas.microsoft.com/office/drawing/2014/main" id="{296839D5-3D66-41F8-9C47-115ECE29AD44}"/>
              </a:ext>
            </a:extLst>
          </p:cNvPr>
          <p:cNvSpPr txBox="1"/>
          <p:nvPr/>
        </p:nvSpPr>
        <p:spPr>
          <a:xfrm>
            <a:off x="2771800" y="3068960"/>
            <a:ext cx="5112568" cy="2215991"/>
          </a:xfrm>
          <a:prstGeom prst="rect">
            <a:avLst/>
          </a:prstGeom>
          <a:noFill/>
        </p:spPr>
        <p:txBody>
          <a:bodyPr wrap="square" rtlCol="0">
            <a:spAutoFit/>
          </a:bodyPr>
          <a:lstStyle/>
          <a:p>
            <a:r>
              <a:rPr kumimoji="1" lang="ja-JP" altLang="en-US" sz="13800" dirty="0"/>
              <a:t>ビデオ</a:t>
            </a:r>
          </a:p>
        </p:txBody>
      </p:sp>
    </p:spTree>
    <p:extLst>
      <p:ext uri="{BB962C8B-B14F-4D97-AF65-F5344CB8AC3E}">
        <p14:creationId xmlns:p14="http://schemas.microsoft.com/office/powerpoint/2010/main" val="375681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7625" y="3300662"/>
            <a:ext cx="1608422" cy="2144562"/>
          </a:xfrm>
          <a:prstGeom prst="rect">
            <a:avLst/>
          </a:prstGeom>
        </p:spPr>
      </p:pic>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時間がかかるプロセス：　</a:t>
            </a:r>
          </a:p>
        </p:txBody>
      </p:sp>
      <p:sp>
        <p:nvSpPr>
          <p:cNvPr id="7" name="正方形/長方形 6"/>
          <p:cNvSpPr/>
          <p:nvPr/>
        </p:nvSpPr>
        <p:spPr>
          <a:xfrm>
            <a:off x="1895539" y="2132856"/>
            <a:ext cx="998991" cy="369332"/>
          </a:xfrm>
          <a:prstGeom prst="rect">
            <a:avLst/>
          </a:prstGeom>
        </p:spPr>
        <p:txBody>
          <a:bodyPr wrap="none">
            <a:spAutoFit/>
          </a:bodyPr>
          <a:lstStyle/>
          <a:p>
            <a:r>
              <a:rPr lang="ja-JP" altLang="en-US" b="1" dirty="0">
                <a:latin typeface="Arial" pitchFamily="34" charset="0"/>
                <a:cs typeface="Arial" pitchFamily="34" charset="0"/>
              </a:rPr>
              <a:t>処理例：</a:t>
            </a:r>
            <a:endParaRPr lang="en-US" altLang="ja-JP" sz="2000" dirty="0">
              <a:solidFill>
                <a:schemeClr val="accent5">
                  <a:lumMod val="75000"/>
                </a:schemeClr>
              </a:solidFill>
              <a:latin typeface="Arial" pitchFamily="34" charset="0"/>
              <a:cs typeface="Arial" pitchFamily="34" charset="0"/>
            </a:endParaRPr>
          </a:p>
        </p:txBody>
      </p:sp>
      <p:pic>
        <p:nvPicPr>
          <p:cNvPr id="3" name="コンテンツ プレースホルダー 2"/>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7167692" y="3288297"/>
            <a:ext cx="1625700" cy="2167600"/>
          </a:xfrm>
          <a:ln>
            <a:solidFill>
              <a:schemeClr val="tx1"/>
            </a:solidFill>
          </a:ln>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7704" y="3319088"/>
            <a:ext cx="1580782" cy="2107710"/>
          </a:xfrm>
          <a:prstGeom prst="rect">
            <a:avLst/>
          </a:prstGeom>
        </p:spPr>
      </p:pic>
      <p:cxnSp>
        <p:nvCxnSpPr>
          <p:cNvPr id="34" name="直線矢印コネクタ 33"/>
          <p:cNvCxnSpPr>
            <a:stCxn id="10" idx="3"/>
            <a:endCxn id="13" idx="1"/>
          </p:cNvCxnSpPr>
          <p:nvPr/>
        </p:nvCxnSpPr>
        <p:spPr>
          <a:xfrm>
            <a:off x="3488486" y="4372943"/>
            <a:ext cx="1089139" cy="0"/>
          </a:xfrm>
          <a:prstGeom prst="straightConnector1">
            <a:avLst/>
          </a:prstGeom>
          <a:ln>
            <a:solidFill>
              <a:srgbClr val="31859C"/>
            </a:solidFill>
            <a:tailEnd type="arrow"/>
          </a:ln>
        </p:spPr>
        <p:style>
          <a:lnRef idx="3">
            <a:schemeClr val="accent5"/>
          </a:lnRef>
          <a:fillRef idx="0">
            <a:schemeClr val="accent5"/>
          </a:fillRef>
          <a:effectRef idx="2">
            <a:schemeClr val="accent5"/>
          </a:effectRef>
          <a:fontRef idx="minor">
            <a:schemeClr val="tx1"/>
          </a:fontRef>
        </p:style>
      </p:cxnSp>
      <p:cxnSp>
        <p:nvCxnSpPr>
          <p:cNvPr id="35" name="直線矢印コネクタ 34"/>
          <p:cNvCxnSpPr>
            <a:cxnSpLocks/>
            <a:stCxn id="13" idx="3"/>
            <a:endCxn id="3" idx="1"/>
          </p:cNvCxnSpPr>
          <p:nvPr/>
        </p:nvCxnSpPr>
        <p:spPr>
          <a:xfrm flipV="1">
            <a:off x="6186047" y="4372097"/>
            <a:ext cx="981645" cy="846"/>
          </a:xfrm>
          <a:prstGeom prst="straightConnector1">
            <a:avLst/>
          </a:prstGeom>
          <a:ln>
            <a:solidFill>
              <a:srgbClr val="31859C"/>
            </a:solidFill>
            <a:tailEnd type="arrow"/>
          </a:ln>
        </p:spPr>
        <p:style>
          <a:lnRef idx="3">
            <a:schemeClr val="accent5"/>
          </a:lnRef>
          <a:fillRef idx="0">
            <a:schemeClr val="accent5"/>
          </a:fillRef>
          <a:effectRef idx="2">
            <a:schemeClr val="accent5"/>
          </a:effectRef>
          <a:fontRef idx="minor">
            <a:schemeClr val="tx1"/>
          </a:fontRef>
        </p:style>
      </p:cxnSp>
      <p:sp>
        <p:nvSpPr>
          <p:cNvPr id="36" name="正方形/長方形 35"/>
          <p:cNvSpPr/>
          <p:nvPr/>
        </p:nvSpPr>
        <p:spPr>
          <a:xfrm>
            <a:off x="4290927" y="5621178"/>
            <a:ext cx="2225289" cy="400110"/>
          </a:xfrm>
          <a:prstGeom prst="rect">
            <a:avLst/>
          </a:prstGeom>
        </p:spPr>
        <p:txBody>
          <a:bodyPr wrap="none">
            <a:spAutoFit/>
          </a:bodyPr>
          <a:lstStyle/>
          <a:p>
            <a:r>
              <a:rPr lang="en-US" altLang="ja-JP" sz="2000" dirty="0">
                <a:solidFill>
                  <a:schemeClr val="accent5">
                    <a:lumMod val="75000"/>
                  </a:schemeClr>
                </a:solidFill>
                <a:latin typeface="Arial" pitchFamily="34" charset="0"/>
                <a:cs typeface="Arial" pitchFamily="34" charset="0"/>
              </a:rPr>
              <a:t>Dilation &amp; Erosion</a:t>
            </a:r>
          </a:p>
        </p:txBody>
      </p:sp>
      <p:sp>
        <p:nvSpPr>
          <p:cNvPr id="38" name="正方形/長方形 37"/>
          <p:cNvSpPr/>
          <p:nvPr/>
        </p:nvSpPr>
        <p:spPr>
          <a:xfrm>
            <a:off x="1744147" y="5589240"/>
            <a:ext cx="1907895" cy="400110"/>
          </a:xfrm>
          <a:prstGeom prst="rect">
            <a:avLst/>
          </a:prstGeom>
        </p:spPr>
        <p:txBody>
          <a:bodyPr wrap="none">
            <a:spAutoFit/>
          </a:bodyPr>
          <a:lstStyle/>
          <a:p>
            <a:r>
              <a:rPr lang="en-US" altLang="ja-JP" sz="2000" dirty="0"/>
              <a:t>Original Image</a:t>
            </a:r>
            <a:endParaRPr lang="en-US" altLang="ja-JP" sz="2000" dirty="0">
              <a:solidFill>
                <a:schemeClr val="accent5">
                  <a:lumMod val="75000"/>
                </a:schemeClr>
              </a:solidFill>
              <a:latin typeface="Arial" pitchFamily="34" charset="0"/>
              <a:cs typeface="Arial" pitchFamily="34" charset="0"/>
            </a:endParaRPr>
          </a:p>
        </p:txBody>
      </p:sp>
      <p:sp>
        <p:nvSpPr>
          <p:cNvPr id="39" name="正方形/長方形 38"/>
          <p:cNvSpPr/>
          <p:nvPr/>
        </p:nvSpPr>
        <p:spPr>
          <a:xfrm>
            <a:off x="7351582" y="5598476"/>
            <a:ext cx="1367682" cy="400110"/>
          </a:xfrm>
          <a:prstGeom prst="rect">
            <a:avLst/>
          </a:prstGeom>
        </p:spPr>
        <p:txBody>
          <a:bodyPr wrap="none">
            <a:spAutoFit/>
          </a:bodyPr>
          <a:lstStyle/>
          <a:p>
            <a:r>
              <a:rPr lang="en-US" altLang="ja-JP" sz="2000" dirty="0">
                <a:solidFill>
                  <a:srgbClr val="FF0000"/>
                </a:solidFill>
                <a:latin typeface="Arial" pitchFamily="34" charset="0"/>
                <a:cs typeface="Arial" pitchFamily="34" charset="0"/>
              </a:rPr>
              <a:t>Four</a:t>
            </a:r>
            <a:r>
              <a:rPr lang="ja-JP" altLang="en-US" sz="2000" dirty="0">
                <a:solidFill>
                  <a:srgbClr val="FF0000"/>
                </a:solidFill>
                <a:latin typeface="Arial" pitchFamily="34" charset="0"/>
                <a:cs typeface="Arial" pitchFamily="34" charset="0"/>
              </a:rPr>
              <a:t> </a:t>
            </a:r>
            <a:r>
              <a:rPr lang="en-US" altLang="ja-JP" sz="2000" dirty="0">
                <a:solidFill>
                  <a:srgbClr val="FF0000"/>
                </a:solidFill>
                <a:latin typeface="Arial" pitchFamily="34" charset="0"/>
                <a:cs typeface="Arial" pitchFamily="34" charset="0"/>
              </a:rPr>
              <a:t>Point</a:t>
            </a:r>
          </a:p>
        </p:txBody>
      </p:sp>
      <p:sp>
        <p:nvSpPr>
          <p:cNvPr id="40" name="TextBox 6">
            <a:hlinkClick r:id="rId6"/>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sp>
        <p:nvSpPr>
          <p:cNvPr id="15" name="楕円 14">
            <a:extLst>
              <a:ext uri="{FF2B5EF4-FFF2-40B4-BE49-F238E27FC236}">
                <a16:creationId xmlns:a16="http://schemas.microsoft.com/office/drawing/2014/main" id="{F5FD23AB-59B3-4E67-89C9-3FCD8FD059B9}"/>
              </a:ext>
            </a:extLst>
          </p:cNvPr>
          <p:cNvSpPr/>
          <p:nvPr/>
        </p:nvSpPr>
        <p:spPr>
          <a:xfrm>
            <a:off x="7213436" y="3550156"/>
            <a:ext cx="94868" cy="948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F79EF4B-1385-4B37-A149-0AA78C302258}"/>
              </a:ext>
            </a:extLst>
          </p:cNvPr>
          <p:cNvSpPr/>
          <p:nvPr/>
        </p:nvSpPr>
        <p:spPr>
          <a:xfrm>
            <a:off x="8701320" y="3535866"/>
            <a:ext cx="94868" cy="948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CB4B320-B1BE-4DDB-838B-EBA23D036908}"/>
              </a:ext>
            </a:extLst>
          </p:cNvPr>
          <p:cNvSpPr/>
          <p:nvPr/>
        </p:nvSpPr>
        <p:spPr>
          <a:xfrm>
            <a:off x="7213032" y="5073879"/>
            <a:ext cx="94868" cy="948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DBCDA17-864A-4D06-AB53-8191FA0FA33D}"/>
              </a:ext>
            </a:extLst>
          </p:cNvPr>
          <p:cNvSpPr/>
          <p:nvPr/>
        </p:nvSpPr>
        <p:spPr>
          <a:xfrm>
            <a:off x="8701946" y="5066899"/>
            <a:ext cx="94868" cy="948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1138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アルゴリズムの改善：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11" name="図 10">
            <a:extLst>
              <a:ext uri="{FF2B5EF4-FFF2-40B4-BE49-F238E27FC236}">
                <a16:creationId xmlns:a16="http://schemas.microsoft.com/office/drawing/2014/main" id="{928F771E-21CE-41B4-841E-01E62D9BDC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9752" y="2069002"/>
            <a:ext cx="5832648" cy="3280865"/>
          </a:xfrm>
          <a:prstGeom prst="rect">
            <a:avLst/>
          </a:prstGeom>
        </p:spPr>
      </p:pic>
    </p:spTree>
    <p:extLst>
      <p:ext uri="{BB962C8B-B14F-4D97-AF65-F5344CB8AC3E}">
        <p14:creationId xmlns:p14="http://schemas.microsoft.com/office/powerpoint/2010/main" val="328580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アルゴリズムの改善：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3" name="図 2">
            <a:extLst>
              <a:ext uri="{FF2B5EF4-FFF2-40B4-BE49-F238E27FC236}">
                <a16:creationId xmlns:a16="http://schemas.microsoft.com/office/drawing/2014/main" id="{B95A417E-4580-4232-B338-C70B1BAC8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2116565"/>
            <a:ext cx="3563379" cy="2004401"/>
          </a:xfrm>
          <a:prstGeom prst="rect">
            <a:avLst/>
          </a:prstGeom>
        </p:spPr>
      </p:pic>
      <p:pic>
        <p:nvPicPr>
          <p:cNvPr id="7" name="図 6">
            <a:extLst>
              <a:ext uri="{FF2B5EF4-FFF2-40B4-BE49-F238E27FC236}">
                <a16:creationId xmlns:a16="http://schemas.microsoft.com/office/drawing/2014/main" id="{D013F9C7-4B44-452B-BCC9-CB1DF9A56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5263" y="4474326"/>
            <a:ext cx="3421968" cy="1924857"/>
          </a:xfrm>
          <a:prstGeom prst="rect">
            <a:avLst/>
          </a:prstGeom>
        </p:spPr>
      </p:pic>
      <p:pic>
        <p:nvPicPr>
          <p:cNvPr id="10" name="図 9">
            <a:extLst>
              <a:ext uri="{FF2B5EF4-FFF2-40B4-BE49-F238E27FC236}">
                <a16:creationId xmlns:a16="http://schemas.microsoft.com/office/drawing/2014/main" id="{444EA506-D72E-44EE-B2CC-FB34679D3B5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9631" y="2116565"/>
            <a:ext cx="3503295" cy="1970604"/>
          </a:xfrm>
          <a:prstGeom prst="rect">
            <a:avLst/>
          </a:prstGeom>
        </p:spPr>
      </p:pic>
      <p:pic>
        <p:nvPicPr>
          <p:cNvPr id="13" name="図 12">
            <a:extLst>
              <a:ext uri="{FF2B5EF4-FFF2-40B4-BE49-F238E27FC236}">
                <a16:creationId xmlns:a16="http://schemas.microsoft.com/office/drawing/2014/main" id="{626DCB55-9518-4CFC-A20E-95B0728CBAB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4393" y="4468351"/>
            <a:ext cx="3492674" cy="1964630"/>
          </a:xfrm>
          <a:prstGeom prst="rect">
            <a:avLst/>
          </a:prstGeom>
        </p:spPr>
      </p:pic>
    </p:spTree>
    <p:extLst>
      <p:ext uri="{BB962C8B-B14F-4D97-AF65-F5344CB8AC3E}">
        <p14:creationId xmlns:p14="http://schemas.microsoft.com/office/powerpoint/2010/main" val="361847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アルゴリズムの改善：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3" name="図 2">
            <a:extLst>
              <a:ext uri="{FF2B5EF4-FFF2-40B4-BE49-F238E27FC236}">
                <a16:creationId xmlns:a16="http://schemas.microsoft.com/office/drawing/2014/main" id="{ACE46827-CB1C-417F-8030-BD7B653BA9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1681" y="2027743"/>
            <a:ext cx="3600400" cy="2025226"/>
          </a:xfrm>
          <a:prstGeom prst="rect">
            <a:avLst/>
          </a:prstGeom>
        </p:spPr>
      </p:pic>
      <p:pic>
        <p:nvPicPr>
          <p:cNvPr id="7" name="図 6">
            <a:extLst>
              <a:ext uri="{FF2B5EF4-FFF2-40B4-BE49-F238E27FC236}">
                <a16:creationId xmlns:a16="http://schemas.microsoft.com/office/drawing/2014/main" id="{7757EECC-9908-4B4E-B1A2-95ED64CE88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47775" y="2074470"/>
            <a:ext cx="3491880" cy="1964183"/>
          </a:xfrm>
          <a:prstGeom prst="rect">
            <a:avLst/>
          </a:prstGeom>
        </p:spPr>
      </p:pic>
      <p:pic>
        <p:nvPicPr>
          <p:cNvPr id="10" name="図 9">
            <a:extLst>
              <a:ext uri="{FF2B5EF4-FFF2-40B4-BE49-F238E27FC236}">
                <a16:creationId xmlns:a16="http://schemas.microsoft.com/office/drawing/2014/main" id="{E4ACA94C-E701-4DC7-A8C2-D1FE0C5C0C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67337" y="4184000"/>
            <a:ext cx="4249488" cy="2390338"/>
          </a:xfrm>
          <a:prstGeom prst="rect">
            <a:avLst/>
          </a:prstGeom>
        </p:spPr>
      </p:pic>
    </p:spTree>
    <p:extLst>
      <p:ext uri="{BB962C8B-B14F-4D97-AF65-F5344CB8AC3E}">
        <p14:creationId xmlns:p14="http://schemas.microsoft.com/office/powerpoint/2010/main" val="398504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アルゴリズムの改善：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3" name="図 2">
            <a:extLst>
              <a:ext uri="{FF2B5EF4-FFF2-40B4-BE49-F238E27FC236}">
                <a16:creationId xmlns:a16="http://schemas.microsoft.com/office/drawing/2014/main" id="{0C603427-CFD2-4569-A21D-2A545B1B8C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5502" y="4324749"/>
            <a:ext cx="4232524" cy="2380792"/>
          </a:xfrm>
          <a:prstGeom prst="rect">
            <a:avLst/>
          </a:prstGeom>
        </p:spPr>
      </p:pic>
      <p:pic>
        <p:nvPicPr>
          <p:cNvPr id="7" name="図 6">
            <a:extLst>
              <a:ext uri="{FF2B5EF4-FFF2-40B4-BE49-F238E27FC236}">
                <a16:creationId xmlns:a16="http://schemas.microsoft.com/office/drawing/2014/main" id="{740CDE4D-461A-4B35-8BE7-EE6280B894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4110" y="1729408"/>
            <a:ext cx="4219872" cy="2373678"/>
          </a:xfrm>
          <a:prstGeom prst="rect">
            <a:avLst/>
          </a:prstGeom>
        </p:spPr>
      </p:pic>
    </p:spTree>
    <p:extLst>
      <p:ext uri="{BB962C8B-B14F-4D97-AF65-F5344CB8AC3E}">
        <p14:creationId xmlns:p14="http://schemas.microsoft.com/office/powerpoint/2010/main" val="334323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TotalTime>
  <Words>690</Words>
  <Application>Microsoft Office PowerPoint</Application>
  <PresentationFormat>画面に合わせる (4:3)</PresentationFormat>
  <Paragraphs>71</Paragraphs>
  <Slides>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9</vt:i4>
      </vt:variant>
    </vt:vector>
  </HeadingPairs>
  <TitlesOfParts>
    <vt:vector size="17" baseType="lpstr">
      <vt:lpstr>Google Sans</vt:lpstr>
      <vt:lpstr>HG正楷書体-PRO</vt:lpstr>
      <vt:lpstr>맑은 고딕</vt:lpstr>
      <vt:lpstr>游ゴシック</vt:lpstr>
      <vt:lpstr>Arial</vt:lpstr>
      <vt:lpstr>Calibri</vt:lpstr>
      <vt:lpstr>Office Theme</vt:lpstr>
      <vt:lpstr>Custom Design</vt:lpstr>
      <vt:lpstr>PowerPoint プレゼンテーション</vt:lpstr>
      <vt:lpstr>ナガレ</vt:lpstr>
      <vt:lpstr>画像の前処理</vt:lpstr>
      <vt:lpstr>ユーザーマニュアル補正</vt:lpstr>
      <vt:lpstr>画像の前処理</vt:lpstr>
      <vt:lpstr>画像の前処理</vt:lpstr>
      <vt:lpstr>画像の前処理</vt:lpstr>
      <vt:lpstr>画像の前処理</vt:lpstr>
      <vt:lpstr>画像の前処理</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Xu Hongkun</cp:lastModifiedBy>
  <cp:revision>168</cp:revision>
  <dcterms:created xsi:type="dcterms:W3CDTF">2014-04-01T16:35:38Z</dcterms:created>
  <dcterms:modified xsi:type="dcterms:W3CDTF">2020-05-19T04:22:07Z</dcterms:modified>
</cp:coreProperties>
</file>