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handoutMasterIdLst>
    <p:handoutMasterId r:id="rId11"/>
  </p:handoutMasterIdLst>
  <p:sldIdLst>
    <p:sldId id="256" r:id="rId3"/>
    <p:sldId id="271" r:id="rId4"/>
    <p:sldId id="272" r:id="rId5"/>
    <p:sldId id="273" r:id="rId6"/>
    <p:sldId id="274" r:id="rId7"/>
    <p:sldId id="275" r:id="rId8"/>
    <p:sldId id="276" r:id="rId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E1FE"/>
    <a:srgbClr val="00B0F0"/>
    <a:srgbClr val="50797D"/>
    <a:srgbClr val="002328"/>
    <a:srgbClr val="66FF33"/>
    <a:srgbClr val="31859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42" autoAdjust="0"/>
  </p:normalViewPr>
  <p:slideViewPr>
    <p:cSldViewPr>
      <p:cViewPr varScale="1">
        <p:scale>
          <a:sx n="72" d="100"/>
          <a:sy n="72" d="100"/>
        </p:scale>
        <p:origin x="1762" y="72"/>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3202"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20EA6E-EEF8-4124-A1F8-1C0E8CE80DE6}" type="datetimeFigureOut">
              <a:rPr lang="ko-KR" altLang="en-US" smtClean="0"/>
              <a:t>2020-06-23</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4D611E-DB31-4F14-851E-8D891EC5A445}" type="slidenum">
              <a:rPr lang="ko-KR" altLang="en-US" smtClean="0"/>
              <a:t>‹#›</a:t>
            </a:fld>
            <a:endParaRPr lang="ko-KR" altLang="en-US"/>
          </a:p>
        </p:txBody>
      </p:sp>
    </p:spTree>
    <p:extLst>
      <p:ext uri="{BB962C8B-B14F-4D97-AF65-F5344CB8AC3E}">
        <p14:creationId xmlns:p14="http://schemas.microsoft.com/office/powerpoint/2010/main" val="3672197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FD6DD-27B1-4153-AF53-0DB131B53988}" type="datetimeFigureOut">
              <a:rPr kumimoji="1" lang="ja-JP" altLang="en-US" smtClean="0"/>
              <a:t>2020/6/23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39BF1-B817-4DD8-B11E-754872DE0B54}" type="slidenum">
              <a:rPr kumimoji="1" lang="ja-JP" altLang="en-US" smtClean="0"/>
              <a:t>‹#›</a:t>
            </a:fld>
            <a:endParaRPr kumimoji="1" lang="ja-JP" altLang="en-US"/>
          </a:p>
        </p:txBody>
      </p:sp>
    </p:spTree>
    <p:extLst>
      <p:ext uri="{BB962C8B-B14F-4D97-AF65-F5344CB8AC3E}">
        <p14:creationId xmlns:p14="http://schemas.microsoft.com/office/powerpoint/2010/main" val="12972856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1</a:t>
            </a:fld>
            <a:endParaRPr kumimoji="1" lang="ja-JP" altLang="en-US"/>
          </a:p>
        </p:txBody>
      </p:sp>
    </p:spTree>
    <p:extLst>
      <p:ext uri="{BB962C8B-B14F-4D97-AF65-F5344CB8AC3E}">
        <p14:creationId xmlns:p14="http://schemas.microsoft.com/office/powerpoint/2010/main" val="411525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这是上次提到的图像边界检测算法，这个月我对其加以实现，并拍摄了几段</a:t>
            </a:r>
            <a:r>
              <a:rPr kumimoji="1" lang="en-US" altLang="zh-CN" dirty="0"/>
              <a:t>Demo</a:t>
            </a:r>
            <a:r>
              <a:rPr kumimoji="1" lang="zh-CN" altLang="en-US" dirty="0"/>
              <a:t>视频</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2</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Demo1</a:t>
            </a:r>
            <a:r>
              <a:rPr kumimoji="1" lang="zh-CN" altLang="en-US" dirty="0"/>
              <a:t>是调试模式下的样子。其中彩色直线标记的就是运用这个算法识别出来边界线，由于这个算法主要的特点是区分黑色区域和白色区域的边界，所以如</a:t>
            </a:r>
            <a:r>
              <a:rPr kumimoji="1" lang="en-US" altLang="zh-CN" dirty="0"/>
              <a:t>Demo</a:t>
            </a:r>
            <a:r>
              <a:rPr kumimoji="1" lang="zh-CN" altLang="en-US" dirty="0"/>
              <a:t>视频中的标记图片那样的黑白鲜明的图片准确率还是很好的，不过时常还是会受背景中的干扰物的影响。但在调试程序中，可以发现右上角的红字中，我设定了识别的阈值，可以手动调节阈值根据情况减少背景噪声。</a:t>
            </a:r>
            <a:endParaRPr kumimoji="1" lang="en-US" altLang="zh-CN" dirty="0"/>
          </a:p>
          <a:p>
            <a:r>
              <a:rPr kumimoji="1" lang="en-US" altLang="zh-CN" dirty="0"/>
              <a:t>Demo2</a:t>
            </a:r>
            <a:r>
              <a:rPr kumimoji="1" lang="zh-CN" altLang="en-US" dirty="0"/>
              <a:t>是普通模式下的样子。</a:t>
            </a:r>
            <a:endParaRPr kumimoji="1" lang="en-US" altLang="zh-CN" dirty="0"/>
          </a:p>
          <a:p>
            <a:r>
              <a:rPr kumimoji="1" lang="en-US" altLang="zh-CN" dirty="0"/>
              <a:t>Demo3</a:t>
            </a:r>
            <a:r>
              <a:rPr kumimoji="1" lang="zh-CN" altLang="en-US" dirty="0"/>
              <a:t>是由我创作，在最终课程中提交的作品。我利用计算机图形学在不同</a:t>
            </a:r>
            <a:r>
              <a:rPr kumimoji="1" lang="en-US" altLang="zh-CN" dirty="0"/>
              <a:t>Markers</a:t>
            </a:r>
            <a:r>
              <a:rPr kumimoji="1" lang="zh-CN" altLang="en-US" dirty="0"/>
              <a:t>间做了一些交互。展示一下实际的应用。</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3</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如上图所示，左侧的实际识别结果展示了该算法能够在一些简易的任务上得到较好的识别结果。</a:t>
            </a:r>
            <a:endParaRPr kumimoji="1" lang="en-US" altLang="zh-CN" dirty="0"/>
          </a:p>
          <a:p>
            <a:r>
              <a:rPr kumimoji="1" lang="zh-CN" altLang="en-US" dirty="0"/>
              <a:t>通过上面的一组</a:t>
            </a:r>
            <a:r>
              <a:rPr kumimoji="1" lang="en-US" altLang="zh-CN" dirty="0"/>
              <a:t>Demo</a:t>
            </a:r>
            <a:r>
              <a:rPr kumimoji="1" lang="zh-CN" altLang="en-US" dirty="0"/>
              <a:t>，我也认识到，并不需要程序一次性识别出结果。</a:t>
            </a:r>
            <a:endParaRPr kumimoji="1" lang="en-US" altLang="zh-CN" dirty="0"/>
          </a:p>
          <a:p>
            <a:r>
              <a:rPr kumimoji="1" lang="zh-CN" altLang="en-US" dirty="0"/>
              <a:t>说到底图像处理技术并不是人工智能技术，我们可以为用户提供一个设置选项，</a:t>
            </a:r>
            <a:endParaRPr kumimoji="1" lang="en-US" altLang="zh-CN" dirty="0"/>
          </a:p>
          <a:p>
            <a:r>
              <a:rPr kumimoji="1" lang="zh-CN" altLang="en-US" dirty="0"/>
              <a:t>提供一个可以手动设置的阈值选项，让用户手动调节，就像使用智能相机时，用户可以手动调节饱和度等选项一样。</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4</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左上方是计算出来的识别结果</a:t>
            </a:r>
            <a:r>
              <a:rPr kumimoji="1" lang="en-US" altLang="zh-CN" dirty="0"/>
              <a:t>(</a:t>
            </a:r>
            <a:r>
              <a:rPr kumimoji="1" lang="zh-CN" altLang="en-US" dirty="0"/>
              <a:t>由于这个识别的图片比较简单，不需要使用任何</a:t>
            </a:r>
            <a:r>
              <a:rPr kumimoji="1" lang="en-US" altLang="zh-CN" dirty="0"/>
              <a:t>AI</a:t>
            </a:r>
            <a:r>
              <a:rPr kumimoji="1" lang="zh-CN" altLang="en-US" dirty="0"/>
              <a:t>算法，直接通过二进制进行计算的，详细如下页</a:t>
            </a:r>
            <a:r>
              <a:rPr kumimoji="1" lang="en-US" altLang="zh-CN" dirty="0"/>
              <a:t>PPT</a:t>
            </a:r>
            <a:r>
              <a:rPr kumimoji="1" lang="zh-CN" altLang="en-US" dirty="0"/>
              <a:t>所示</a:t>
            </a:r>
            <a:r>
              <a:rPr kumimoji="1" lang="en-US" altLang="zh-CN" dirty="0"/>
              <a:t>)</a:t>
            </a:r>
          </a:p>
          <a:p>
            <a:r>
              <a:rPr kumimoji="1" lang="zh-CN" altLang="en-US" dirty="0"/>
              <a:t>右上角红字是可以通过键盘手动调节的阈值。</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5</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如上图所示，只需要一个</a:t>
            </a:r>
            <a:r>
              <a:rPr kumimoji="1" lang="en-US" altLang="zh-CN" dirty="0"/>
              <a:t>16</a:t>
            </a:r>
            <a:r>
              <a:rPr kumimoji="1" lang="zh-CN" altLang="en-US" dirty="0"/>
              <a:t>进制数就可以标识一个</a:t>
            </a:r>
            <a:r>
              <a:rPr kumimoji="1" lang="en-US" altLang="zh-CN" dirty="0"/>
              <a:t>Marker</a:t>
            </a:r>
            <a:r>
              <a:rPr kumimoji="1" lang="zh-CN"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6</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基于上述算法，我们也许可以在现实中或在软件中给要识别的区域加一个框</a:t>
            </a:r>
            <a:r>
              <a:rPr kumimoji="1" lang="en-US" altLang="zh-CN" dirty="0"/>
              <a:t>(</a:t>
            </a:r>
            <a:r>
              <a:rPr kumimoji="1" lang="zh-CN" altLang="en-US" dirty="0"/>
              <a:t>我们不可能针对各个银行的不同账本都重新做一个程序，或许我们可以使用我们自己的工具为所有账本添加我们自己的识别标准</a:t>
            </a:r>
            <a:r>
              <a:rPr kumimoji="1" lang="en-US" altLang="zh-CN" dirty="0"/>
              <a:t>)</a:t>
            </a:r>
            <a:r>
              <a:rPr kumimoji="1" lang="zh-CN" altLang="en-US" dirty="0"/>
              <a:t>，这样就可以让识别任务更简单，更易得到准确的识别结果。</a:t>
            </a:r>
            <a:endParaRPr kumimoji="1" lang="ja-JP" altLang="en-US" dirty="0"/>
          </a:p>
        </p:txBody>
      </p:sp>
      <p:sp>
        <p:nvSpPr>
          <p:cNvPr id="4" name="スライド番号プレースホルダー 3"/>
          <p:cNvSpPr>
            <a:spLocks noGrp="1"/>
          </p:cNvSpPr>
          <p:nvPr>
            <p:ph type="sldNum" sz="quarter" idx="5"/>
          </p:nvPr>
        </p:nvSpPr>
        <p:spPr/>
        <p:txBody>
          <a:bodyPr/>
          <a:lstStyle/>
          <a:p>
            <a:fld id="{4CE39BF1-B817-4DD8-B11E-754872DE0B54}" type="slidenum">
              <a:rPr kumimoji="1" lang="ja-JP" altLang="en-US" smtClean="0"/>
              <a:t>7</a:t>
            </a:fld>
            <a:endParaRPr kumimoji="1" lang="ja-JP" altLang="en-US"/>
          </a:p>
        </p:txBody>
      </p:sp>
    </p:spTree>
    <p:extLst>
      <p:ext uri="{BB962C8B-B14F-4D97-AF65-F5344CB8AC3E}">
        <p14:creationId xmlns:p14="http://schemas.microsoft.com/office/powerpoint/2010/main" val="478269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accent5">
                    <a:lumMod val="7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accent5">
                    <a:lumMod val="7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accent5">
                    <a:lumMod val="7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6/23/2020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Material/Demo3.mp4" TargetMode="External"/><Relationship Id="rId5" Type="http://schemas.openxmlformats.org/officeDocument/2006/relationships/hyperlink" Target="Material/Demo2.mp4" TargetMode="External"/><Relationship Id="rId4" Type="http://schemas.openxmlformats.org/officeDocument/2006/relationships/hyperlink" Target="Material/Demo1.mk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www.free-powerpoint-templates-design.com/free-powerpoint-templates-desig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1459898"/>
            <a:ext cx="5328592" cy="3922120"/>
            <a:chOff x="1907704" y="1459898"/>
            <a:chExt cx="5328592" cy="3922120"/>
          </a:xfrm>
        </p:grpSpPr>
        <p:sp>
          <p:nvSpPr>
            <p:cNvPr id="2" name="Rectangle 1"/>
            <p:cNvSpPr/>
            <p:nvPr/>
          </p:nvSpPr>
          <p:spPr>
            <a:xfrm>
              <a:off x="2026972" y="1556793"/>
              <a:ext cx="5065308" cy="3728330"/>
            </a:xfrm>
            <a:custGeom>
              <a:avLst/>
              <a:gdLst/>
              <a:ahLst/>
              <a:cxnLst/>
              <a:rect l="l" t="t" r="r" b="b"/>
              <a:pathLst>
                <a:path w="4464496" h="4464497">
                  <a:moveTo>
                    <a:pt x="1087670" y="0"/>
                  </a:moveTo>
                  <a:lnTo>
                    <a:pt x="2209558" y="0"/>
                  </a:lnTo>
                  <a:lnTo>
                    <a:pt x="2254939" y="0"/>
                  </a:lnTo>
                  <a:lnTo>
                    <a:pt x="3376827" y="0"/>
                  </a:lnTo>
                  <a:cubicBezTo>
                    <a:pt x="3376827" y="221413"/>
                    <a:pt x="3556317" y="400903"/>
                    <a:pt x="3777730" y="400903"/>
                  </a:cubicBezTo>
                  <a:cubicBezTo>
                    <a:pt x="3779832" y="400903"/>
                    <a:pt x="3781931" y="400887"/>
                    <a:pt x="3784017" y="400269"/>
                  </a:cubicBezTo>
                  <a:lnTo>
                    <a:pt x="3784017" y="683477"/>
                  </a:lnTo>
                  <a:lnTo>
                    <a:pt x="4064227" y="683477"/>
                  </a:lnTo>
                  <a:cubicBezTo>
                    <a:pt x="4063609" y="685563"/>
                    <a:pt x="4063593" y="687662"/>
                    <a:pt x="4063593" y="689764"/>
                  </a:cubicBezTo>
                  <a:cubicBezTo>
                    <a:pt x="4063593" y="911177"/>
                    <a:pt x="4243083" y="1090667"/>
                    <a:pt x="4464496" y="1090667"/>
                  </a:cubicBezTo>
                  <a:lnTo>
                    <a:pt x="4464496" y="2212555"/>
                  </a:lnTo>
                  <a:lnTo>
                    <a:pt x="4464496" y="2257936"/>
                  </a:lnTo>
                  <a:lnTo>
                    <a:pt x="4464496" y="3379824"/>
                  </a:lnTo>
                  <a:cubicBezTo>
                    <a:pt x="4243083" y="3379824"/>
                    <a:pt x="4063593" y="3559314"/>
                    <a:pt x="4063593" y="3780727"/>
                  </a:cubicBezTo>
                  <a:cubicBezTo>
                    <a:pt x="4063593" y="3782829"/>
                    <a:pt x="4063609" y="3784928"/>
                    <a:pt x="4064227" y="3787014"/>
                  </a:cubicBezTo>
                  <a:lnTo>
                    <a:pt x="3784016" y="3787014"/>
                  </a:lnTo>
                  <a:lnTo>
                    <a:pt x="3784016" y="4064228"/>
                  </a:lnTo>
                  <a:cubicBezTo>
                    <a:pt x="3781930" y="4063610"/>
                    <a:pt x="3779831" y="4063594"/>
                    <a:pt x="3777729" y="4063594"/>
                  </a:cubicBezTo>
                  <a:cubicBezTo>
                    <a:pt x="3556316" y="4063594"/>
                    <a:pt x="3376826" y="4243084"/>
                    <a:pt x="3376826" y="4464497"/>
                  </a:cubicBezTo>
                  <a:lnTo>
                    <a:pt x="2254940" y="4464497"/>
                  </a:lnTo>
                  <a:lnTo>
                    <a:pt x="2209557" y="4464497"/>
                  </a:lnTo>
                  <a:lnTo>
                    <a:pt x="1087671" y="4464497"/>
                  </a:lnTo>
                  <a:cubicBezTo>
                    <a:pt x="1087671" y="4243084"/>
                    <a:pt x="908181" y="4063594"/>
                    <a:pt x="686768" y="4063594"/>
                  </a:cubicBezTo>
                  <a:cubicBezTo>
                    <a:pt x="684666" y="4063594"/>
                    <a:pt x="682567" y="4063610"/>
                    <a:pt x="680481" y="4064228"/>
                  </a:cubicBezTo>
                  <a:lnTo>
                    <a:pt x="680481" y="3787013"/>
                  </a:lnTo>
                  <a:lnTo>
                    <a:pt x="400269" y="3787013"/>
                  </a:lnTo>
                  <a:cubicBezTo>
                    <a:pt x="400887" y="3784927"/>
                    <a:pt x="400903" y="3782828"/>
                    <a:pt x="400903" y="3780726"/>
                  </a:cubicBezTo>
                  <a:cubicBezTo>
                    <a:pt x="400903" y="3559313"/>
                    <a:pt x="221413" y="3379823"/>
                    <a:pt x="0" y="3379823"/>
                  </a:cubicBezTo>
                  <a:lnTo>
                    <a:pt x="0" y="2257937"/>
                  </a:lnTo>
                  <a:lnTo>
                    <a:pt x="0" y="2212554"/>
                  </a:lnTo>
                  <a:lnTo>
                    <a:pt x="0" y="1090668"/>
                  </a:lnTo>
                  <a:cubicBezTo>
                    <a:pt x="221413" y="1090668"/>
                    <a:pt x="400903" y="911178"/>
                    <a:pt x="400903" y="689765"/>
                  </a:cubicBezTo>
                  <a:cubicBezTo>
                    <a:pt x="400903" y="687663"/>
                    <a:pt x="400887" y="685564"/>
                    <a:pt x="400269" y="683478"/>
                  </a:cubicBezTo>
                  <a:lnTo>
                    <a:pt x="680480" y="683478"/>
                  </a:lnTo>
                  <a:lnTo>
                    <a:pt x="680480" y="400269"/>
                  </a:lnTo>
                  <a:cubicBezTo>
                    <a:pt x="682566" y="400887"/>
                    <a:pt x="684665" y="400903"/>
                    <a:pt x="686767" y="400903"/>
                  </a:cubicBezTo>
                  <a:cubicBezTo>
                    <a:pt x="908180" y="400903"/>
                    <a:pt x="1087670" y="221413"/>
                    <a:pt x="1087670" y="0"/>
                  </a:cubicBezTo>
                  <a:close/>
                </a:path>
              </a:pathLst>
            </a:custGeom>
            <a:solidFill>
              <a:schemeClr val="accent5">
                <a:lumMod val="75000"/>
                <a:alpha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Rectangle 1"/>
            <p:cNvSpPr/>
            <p:nvPr/>
          </p:nvSpPr>
          <p:spPr>
            <a:xfrm>
              <a:off x="1907704" y="1459898"/>
              <a:ext cx="5328592" cy="3922120"/>
            </a:xfrm>
            <a:custGeom>
              <a:avLst/>
              <a:gdLst/>
              <a:ahLst/>
              <a:cxnLst/>
              <a:rect l="l" t="t" r="r" b="b"/>
              <a:pathLst>
                <a:path w="4464496" h="4464497">
                  <a:moveTo>
                    <a:pt x="1087670" y="0"/>
                  </a:moveTo>
                  <a:lnTo>
                    <a:pt x="2209558" y="0"/>
                  </a:lnTo>
                  <a:lnTo>
                    <a:pt x="2254939" y="0"/>
                  </a:lnTo>
                  <a:lnTo>
                    <a:pt x="3376827" y="0"/>
                  </a:lnTo>
                  <a:cubicBezTo>
                    <a:pt x="3376827" y="221413"/>
                    <a:pt x="3556317" y="400903"/>
                    <a:pt x="3777730" y="400903"/>
                  </a:cubicBezTo>
                  <a:cubicBezTo>
                    <a:pt x="3779832" y="400903"/>
                    <a:pt x="3781931" y="400887"/>
                    <a:pt x="3784017" y="400269"/>
                  </a:cubicBezTo>
                  <a:lnTo>
                    <a:pt x="3784017" y="683477"/>
                  </a:lnTo>
                  <a:lnTo>
                    <a:pt x="4064227" y="683477"/>
                  </a:lnTo>
                  <a:cubicBezTo>
                    <a:pt x="4063609" y="685563"/>
                    <a:pt x="4063593" y="687662"/>
                    <a:pt x="4063593" y="689764"/>
                  </a:cubicBezTo>
                  <a:cubicBezTo>
                    <a:pt x="4063593" y="911177"/>
                    <a:pt x="4243083" y="1090667"/>
                    <a:pt x="4464496" y="1090667"/>
                  </a:cubicBezTo>
                  <a:lnTo>
                    <a:pt x="4464496" y="2212555"/>
                  </a:lnTo>
                  <a:lnTo>
                    <a:pt x="4464496" y="2257936"/>
                  </a:lnTo>
                  <a:lnTo>
                    <a:pt x="4464496" y="3379824"/>
                  </a:lnTo>
                  <a:cubicBezTo>
                    <a:pt x="4243083" y="3379824"/>
                    <a:pt x="4063593" y="3559314"/>
                    <a:pt x="4063593" y="3780727"/>
                  </a:cubicBezTo>
                  <a:cubicBezTo>
                    <a:pt x="4063593" y="3782829"/>
                    <a:pt x="4063609" y="3784928"/>
                    <a:pt x="4064227" y="3787014"/>
                  </a:cubicBezTo>
                  <a:lnTo>
                    <a:pt x="3784016" y="3787014"/>
                  </a:lnTo>
                  <a:lnTo>
                    <a:pt x="3784016" y="4064228"/>
                  </a:lnTo>
                  <a:cubicBezTo>
                    <a:pt x="3781930" y="4063610"/>
                    <a:pt x="3779831" y="4063594"/>
                    <a:pt x="3777729" y="4063594"/>
                  </a:cubicBezTo>
                  <a:cubicBezTo>
                    <a:pt x="3556316" y="4063594"/>
                    <a:pt x="3376826" y="4243084"/>
                    <a:pt x="3376826" y="4464497"/>
                  </a:cubicBezTo>
                  <a:lnTo>
                    <a:pt x="2254940" y="4464497"/>
                  </a:lnTo>
                  <a:lnTo>
                    <a:pt x="2209557" y="4464497"/>
                  </a:lnTo>
                  <a:lnTo>
                    <a:pt x="1087671" y="4464497"/>
                  </a:lnTo>
                  <a:cubicBezTo>
                    <a:pt x="1087671" y="4243084"/>
                    <a:pt x="908181" y="4063594"/>
                    <a:pt x="686768" y="4063594"/>
                  </a:cubicBezTo>
                  <a:cubicBezTo>
                    <a:pt x="684666" y="4063594"/>
                    <a:pt x="682567" y="4063610"/>
                    <a:pt x="680481" y="4064228"/>
                  </a:cubicBezTo>
                  <a:lnTo>
                    <a:pt x="680481" y="3787013"/>
                  </a:lnTo>
                  <a:lnTo>
                    <a:pt x="400269" y="3787013"/>
                  </a:lnTo>
                  <a:cubicBezTo>
                    <a:pt x="400887" y="3784927"/>
                    <a:pt x="400903" y="3782828"/>
                    <a:pt x="400903" y="3780726"/>
                  </a:cubicBezTo>
                  <a:cubicBezTo>
                    <a:pt x="400903" y="3559313"/>
                    <a:pt x="221413" y="3379823"/>
                    <a:pt x="0" y="3379823"/>
                  </a:cubicBezTo>
                  <a:lnTo>
                    <a:pt x="0" y="2257937"/>
                  </a:lnTo>
                  <a:lnTo>
                    <a:pt x="0" y="2212554"/>
                  </a:lnTo>
                  <a:lnTo>
                    <a:pt x="0" y="1090668"/>
                  </a:lnTo>
                  <a:cubicBezTo>
                    <a:pt x="221413" y="1090668"/>
                    <a:pt x="400903" y="911178"/>
                    <a:pt x="400903" y="689765"/>
                  </a:cubicBezTo>
                  <a:cubicBezTo>
                    <a:pt x="400903" y="687663"/>
                    <a:pt x="400887" y="685564"/>
                    <a:pt x="400269" y="683478"/>
                  </a:cubicBezTo>
                  <a:lnTo>
                    <a:pt x="680480" y="683478"/>
                  </a:lnTo>
                  <a:lnTo>
                    <a:pt x="680480" y="400269"/>
                  </a:lnTo>
                  <a:cubicBezTo>
                    <a:pt x="682566" y="400887"/>
                    <a:pt x="684665" y="400903"/>
                    <a:pt x="686767" y="400903"/>
                  </a:cubicBezTo>
                  <a:cubicBezTo>
                    <a:pt x="908180" y="400903"/>
                    <a:pt x="1087670" y="221413"/>
                    <a:pt x="1087670"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grpSp>
      <p:sp>
        <p:nvSpPr>
          <p:cNvPr id="4" name="TextBox 3"/>
          <p:cNvSpPr txBox="1"/>
          <p:nvPr/>
        </p:nvSpPr>
        <p:spPr>
          <a:xfrm>
            <a:off x="2327378" y="3821455"/>
            <a:ext cx="4464496" cy="646331"/>
          </a:xfrm>
          <a:prstGeom prst="rect">
            <a:avLst/>
          </a:prstGeom>
          <a:noFill/>
        </p:spPr>
        <p:txBody>
          <a:bodyPr wrap="square">
            <a:spAutoFit/>
          </a:bodyPr>
          <a:lstStyle/>
          <a:p>
            <a:pPr algn="ctr" fontAlgn="auto">
              <a:spcBef>
                <a:spcPts val="0"/>
              </a:spcBef>
              <a:spcAft>
                <a:spcPts val="0"/>
              </a:spcAft>
              <a:defRPr/>
            </a:pPr>
            <a:r>
              <a:rPr lang="ja-JP" altLang="en-US" sz="1200" b="1" dirty="0">
                <a:latin typeface="HG正楷書体-PRO" pitchFamily="66" charset="-128"/>
                <a:ea typeface="HG正楷書体-PRO" pitchFamily="66" charset="-128"/>
                <a:cs typeface="Arial" pitchFamily="34" charset="0"/>
              </a:rPr>
              <a:t>通帳テキストを識別するためのシステム構想</a:t>
            </a:r>
            <a:endParaRPr lang="en-US" altLang="ja-JP" sz="1200" b="1" dirty="0">
              <a:latin typeface="HG正楷書体-PRO" pitchFamily="66" charset="-128"/>
              <a:ea typeface="HG正楷書体-PRO" pitchFamily="66" charset="-128"/>
              <a:cs typeface="Arial" pitchFamily="34" charset="0"/>
            </a:endParaRPr>
          </a:p>
          <a:p>
            <a:pPr algn="ctr">
              <a:defRPr/>
            </a:pPr>
            <a:r>
              <a:rPr lang="ja-JP" altLang="en-US" sz="1200" b="1" dirty="0">
                <a:latin typeface="HG正楷書体-PRO" pitchFamily="66" charset="-128"/>
                <a:ea typeface="HG正楷書体-PRO" pitchFamily="66" charset="-128"/>
                <a:cs typeface="Arial" pitchFamily="34" charset="0"/>
              </a:rPr>
              <a:t>株式会社日本</a:t>
            </a:r>
            <a:r>
              <a:rPr lang="en-US" altLang="ja-JP" sz="1200" b="1" dirty="0">
                <a:latin typeface="HG正楷書体-PRO" pitchFamily="66" charset="-128"/>
                <a:ea typeface="HG正楷書体-PRO" pitchFamily="66" charset="-128"/>
                <a:cs typeface="Arial" pitchFamily="34" charset="0"/>
              </a:rPr>
              <a:t>CES</a:t>
            </a:r>
          </a:p>
          <a:p>
            <a:pPr algn="ctr">
              <a:defRPr/>
            </a:pPr>
            <a:r>
              <a:rPr lang="en-US" altLang="ja-JP" sz="1200" b="1" dirty="0">
                <a:latin typeface="HG正楷書体-PRO" pitchFamily="66" charset="-128"/>
                <a:ea typeface="HG正楷書体-PRO" pitchFamily="66" charset="-128"/>
                <a:cs typeface="Arial" pitchFamily="34" charset="0"/>
              </a:rPr>
              <a:t>2020</a:t>
            </a:r>
            <a:r>
              <a:rPr lang="ja-JP" altLang="en-US" sz="1200" b="1" dirty="0">
                <a:latin typeface="HG正楷書体-PRO" pitchFamily="66" charset="-128"/>
                <a:ea typeface="HG正楷書体-PRO" pitchFamily="66" charset="-128"/>
                <a:cs typeface="Arial" pitchFamily="34" charset="0"/>
              </a:rPr>
              <a:t>年</a:t>
            </a:r>
            <a:r>
              <a:rPr lang="en-US" altLang="ja-JP" sz="1200" b="1" dirty="0">
                <a:latin typeface="HG正楷書体-PRO" pitchFamily="66" charset="-128"/>
                <a:ea typeface="HG正楷書体-PRO" pitchFamily="66" charset="-128"/>
                <a:cs typeface="Arial" pitchFamily="34" charset="0"/>
              </a:rPr>
              <a:t>6</a:t>
            </a:r>
            <a:r>
              <a:rPr lang="ja-JP" altLang="en-US" sz="1200" b="1" dirty="0">
                <a:latin typeface="HG正楷書体-PRO" pitchFamily="66" charset="-128"/>
                <a:ea typeface="HG正楷書体-PRO" pitchFamily="66" charset="-128"/>
                <a:cs typeface="Arial" pitchFamily="34" charset="0"/>
              </a:rPr>
              <a:t>月</a:t>
            </a:r>
            <a:r>
              <a:rPr lang="en-US" altLang="ja-JP" sz="1200" b="1" dirty="0">
                <a:latin typeface="HG正楷書体-PRO" pitchFamily="66" charset="-128"/>
                <a:ea typeface="HG正楷書体-PRO" pitchFamily="66" charset="-128"/>
                <a:cs typeface="Arial" pitchFamily="34" charset="0"/>
              </a:rPr>
              <a:t>22</a:t>
            </a:r>
            <a:r>
              <a:rPr lang="ja-JP" altLang="en-US" sz="1200" b="1" dirty="0">
                <a:latin typeface="HG正楷書体-PRO" pitchFamily="66" charset="-128"/>
                <a:ea typeface="HG正楷書体-PRO" pitchFamily="66" charset="-128"/>
                <a:cs typeface="Arial" pitchFamily="34" charset="0"/>
              </a:rPr>
              <a:t>日</a:t>
            </a:r>
            <a:endParaRPr lang="en-US" altLang="ja-JP" sz="1200" b="1" dirty="0">
              <a:latin typeface="HG正楷書体-PRO" pitchFamily="66" charset="-128"/>
              <a:ea typeface="HG正楷書体-PRO" pitchFamily="66" charset="-128"/>
              <a:cs typeface="Arial" pitchFamily="34" charset="0"/>
            </a:endParaRPr>
          </a:p>
        </p:txBody>
      </p:sp>
      <p:sp>
        <p:nvSpPr>
          <p:cNvPr id="5" name="TextBox 1"/>
          <p:cNvSpPr txBox="1">
            <a:spLocks noChangeArrowheads="1"/>
          </p:cNvSpPr>
          <p:nvPr/>
        </p:nvSpPr>
        <p:spPr bwMode="auto">
          <a:xfrm>
            <a:off x="2327378" y="2280300"/>
            <a:ext cx="4464496" cy="1200329"/>
          </a:xfrm>
          <a:prstGeom prst="rect">
            <a:avLst/>
          </a:prstGeom>
          <a:noFill/>
          <a:ln w="9525">
            <a:noFill/>
            <a:miter lim="800000"/>
            <a:headEnd/>
            <a:tailEnd/>
          </a:ln>
        </p:spPr>
        <p:txBody>
          <a:bodyPr wrap="square">
            <a:spAutoFit/>
          </a:bodyPr>
          <a:lstStyle/>
          <a:p>
            <a:pPr algn="ctr"/>
            <a:r>
              <a:rPr lang="ja-JP" altLang="en-US" sz="3600" b="1" dirty="0">
                <a:latin typeface="HG正楷書体-PRO" pitchFamily="66" charset="-128"/>
                <a:ea typeface="HG正楷書体-PRO" pitchFamily="66" charset="-128"/>
                <a:cs typeface="Arial" pitchFamily="34" charset="0"/>
              </a:rPr>
              <a:t>アルゴリズム</a:t>
            </a:r>
            <a:endParaRPr lang="en-US" altLang="ja-JP" sz="3600" b="1" dirty="0">
              <a:latin typeface="HG正楷書体-PRO" pitchFamily="66" charset="-128"/>
              <a:ea typeface="HG正楷書体-PRO" pitchFamily="66" charset="-128"/>
              <a:cs typeface="Arial" pitchFamily="34" charset="0"/>
            </a:endParaRPr>
          </a:p>
          <a:p>
            <a:pPr algn="ctr"/>
            <a:r>
              <a:rPr lang="ja-JP" altLang="en-US" sz="3600" b="1" dirty="0">
                <a:latin typeface="HG正楷書体-PRO" pitchFamily="66" charset="-128"/>
                <a:ea typeface="HG正楷書体-PRO" pitchFamily="66" charset="-128"/>
                <a:cs typeface="Arial" pitchFamily="34" charset="0"/>
              </a:rPr>
              <a:t>テスト＆分析</a:t>
            </a:r>
            <a:endParaRPr lang="en-US" altLang="ko-KR" sz="3600" b="1" dirty="0">
              <a:latin typeface="HG正楷書体-PRO" pitchFamily="66" charset="-128"/>
              <a:ea typeface="HG正楷書体-PRO" pitchFamily="66" charset="-128"/>
              <a:cs typeface="Arial" pitchFamily="34" charset="0"/>
            </a:endParaRPr>
          </a:p>
        </p:txBody>
      </p:sp>
      <p:sp>
        <p:nvSpPr>
          <p:cNvPr id="7" name="TextBox 6">
            <a:hlinkClick r:id="rId3"/>
          </p:cNvPr>
          <p:cNvSpPr txBox="1"/>
          <p:nvPr/>
        </p:nvSpPr>
        <p:spPr>
          <a:xfrm>
            <a:off x="0" y="6597932"/>
            <a:ext cx="9144000" cy="215444"/>
          </a:xfrm>
          <a:prstGeom prst="rect">
            <a:avLst/>
          </a:prstGeom>
          <a:noFill/>
        </p:spPr>
        <p:txBody>
          <a:bodyPr wrap="square" rtlCol="0">
            <a:spAutoFit/>
          </a:bodyPr>
          <a:lstStyle/>
          <a:p>
            <a:pPr algn="ctr"/>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grpSp>
        <p:nvGrpSpPr>
          <p:cNvPr id="29" name="Group 28"/>
          <p:cNvGrpSpPr/>
          <p:nvPr/>
        </p:nvGrpSpPr>
        <p:grpSpPr>
          <a:xfrm>
            <a:off x="3275856" y="3541149"/>
            <a:ext cx="2592288" cy="180858"/>
            <a:chOff x="5364088" y="1664804"/>
            <a:chExt cx="3096344" cy="216024"/>
          </a:xfrm>
        </p:grpSpPr>
        <p:grpSp>
          <p:nvGrpSpPr>
            <p:cNvPr id="19" name="Group 18"/>
            <p:cNvGrpSpPr/>
            <p:nvPr/>
          </p:nvGrpSpPr>
          <p:grpSpPr>
            <a:xfrm>
              <a:off x="6804248" y="1664804"/>
              <a:ext cx="216024" cy="216024"/>
              <a:chOff x="7740352" y="1772816"/>
              <a:chExt cx="216024" cy="216024"/>
            </a:xfrm>
          </p:grpSpPr>
          <p:sp>
            <p:nvSpPr>
              <p:cNvPr id="17" name="Rectangle 16"/>
              <p:cNvSpPr/>
              <p:nvPr/>
            </p:nvSpPr>
            <p:spPr>
              <a:xfrm>
                <a:off x="7740352" y="1772816"/>
                <a:ext cx="216024" cy="21602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8" name="Rectangle 17"/>
              <p:cNvSpPr/>
              <p:nvPr/>
            </p:nvSpPr>
            <p:spPr>
              <a:xfrm rot="2700000">
                <a:off x="7740352" y="1772816"/>
                <a:ext cx="216024" cy="216024"/>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grpSp>
        <p:grpSp>
          <p:nvGrpSpPr>
            <p:cNvPr id="25" name="Group 24"/>
            <p:cNvGrpSpPr/>
            <p:nvPr/>
          </p:nvGrpSpPr>
          <p:grpSpPr>
            <a:xfrm>
              <a:off x="7164288" y="1731045"/>
              <a:ext cx="1296144" cy="83542"/>
              <a:chOff x="7164288" y="1761282"/>
              <a:chExt cx="1296144" cy="83542"/>
            </a:xfrm>
          </p:grpSpPr>
          <p:cxnSp>
            <p:nvCxnSpPr>
              <p:cNvPr id="21" name="Straight Connector 20"/>
              <p:cNvCxnSpPr/>
              <p:nvPr/>
            </p:nvCxnSpPr>
            <p:spPr>
              <a:xfrm>
                <a:off x="7164288" y="1761282"/>
                <a:ext cx="12961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64288" y="1844824"/>
                <a:ext cx="1080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flipH="1">
              <a:off x="5364088" y="1731045"/>
              <a:ext cx="1296144" cy="83542"/>
              <a:chOff x="7164288" y="1761282"/>
              <a:chExt cx="1296144" cy="83542"/>
            </a:xfrm>
          </p:grpSpPr>
          <p:cxnSp>
            <p:nvCxnSpPr>
              <p:cNvPr id="27" name="Straight Connector 26"/>
              <p:cNvCxnSpPr/>
              <p:nvPr/>
            </p:nvCxnSpPr>
            <p:spPr>
              <a:xfrm>
                <a:off x="7164288" y="1761282"/>
                <a:ext cx="12961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64288" y="1844824"/>
                <a:ext cx="1080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前回のアルゴリズム：　</a:t>
            </a:r>
          </a:p>
        </p:txBody>
      </p:sp>
      <p:sp>
        <p:nvSpPr>
          <p:cNvPr id="40"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pic>
        <p:nvPicPr>
          <p:cNvPr id="3" name="図 2">
            <a:extLst>
              <a:ext uri="{FF2B5EF4-FFF2-40B4-BE49-F238E27FC236}">
                <a16:creationId xmlns:a16="http://schemas.microsoft.com/office/drawing/2014/main" id="{0C603427-CFD2-4569-A21D-2A545B1B8C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5502" y="4324749"/>
            <a:ext cx="4232524" cy="2380792"/>
          </a:xfrm>
          <a:prstGeom prst="rect">
            <a:avLst/>
          </a:prstGeom>
        </p:spPr>
      </p:pic>
      <p:pic>
        <p:nvPicPr>
          <p:cNvPr id="7" name="図 6">
            <a:extLst>
              <a:ext uri="{FF2B5EF4-FFF2-40B4-BE49-F238E27FC236}">
                <a16:creationId xmlns:a16="http://schemas.microsoft.com/office/drawing/2014/main" id="{740CDE4D-461A-4B35-8BE7-EE6280B894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4110" y="1729408"/>
            <a:ext cx="4219872" cy="2373678"/>
          </a:xfrm>
          <a:prstGeom prst="rect">
            <a:avLst/>
          </a:prstGeom>
        </p:spPr>
      </p:pic>
    </p:spTree>
    <p:extLst>
      <p:ext uri="{BB962C8B-B14F-4D97-AF65-F5344CB8AC3E}">
        <p14:creationId xmlns:p14="http://schemas.microsoft.com/office/powerpoint/2010/main" val="334323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前回のアルゴリズム：　</a:t>
            </a:r>
          </a:p>
        </p:txBody>
      </p:sp>
      <p:sp>
        <p:nvSpPr>
          <p:cNvPr id="40"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sp>
        <p:nvSpPr>
          <p:cNvPr id="2" name="正方形/長方形 1">
            <a:extLst>
              <a:ext uri="{FF2B5EF4-FFF2-40B4-BE49-F238E27FC236}">
                <a16:creationId xmlns:a16="http://schemas.microsoft.com/office/drawing/2014/main" id="{10D06E9D-9716-48EC-AD2A-6A84F0ACBF14}"/>
              </a:ext>
            </a:extLst>
          </p:cNvPr>
          <p:cNvSpPr/>
          <p:nvPr/>
        </p:nvSpPr>
        <p:spPr>
          <a:xfrm>
            <a:off x="3507048" y="2036930"/>
            <a:ext cx="3796431" cy="923330"/>
          </a:xfrm>
          <a:prstGeom prst="rect">
            <a:avLst/>
          </a:prstGeom>
          <a:noFill/>
        </p:spPr>
        <p:txBody>
          <a:bodyPr wrap="square" lIns="91440" tIns="45720" rIns="91440" bIns="45720">
            <a:spAutoFit/>
          </a:bodyPr>
          <a:lstStyle/>
          <a:p>
            <a:pPr algn="ctr"/>
            <a:r>
              <a:rPr lang="en-US" altLang="zh-CN" sz="5400" b="1" dirty="0">
                <a:ln w="9525">
                  <a:solidFill>
                    <a:schemeClr val="bg1"/>
                  </a:solidFill>
                  <a:prstDash val="solid"/>
                </a:ln>
                <a:effectLst>
                  <a:outerShdw blurRad="12700" dist="38100" dir="2700000" algn="tl" rotWithShape="0">
                    <a:schemeClr val="bg1">
                      <a:lumMod val="50000"/>
                    </a:schemeClr>
                  </a:outerShdw>
                </a:effectLst>
                <a:hlinkClick r:id="rId4" action="ppaction://hlinkfile"/>
              </a:rPr>
              <a:t>Demo1</a:t>
            </a:r>
            <a:endParaRPr lang="ja-JP" altLang="en-US" sz="5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5" name="正方形/長方形 4">
            <a:extLst>
              <a:ext uri="{FF2B5EF4-FFF2-40B4-BE49-F238E27FC236}">
                <a16:creationId xmlns:a16="http://schemas.microsoft.com/office/drawing/2014/main" id="{0583D43E-FC4D-4DB1-BC2D-D12F1CD4C519}"/>
              </a:ext>
            </a:extLst>
          </p:cNvPr>
          <p:cNvSpPr/>
          <p:nvPr/>
        </p:nvSpPr>
        <p:spPr>
          <a:xfrm>
            <a:off x="3483802" y="3280727"/>
            <a:ext cx="3796431" cy="923330"/>
          </a:xfrm>
          <a:prstGeom prst="rect">
            <a:avLst/>
          </a:prstGeom>
          <a:noFill/>
        </p:spPr>
        <p:txBody>
          <a:bodyPr wrap="square" lIns="91440" tIns="45720" rIns="91440" bIns="45720">
            <a:spAutoFit/>
          </a:bodyPr>
          <a:lstStyle/>
          <a:p>
            <a:pPr algn="ctr"/>
            <a:r>
              <a:rPr lang="en-US" altLang="zh-CN" sz="5400" b="1" dirty="0">
                <a:ln w="9525">
                  <a:solidFill>
                    <a:schemeClr val="bg1"/>
                  </a:solidFill>
                  <a:prstDash val="solid"/>
                </a:ln>
                <a:effectLst>
                  <a:outerShdw blurRad="12700" dist="38100" dir="2700000" algn="tl" rotWithShape="0">
                    <a:schemeClr val="bg1">
                      <a:lumMod val="50000"/>
                    </a:schemeClr>
                  </a:outerShdw>
                </a:effectLst>
                <a:hlinkClick r:id="rId5" action="ppaction://hlinkfile"/>
              </a:rPr>
              <a:t>Demo2</a:t>
            </a:r>
            <a:endParaRPr lang="ja-JP" altLang="en-US" sz="5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6" name="正方形/長方形 5">
            <a:extLst>
              <a:ext uri="{FF2B5EF4-FFF2-40B4-BE49-F238E27FC236}">
                <a16:creationId xmlns:a16="http://schemas.microsoft.com/office/drawing/2014/main" id="{628C60C9-84A1-4FA0-BD16-BF938249CB59}"/>
              </a:ext>
            </a:extLst>
          </p:cNvPr>
          <p:cNvSpPr/>
          <p:nvPr/>
        </p:nvSpPr>
        <p:spPr>
          <a:xfrm>
            <a:off x="3483620" y="4560781"/>
            <a:ext cx="3796431" cy="923330"/>
          </a:xfrm>
          <a:prstGeom prst="rect">
            <a:avLst/>
          </a:prstGeom>
          <a:noFill/>
        </p:spPr>
        <p:txBody>
          <a:bodyPr wrap="square" lIns="91440" tIns="45720" rIns="91440" bIns="45720">
            <a:spAutoFit/>
          </a:bodyPr>
          <a:lstStyle/>
          <a:p>
            <a:pPr algn="ctr"/>
            <a:r>
              <a:rPr lang="en-US" altLang="zh-CN" sz="5400" b="1" dirty="0">
                <a:ln w="9525">
                  <a:solidFill>
                    <a:schemeClr val="bg1"/>
                  </a:solidFill>
                  <a:prstDash val="solid"/>
                </a:ln>
                <a:effectLst>
                  <a:outerShdw blurRad="12700" dist="38100" dir="2700000" algn="tl" rotWithShape="0">
                    <a:schemeClr val="bg1">
                      <a:lumMod val="50000"/>
                    </a:schemeClr>
                  </a:outerShdw>
                </a:effectLst>
                <a:hlinkClick r:id="rId6" action="ppaction://hlinkfile"/>
              </a:rPr>
              <a:t>Demo3</a:t>
            </a:r>
            <a:endParaRPr lang="ja-JP" altLang="en-US"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12047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前回のアルゴリズム：　</a:t>
            </a:r>
          </a:p>
        </p:txBody>
      </p:sp>
      <p:sp>
        <p:nvSpPr>
          <p:cNvPr id="40"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pic>
        <p:nvPicPr>
          <p:cNvPr id="5" name="図 4">
            <a:extLst>
              <a:ext uri="{FF2B5EF4-FFF2-40B4-BE49-F238E27FC236}">
                <a16:creationId xmlns:a16="http://schemas.microsoft.com/office/drawing/2014/main" id="{56EAF182-7CCF-4485-A141-A2D79431CC5A}"/>
              </a:ext>
            </a:extLst>
          </p:cNvPr>
          <p:cNvPicPr>
            <a:picLocks noChangeAspect="1"/>
          </p:cNvPicPr>
          <p:nvPr/>
        </p:nvPicPr>
        <p:blipFill>
          <a:blip r:embed="rId4"/>
          <a:stretch>
            <a:fillRect/>
          </a:stretch>
        </p:blipFill>
        <p:spPr>
          <a:xfrm>
            <a:off x="1907705" y="2348881"/>
            <a:ext cx="3168352" cy="2189773"/>
          </a:xfrm>
          <a:prstGeom prst="rect">
            <a:avLst/>
          </a:prstGeom>
        </p:spPr>
      </p:pic>
      <p:pic>
        <p:nvPicPr>
          <p:cNvPr id="7" name="図 6">
            <a:extLst>
              <a:ext uri="{FF2B5EF4-FFF2-40B4-BE49-F238E27FC236}">
                <a16:creationId xmlns:a16="http://schemas.microsoft.com/office/drawing/2014/main" id="{E5696483-1AB1-4D6F-B697-61A9B0970EF3}"/>
              </a:ext>
            </a:extLst>
          </p:cNvPr>
          <p:cNvPicPr>
            <a:picLocks noChangeAspect="1"/>
          </p:cNvPicPr>
          <p:nvPr/>
        </p:nvPicPr>
        <p:blipFill>
          <a:blip r:embed="rId5"/>
          <a:stretch>
            <a:fillRect/>
          </a:stretch>
        </p:blipFill>
        <p:spPr>
          <a:xfrm>
            <a:off x="6030838" y="2218503"/>
            <a:ext cx="2655962" cy="2450528"/>
          </a:xfrm>
          <a:prstGeom prst="rect">
            <a:avLst/>
          </a:prstGeom>
        </p:spPr>
      </p:pic>
      <p:sp>
        <p:nvSpPr>
          <p:cNvPr id="8" name="テキスト ボックス 7">
            <a:extLst>
              <a:ext uri="{FF2B5EF4-FFF2-40B4-BE49-F238E27FC236}">
                <a16:creationId xmlns:a16="http://schemas.microsoft.com/office/drawing/2014/main" id="{9CF78197-7D85-44DE-A393-303C5CE07E1D}"/>
              </a:ext>
            </a:extLst>
          </p:cNvPr>
          <p:cNvSpPr txBox="1"/>
          <p:nvPr/>
        </p:nvSpPr>
        <p:spPr>
          <a:xfrm>
            <a:off x="6566731" y="4670899"/>
            <a:ext cx="1584176" cy="369332"/>
          </a:xfrm>
          <a:prstGeom prst="rect">
            <a:avLst/>
          </a:prstGeom>
          <a:noFill/>
        </p:spPr>
        <p:txBody>
          <a:bodyPr wrap="square" rtlCol="0">
            <a:spAutoFit/>
          </a:bodyPr>
          <a:lstStyle/>
          <a:p>
            <a:pPr algn="ctr"/>
            <a:r>
              <a:rPr kumimoji="1" lang="ja-JP" altLang="en-US" dirty="0"/>
              <a:t>オリジナル</a:t>
            </a:r>
          </a:p>
        </p:txBody>
      </p:sp>
      <p:sp>
        <p:nvSpPr>
          <p:cNvPr id="11" name="テキスト ボックス 10">
            <a:extLst>
              <a:ext uri="{FF2B5EF4-FFF2-40B4-BE49-F238E27FC236}">
                <a16:creationId xmlns:a16="http://schemas.microsoft.com/office/drawing/2014/main" id="{C879E4A0-1A6E-49B0-91C7-AFCCF19B5192}"/>
              </a:ext>
            </a:extLst>
          </p:cNvPr>
          <p:cNvSpPr txBox="1"/>
          <p:nvPr/>
        </p:nvSpPr>
        <p:spPr>
          <a:xfrm>
            <a:off x="2699793" y="4672237"/>
            <a:ext cx="1584176" cy="369332"/>
          </a:xfrm>
          <a:prstGeom prst="rect">
            <a:avLst/>
          </a:prstGeom>
          <a:noFill/>
        </p:spPr>
        <p:txBody>
          <a:bodyPr wrap="square" rtlCol="0">
            <a:spAutoFit/>
          </a:bodyPr>
          <a:lstStyle/>
          <a:p>
            <a:pPr algn="ctr"/>
            <a:r>
              <a:rPr kumimoji="1" lang="ja-JP" altLang="en-US" dirty="0"/>
              <a:t>認識結果</a:t>
            </a:r>
          </a:p>
        </p:txBody>
      </p:sp>
    </p:spTree>
    <p:extLst>
      <p:ext uri="{BB962C8B-B14F-4D97-AF65-F5344CB8AC3E}">
        <p14:creationId xmlns:p14="http://schemas.microsoft.com/office/powerpoint/2010/main" val="294894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前回のアルゴリズム：　</a:t>
            </a:r>
          </a:p>
        </p:txBody>
      </p:sp>
      <p:sp>
        <p:nvSpPr>
          <p:cNvPr id="40"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pic>
        <p:nvPicPr>
          <p:cNvPr id="5" name="図 4">
            <a:extLst>
              <a:ext uri="{FF2B5EF4-FFF2-40B4-BE49-F238E27FC236}">
                <a16:creationId xmlns:a16="http://schemas.microsoft.com/office/drawing/2014/main" id="{334ACBE6-3431-4444-81BB-7B01F628487A}"/>
              </a:ext>
            </a:extLst>
          </p:cNvPr>
          <p:cNvPicPr>
            <a:picLocks noChangeAspect="1"/>
          </p:cNvPicPr>
          <p:nvPr/>
        </p:nvPicPr>
        <p:blipFill rotWithShape="1">
          <a:blip r:embed="rId4"/>
          <a:srcRect t="6445"/>
          <a:stretch/>
        </p:blipFill>
        <p:spPr>
          <a:xfrm>
            <a:off x="2483768" y="1928654"/>
            <a:ext cx="5847606" cy="4371487"/>
          </a:xfrm>
          <a:prstGeom prst="rect">
            <a:avLst/>
          </a:prstGeom>
        </p:spPr>
      </p:pic>
    </p:spTree>
    <p:extLst>
      <p:ext uri="{BB962C8B-B14F-4D97-AF65-F5344CB8AC3E}">
        <p14:creationId xmlns:p14="http://schemas.microsoft.com/office/powerpoint/2010/main" val="375689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dirty="0"/>
              <a:t>前回のアルゴリズム：　</a:t>
            </a:r>
          </a:p>
        </p:txBody>
      </p:sp>
      <p:sp>
        <p:nvSpPr>
          <p:cNvPr id="40" name="TextBox 6">
            <a:hlinkClick r:id="rId3"/>
          </p:cNvPr>
          <p:cNvSpPr txBox="1"/>
          <p:nvPr/>
        </p:nvSpPr>
        <p:spPr>
          <a:xfrm>
            <a:off x="0" y="6597932"/>
            <a:ext cx="9144000" cy="215444"/>
          </a:xfrm>
          <a:prstGeom prst="rect">
            <a:avLst/>
          </a:prstGeom>
          <a:noFill/>
        </p:spPr>
        <p:txBody>
          <a:bodyPr wrap="square" rtlCol="0">
            <a:spAutoFit/>
          </a:bodyPr>
          <a:lstStyle/>
          <a:p>
            <a:r>
              <a:rPr lang="en-US" altLang="ja-JP" sz="800" dirty="0">
                <a:solidFill>
                  <a:schemeClr val="bg1"/>
                </a:solidFill>
                <a:latin typeface="Arial" pitchFamily="34" charset="0"/>
                <a:cs typeface="Arial" pitchFamily="34" charset="0"/>
              </a:rPr>
              <a:t>Copyright©</a:t>
            </a:r>
            <a:r>
              <a:rPr lang="ja-JP" altLang="en-US" sz="800" dirty="0">
                <a:solidFill>
                  <a:schemeClr val="bg1"/>
                </a:solidFill>
                <a:latin typeface="Arial" pitchFamily="34" charset="0"/>
                <a:cs typeface="Arial" pitchFamily="34" charset="0"/>
              </a:rPr>
              <a:t>　</a:t>
            </a:r>
            <a:r>
              <a:rPr lang="en-US" altLang="ja-JP" sz="800" dirty="0" err="1">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pic>
        <p:nvPicPr>
          <p:cNvPr id="3" name="図 2">
            <a:extLst>
              <a:ext uri="{FF2B5EF4-FFF2-40B4-BE49-F238E27FC236}">
                <a16:creationId xmlns:a16="http://schemas.microsoft.com/office/drawing/2014/main" id="{65F7C6B6-E861-468A-8273-78ED7A1882DC}"/>
              </a:ext>
            </a:extLst>
          </p:cNvPr>
          <p:cNvPicPr>
            <a:picLocks noChangeAspect="1"/>
          </p:cNvPicPr>
          <p:nvPr/>
        </p:nvPicPr>
        <p:blipFill>
          <a:blip r:embed="rId4"/>
          <a:stretch>
            <a:fillRect/>
          </a:stretch>
        </p:blipFill>
        <p:spPr>
          <a:xfrm>
            <a:off x="2411760" y="1822613"/>
            <a:ext cx="5591175" cy="3362325"/>
          </a:xfrm>
          <a:prstGeom prst="rect">
            <a:avLst/>
          </a:prstGeom>
        </p:spPr>
      </p:pic>
    </p:spTree>
    <p:extLst>
      <p:ext uri="{BB962C8B-B14F-4D97-AF65-F5344CB8AC3E}">
        <p14:creationId xmlns:p14="http://schemas.microsoft.com/office/powerpoint/2010/main" val="9139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6299D25-202E-414D-8DED-93D57F7125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8522" y="1868197"/>
            <a:ext cx="3459981" cy="4613311"/>
          </a:xfrm>
          <a:prstGeom prst="rect">
            <a:avLst/>
          </a:prstGeom>
        </p:spPr>
      </p:pic>
      <p:sp>
        <p:nvSpPr>
          <p:cNvPr id="4" name="Title 3"/>
          <p:cNvSpPr>
            <a:spLocks noGrp="1"/>
          </p:cNvSpPr>
          <p:nvPr>
            <p:ph type="title"/>
          </p:nvPr>
        </p:nvSpPr>
        <p:spPr/>
        <p:txBody>
          <a:bodyPr/>
          <a:lstStyle/>
          <a:p>
            <a:r>
              <a:rPr lang="ja-JP" altLang="en-US">
                <a:solidFill>
                  <a:srgbClr val="FF0000"/>
                </a:solidFill>
              </a:rPr>
              <a:t>画像の前処理</a:t>
            </a:r>
            <a:endParaRPr lang="en-US" altLang="ko-KR" dirty="0">
              <a:solidFill>
                <a:srgbClr val="FF0000"/>
              </a:solidFill>
            </a:endParaRPr>
          </a:p>
        </p:txBody>
      </p:sp>
      <p:sp>
        <p:nvSpPr>
          <p:cNvPr id="12" name="Content Placeholder 11"/>
          <p:cNvSpPr>
            <a:spLocks noGrp="1"/>
          </p:cNvSpPr>
          <p:nvPr>
            <p:ph idx="1"/>
          </p:nvPr>
        </p:nvSpPr>
        <p:spPr/>
        <p:txBody>
          <a:bodyPr/>
          <a:lstStyle/>
          <a:p>
            <a:r>
              <a:rPr lang="ja-JP" altLang="en-US" b="1"/>
              <a:t>前回のアルゴリズム：　</a:t>
            </a:r>
            <a:endParaRPr lang="ja-JP" altLang="en-US" b="1" dirty="0"/>
          </a:p>
        </p:txBody>
      </p:sp>
      <p:sp>
        <p:nvSpPr>
          <p:cNvPr id="40" name="TextBox 6">
            <a:hlinkClick r:id="rId4"/>
          </p:cNvPr>
          <p:cNvSpPr txBox="1"/>
          <p:nvPr/>
        </p:nvSpPr>
        <p:spPr>
          <a:xfrm>
            <a:off x="0" y="6597932"/>
            <a:ext cx="9144000" cy="215444"/>
          </a:xfrm>
          <a:prstGeom prst="rect">
            <a:avLst/>
          </a:prstGeom>
          <a:noFill/>
        </p:spPr>
        <p:txBody>
          <a:bodyPr wrap="square" rtlCol="0">
            <a:spAutoFit/>
          </a:bodyPr>
          <a:lstStyle/>
          <a:p>
            <a:r>
              <a:rPr lang="en-US" altLang="ja-JP" sz="800">
                <a:solidFill>
                  <a:schemeClr val="bg1"/>
                </a:solidFill>
                <a:latin typeface="Arial" pitchFamily="34" charset="0"/>
                <a:cs typeface="Arial" pitchFamily="34" charset="0"/>
              </a:rPr>
              <a:t>Copyright©</a:t>
            </a:r>
            <a:r>
              <a:rPr lang="ja-JP" altLang="en-US" sz="800">
                <a:solidFill>
                  <a:schemeClr val="bg1"/>
                </a:solidFill>
                <a:latin typeface="Arial" pitchFamily="34" charset="0"/>
                <a:cs typeface="Arial" pitchFamily="34" charset="0"/>
              </a:rPr>
              <a:t>　</a:t>
            </a:r>
            <a:r>
              <a:rPr lang="en-US" altLang="ja-JP" sz="800">
                <a:solidFill>
                  <a:schemeClr val="bg1"/>
                </a:solidFill>
                <a:latin typeface="Arial" pitchFamily="34" charset="0"/>
                <a:cs typeface="Arial" pitchFamily="34" charset="0"/>
              </a:rPr>
              <a:t>Nihonces</a:t>
            </a:r>
            <a:endParaRPr lang="ko-KR" altLang="en-US" sz="800" dirty="0">
              <a:solidFill>
                <a:schemeClr val="bg1"/>
              </a:solidFill>
              <a:latin typeface="Arial" pitchFamily="34" charset="0"/>
              <a:cs typeface="Arial" pitchFamily="34" charset="0"/>
            </a:endParaRPr>
          </a:p>
        </p:txBody>
      </p:sp>
      <p:sp>
        <p:nvSpPr>
          <p:cNvPr id="2" name="正方形/長方形 1">
            <a:extLst>
              <a:ext uri="{FF2B5EF4-FFF2-40B4-BE49-F238E27FC236}">
                <a16:creationId xmlns:a16="http://schemas.microsoft.com/office/drawing/2014/main" id="{50A35C31-D903-4D5C-92FD-FC142456DC33}"/>
              </a:ext>
            </a:extLst>
          </p:cNvPr>
          <p:cNvSpPr/>
          <p:nvPr/>
        </p:nvSpPr>
        <p:spPr>
          <a:xfrm>
            <a:off x="3698522" y="1976007"/>
            <a:ext cx="3537774" cy="4397693"/>
          </a:xfrm>
          <a:prstGeom prst="rect">
            <a:avLst/>
          </a:prstGeom>
          <a:noFill/>
          <a:ln w="2476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8C08D05-3A2C-474A-922B-0D3ED6292E57}"/>
              </a:ext>
            </a:extLst>
          </p:cNvPr>
          <p:cNvSpPr txBox="1"/>
          <p:nvPr/>
        </p:nvSpPr>
        <p:spPr>
          <a:xfrm>
            <a:off x="4517740" y="2852936"/>
            <a:ext cx="1728192" cy="369332"/>
          </a:xfrm>
          <a:prstGeom prst="rect">
            <a:avLst/>
          </a:prstGeom>
          <a:noFill/>
        </p:spPr>
        <p:txBody>
          <a:bodyPr wrap="square" rtlCol="0">
            <a:spAutoFit/>
          </a:bodyPr>
          <a:lstStyle/>
          <a:p>
            <a:pPr algn="ctr"/>
            <a:r>
              <a:rPr kumimoji="1" lang="ja-JP" altLang="en-US" dirty="0">
                <a:solidFill>
                  <a:srgbClr val="FF0000"/>
                </a:solidFill>
              </a:rPr>
              <a:t>通帳の領域</a:t>
            </a:r>
          </a:p>
        </p:txBody>
      </p:sp>
    </p:spTree>
    <p:extLst>
      <p:ext uri="{BB962C8B-B14F-4D97-AF65-F5344CB8AC3E}">
        <p14:creationId xmlns:p14="http://schemas.microsoft.com/office/powerpoint/2010/main" val="4070198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TotalTime>
  <Words>504</Words>
  <Application>Microsoft Office PowerPoint</Application>
  <PresentationFormat>画面に合わせる (4:3)</PresentationFormat>
  <Paragraphs>49</Paragraphs>
  <Slides>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7</vt:i4>
      </vt:variant>
    </vt:vector>
  </HeadingPairs>
  <TitlesOfParts>
    <vt:vector size="14" baseType="lpstr">
      <vt:lpstr>HG正楷書体-PRO</vt:lpstr>
      <vt:lpstr>맑은 고딕</vt:lpstr>
      <vt:lpstr>游ゴシック</vt:lpstr>
      <vt:lpstr>Arial</vt:lpstr>
      <vt:lpstr>Calibri</vt:lpstr>
      <vt:lpstr>Office Theme</vt:lpstr>
      <vt:lpstr>Custom Design</vt:lpstr>
      <vt:lpstr>PowerPoint プレゼンテーション</vt:lpstr>
      <vt:lpstr>画像の前処理</vt:lpstr>
      <vt:lpstr>画像の前処理</vt:lpstr>
      <vt:lpstr>画像の前処理</vt:lpstr>
      <vt:lpstr>画像の前処理</vt:lpstr>
      <vt:lpstr>画像の前処理</vt:lpstr>
      <vt:lpstr>画像の前処理</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Xu Hongkun</cp:lastModifiedBy>
  <cp:revision>194</cp:revision>
  <dcterms:created xsi:type="dcterms:W3CDTF">2014-04-01T16:35:38Z</dcterms:created>
  <dcterms:modified xsi:type="dcterms:W3CDTF">2020-06-23T00:15:54Z</dcterms:modified>
</cp:coreProperties>
</file>