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3"/>
  </p:notesMasterIdLst>
  <p:sldIdLst>
    <p:sldId id="268" r:id="rId2"/>
    <p:sldId id="263" r:id="rId3"/>
    <p:sldId id="258" r:id="rId4"/>
    <p:sldId id="259" r:id="rId5"/>
    <p:sldId id="260" r:id="rId6"/>
    <p:sldId id="264" r:id="rId7"/>
    <p:sldId id="261" r:id="rId8"/>
    <p:sldId id="266" r:id="rId9"/>
    <p:sldId id="267" r:id="rId10"/>
    <p:sldId id="265"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324A"/>
    <a:srgbClr val="00A4DE"/>
    <a:srgbClr val="1E4C9E"/>
    <a:srgbClr val="013DFD"/>
    <a:srgbClr val="0130C5"/>
    <a:srgbClr val="00B6F6"/>
    <a:srgbClr val="00ADEA"/>
    <a:srgbClr val="47CFFF"/>
    <a:srgbClr val="7DDDFF"/>
    <a:srgbClr val="57D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216" autoAdjust="0"/>
  </p:normalViewPr>
  <p:slideViewPr>
    <p:cSldViewPr snapToGrid="0">
      <p:cViewPr varScale="1">
        <p:scale>
          <a:sx n="74" d="100"/>
          <a:sy n="74" d="100"/>
        </p:scale>
        <p:origin x="101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BE0583-ACE4-4F16-927B-920954889DF3}" type="datetimeFigureOut">
              <a:rPr kumimoji="1" lang="ja-JP" altLang="en-US" smtClean="0"/>
              <a:t>2021/1/21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67BEF9-C29F-4E6F-AC44-63833B1AB03F}" type="slidenum">
              <a:rPr kumimoji="1" lang="ja-JP" altLang="en-US" smtClean="0"/>
              <a:t>‹#›</a:t>
            </a:fld>
            <a:endParaRPr kumimoji="1" lang="ja-JP" altLang="en-US"/>
          </a:p>
        </p:txBody>
      </p:sp>
    </p:spTree>
    <p:extLst>
      <p:ext uri="{BB962C8B-B14F-4D97-AF65-F5344CB8AC3E}">
        <p14:creationId xmlns:p14="http://schemas.microsoft.com/office/powerpoint/2010/main" val="229034727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zh-CN" altLang="en-US" dirty="0"/>
              <a:t>结合孪生网络，我写了一个交互式识别系统</a:t>
            </a:r>
            <a:endParaRPr kumimoji="1" lang="ja-JP" altLang="en-US" dirty="0"/>
          </a:p>
        </p:txBody>
      </p:sp>
      <p:sp>
        <p:nvSpPr>
          <p:cNvPr id="4" name="スライド番号プレースホルダー 3"/>
          <p:cNvSpPr>
            <a:spLocks noGrp="1"/>
          </p:cNvSpPr>
          <p:nvPr>
            <p:ph type="sldNum" sz="quarter" idx="5"/>
          </p:nvPr>
        </p:nvSpPr>
        <p:spPr/>
        <p:txBody>
          <a:bodyPr/>
          <a:lstStyle/>
          <a:p>
            <a:fld id="{6867BEF9-C29F-4E6F-AC44-63833B1AB03F}" type="slidenum">
              <a:rPr kumimoji="1" lang="ja-JP" altLang="en-US" smtClean="0"/>
              <a:t>1</a:t>
            </a:fld>
            <a:endParaRPr kumimoji="1" lang="ja-JP" altLang="en-US"/>
          </a:p>
        </p:txBody>
      </p:sp>
    </p:spTree>
    <p:extLst>
      <p:ext uri="{BB962C8B-B14F-4D97-AF65-F5344CB8AC3E}">
        <p14:creationId xmlns:p14="http://schemas.microsoft.com/office/powerpoint/2010/main" val="14244282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zh-CN" altLang="en-US" dirty="0"/>
              <a:t>根据三个模型的预测结果，以及一些计算机图像学的知识，我创建了这个有趣的交互式识别程序。</a:t>
            </a:r>
            <a:endParaRPr kumimoji="1" lang="en-US" altLang="zh-CN" dirty="0"/>
          </a:p>
          <a:p>
            <a:r>
              <a:rPr kumimoji="1" lang="zh-CN" altLang="en-US" dirty="0"/>
              <a:t>用户可以在手写板了写任何东西，如果是已知的四种分类（</a:t>
            </a:r>
            <a:r>
              <a:rPr kumimoji="1" lang="en-US" altLang="ja-JP" dirty="0"/>
              <a:t>×</a:t>
            </a:r>
            <a:r>
              <a:rPr kumimoji="1" lang="zh-CN" altLang="en-US" dirty="0"/>
              <a:t>表示乘号）和数字，会从天而降彩色的“魔法雨”。</a:t>
            </a:r>
            <a:endParaRPr kumimoji="1" lang="en-US" altLang="zh-CN" dirty="0"/>
          </a:p>
          <a:p>
            <a:r>
              <a:rPr kumimoji="1" lang="zh-CN" altLang="en-US" dirty="0"/>
              <a:t>如果是未知的字符也会原封不动的从天而降。</a:t>
            </a:r>
            <a:endParaRPr kumimoji="1" lang="en-US" altLang="zh-CN" dirty="0"/>
          </a:p>
          <a:p>
            <a:r>
              <a:rPr kumimoji="1" lang="zh-CN" altLang="en-US" dirty="0"/>
              <a:t>开发灵感来自</a:t>
            </a:r>
            <a:r>
              <a:rPr kumimoji="1" lang="en-US" altLang="zh-CN" dirty="0" err="1"/>
              <a:t>TeamLab</a:t>
            </a:r>
            <a:endParaRPr kumimoji="1" lang="en-US" altLang="zh-CN" dirty="0"/>
          </a:p>
        </p:txBody>
      </p:sp>
      <p:sp>
        <p:nvSpPr>
          <p:cNvPr id="4" name="スライド番号プレースホルダー 3"/>
          <p:cNvSpPr>
            <a:spLocks noGrp="1"/>
          </p:cNvSpPr>
          <p:nvPr>
            <p:ph type="sldNum" sz="quarter" idx="5"/>
          </p:nvPr>
        </p:nvSpPr>
        <p:spPr/>
        <p:txBody>
          <a:bodyPr/>
          <a:lstStyle/>
          <a:p>
            <a:fld id="{6867BEF9-C29F-4E6F-AC44-63833B1AB03F}" type="slidenum">
              <a:rPr kumimoji="1" lang="ja-JP" altLang="en-US" smtClean="0"/>
              <a:t>10</a:t>
            </a:fld>
            <a:endParaRPr kumimoji="1" lang="ja-JP" altLang="en-US"/>
          </a:p>
        </p:txBody>
      </p:sp>
    </p:spTree>
    <p:extLst>
      <p:ext uri="{BB962C8B-B14F-4D97-AF65-F5344CB8AC3E}">
        <p14:creationId xmlns:p14="http://schemas.microsoft.com/office/powerpoint/2010/main" val="35370290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b="0" i="0" dirty="0">
                <a:solidFill>
                  <a:srgbClr val="EA4335"/>
                </a:solidFill>
                <a:effectLst/>
                <a:latin typeface="arial" panose="020B0604020202020204" pitchFamily="34" charset="0"/>
              </a:rPr>
              <a:t>Few</a:t>
            </a:r>
            <a:r>
              <a:rPr lang="en-US" altLang="ja-JP" b="0" i="0" dirty="0">
                <a:solidFill>
                  <a:srgbClr val="202124"/>
                </a:solidFill>
                <a:effectLst/>
                <a:latin typeface="arial" panose="020B0604020202020204" pitchFamily="34" charset="0"/>
              </a:rPr>
              <a:t>-</a:t>
            </a:r>
            <a:r>
              <a:rPr lang="en-US" altLang="ja-JP" b="0" i="0" dirty="0">
                <a:solidFill>
                  <a:srgbClr val="EA4335"/>
                </a:solidFill>
                <a:effectLst/>
                <a:latin typeface="arial" panose="020B0604020202020204" pitchFamily="34" charset="0"/>
              </a:rPr>
              <a:t>shot Learning</a:t>
            </a:r>
            <a:r>
              <a:rPr lang="ja-JP" altLang="en-US" b="0" i="0" dirty="0">
                <a:solidFill>
                  <a:srgbClr val="202124"/>
                </a:solidFill>
                <a:effectLst/>
                <a:latin typeface="arial" panose="020B0604020202020204" pitchFamily="34" charset="0"/>
              </a:rPr>
              <a:t> は少ない訓練データを用いて新たなクラスを学習し、テストデータを分類する問題である。</a:t>
            </a:r>
            <a:endParaRPr lang="en-US" altLang="ja-JP" b="0" i="0" dirty="0">
              <a:solidFill>
                <a:srgbClr val="202124"/>
              </a:solidFill>
              <a:effectLst/>
              <a:latin typeface="arial" panose="020B0604020202020204" pitchFamily="34" charset="0"/>
            </a:endParaRPr>
          </a:p>
          <a:p>
            <a:r>
              <a:rPr lang="en-US" altLang="ja-JP" b="0" i="0" dirty="0">
                <a:solidFill>
                  <a:srgbClr val="202124"/>
                </a:solidFill>
                <a:effectLst/>
                <a:latin typeface="arial" panose="020B0604020202020204" pitchFamily="34" charset="0"/>
              </a:rPr>
              <a:t>N</a:t>
            </a:r>
            <a:r>
              <a:rPr lang="ja-JP" altLang="en-US" b="0" i="0" dirty="0">
                <a:solidFill>
                  <a:srgbClr val="202124"/>
                </a:solidFill>
                <a:effectLst/>
                <a:latin typeface="arial" panose="020B0604020202020204" pitchFamily="34" charset="0"/>
              </a:rPr>
              <a:t>個のクラスについて、各クラス</a:t>
            </a:r>
            <a:r>
              <a:rPr lang="en-US" altLang="ja-JP" b="0" i="0" dirty="0">
                <a:solidFill>
                  <a:srgbClr val="202124"/>
                </a:solidFill>
                <a:effectLst/>
                <a:latin typeface="arial" panose="020B0604020202020204" pitchFamily="34" charset="0"/>
              </a:rPr>
              <a:t>K</a:t>
            </a:r>
            <a:r>
              <a:rPr lang="ja-JP" altLang="en-US" b="0" i="0" dirty="0">
                <a:solidFill>
                  <a:srgbClr val="202124"/>
                </a:solidFill>
                <a:effectLst/>
                <a:latin typeface="arial" panose="020B0604020202020204" pitchFamily="34" charset="0"/>
              </a:rPr>
              <a:t>個のデータから学習を行う問題設定を </a:t>
            </a:r>
            <a:r>
              <a:rPr lang="en-US" altLang="ja-JP" b="0" i="0" dirty="0">
                <a:solidFill>
                  <a:srgbClr val="202124"/>
                </a:solidFill>
                <a:effectLst/>
                <a:latin typeface="arial" panose="020B0604020202020204" pitchFamily="34" charset="0"/>
              </a:rPr>
              <a:t>N-</a:t>
            </a:r>
            <a:r>
              <a:rPr lang="en-US" altLang="ja-JP" b="0" i="0" dirty="0">
                <a:solidFill>
                  <a:srgbClr val="EA4335"/>
                </a:solidFill>
                <a:effectLst/>
                <a:latin typeface="arial" panose="020B0604020202020204" pitchFamily="34" charset="0"/>
              </a:rPr>
              <a:t>way</a:t>
            </a:r>
            <a:r>
              <a:rPr lang="ja-JP" altLang="en-US" b="0" i="0" dirty="0">
                <a:solidFill>
                  <a:srgbClr val="202124"/>
                </a:solidFill>
                <a:effectLst/>
                <a:latin typeface="arial" panose="020B0604020202020204" pitchFamily="34" charset="0"/>
              </a:rPr>
              <a:t> </a:t>
            </a:r>
            <a:r>
              <a:rPr lang="en-US" altLang="ja-JP" b="0" i="0" dirty="0">
                <a:solidFill>
                  <a:srgbClr val="202124"/>
                </a:solidFill>
                <a:effectLst/>
                <a:latin typeface="arial" panose="020B0604020202020204" pitchFamily="34" charset="0"/>
              </a:rPr>
              <a:t>K-</a:t>
            </a:r>
            <a:r>
              <a:rPr lang="en-US" altLang="ja-JP" b="0" i="0" dirty="0">
                <a:solidFill>
                  <a:srgbClr val="EA4335"/>
                </a:solidFill>
                <a:effectLst/>
                <a:latin typeface="arial" panose="020B0604020202020204" pitchFamily="34" charset="0"/>
              </a:rPr>
              <a:t>shot Learning</a:t>
            </a:r>
            <a:r>
              <a:rPr lang="ja-JP" altLang="en-US" b="0" i="0" dirty="0">
                <a:solidFill>
                  <a:srgbClr val="202124"/>
                </a:solidFill>
                <a:effectLst/>
                <a:latin typeface="arial" panose="020B0604020202020204" pitchFamily="34" charset="0"/>
              </a:rPr>
              <a:t> と呼ぶ。</a:t>
            </a:r>
            <a:endParaRPr lang="en-US" altLang="ja-JP" b="0" i="0" dirty="0">
              <a:solidFill>
                <a:srgbClr val="202124"/>
              </a:solidFill>
              <a:effectLst/>
              <a:latin typeface="arial" panose="020B0604020202020204" pitchFamily="34" charset="0"/>
            </a:endParaRPr>
          </a:p>
          <a:p>
            <a:endParaRPr kumimoji="1" lang="en-US" altLang="ja-JP" b="0" i="0" dirty="0">
              <a:solidFill>
                <a:srgbClr val="202124"/>
              </a:solidFill>
              <a:effectLst/>
              <a:latin typeface="arial" panose="020B0604020202020204" pitchFamily="34" charset="0"/>
            </a:endParaRPr>
          </a:p>
          <a:p>
            <a:r>
              <a:rPr kumimoji="1" lang="zh-CN" altLang="en-US" b="0" i="0" dirty="0">
                <a:solidFill>
                  <a:srgbClr val="202124"/>
                </a:solidFill>
                <a:effectLst/>
                <a:latin typeface="arial" panose="020B0604020202020204" pitchFamily="34" charset="0"/>
              </a:rPr>
              <a:t>一共只有</a:t>
            </a:r>
            <a:r>
              <a:rPr kumimoji="1" lang="en-US" altLang="zh-CN" b="0" i="0" dirty="0">
                <a:solidFill>
                  <a:srgbClr val="202124"/>
                </a:solidFill>
                <a:effectLst/>
                <a:latin typeface="arial" panose="020B0604020202020204" pitchFamily="34" charset="0"/>
              </a:rPr>
              <a:t>5</a:t>
            </a:r>
            <a:r>
              <a:rPr kumimoji="1" lang="zh-CN" altLang="en-US" b="0" i="0" dirty="0">
                <a:solidFill>
                  <a:srgbClr val="202124"/>
                </a:solidFill>
                <a:effectLst/>
                <a:latin typeface="arial" panose="020B0604020202020204" pitchFamily="34" charset="0"/>
              </a:rPr>
              <a:t>种类别，每种类别</a:t>
            </a:r>
            <a:r>
              <a:rPr kumimoji="1" lang="en-US" altLang="zh-CN" b="0" i="0" dirty="0">
                <a:solidFill>
                  <a:srgbClr val="202124"/>
                </a:solidFill>
                <a:effectLst/>
                <a:latin typeface="arial" panose="020B0604020202020204" pitchFamily="34" charset="0"/>
              </a:rPr>
              <a:t>10</a:t>
            </a:r>
            <a:r>
              <a:rPr kumimoji="1" lang="zh-CN" altLang="en-US" b="0" i="0" dirty="0">
                <a:solidFill>
                  <a:srgbClr val="202124"/>
                </a:solidFill>
                <a:effectLst/>
                <a:latin typeface="arial" panose="020B0604020202020204" pitchFamily="34" charset="0"/>
              </a:rPr>
              <a:t>张图片，所以叫做</a:t>
            </a:r>
            <a:r>
              <a:rPr kumimoji="1" lang="en-US" altLang="ja-JP" dirty="0"/>
              <a:t>5</a:t>
            </a:r>
            <a:r>
              <a:rPr kumimoji="1" lang="en-US" altLang="zh-CN" dirty="0"/>
              <a:t>-way 10-shot Learning</a:t>
            </a:r>
          </a:p>
          <a:p>
            <a:r>
              <a:rPr kumimoji="1" lang="zh-CN" altLang="en-US" dirty="0"/>
              <a:t>由于样本数据极少，使用普通的深度学习方法是很难达到良好的效果的，</a:t>
            </a:r>
            <a:endParaRPr kumimoji="1" lang="en-US" altLang="zh-CN" dirty="0"/>
          </a:p>
          <a:p>
            <a:r>
              <a:rPr kumimoji="1" lang="zh-CN" altLang="en-US" dirty="0"/>
              <a:t>特别是那些模型特别复杂，参数特别多的模型，在少样本问题上表现的并不是很出色。</a:t>
            </a:r>
            <a:endParaRPr kumimoji="1" lang="en-US" altLang="zh-CN" dirty="0"/>
          </a:p>
          <a:p>
            <a:r>
              <a:rPr kumimoji="1" lang="zh-CN" altLang="en-US" dirty="0"/>
              <a:t>专门用于少样本的机器学习方法叫做少样本学习</a:t>
            </a:r>
            <a:r>
              <a:rPr kumimoji="1" lang="en-US" altLang="zh-CN" dirty="0"/>
              <a:t>(few-shot learning)</a:t>
            </a:r>
          </a:p>
          <a:p>
            <a:endParaRPr kumimoji="1" lang="ja-JP" altLang="en-US" dirty="0"/>
          </a:p>
        </p:txBody>
      </p:sp>
      <p:sp>
        <p:nvSpPr>
          <p:cNvPr id="4" name="スライド番号プレースホルダー 3"/>
          <p:cNvSpPr>
            <a:spLocks noGrp="1"/>
          </p:cNvSpPr>
          <p:nvPr>
            <p:ph type="sldNum" sz="quarter" idx="5"/>
          </p:nvPr>
        </p:nvSpPr>
        <p:spPr/>
        <p:txBody>
          <a:bodyPr/>
          <a:lstStyle/>
          <a:p>
            <a:fld id="{6867BEF9-C29F-4E6F-AC44-63833B1AB03F}" type="slidenum">
              <a:rPr kumimoji="1" lang="ja-JP" altLang="en-US" smtClean="0"/>
              <a:t>2</a:t>
            </a:fld>
            <a:endParaRPr kumimoji="1" lang="ja-JP" altLang="en-US"/>
          </a:p>
        </p:txBody>
      </p:sp>
    </p:spTree>
    <p:extLst>
      <p:ext uri="{BB962C8B-B14F-4D97-AF65-F5344CB8AC3E}">
        <p14:creationId xmlns:p14="http://schemas.microsoft.com/office/powerpoint/2010/main" val="3647545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zh-CN" altLang="en-US" dirty="0"/>
              <a:t>孪生神经网络</a:t>
            </a:r>
            <a:r>
              <a:rPr kumimoji="1" lang="en-US" altLang="zh-CN" dirty="0"/>
              <a:t>(Siamese network)</a:t>
            </a:r>
            <a:r>
              <a:rPr kumimoji="1" lang="zh-CN" altLang="en-US" dirty="0"/>
              <a:t>是少样本学习的代表性手法，</a:t>
            </a:r>
            <a:endParaRPr kumimoji="1" lang="en-US" altLang="zh-CN" dirty="0"/>
          </a:p>
          <a:p>
            <a:r>
              <a:rPr kumimoji="1" lang="zh-CN" altLang="en-US" dirty="0"/>
              <a:t>它不是用来区分每一张图片到底是什么，</a:t>
            </a:r>
            <a:endParaRPr kumimoji="1" lang="en-US" altLang="zh-CN" dirty="0"/>
          </a:p>
          <a:p>
            <a:r>
              <a:rPr kumimoji="1" lang="zh-CN" altLang="en-US" dirty="0"/>
              <a:t>而是用来区别两张图片是不是一样的东西。</a:t>
            </a:r>
            <a:endParaRPr kumimoji="1" lang="en-US" altLang="zh-CN" dirty="0"/>
          </a:p>
          <a:p>
            <a:r>
              <a:rPr kumimoji="1" lang="zh-CN" altLang="en-US" dirty="0"/>
              <a:t>所以，我对数据进行了上述处理</a:t>
            </a:r>
            <a:endParaRPr kumimoji="1" lang="en-US" altLang="zh-CN" dirty="0"/>
          </a:p>
          <a:p>
            <a:r>
              <a:rPr kumimoji="1" lang="zh-CN" altLang="en-US" dirty="0"/>
              <a:t>两两一组，并且标识到底是不是一样的字符，用于训练。</a:t>
            </a:r>
            <a:endParaRPr kumimoji="1" lang="en-US" altLang="zh-CN" dirty="0"/>
          </a:p>
          <a:p>
            <a:r>
              <a:rPr kumimoji="1" lang="zh-CN" altLang="en-US" dirty="0"/>
              <a:t>在测试数据中我加入了两类没有训练过的字符</a:t>
            </a:r>
            <a:r>
              <a:rPr kumimoji="1" lang="ja-JP" altLang="en-US" dirty="0"/>
              <a:t>“ま”</a:t>
            </a:r>
            <a:r>
              <a:rPr kumimoji="1" lang="zh-CN" altLang="en-US" dirty="0"/>
              <a:t>和</a:t>
            </a:r>
            <a:r>
              <a:rPr kumimoji="1" lang="ja-JP" altLang="en-US" dirty="0"/>
              <a:t>“も”</a:t>
            </a:r>
            <a:r>
              <a:rPr kumimoji="1" lang="zh-CN" altLang="en-US" dirty="0"/>
              <a:t>用于检测模型是不是具有一定的检验未知分类的能力。</a:t>
            </a:r>
            <a:endParaRPr kumimoji="1" lang="en-US" altLang="zh-CN" dirty="0"/>
          </a:p>
          <a:p>
            <a:endParaRPr kumimoji="1" lang="ja-JP" altLang="en-US" dirty="0"/>
          </a:p>
        </p:txBody>
      </p:sp>
      <p:sp>
        <p:nvSpPr>
          <p:cNvPr id="4" name="スライド番号プレースホルダー 3"/>
          <p:cNvSpPr>
            <a:spLocks noGrp="1"/>
          </p:cNvSpPr>
          <p:nvPr>
            <p:ph type="sldNum" sz="quarter" idx="5"/>
          </p:nvPr>
        </p:nvSpPr>
        <p:spPr/>
        <p:txBody>
          <a:bodyPr/>
          <a:lstStyle/>
          <a:p>
            <a:fld id="{6867BEF9-C29F-4E6F-AC44-63833B1AB03F}" type="slidenum">
              <a:rPr kumimoji="1" lang="ja-JP" altLang="en-US" smtClean="0"/>
              <a:t>3</a:t>
            </a:fld>
            <a:endParaRPr kumimoji="1" lang="ja-JP" altLang="en-US"/>
          </a:p>
        </p:txBody>
      </p:sp>
    </p:spTree>
    <p:extLst>
      <p:ext uri="{BB962C8B-B14F-4D97-AF65-F5344CB8AC3E}">
        <p14:creationId xmlns:p14="http://schemas.microsoft.com/office/powerpoint/2010/main" val="3791826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zh-CN" altLang="en-US" dirty="0"/>
              <a:t>这是我搭建的孪生神经网络的结构，它由一个简单的卷积神经网络训练所组成。</a:t>
            </a:r>
            <a:endParaRPr kumimoji="1" lang="en-US" altLang="zh-CN" dirty="0"/>
          </a:p>
          <a:p>
            <a:r>
              <a:rPr kumimoji="1" lang="zh-CN" altLang="en-US" dirty="0"/>
              <a:t>上下并行的模型其实是一个神经网络，只不过识别了两次不同的图片，</a:t>
            </a:r>
            <a:endParaRPr kumimoji="1" lang="en-US" altLang="zh-CN" dirty="0"/>
          </a:p>
          <a:p>
            <a:r>
              <a:rPr kumimoji="1" lang="zh-CN" altLang="en-US" dirty="0"/>
              <a:t>最后算出两张图片的相似度。</a:t>
            </a:r>
            <a:endParaRPr kumimoji="1" lang="ja-JP" altLang="en-US" dirty="0"/>
          </a:p>
        </p:txBody>
      </p:sp>
      <p:sp>
        <p:nvSpPr>
          <p:cNvPr id="4" name="スライド番号プレースホルダー 3"/>
          <p:cNvSpPr>
            <a:spLocks noGrp="1"/>
          </p:cNvSpPr>
          <p:nvPr>
            <p:ph type="sldNum" sz="quarter" idx="5"/>
          </p:nvPr>
        </p:nvSpPr>
        <p:spPr/>
        <p:txBody>
          <a:bodyPr/>
          <a:lstStyle/>
          <a:p>
            <a:fld id="{6867BEF9-C29F-4E6F-AC44-63833B1AB03F}" type="slidenum">
              <a:rPr kumimoji="1" lang="ja-JP" altLang="en-US" smtClean="0"/>
              <a:t>4</a:t>
            </a:fld>
            <a:endParaRPr kumimoji="1" lang="ja-JP" altLang="en-US"/>
          </a:p>
        </p:txBody>
      </p:sp>
    </p:spTree>
    <p:extLst>
      <p:ext uri="{BB962C8B-B14F-4D97-AF65-F5344CB8AC3E}">
        <p14:creationId xmlns:p14="http://schemas.microsoft.com/office/powerpoint/2010/main" val="2684550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zh-CN" altLang="en-US" dirty="0"/>
              <a:t>在我的网络中为了数值化两张图像的不相似度，</a:t>
            </a:r>
            <a:endParaRPr kumimoji="1" lang="en-US" altLang="zh-CN" dirty="0"/>
          </a:p>
          <a:p>
            <a:r>
              <a:rPr kumimoji="1" lang="zh-CN" altLang="en-US" dirty="0"/>
              <a:t>我采用了</a:t>
            </a:r>
            <a:r>
              <a:rPr lang="ja-JP" altLang="en-US" b="0" i="0" dirty="0">
                <a:solidFill>
                  <a:srgbClr val="4D5156"/>
                </a:solidFill>
                <a:effectLst/>
                <a:latin typeface="arial" panose="020B0604020202020204" pitchFamily="34" charset="0"/>
              </a:rPr>
              <a:t>对比损失</a:t>
            </a:r>
            <a:r>
              <a:rPr lang="zh-CN" altLang="en-US" b="0" i="0" dirty="0">
                <a:solidFill>
                  <a:srgbClr val="4D5156"/>
                </a:solidFill>
                <a:effectLst/>
                <a:latin typeface="arial" panose="020B0604020202020204" pitchFamily="34" charset="0"/>
              </a:rPr>
              <a:t>函数</a:t>
            </a:r>
            <a:r>
              <a:rPr lang="en-US" altLang="zh-CN" b="0" i="0" dirty="0">
                <a:solidFill>
                  <a:srgbClr val="4D5156"/>
                </a:solidFill>
                <a:effectLst/>
                <a:latin typeface="arial" panose="020B0604020202020204" pitchFamily="34" charset="0"/>
              </a:rPr>
              <a:t>(</a:t>
            </a:r>
            <a:r>
              <a:rPr kumimoji="1" lang="en-US" altLang="zh-CN" dirty="0"/>
              <a:t>Contrastive Loss Function</a:t>
            </a:r>
            <a:r>
              <a:rPr lang="en-US" altLang="zh-CN" b="0" i="0" dirty="0">
                <a:solidFill>
                  <a:srgbClr val="4D5156"/>
                </a:solidFill>
                <a:effectLst/>
                <a:latin typeface="arial" panose="020B0604020202020204" pitchFamily="34" charset="0"/>
              </a:rPr>
              <a:t>),</a:t>
            </a:r>
          </a:p>
          <a:p>
            <a:r>
              <a:rPr kumimoji="1" lang="zh-CN" altLang="en-US" b="0" i="0" dirty="0">
                <a:solidFill>
                  <a:srgbClr val="4D5156"/>
                </a:solidFill>
                <a:effectLst/>
                <a:latin typeface="arial" panose="020B0604020202020204" pitchFamily="34" charset="0"/>
              </a:rPr>
              <a:t>它的一种实现方式如蓝框中的式子所示，这里</a:t>
            </a:r>
            <a:r>
              <a:rPr kumimoji="1" lang="en-US" altLang="zh-CN" b="0" i="0" dirty="0">
                <a:solidFill>
                  <a:srgbClr val="4D5156"/>
                </a:solidFill>
                <a:effectLst/>
                <a:latin typeface="arial" panose="020B0604020202020204" pitchFamily="34" charset="0"/>
              </a:rPr>
              <a:t>m</a:t>
            </a:r>
            <a:r>
              <a:rPr kumimoji="1" lang="zh-CN" altLang="en-US" b="0" i="0" dirty="0">
                <a:solidFill>
                  <a:srgbClr val="4D5156"/>
                </a:solidFill>
                <a:effectLst/>
                <a:latin typeface="arial" panose="020B0604020202020204" pitchFamily="34" charset="0"/>
              </a:rPr>
              <a:t>是一个需要手动赋值的量，</a:t>
            </a:r>
            <a:endParaRPr kumimoji="1" lang="en-US" altLang="zh-CN" b="0" i="0" dirty="0">
              <a:solidFill>
                <a:srgbClr val="4D5156"/>
              </a:solidFill>
              <a:effectLst/>
              <a:latin typeface="arial" panose="020B0604020202020204" pitchFamily="34" charset="0"/>
            </a:endParaRPr>
          </a:p>
          <a:p>
            <a:r>
              <a:rPr kumimoji="1" lang="zh-CN" altLang="en-US" b="0" i="0" dirty="0">
                <a:solidFill>
                  <a:srgbClr val="4D5156"/>
                </a:solidFill>
                <a:effectLst/>
                <a:latin typeface="arial" panose="020B0604020202020204" pitchFamily="34" charset="0"/>
              </a:rPr>
              <a:t>它表示不用图片之间的距离有多大时才认定其为不同的两个图片，</a:t>
            </a:r>
            <a:endParaRPr kumimoji="1" lang="en-US" altLang="zh-CN" b="0" i="0" dirty="0">
              <a:solidFill>
                <a:srgbClr val="4D5156"/>
              </a:solidFill>
              <a:effectLst/>
              <a:latin typeface="arial" panose="020B0604020202020204" pitchFamily="34" charset="0"/>
            </a:endParaRPr>
          </a:p>
          <a:p>
            <a:r>
              <a:rPr kumimoji="1" lang="zh-CN" altLang="en-US" b="0" i="0" dirty="0">
                <a:solidFill>
                  <a:srgbClr val="4D5156"/>
                </a:solidFill>
                <a:effectLst/>
                <a:latin typeface="arial" panose="020B0604020202020204" pitchFamily="34" charset="0"/>
              </a:rPr>
              <a:t>换句话说，不同图片的良好预测结果应该是大于</a:t>
            </a:r>
            <a:r>
              <a:rPr kumimoji="1" lang="en-US" altLang="zh-CN" b="0" i="0" dirty="0">
                <a:solidFill>
                  <a:srgbClr val="4D5156"/>
                </a:solidFill>
                <a:effectLst/>
                <a:latin typeface="arial" panose="020B0604020202020204" pitchFamily="34" charset="0"/>
              </a:rPr>
              <a:t>2</a:t>
            </a:r>
            <a:r>
              <a:rPr kumimoji="1" lang="zh-CN" altLang="en-US" b="0" i="0" dirty="0">
                <a:solidFill>
                  <a:srgbClr val="4D5156"/>
                </a:solidFill>
                <a:effectLst/>
                <a:latin typeface="arial" panose="020B0604020202020204" pitchFamily="34" charset="0"/>
              </a:rPr>
              <a:t>的。</a:t>
            </a:r>
            <a:endParaRPr kumimoji="1" lang="en-US" altLang="zh-CN" b="0" i="0" dirty="0">
              <a:solidFill>
                <a:srgbClr val="4D5156"/>
              </a:solidFill>
              <a:effectLst/>
              <a:latin typeface="arial" panose="020B0604020202020204" pitchFamily="34" charset="0"/>
            </a:endParaRPr>
          </a:p>
        </p:txBody>
      </p:sp>
      <p:sp>
        <p:nvSpPr>
          <p:cNvPr id="4" name="スライド番号プレースホルダー 3"/>
          <p:cNvSpPr>
            <a:spLocks noGrp="1"/>
          </p:cNvSpPr>
          <p:nvPr>
            <p:ph type="sldNum" sz="quarter" idx="5"/>
          </p:nvPr>
        </p:nvSpPr>
        <p:spPr/>
        <p:txBody>
          <a:bodyPr/>
          <a:lstStyle/>
          <a:p>
            <a:fld id="{6867BEF9-C29F-4E6F-AC44-63833B1AB03F}" type="slidenum">
              <a:rPr kumimoji="1" lang="ja-JP" altLang="en-US" smtClean="0"/>
              <a:t>5</a:t>
            </a:fld>
            <a:endParaRPr kumimoji="1" lang="ja-JP" altLang="en-US"/>
          </a:p>
        </p:txBody>
      </p:sp>
    </p:spTree>
    <p:extLst>
      <p:ext uri="{BB962C8B-B14F-4D97-AF65-F5344CB8AC3E}">
        <p14:creationId xmlns:p14="http://schemas.microsoft.com/office/powerpoint/2010/main" val="29442252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zh-CN" altLang="en-US" dirty="0"/>
              <a:t>左图是我搭建的孪生神经网络损失值和在测试集上的测试准确率随训练代数的变化。</a:t>
            </a:r>
            <a:endParaRPr kumimoji="1" lang="en-US" altLang="zh-CN" dirty="0"/>
          </a:p>
          <a:p>
            <a:r>
              <a:rPr kumimoji="1" lang="zh-CN" altLang="en-US" dirty="0"/>
              <a:t>可见模型还是学习到了一些区分未知类别的字符的能力的，</a:t>
            </a:r>
            <a:endParaRPr kumimoji="1" lang="en-US" altLang="zh-CN" dirty="0"/>
          </a:p>
          <a:p>
            <a:r>
              <a:rPr kumimoji="1" lang="zh-CN" altLang="en-US" dirty="0"/>
              <a:t>但是准确度还是有限。</a:t>
            </a:r>
            <a:endParaRPr kumimoji="1" lang="en-US" altLang="zh-CN" dirty="0"/>
          </a:p>
          <a:p>
            <a:r>
              <a:rPr kumimoji="1" lang="zh-CN" altLang="en-US" dirty="0"/>
              <a:t>我将所有数据的分类结果画在一个三维坐标系中，如右图所示，</a:t>
            </a:r>
            <a:endParaRPr kumimoji="1" lang="en-US" altLang="zh-CN" dirty="0"/>
          </a:p>
          <a:p>
            <a:r>
              <a:rPr kumimoji="1" lang="zh-CN" altLang="en-US" dirty="0"/>
              <a:t>可见五类数据都大多集中在各自的一个点上，</a:t>
            </a:r>
            <a:endParaRPr kumimoji="1" lang="en-US" altLang="zh-CN" dirty="0"/>
          </a:p>
          <a:p>
            <a:r>
              <a:rPr kumimoji="1" lang="zh-CN" altLang="en-US" dirty="0"/>
              <a:t>如果出现一个新的未知图片，计算它与这五类数据中心的距离，就可以判断它到底是什么了，</a:t>
            </a:r>
            <a:endParaRPr kumimoji="1" lang="en-US" altLang="zh-CN" dirty="0"/>
          </a:p>
          <a:p>
            <a:r>
              <a:rPr kumimoji="1" lang="zh-CN" altLang="en-US" dirty="0"/>
              <a:t>是属于这五类？属于哪一种？还是未知种类的数据？</a:t>
            </a:r>
            <a:endParaRPr kumimoji="1" lang="ja-JP" altLang="en-US" dirty="0"/>
          </a:p>
        </p:txBody>
      </p:sp>
      <p:sp>
        <p:nvSpPr>
          <p:cNvPr id="4" name="スライド番号プレースホルダー 3"/>
          <p:cNvSpPr>
            <a:spLocks noGrp="1"/>
          </p:cNvSpPr>
          <p:nvPr>
            <p:ph type="sldNum" sz="quarter" idx="5"/>
          </p:nvPr>
        </p:nvSpPr>
        <p:spPr/>
        <p:txBody>
          <a:bodyPr/>
          <a:lstStyle/>
          <a:p>
            <a:fld id="{6867BEF9-C29F-4E6F-AC44-63833B1AB03F}" type="slidenum">
              <a:rPr kumimoji="1" lang="ja-JP" altLang="en-US" smtClean="0"/>
              <a:t>6</a:t>
            </a:fld>
            <a:endParaRPr kumimoji="1" lang="ja-JP" altLang="en-US"/>
          </a:p>
        </p:txBody>
      </p:sp>
    </p:spTree>
    <p:extLst>
      <p:ext uri="{BB962C8B-B14F-4D97-AF65-F5344CB8AC3E}">
        <p14:creationId xmlns:p14="http://schemas.microsoft.com/office/powerpoint/2010/main" val="2774901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zh-CN" altLang="en-US" dirty="0"/>
              <a:t>这是测试结果的一些例子，右下角的数值表示不相似度，越大越不相似。</a:t>
            </a:r>
            <a:endParaRPr kumimoji="1" lang="ja-JP" altLang="en-US" dirty="0"/>
          </a:p>
        </p:txBody>
      </p:sp>
      <p:sp>
        <p:nvSpPr>
          <p:cNvPr id="4" name="スライド番号プレースホルダー 3"/>
          <p:cNvSpPr>
            <a:spLocks noGrp="1"/>
          </p:cNvSpPr>
          <p:nvPr>
            <p:ph type="sldNum" sz="quarter" idx="5"/>
          </p:nvPr>
        </p:nvSpPr>
        <p:spPr/>
        <p:txBody>
          <a:bodyPr/>
          <a:lstStyle/>
          <a:p>
            <a:fld id="{6867BEF9-C29F-4E6F-AC44-63833B1AB03F}" type="slidenum">
              <a:rPr kumimoji="1" lang="ja-JP" altLang="en-US" smtClean="0"/>
              <a:t>7</a:t>
            </a:fld>
            <a:endParaRPr kumimoji="1" lang="ja-JP" altLang="en-US"/>
          </a:p>
        </p:txBody>
      </p:sp>
    </p:spTree>
    <p:extLst>
      <p:ext uri="{BB962C8B-B14F-4D97-AF65-F5344CB8AC3E}">
        <p14:creationId xmlns:p14="http://schemas.microsoft.com/office/powerpoint/2010/main" val="2680120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zh-CN" altLang="en-US" dirty="0"/>
              <a:t>根据之前的描述，取每类数据的平均向量值就可以表示这一类数据了。</a:t>
            </a:r>
            <a:endParaRPr kumimoji="1" lang="en-US" altLang="zh-CN" dirty="0"/>
          </a:p>
          <a:p>
            <a:r>
              <a:rPr kumimoji="1" lang="zh-CN" altLang="en-US" dirty="0"/>
              <a:t>之后需要做的只要拿来一个新的图片，计算它与这五个向量之间的距离即可。</a:t>
            </a:r>
            <a:endParaRPr kumimoji="1" lang="en-US" altLang="zh-CN" dirty="0"/>
          </a:p>
          <a:p>
            <a:endParaRPr kumimoji="1" lang="ja-JP" altLang="en-US" dirty="0"/>
          </a:p>
        </p:txBody>
      </p:sp>
      <p:sp>
        <p:nvSpPr>
          <p:cNvPr id="4" name="スライド番号プレースホルダー 3"/>
          <p:cNvSpPr>
            <a:spLocks noGrp="1"/>
          </p:cNvSpPr>
          <p:nvPr>
            <p:ph type="sldNum" sz="quarter" idx="5"/>
          </p:nvPr>
        </p:nvSpPr>
        <p:spPr/>
        <p:txBody>
          <a:bodyPr/>
          <a:lstStyle/>
          <a:p>
            <a:fld id="{6867BEF9-C29F-4E6F-AC44-63833B1AB03F}" type="slidenum">
              <a:rPr kumimoji="1" lang="ja-JP" altLang="en-US" smtClean="0"/>
              <a:t>8</a:t>
            </a:fld>
            <a:endParaRPr kumimoji="1" lang="ja-JP" altLang="en-US"/>
          </a:p>
        </p:txBody>
      </p:sp>
    </p:spTree>
    <p:extLst>
      <p:ext uri="{BB962C8B-B14F-4D97-AF65-F5344CB8AC3E}">
        <p14:creationId xmlns:p14="http://schemas.microsoft.com/office/powerpoint/2010/main" val="1530319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zh-CN" altLang="en-US" dirty="0"/>
              <a:t>除了上述这个孪生网络，我还搭建了一个普通的卷积神经网络用来确认到底属于五类中的哪一个。</a:t>
            </a:r>
            <a:endParaRPr kumimoji="1" lang="en-US" altLang="zh-CN" dirty="0"/>
          </a:p>
          <a:p>
            <a:r>
              <a:rPr kumimoji="1" lang="zh-CN" altLang="en-US" dirty="0"/>
              <a:t>还搭建了一个专门识别数字的卷积神经网络，使用</a:t>
            </a:r>
            <a:r>
              <a:rPr kumimoji="1" lang="en-US" altLang="zh-CN" dirty="0"/>
              <a:t>MNIST</a:t>
            </a:r>
            <a:r>
              <a:rPr kumimoji="1" lang="zh-CN" altLang="en-US" dirty="0"/>
              <a:t>数据集进行训练，这个神经网络不是重点（因为已经有很多预训练好的精度非常高的模型），识别数字的精度有限。</a:t>
            </a:r>
            <a:endParaRPr kumimoji="1" lang="en-US" altLang="zh-CN" dirty="0"/>
          </a:p>
          <a:p>
            <a:r>
              <a:rPr kumimoji="1" lang="zh-CN" altLang="en-US" dirty="0"/>
              <a:t>集成这三个模型，我编写了一个手写板程序，可以让用户书写任意的文字。</a:t>
            </a:r>
            <a:endParaRPr kumimoji="1" lang="ja-JP" altLang="en-US" dirty="0"/>
          </a:p>
        </p:txBody>
      </p:sp>
      <p:sp>
        <p:nvSpPr>
          <p:cNvPr id="4" name="スライド番号プレースホルダー 3"/>
          <p:cNvSpPr>
            <a:spLocks noGrp="1"/>
          </p:cNvSpPr>
          <p:nvPr>
            <p:ph type="sldNum" sz="quarter" idx="5"/>
          </p:nvPr>
        </p:nvSpPr>
        <p:spPr/>
        <p:txBody>
          <a:bodyPr/>
          <a:lstStyle/>
          <a:p>
            <a:fld id="{6867BEF9-C29F-4E6F-AC44-63833B1AB03F}" type="slidenum">
              <a:rPr kumimoji="1" lang="ja-JP" altLang="en-US" smtClean="0"/>
              <a:t>9</a:t>
            </a:fld>
            <a:endParaRPr kumimoji="1" lang="ja-JP" altLang="en-US"/>
          </a:p>
        </p:txBody>
      </p:sp>
    </p:spTree>
    <p:extLst>
      <p:ext uri="{BB962C8B-B14F-4D97-AF65-F5344CB8AC3E}">
        <p14:creationId xmlns:p14="http://schemas.microsoft.com/office/powerpoint/2010/main" val="62195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6AEC523-F77F-45C4-AD16-6033B11B2FBD}" type="datetimeFigureOut">
              <a:rPr kumimoji="1" lang="ja-JP" altLang="en-US" smtClean="0"/>
              <a:t>2021/1/21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F9E64F8-5A85-49F3-AD45-B9096BCFBD79}" type="slidenum">
              <a:rPr kumimoji="1" lang="ja-JP" altLang="en-US" smtClean="0"/>
              <a:t>‹#›</a:t>
            </a:fld>
            <a:endParaRPr kumimoji="1" lang="ja-JP" altLang="en-US"/>
          </a:p>
        </p:txBody>
      </p:sp>
    </p:spTree>
    <p:extLst>
      <p:ext uri="{BB962C8B-B14F-4D97-AF65-F5344CB8AC3E}">
        <p14:creationId xmlns:p14="http://schemas.microsoft.com/office/powerpoint/2010/main" val="1405063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6AEC523-F77F-45C4-AD16-6033B11B2FBD}" type="datetimeFigureOut">
              <a:rPr kumimoji="1" lang="ja-JP" altLang="en-US" smtClean="0"/>
              <a:t>2021/1/21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F9E64F8-5A85-49F3-AD45-B9096BCFBD79}" type="slidenum">
              <a:rPr kumimoji="1" lang="ja-JP" altLang="en-US" smtClean="0"/>
              <a:t>‹#›</a:t>
            </a:fld>
            <a:endParaRPr kumimoji="1" lang="ja-JP" altLang="en-US"/>
          </a:p>
        </p:txBody>
      </p:sp>
    </p:spTree>
    <p:extLst>
      <p:ext uri="{BB962C8B-B14F-4D97-AF65-F5344CB8AC3E}">
        <p14:creationId xmlns:p14="http://schemas.microsoft.com/office/powerpoint/2010/main" val="426117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E6AEC523-F77F-45C4-AD16-6033B11B2FBD}" type="datetimeFigureOut">
              <a:rPr kumimoji="1" lang="ja-JP" altLang="en-US" smtClean="0"/>
              <a:t>2021/1/21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F9E64F8-5A85-49F3-AD45-B9096BCFBD79}" type="slidenum">
              <a:rPr kumimoji="1" lang="ja-JP" altLang="en-US" smtClean="0"/>
              <a:t>‹#›</a:t>
            </a:fld>
            <a:endParaRPr kumimoji="1" lang="ja-JP" altLang="en-US"/>
          </a:p>
        </p:txBody>
      </p:sp>
    </p:spTree>
    <p:extLst>
      <p:ext uri="{BB962C8B-B14F-4D97-AF65-F5344CB8AC3E}">
        <p14:creationId xmlns:p14="http://schemas.microsoft.com/office/powerpoint/2010/main" val="1503704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6AEC523-F77F-45C4-AD16-6033B11B2FBD}" type="datetimeFigureOut">
              <a:rPr kumimoji="1" lang="ja-JP" altLang="en-US" smtClean="0"/>
              <a:t>2021/1/21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F9E64F8-5A85-49F3-AD45-B9096BCFBD79}" type="slidenum">
              <a:rPr kumimoji="1" lang="ja-JP" altLang="en-US" smtClean="0"/>
              <a:t>‹#›</a:t>
            </a:fld>
            <a:endParaRPr kumimoji="1" lang="ja-JP" altLang="en-US"/>
          </a:p>
        </p:txBody>
      </p:sp>
    </p:spTree>
    <p:extLst>
      <p:ext uri="{BB962C8B-B14F-4D97-AF65-F5344CB8AC3E}">
        <p14:creationId xmlns:p14="http://schemas.microsoft.com/office/powerpoint/2010/main" val="187872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6AEC523-F77F-45C4-AD16-6033B11B2FBD}" type="datetimeFigureOut">
              <a:rPr kumimoji="1" lang="ja-JP" altLang="en-US" smtClean="0"/>
              <a:t>2021/1/21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F9E64F8-5A85-49F3-AD45-B9096BCFBD79}" type="slidenum">
              <a:rPr kumimoji="1" lang="ja-JP" altLang="en-US" smtClean="0"/>
              <a:t>‹#›</a:t>
            </a:fld>
            <a:endParaRPr kumimoji="1" lang="ja-JP" altLang="en-US"/>
          </a:p>
        </p:txBody>
      </p:sp>
    </p:spTree>
    <p:extLst>
      <p:ext uri="{BB962C8B-B14F-4D97-AF65-F5344CB8AC3E}">
        <p14:creationId xmlns:p14="http://schemas.microsoft.com/office/powerpoint/2010/main" val="3581135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6AEC523-F77F-45C4-AD16-6033B11B2FBD}" type="datetimeFigureOut">
              <a:rPr kumimoji="1" lang="ja-JP" altLang="en-US" smtClean="0"/>
              <a:t>2021/1/21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F9E64F8-5A85-49F3-AD45-B9096BCFBD79}" type="slidenum">
              <a:rPr kumimoji="1" lang="ja-JP" altLang="en-US" smtClean="0"/>
              <a:t>‹#›</a:t>
            </a:fld>
            <a:endParaRPr kumimoji="1" lang="ja-JP" altLang="en-US"/>
          </a:p>
        </p:txBody>
      </p:sp>
    </p:spTree>
    <p:extLst>
      <p:ext uri="{BB962C8B-B14F-4D97-AF65-F5344CB8AC3E}">
        <p14:creationId xmlns:p14="http://schemas.microsoft.com/office/powerpoint/2010/main" val="2014728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45127" y="2507550"/>
            <a:ext cx="5156200"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7550"/>
            <a:ext cx="5181601"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E6AEC523-F77F-45C4-AD16-6033B11B2FBD}" type="datetimeFigureOut">
              <a:rPr kumimoji="1" lang="ja-JP" altLang="en-US" smtClean="0"/>
              <a:t>2021/1/21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F9E64F8-5A85-49F3-AD45-B9096BCFBD79}" type="slidenum">
              <a:rPr kumimoji="1" lang="ja-JP" altLang="en-US" smtClean="0"/>
              <a:t>‹#›</a:t>
            </a:fld>
            <a:endParaRPr kumimoji="1" lang="ja-JP" altLang="en-US"/>
          </a:p>
        </p:txBody>
      </p:sp>
      <p:sp>
        <p:nvSpPr>
          <p:cNvPr id="10" name="Title 9"/>
          <p:cNvSpPr>
            <a:spLocks noGrp="1"/>
          </p:cNvSpPr>
          <p:nvPr>
            <p:ph type="title"/>
          </p:nvPr>
        </p:nvSpPr>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2763937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6AEC523-F77F-45C4-AD16-6033B11B2FBD}" type="datetimeFigureOut">
              <a:rPr kumimoji="1" lang="ja-JP" altLang="en-US" smtClean="0"/>
              <a:t>2021/1/21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F9E64F8-5A85-49F3-AD45-B9096BCFBD79}" type="slidenum">
              <a:rPr kumimoji="1" lang="ja-JP" altLang="en-US" smtClean="0"/>
              <a:t>‹#›</a:t>
            </a:fld>
            <a:endParaRPr kumimoji="1" lang="ja-JP" altLang="en-US"/>
          </a:p>
        </p:txBody>
      </p:sp>
      <p:sp>
        <p:nvSpPr>
          <p:cNvPr id="6" name="Title 5"/>
          <p:cNvSpPr>
            <a:spLocks noGrp="1"/>
          </p:cNvSpPr>
          <p:nvPr>
            <p:ph type="title"/>
          </p:nvPr>
        </p:nvSpPr>
        <p:spPr/>
        <p:txBody>
          <a:bodyPr/>
          <a:lstStyle/>
          <a:p>
            <a:r>
              <a:rPr lang="ja-JP" altLang="en-US"/>
              <a:t>マスター タイトルの書式設定</a:t>
            </a:r>
            <a:endParaRPr lang="en-US"/>
          </a:p>
        </p:txBody>
      </p:sp>
    </p:spTree>
    <p:extLst>
      <p:ext uri="{BB962C8B-B14F-4D97-AF65-F5344CB8AC3E}">
        <p14:creationId xmlns:p14="http://schemas.microsoft.com/office/powerpoint/2010/main" val="2580611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AEC523-F77F-45C4-AD16-6033B11B2FBD}" type="datetimeFigureOut">
              <a:rPr kumimoji="1" lang="ja-JP" altLang="en-US" smtClean="0"/>
              <a:t>2021/1/21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F9E64F8-5A85-49F3-AD45-B9096BCFBD79}" type="slidenum">
              <a:rPr kumimoji="1" lang="ja-JP" altLang="en-US" smtClean="0"/>
              <a:t>‹#›</a:t>
            </a:fld>
            <a:endParaRPr kumimoji="1" lang="ja-JP" altLang="en-US"/>
          </a:p>
        </p:txBody>
      </p:sp>
    </p:spTree>
    <p:extLst>
      <p:ext uri="{BB962C8B-B14F-4D97-AF65-F5344CB8AC3E}">
        <p14:creationId xmlns:p14="http://schemas.microsoft.com/office/powerpoint/2010/main" val="721499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ja-JP" altLang="en-US"/>
              <a:t>マスター タイトルの書式設定</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6AEC523-F77F-45C4-AD16-6033B11B2FBD}" type="datetimeFigureOut">
              <a:rPr kumimoji="1" lang="ja-JP" altLang="en-US" smtClean="0"/>
              <a:t>2021/1/21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F9E64F8-5A85-49F3-AD45-B9096BCFBD79}" type="slidenum">
              <a:rPr kumimoji="1" lang="ja-JP" altLang="en-US" smtClean="0"/>
              <a:t>‹#›</a:t>
            </a:fld>
            <a:endParaRPr kumimoji="1" lang="ja-JP" altLang="en-US"/>
          </a:p>
        </p:txBody>
      </p:sp>
    </p:spTree>
    <p:extLst>
      <p:ext uri="{BB962C8B-B14F-4D97-AF65-F5344CB8AC3E}">
        <p14:creationId xmlns:p14="http://schemas.microsoft.com/office/powerpoint/2010/main" val="716712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6AEC523-F77F-45C4-AD16-6033B11B2FBD}" type="datetimeFigureOut">
              <a:rPr kumimoji="1" lang="ja-JP" altLang="en-US" smtClean="0"/>
              <a:t>2021/1/21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F9E64F8-5A85-49F3-AD45-B9096BCFBD79}" type="slidenum">
              <a:rPr kumimoji="1" lang="ja-JP" altLang="en-US" smtClean="0"/>
              <a:t>‹#›</a:t>
            </a:fld>
            <a:endParaRPr kumimoji="1" lang="ja-JP" altLang="en-US"/>
          </a:p>
        </p:txBody>
      </p:sp>
    </p:spTree>
    <p:extLst>
      <p:ext uri="{BB962C8B-B14F-4D97-AF65-F5344CB8AC3E}">
        <p14:creationId xmlns:p14="http://schemas.microsoft.com/office/powerpoint/2010/main" val="508632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E6AEC523-F77F-45C4-AD16-6033B11B2FBD}" type="datetimeFigureOut">
              <a:rPr kumimoji="1" lang="ja-JP" altLang="en-US" smtClean="0"/>
              <a:t>2021/1/21</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kumimoji="1" lang="ja-JP"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6F9E64F8-5A85-49F3-AD45-B9096BCFBD79}" type="slidenum">
              <a:rPr kumimoji="1" lang="ja-JP" altLang="en-US" smtClean="0"/>
              <a:t>‹#›</a:t>
            </a:fld>
            <a:endParaRPr kumimoji="1" lang="ja-JP" altLang="en-US"/>
          </a:p>
        </p:txBody>
      </p:sp>
    </p:spTree>
    <p:extLst>
      <p:ext uri="{BB962C8B-B14F-4D97-AF65-F5344CB8AC3E}">
        <p14:creationId xmlns:p14="http://schemas.microsoft.com/office/powerpoint/2010/main" val="190404577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3.xml"/><Relationship Id="rId7" Type="http://schemas.openxmlformats.org/officeDocument/2006/relationships/notesSlide" Target="../notesSlides/notesSlide5.xml"/><Relationship Id="rId12" Type="http://schemas.openxmlformats.org/officeDocument/2006/relationships/image" Target="../media/image12.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2.xml"/><Relationship Id="rId11" Type="http://schemas.openxmlformats.org/officeDocument/2006/relationships/image" Target="../media/image11.png"/><Relationship Id="rId5" Type="http://schemas.openxmlformats.org/officeDocument/2006/relationships/tags" Target="../tags/tag5.xml"/><Relationship Id="rId10" Type="http://schemas.openxmlformats.org/officeDocument/2006/relationships/image" Target="../media/image10.png"/><Relationship Id="rId4" Type="http://schemas.openxmlformats.org/officeDocument/2006/relationships/tags" Target="../tags/tag4.xml"/><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tags" Target="../tags/tag8.xml"/><Relationship Id="rId7" Type="http://schemas.openxmlformats.org/officeDocument/2006/relationships/image" Target="../media/image21.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notesSlide" Target="../notesSlides/notesSlide8.xml"/><Relationship Id="rId11" Type="http://schemas.openxmlformats.org/officeDocument/2006/relationships/image" Target="../media/image25.png"/><Relationship Id="rId5" Type="http://schemas.openxmlformats.org/officeDocument/2006/relationships/slideLayout" Target="../slideLayouts/slideLayout2.xml"/><Relationship Id="rId10" Type="http://schemas.openxmlformats.org/officeDocument/2006/relationships/image" Target="../media/image24.png"/><Relationship Id="rId4" Type="http://schemas.openxmlformats.org/officeDocument/2006/relationships/tags" Target="../tags/tag9.xml"/><Relationship Id="rId9" Type="http://schemas.openxmlformats.org/officeDocument/2006/relationships/image" Target="../media/image2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55A0FE-6EBE-4DFD-93FB-5B54B319C778}"/>
              </a:ext>
            </a:extLst>
          </p:cNvPr>
          <p:cNvSpPr>
            <a:spLocks noGrp="1"/>
          </p:cNvSpPr>
          <p:nvPr>
            <p:ph type="ctrTitle"/>
          </p:nvPr>
        </p:nvSpPr>
        <p:spPr/>
        <p:txBody>
          <a:bodyPr>
            <a:normAutofit/>
          </a:bodyPr>
          <a:lstStyle/>
          <a:p>
            <a:br>
              <a:rPr kumimoji="1" lang="en-US" altLang="ja-JP" dirty="0"/>
            </a:br>
            <a:r>
              <a:rPr kumimoji="1" lang="ja-JP" altLang="en-US" sz="4800" dirty="0"/>
              <a:t>シャムネットワークを用いたインタラクティブ認識システム</a:t>
            </a:r>
            <a:endParaRPr kumimoji="1" lang="ja-JP" altLang="en-US" dirty="0"/>
          </a:p>
        </p:txBody>
      </p:sp>
      <p:sp>
        <p:nvSpPr>
          <p:cNvPr id="3" name="字幕 2">
            <a:extLst>
              <a:ext uri="{FF2B5EF4-FFF2-40B4-BE49-F238E27FC236}">
                <a16:creationId xmlns:a16="http://schemas.microsoft.com/office/drawing/2014/main" id="{F455F161-A81C-47CF-BF76-0A657178EDA7}"/>
              </a:ext>
            </a:extLst>
          </p:cNvPr>
          <p:cNvSpPr>
            <a:spLocks noGrp="1"/>
          </p:cNvSpPr>
          <p:nvPr>
            <p:ph type="subTitle" idx="1"/>
          </p:nvPr>
        </p:nvSpPr>
        <p:spPr>
          <a:xfrm>
            <a:off x="1524000" y="4356182"/>
            <a:ext cx="9144000" cy="1543548"/>
          </a:xfrm>
        </p:spPr>
        <p:txBody>
          <a:bodyPr>
            <a:normAutofit/>
          </a:bodyPr>
          <a:lstStyle/>
          <a:p>
            <a:r>
              <a:rPr lang="ja-JP" altLang="en-US" dirty="0"/>
              <a:t>徐　宏坤</a:t>
            </a:r>
            <a:endParaRPr lang="en-US" altLang="zh-CN" dirty="0"/>
          </a:p>
          <a:p>
            <a:r>
              <a:rPr lang="en-US" altLang="zh-CN" dirty="0"/>
              <a:t>2021/01/22</a:t>
            </a:r>
          </a:p>
        </p:txBody>
      </p:sp>
      <p:sp>
        <p:nvSpPr>
          <p:cNvPr id="4" name="字幕 2">
            <a:extLst>
              <a:ext uri="{FF2B5EF4-FFF2-40B4-BE49-F238E27FC236}">
                <a16:creationId xmlns:a16="http://schemas.microsoft.com/office/drawing/2014/main" id="{D219C17F-DEA8-4D18-A3CC-BFA2F7CCD12A}"/>
              </a:ext>
            </a:extLst>
          </p:cNvPr>
          <p:cNvSpPr txBox="1">
            <a:spLocks/>
          </p:cNvSpPr>
          <p:nvPr/>
        </p:nvSpPr>
        <p:spPr>
          <a:xfrm>
            <a:off x="1524000" y="3512130"/>
            <a:ext cx="9144000" cy="61117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kumimoji="1"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kumimoji="1"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kumimoji="1"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kumimoji="1"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kumimoji="1"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kumimoji="1"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kumimoji="1"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kumimoji="1"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kumimoji="1" sz="2000" kern="1200">
                <a:solidFill>
                  <a:schemeClr val="tx1"/>
                </a:solidFill>
                <a:latin typeface="+mn-lt"/>
                <a:ea typeface="+mn-ea"/>
                <a:cs typeface="+mn-cs"/>
              </a:defRPr>
            </a:lvl9pPr>
          </a:lstStyle>
          <a:p>
            <a:r>
              <a:rPr lang="en-US" altLang="zh-CN" dirty="0">
                <a:solidFill>
                  <a:srgbClr val="202122"/>
                </a:solidFill>
                <a:latin typeface="+mj-ea"/>
              </a:rPr>
              <a:t>—</a:t>
            </a:r>
            <a:r>
              <a:rPr lang="ja-JP" altLang="en-US" dirty="0">
                <a:solidFill>
                  <a:srgbClr val="202122"/>
                </a:solidFill>
                <a:latin typeface="+mj-ea"/>
              </a:rPr>
              <a:t>♡⛤♫♡♢♫♢♡⛤♢♡♫⛤♡♢⛤</a:t>
            </a:r>
            <a:r>
              <a:rPr lang="en-US" altLang="zh-CN" dirty="0">
                <a:solidFill>
                  <a:srgbClr val="202122"/>
                </a:solidFill>
                <a:latin typeface="+mj-ea"/>
              </a:rPr>
              <a:t>—</a:t>
            </a:r>
            <a:endParaRPr lang="en-US" altLang="ja-JP" dirty="0"/>
          </a:p>
        </p:txBody>
      </p:sp>
      <p:sp>
        <p:nvSpPr>
          <p:cNvPr id="5" name="テキスト ボックス 4">
            <a:extLst>
              <a:ext uri="{FF2B5EF4-FFF2-40B4-BE49-F238E27FC236}">
                <a16:creationId xmlns:a16="http://schemas.microsoft.com/office/drawing/2014/main" id="{D4F0105E-E337-4A93-BF05-66748ABB61A3}"/>
              </a:ext>
            </a:extLst>
          </p:cNvPr>
          <p:cNvSpPr txBox="1"/>
          <p:nvPr/>
        </p:nvSpPr>
        <p:spPr>
          <a:xfrm>
            <a:off x="3120286" y="6405540"/>
            <a:ext cx="9071714" cy="369332"/>
          </a:xfrm>
          <a:prstGeom prst="rect">
            <a:avLst/>
          </a:prstGeom>
          <a:noFill/>
        </p:spPr>
        <p:txBody>
          <a:bodyPr wrap="none" rtlCol="0">
            <a:spAutoFit/>
          </a:bodyPr>
          <a:lstStyle/>
          <a:p>
            <a:r>
              <a:rPr kumimoji="1" lang="en-US" altLang="ja-JP" dirty="0"/>
              <a:t>https://github.com/birdtianyu/LedgerMagic/tree/master/Interactive_Recognition_System</a:t>
            </a:r>
            <a:endParaRPr kumimoji="1" lang="ja-JP" altLang="en-US" dirty="0"/>
          </a:p>
        </p:txBody>
      </p:sp>
    </p:spTree>
    <p:extLst>
      <p:ext uri="{BB962C8B-B14F-4D97-AF65-F5344CB8AC3E}">
        <p14:creationId xmlns:p14="http://schemas.microsoft.com/office/powerpoint/2010/main" val="3971302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コンテンツ プレースホルダー 2">
            <a:extLst>
              <a:ext uri="{FF2B5EF4-FFF2-40B4-BE49-F238E27FC236}">
                <a16:creationId xmlns:a16="http://schemas.microsoft.com/office/drawing/2014/main" id="{90383576-713D-4F57-9704-0A0461017373}"/>
              </a:ext>
            </a:extLst>
          </p:cNvPr>
          <p:cNvSpPr txBox="1">
            <a:spLocks/>
          </p:cNvSpPr>
          <p:nvPr/>
        </p:nvSpPr>
        <p:spPr>
          <a:xfrm>
            <a:off x="845127" y="1828800"/>
            <a:ext cx="10515600" cy="43513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ja-JP" altLang="en-US" sz="2000" dirty="0"/>
              <a:t> 認識結果で効果を変えることができる</a:t>
            </a:r>
            <a:endParaRPr lang="en-US" altLang="ja-JP" sz="2000" dirty="0"/>
          </a:p>
          <a:p>
            <a:pPr>
              <a:buFont typeface="Wingdings" panose="05000000000000000000" pitchFamily="2" charset="2"/>
              <a:buChar char="ü"/>
            </a:pPr>
            <a:r>
              <a:rPr lang="ja-JP" altLang="en-US" sz="2000" dirty="0"/>
              <a:t> 未知のカテゴリの画像もそれに対応す</a:t>
            </a:r>
            <a:endParaRPr lang="en-US" altLang="ja-JP" sz="2000" dirty="0"/>
          </a:p>
          <a:p>
            <a:pPr marL="0" indent="0">
              <a:buNone/>
            </a:pPr>
            <a:r>
              <a:rPr lang="ja-JP" altLang="en-US" sz="2000" dirty="0"/>
              <a:t>　る効果がある。</a:t>
            </a:r>
            <a:r>
              <a:rPr lang="en-US" altLang="zh-CN" sz="2000" b="1" dirty="0"/>
              <a:t> </a:t>
            </a:r>
          </a:p>
          <a:p>
            <a:pPr marL="0" indent="0">
              <a:buNone/>
            </a:pPr>
            <a:endParaRPr lang="en-US" altLang="zh-CN" sz="2000" b="1" dirty="0"/>
          </a:p>
        </p:txBody>
      </p:sp>
      <p:sp>
        <p:nvSpPr>
          <p:cNvPr id="2" name="タイトル 1">
            <a:extLst>
              <a:ext uri="{FF2B5EF4-FFF2-40B4-BE49-F238E27FC236}">
                <a16:creationId xmlns:a16="http://schemas.microsoft.com/office/drawing/2014/main" id="{A22CC57D-59CF-43D1-AB8A-9958DB0A6E63}"/>
              </a:ext>
            </a:extLst>
          </p:cNvPr>
          <p:cNvSpPr>
            <a:spLocks noGrp="1"/>
          </p:cNvSpPr>
          <p:nvPr>
            <p:ph type="title"/>
          </p:nvPr>
        </p:nvSpPr>
        <p:spPr/>
        <p:txBody>
          <a:bodyPr/>
          <a:lstStyle/>
          <a:p>
            <a:r>
              <a:rPr kumimoji="1" lang="ja-JP" altLang="en-US" sz="4400" dirty="0"/>
              <a:t>インタラクティブ認識システム</a:t>
            </a:r>
            <a:endParaRPr kumimoji="1" lang="ja-JP" altLang="en-US" dirty="0"/>
          </a:p>
        </p:txBody>
      </p:sp>
      <p:pic>
        <p:nvPicPr>
          <p:cNvPr id="5" name="コンテンツ プレースホルダー 4">
            <a:extLst>
              <a:ext uri="{FF2B5EF4-FFF2-40B4-BE49-F238E27FC236}">
                <a16:creationId xmlns:a16="http://schemas.microsoft.com/office/drawing/2014/main" id="{7450B562-EB3B-477B-B0DE-030C2DEEB58F}"/>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45152"/>
          <a:stretch/>
        </p:blipFill>
        <p:spPr>
          <a:xfrm>
            <a:off x="912898" y="4351432"/>
            <a:ext cx="3073138" cy="1467106"/>
          </a:xfrm>
        </p:spPr>
      </p:pic>
      <p:pic>
        <p:nvPicPr>
          <p:cNvPr id="7" name="図 6">
            <a:extLst>
              <a:ext uri="{FF2B5EF4-FFF2-40B4-BE49-F238E27FC236}">
                <a16:creationId xmlns:a16="http://schemas.microsoft.com/office/drawing/2014/main" id="{9691FCC2-7ACC-4780-92D7-CD77F1B5AB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4278" y="1691322"/>
            <a:ext cx="3491553" cy="3706150"/>
          </a:xfrm>
          <a:prstGeom prst="rect">
            <a:avLst/>
          </a:prstGeom>
        </p:spPr>
      </p:pic>
      <p:pic>
        <p:nvPicPr>
          <p:cNvPr id="1026" name="Picture 2" descr="魔法少女 - Wikipedia">
            <a:extLst>
              <a:ext uri="{FF2B5EF4-FFF2-40B4-BE49-F238E27FC236}">
                <a16:creationId xmlns:a16="http://schemas.microsoft.com/office/drawing/2014/main" id="{83FF5851-2C3D-4011-B142-799F9A354F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3863488" y="3777795"/>
            <a:ext cx="1663268" cy="2351986"/>
          </a:xfrm>
          <a:prstGeom prst="rect">
            <a:avLst/>
          </a:prstGeom>
          <a:noFill/>
          <a:extLst>
            <a:ext uri="{909E8E84-426E-40DD-AFC4-6F175D3DCCD1}">
              <a14:hiddenFill xmlns:a14="http://schemas.microsoft.com/office/drawing/2010/main">
                <a:solidFill>
                  <a:srgbClr val="FFFFFF"/>
                </a:solidFill>
              </a14:hiddenFill>
            </a:ext>
          </a:extLst>
        </p:spPr>
      </p:pic>
      <p:pic>
        <p:nvPicPr>
          <p:cNvPr id="6" name="コンテンツ プレースホルダー 4">
            <a:extLst>
              <a:ext uri="{FF2B5EF4-FFF2-40B4-BE49-F238E27FC236}">
                <a16:creationId xmlns:a16="http://schemas.microsoft.com/office/drawing/2014/main" id="{58C0B35A-AA3F-4731-B558-71C9BE107A65}"/>
              </a:ext>
            </a:extLst>
          </p:cNvPr>
          <p:cNvPicPr>
            <a:picLocks noChangeAspect="1"/>
          </p:cNvPicPr>
          <p:nvPr/>
        </p:nvPicPr>
        <p:blipFill rotWithShape="1">
          <a:blip r:embed="rId3">
            <a:extLst>
              <a:ext uri="{28A0092B-C50C-407E-A947-70E740481C1C}">
                <a14:useLocalDpi xmlns:a14="http://schemas.microsoft.com/office/drawing/2010/main" val="0"/>
              </a:ext>
            </a:extLst>
          </a:blip>
          <a:srcRect r="54218"/>
          <a:stretch/>
        </p:blipFill>
        <p:spPr>
          <a:xfrm>
            <a:off x="5437764" y="2404088"/>
            <a:ext cx="2565189" cy="1467106"/>
          </a:xfrm>
          <a:prstGeom prst="rect">
            <a:avLst/>
          </a:prstGeom>
        </p:spPr>
      </p:pic>
      <p:sp>
        <p:nvSpPr>
          <p:cNvPr id="3" name="テキスト ボックス 2">
            <a:extLst>
              <a:ext uri="{FF2B5EF4-FFF2-40B4-BE49-F238E27FC236}">
                <a16:creationId xmlns:a16="http://schemas.microsoft.com/office/drawing/2014/main" id="{786E559F-F1A6-4C33-96A4-55E113A94903}"/>
              </a:ext>
            </a:extLst>
          </p:cNvPr>
          <p:cNvSpPr txBox="1"/>
          <p:nvPr/>
        </p:nvSpPr>
        <p:spPr>
          <a:xfrm>
            <a:off x="929513" y="5420162"/>
            <a:ext cx="3179075" cy="369332"/>
          </a:xfrm>
          <a:prstGeom prst="rect">
            <a:avLst/>
          </a:prstGeom>
          <a:noFill/>
        </p:spPr>
        <p:txBody>
          <a:bodyPr wrap="none" rtlCol="0">
            <a:spAutoFit/>
          </a:bodyPr>
          <a:lstStyle/>
          <a:p>
            <a:pPr algn="ctr"/>
            <a:r>
              <a:rPr lang="ja-JP" altLang="en-US" sz="1800" b="1" dirty="0"/>
              <a:t>一緒に魔法使いになりましょう</a:t>
            </a:r>
            <a:r>
              <a:rPr lang="en-US" altLang="ja-JP" sz="1800" b="1" dirty="0"/>
              <a:t>!</a:t>
            </a:r>
            <a:endParaRPr lang="en-US" altLang="zh-CN" sz="1800" b="1" dirty="0"/>
          </a:p>
        </p:txBody>
      </p:sp>
    </p:spTree>
    <p:extLst>
      <p:ext uri="{BB962C8B-B14F-4D97-AF65-F5344CB8AC3E}">
        <p14:creationId xmlns:p14="http://schemas.microsoft.com/office/powerpoint/2010/main" val="2697168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785E38-EB3A-4A36-B309-A335BB97B3C5}"/>
              </a:ext>
            </a:extLst>
          </p:cNvPr>
          <p:cNvSpPr>
            <a:spLocks noGrp="1"/>
          </p:cNvSpPr>
          <p:nvPr>
            <p:ph type="title"/>
          </p:nvPr>
        </p:nvSpPr>
        <p:spPr>
          <a:xfrm>
            <a:off x="838200" y="2766219"/>
            <a:ext cx="10515600" cy="1325562"/>
          </a:xfrm>
        </p:spPr>
        <p:txBody>
          <a:bodyPr/>
          <a:lstStyle/>
          <a:p>
            <a:pPr algn="ctr"/>
            <a:r>
              <a:rPr kumimoji="1" lang="ja-JP" altLang="en-US" dirty="0"/>
              <a:t>ご清聴ありがとうございました</a:t>
            </a:r>
          </a:p>
        </p:txBody>
      </p:sp>
    </p:spTree>
    <p:extLst>
      <p:ext uri="{BB962C8B-B14F-4D97-AF65-F5344CB8AC3E}">
        <p14:creationId xmlns:p14="http://schemas.microsoft.com/office/powerpoint/2010/main" val="1619075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A6E6A0-12B2-48D8-857A-1A04660C42E5}"/>
              </a:ext>
            </a:extLst>
          </p:cNvPr>
          <p:cNvSpPr>
            <a:spLocks noGrp="1"/>
          </p:cNvSpPr>
          <p:nvPr>
            <p:ph type="title"/>
          </p:nvPr>
        </p:nvSpPr>
        <p:spPr/>
        <p:txBody>
          <a:bodyPr/>
          <a:lstStyle/>
          <a:p>
            <a:r>
              <a:rPr kumimoji="1" lang="ja-JP" altLang="en-US" dirty="0"/>
              <a:t>データセット</a:t>
            </a:r>
          </a:p>
        </p:txBody>
      </p:sp>
      <p:sp>
        <p:nvSpPr>
          <p:cNvPr id="3" name="コンテンツ プレースホルダー 2">
            <a:extLst>
              <a:ext uri="{FF2B5EF4-FFF2-40B4-BE49-F238E27FC236}">
                <a16:creationId xmlns:a16="http://schemas.microsoft.com/office/drawing/2014/main" id="{08E7525E-F25E-4170-AFE2-03D42B976CEA}"/>
              </a:ext>
            </a:extLst>
          </p:cNvPr>
          <p:cNvSpPr>
            <a:spLocks noGrp="1"/>
          </p:cNvSpPr>
          <p:nvPr>
            <p:ph idx="1"/>
          </p:nvPr>
        </p:nvSpPr>
        <p:spPr/>
        <p:txBody>
          <a:bodyPr/>
          <a:lstStyle/>
          <a:p>
            <a:r>
              <a:rPr kumimoji="1" lang="ja-JP" altLang="en-US" dirty="0"/>
              <a:t>“</a:t>
            </a:r>
            <a:r>
              <a:rPr kumimoji="1" lang="en-US" altLang="ja-JP" dirty="0"/>
              <a:t>5</a:t>
            </a:r>
            <a:r>
              <a:rPr kumimoji="1" lang="en-US" altLang="zh-CN" dirty="0"/>
              <a:t>-way 10-shot Learning</a:t>
            </a:r>
            <a:r>
              <a:rPr kumimoji="1" lang="ja-JP" altLang="en-US" dirty="0"/>
              <a:t>”</a:t>
            </a:r>
            <a:r>
              <a:rPr lang="ja-JP" altLang="en-US" dirty="0"/>
              <a:t> </a:t>
            </a:r>
            <a:r>
              <a:rPr kumimoji="1" lang="ja-JP" altLang="en-US" dirty="0"/>
              <a:t>タスク</a:t>
            </a:r>
            <a:endParaRPr kumimoji="1" lang="en-US" altLang="zh-CN" sz="100" dirty="0"/>
          </a:p>
          <a:p>
            <a:pPr>
              <a:buFont typeface="Wingdings" panose="05000000000000000000" pitchFamily="2" charset="2"/>
              <a:buChar char="ü"/>
            </a:pPr>
            <a:r>
              <a:rPr kumimoji="1" lang="en-US" altLang="ja-JP" sz="2000" dirty="0"/>
              <a:t> 5</a:t>
            </a:r>
            <a:r>
              <a:rPr kumimoji="1" lang="ja-JP" altLang="en-US" sz="2000" dirty="0"/>
              <a:t>カテゴリ</a:t>
            </a:r>
            <a:endParaRPr kumimoji="1" lang="en-US" altLang="ja-JP" sz="2000" dirty="0"/>
          </a:p>
          <a:p>
            <a:pPr>
              <a:buFont typeface="Wingdings" panose="05000000000000000000" pitchFamily="2" charset="2"/>
              <a:buChar char="ü"/>
            </a:pPr>
            <a:r>
              <a:rPr kumimoji="1" lang="ja-JP" altLang="en-US" sz="2000" dirty="0"/>
              <a:t>各カテゴリ</a:t>
            </a:r>
            <a:r>
              <a:rPr kumimoji="1" lang="en-US" altLang="ja-JP" sz="2000" dirty="0"/>
              <a:t>10</a:t>
            </a:r>
            <a:r>
              <a:rPr kumimoji="1" lang="ja-JP" altLang="en-US" sz="2000" dirty="0"/>
              <a:t>枚</a:t>
            </a:r>
            <a:r>
              <a:rPr kumimoji="1" lang="en-US" altLang="ja-JP" sz="2000" dirty="0"/>
              <a:t>(256×256)</a:t>
            </a:r>
          </a:p>
          <a:p>
            <a:pPr>
              <a:buFont typeface="Wingdings" panose="05000000000000000000" pitchFamily="2" charset="2"/>
              <a:buChar char="ü"/>
            </a:pPr>
            <a:r>
              <a:rPr kumimoji="1" lang="ja-JP" altLang="en-US" sz="2000" dirty="0"/>
              <a:t>文字の種類ごとに筆の太さの違いが</a:t>
            </a:r>
            <a:r>
              <a:rPr lang="ja-JP" altLang="en-US" sz="2000" dirty="0"/>
              <a:t>ある</a:t>
            </a:r>
            <a:r>
              <a:rPr kumimoji="1" lang="ja-JP" altLang="en-US" sz="2000" dirty="0"/>
              <a:t>。</a:t>
            </a:r>
          </a:p>
        </p:txBody>
      </p:sp>
      <p:pic>
        <p:nvPicPr>
          <p:cNvPr id="4" name="図 3">
            <a:extLst>
              <a:ext uri="{FF2B5EF4-FFF2-40B4-BE49-F238E27FC236}">
                <a16:creationId xmlns:a16="http://schemas.microsoft.com/office/drawing/2014/main" id="{C7A6F0A6-148A-40D3-A33E-FE718DD5C6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8515" y="3172147"/>
            <a:ext cx="4680000" cy="2374034"/>
          </a:xfrm>
          <a:prstGeom prst="rect">
            <a:avLst/>
          </a:prstGeom>
        </p:spPr>
      </p:pic>
      <p:pic>
        <p:nvPicPr>
          <p:cNvPr id="5" name="図 4">
            <a:extLst>
              <a:ext uri="{FF2B5EF4-FFF2-40B4-BE49-F238E27FC236}">
                <a16:creationId xmlns:a16="http://schemas.microsoft.com/office/drawing/2014/main" id="{A721B0E1-A9DB-4D6F-B1CC-0CE04D1A96B8}"/>
              </a:ext>
            </a:extLst>
          </p:cNvPr>
          <p:cNvPicPr>
            <a:picLocks noChangeAspect="1"/>
          </p:cNvPicPr>
          <p:nvPr/>
        </p:nvPicPr>
        <p:blipFill>
          <a:blip r:embed="rId4"/>
          <a:stretch>
            <a:fillRect/>
          </a:stretch>
        </p:blipFill>
        <p:spPr>
          <a:xfrm>
            <a:off x="6988515" y="1828800"/>
            <a:ext cx="4680000" cy="1035336"/>
          </a:xfrm>
          <a:prstGeom prst="rect">
            <a:avLst/>
          </a:prstGeom>
        </p:spPr>
      </p:pic>
      <p:sp>
        <p:nvSpPr>
          <p:cNvPr id="6" name="テキスト ボックス 5">
            <a:extLst>
              <a:ext uri="{FF2B5EF4-FFF2-40B4-BE49-F238E27FC236}">
                <a16:creationId xmlns:a16="http://schemas.microsoft.com/office/drawing/2014/main" id="{CF31D118-1D98-4C12-803E-799354118352}"/>
              </a:ext>
            </a:extLst>
          </p:cNvPr>
          <p:cNvSpPr txBox="1"/>
          <p:nvPr/>
        </p:nvSpPr>
        <p:spPr>
          <a:xfrm>
            <a:off x="8405025" y="5555381"/>
            <a:ext cx="1846980" cy="307777"/>
          </a:xfrm>
          <a:prstGeom prst="rect">
            <a:avLst/>
          </a:prstGeom>
          <a:noFill/>
        </p:spPr>
        <p:txBody>
          <a:bodyPr wrap="none" rtlCol="0">
            <a:spAutoFit/>
          </a:bodyPr>
          <a:lstStyle/>
          <a:p>
            <a:r>
              <a:rPr kumimoji="1" lang="ja-JP" altLang="en-US" sz="1400" i="1" dirty="0"/>
              <a:t>図</a:t>
            </a:r>
            <a:r>
              <a:rPr kumimoji="1" lang="en-US" altLang="ja-JP" sz="1400" i="1" dirty="0"/>
              <a:t> 1:  </a:t>
            </a:r>
            <a:r>
              <a:rPr kumimoji="1" lang="ja-JP" altLang="en-US" sz="1400" i="1" dirty="0"/>
              <a:t>全てのデータ</a:t>
            </a:r>
          </a:p>
        </p:txBody>
      </p:sp>
    </p:spTree>
    <p:extLst>
      <p:ext uri="{BB962C8B-B14F-4D97-AF65-F5344CB8AC3E}">
        <p14:creationId xmlns:p14="http://schemas.microsoft.com/office/powerpoint/2010/main" val="138909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C4C984-3E59-43E1-ABC8-6C33B1A776ED}"/>
              </a:ext>
            </a:extLst>
          </p:cNvPr>
          <p:cNvSpPr>
            <a:spLocks noGrp="1"/>
          </p:cNvSpPr>
          <p:nvPr>
            <p:ph type="title"/>
          </p:nvPr>
        </p:nvSpPr>
        <p:spPr/>
        <p:txBody>
          <a:bodyPr/>
          <a:lstStyle/>
          <a:p>
            <a:r>
              <a:rPr kumimoji="1" lang="ja-JP" altLang="en-US" dirty="0"/>
              <a:t>前処理</a:t>
            </a:r>
          </a:p>
        </p:txBody>
      </p:sp>
      <p:sp>
        <p:nvSpPr>
          <p:cNvPr id="3" name="コンテンツ プレースホルダー 2">
            <a:extLst>
              <a:ext uri="{FF2B5EF4-FFF2-40B4-BE49-F238E27FC236}">
                <a16:creationId xmlns:a16="http://schemas.microsoft.com/office/drawing/2014/main" id="{C6756CC2-DB09-47D3-A9ED-49978C49D41B}"/>
              </a:ext>
            </a:extLst>
          </p:cNvPr>
          <p:cNvSpPr>
            <a:spLocks noGrp="1"/>
          </p:cNvSpPr>
          <p:nvPr>
            <p:ph idx="1"/>
          </p:nvPr>
        </p:nvSpPr>
        <p:spPr/>
        <p:txBody>
          <a:bodyPr/>
          <a:lstStyle/>
          <a:p>
            <a:r>
              <a:rPr kumimoji="1" lang="ja-JP" altLang="en-US" dirty="0"/>
              <a:t>シャムネットワーク訓練用データ</a:t>
            </a:r>
          </a:p>
        </p:txBody>
      </p:sp>
      <p:pic>
        <p:nvPicPr>
          <p:cNvPr id="5" name="図 4">
            <a:extLst>
              <a:ext uri="{FF2B5EF4-FFF2-40B4-BE49-F238E27FC236}">
                <a16:creationId xmlns:a16="http://schemas.microsoft.com/office/drawing/2014/main" id="{13641FDD-EF38-4BAC-A04F-E2C7184FC4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9962" y="2636181"/>
            <a:ext cx="5040000" cy="1060328"/>
          </a:xfrm>
          <a:prstGeom prst="rect">
            <a:avLst/>
          </a:prstGeom>
        </p:spPr>
      </p:pic>
      <p:sp>
        <p:nvSpPr>
          <p:cNvPr id="8" name="テキスト ボックス 7">
            <a:extLst>
              <a:ext uri="{FF2B5EF4-FFF2-40B4-BE49-F238E27FC236}">
                <a16:creationId xmlns:a16="http://schemas.microsoft.com/office/drawing/2014/main" id="{47CC369D-D809-4AA8-95CA-C9E954C8690D}"/>
              </a:ext>
            </a:extLst>
          </p:cNvPr>
          <p:cNvSpPr txBox="1"/>
          <p:nvPr/>
        </p:nvSpPr>
        <p:spPr>
          <a:xfrm>
            <a:off x="5657682" y="3694629"/>
            <a:ext cx="3557384" cy="369332"/>
          </a:xfrm>
          <a:prstGeom prst="rect">
            <a:avLst/>
          </a:prstGeom>
          <a:noFill/>
        </p:spPr>
        <p:txBody>
          <a:bodyPr wrap="none" rtlCol="0">
            <a:spAutoFit/>
          </a:bodyPr>
          <a:lstStyle/>
          <a:p>
            <a:r>
              <a:rPr kumimoji="1" lang="ja-JP" altLang="en-US" dirty="0"/>
              <a:t>ラベル</a:t>
            </a:r>
            <a:r>
              <a:rPr kumimoji="1" lang="en-US" altLang="ja-JP" dirty="0"/>
              <a:t>: [0. 0. 1. 1. 0. 1. 0. 0. 1. 0.]</a:t>
            </a:r>
            <a:endParaRPr kumimoji="1" lang="ja-JP" altLang="en-US" dirty="0"/>
          </a:p>
        </p:txBody>
      </p:sp>
      <p:pic>
        <p:nvPicPr>
          <p:cNvPr id="6" name="図 5">
            <a:extLst>
              <a:ext uri="{FF2B5EF4-FFF2-40B4-BE49-F238E27FC236}">
                <a16:creationId xmlns:a16="http://schemas.microsoft.com/office/drawing/2014/main" id="{71B87289-CE69-494F-92E6-DAB9CC3508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9962" y="4062080"/>
            <a:ext cx="5040000" cy="1060328"/>
          </a:xfrm>
          <a:prstGeom prst="rect">
            <a:avLst/>
          </a:prstGeom>
        </p:spPr>
      </p:pic>
      <p:sp>
        <p:nvSpPr>
          <p:cNvPr id="9" name="テキスト ボックス 8">
            <a:extLst>
              <a:ext uri="{FF2B5EF4-FFF2-40B4-BE49-F238E27FC236}">
                <a16:creationId xmlns:a16="http://schemas.microsoft.com/office/drawing/2014/main" id="{45BC5944-01B3-410D-A663-E0F4039AFFE8}"/>
              </a:ext>
            </a:extLst>
          </p:cNvPr>
          <p:cNvSpPr txBox="1"/>
          <p:nvPr/>
        </p:nvSpPr>
        <p:spPr>
          <a:xfrm>
            <a:off x="5657682" y="5150613"/>
            <a:ext cx="3557384" cy="369332"/>
          </a:xfrm>
          <a:prstGeom prst="rect">
            <a:avLst/>
          </a:prstGeom>
          <a:noFill/>
        </p:spPr>
        <p:txBody>
          <a:bodyPr wrap="none" rtlCol="0">
            <a:spAutoFit/>
          </a:bodyPr>
          <a:lstStyle/>
          <a:p>
            <a:r>
              <a:rPr kumimoji="1" lang="ja-JP" altLang="en-US" dirty="0"/>
              <a:t>ラベル</a:t>
            </a:r>
            <a:r>
              <a:rPr kumimoji="1" lang="en-US" altLang="ja-JP" dirty="0"/>
              <a:t>: [0. 0. 0. 1. 1. 0. 0. 0. 1. 0.]</a:t>
            </a:r>
            <a:endParaRPr kumimoji="1" lang="ja-JP" altLang="en-US" dirty="0"/>
          </a:p>
        </p:txBody>
      </p:sp>
      <p:sp>
        <p:nvSpPr>
          <p:cNvPr id="12" name="テキスト ボックス 11">
            <a:extLst>
              <a:ext uri="{FF2B5EF4-FFF2-40B4-BE49-F238E27FC236}">
                <a16:creationId xmlns:a16="http://schemas.microsoft.com/office/drawing/2014/main" id="{B9EF52B4-8201-4FB6-B4BA-8484452E0D0B}"/>
              </a:ext>
            </a:extLst>
          </p:cNvPr>
          <p:cNvSpPr txBox="1"/>
          <p:nvPr/>
        </p:nvSpPr>
        <p:spPr>
          <a:xfrm>
            <a:off x="2319486" y="2981679"/>
            <a:ext cx="2307043" cy="369332"/>
          </a:xfrm>
          <a:prstGeom prst="rect">
            <a:avLst/>
          </a:prstGeom>
          <a:noFill/>
        </p:spPr>
        <p:txBody>
          <a:bodyPr wrap="none" rtlCol="0">
            <a:spAutoFit/>
          </a:bodyPr>
          <a:lstStyle/>
          <a:p>
            <a:pPr algn="r"/>
            <a:r>
              <a:rPr kumimoji="1" lang="ja-JP" altLang="en-US" dirty="0"/>
              <a:t>トレーニングサンプル</a:t>
            </a:r>
            <a:r>
              <a:rPr kumimoji="1" lang="en-US" altLang="ja-JP" dirty="0"/>
              <a:t>:</a:t>
            </a:r>
            <a:endParaRPr kumimoji="1" lang="ja-JP" altLang="en-US" dirty="0"/>
          </a:p>
        </p:txBody>
      </p:sp>
      <p:sp>
        <p:nvSpPr>
          <p:cNvPr id="13" name="テキスト ボックス 12">
            <a:extLst>
              <a:ext uri="{FF2B5EF4-FFF2-40B4-BE49-F238E27FC236}">
                <a16:creationId xmlns:a16="http://schemas.microsoft.com/office/drawing/2014/main" id="{E08E35A4-D44E-479E-B83E-8E1405475523}"/>
              </a:ext>
            </a:extLst>
          </p:cNvPr>
          <p:cNvSpPr txBox="1"/>
          <p:nvPr/>
        </p:nvSpPr>
        <p:spPr>
          <a:xfrm>
            <a:off x="2904102" y="4397213"/>
            <a:ext cx="1675459" cy="369332"/>
          </a:xfrm>
          <a:prstGeom prst="rect">
            <a:avLst/>
          </a:prstGeom>
          <a:noFill/>
        </p:spPr>
        <p:txBody>
          <a:bodyPr wrap="none" rtlCol="0">
            <a:spAutoFit/>
          </a:bodyPr>
          <a:lstStyle/>
          <a:p>
            <a:pPr algn="r"/>
            <a:r>
              <a:rPr kumimoji="1" lang="ja-JP" altLang="en-US" dirty="0"/>
              <a:t>テストサンプル</a:t>
            </a:r>
            <a:r>
              <a:rPr kumimoji="1" lang="en-US" altLang="ja-JP" dirty="0"/>
              <a:t>:</a:t>
            </a:r>
            <a:endParaRPr kumimoji="1" lang="ja-JP" altLang="en-US" dirty="0"/>
          </a:p>
        </p:txBody>
      </p:sp>
      <p:sp>
        <p:nvSpPr>
          <p:cNvPr id="14" name="正方形/長方形 13">
            <a:extLst>
              <a:ext uri="{FF2B5EF4-FFF2-40B4-BE49-F238E27FC236}">
                <a16:creationId xmlns:a16="http://schemas.microsoft.com/office/drawing/2014/main" id="{D07EC2ED-1B99-46A1-9BBA-8C7AB02247EE}"/>
              </a:ext>
            </a:extLst>
          </p:cNvPr>
          <p:cNvSpPr/>
          <p:nvPr/>
        </p:nvSpPr>
        <p:spPr>
          <a:xfrm>
            <a:off x="5447592" y="4581216"/>
            <a:ext cx="492552" cy="49255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BFCF5F95-145F-405C-A1A9-75959E60764A}"/>
              </a:ext>
            </a:extLst>
          </p:cNvPr>
          <p:cNvSpPr/>
          <p:nvPr/>
        </p:nvSpPr>
        <p:spPr>
          <a:xfrm>
            <a:off x="7389998" y="4581216"/>
            <a:ext cx="492552" cy="49255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F63BD14A-A6E1-4BF1-8A58-C8FC14B346F1}"/>
              </a:ext>
            </a:extLst>
          </p:cNvPr>
          <p:cNvSpPr/>
          <p:nvPr/>
        </p:nvSpPr>
        <p:spPr>
          <a:xfrm>
            <a:off x="7882550" y="4581216"/>
            <a:ext cx="492552" cy="49255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2B0F6F69-71E2-4004-AAB8-7C37408EA6DD}"/>
              </a:ext>
            </a:extLst>
          </p:cNvPr>
          <p:cNvSpPr txBox="1"/>
          <p:nvPr/>
        </p:nvSpPr>
        <p:spPr>
          <a:xfrm>
            <a:off x="3610518" y="5542263"/>
            <a:ext cx="6083096" cy="307777"/>
          </a:xfrm>
          <a:prstGeom prst="rect">
            <a:avLst/>
          </a:prstGeom>
          <a:noFill/>
        </p:spPr>
        <p:txBody>
          <a:bodyPr wrap="square" rtlCol="0">
            <a:spAutoFit/>
          </a:bodyPr>
          <a:lstStyle/>
          <a:p>
            <a:r>
              <a:rPr kumimoji="1" lang="ja-JP" altLang="en-US" sz="1400" i="1" dirty="0"/>
              <a:t>図</a:t>
            </a:r>
            <a:r>
              <a:rPr kumimoji="1" lang="en-US" altLang="ja-JP" sz="1400" i="1" dirty="0"/>
              <a:t> 2:</a:t>
            </a:r>
            <a:r>
              <a:rPr kumimoji="1" lang="ja-JP" altLang="en-US" sz="1400" i="1" dirty="0"/>
              <a:t>シャムネットワークのトレーニングデータとテストデータの例</a:t>
            </a:r>
          </a:p>
        </p:txBody>
      </p:sp>
    </p:spTree>
    <p:extLst>
      <p:ext uri="{BB962C8B-B14F-4D97-AF65-F5344CB8AC3E}">
        <p14:creationId xmlns:p14="http://schemas.microsoft.com/office/powerpoint/2010/main" val="842520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C4C984-3E59-43E1-ABC8-6C33B1A776ED}"/>
              </a:ext>
            </a:extLst>
          </p:cNvPr>
          <p:cNvSpPr>
            <a:spLocks noGrp="1"/>
          </p:cNvSpPr>
          <p:nvPr>
            <p:ph type="title"/>
          </p:nvPr>
        </p:nvSpPr>
        <p:spPr/>
        <p:txBody>
          <a:bodyPr/>
          <a:lstStyle/>
          <a:p>
            <a:r>
              <a:rPr kumimoji="1" lang="ja-JP" altLang="en-US" dirty="0"/>
              <a:t>モデル</a:t>
            </a:r>
          </a:p>
        </p:txBody>
      </p:sp>
      <p:sp>
        <p:nvSpPr>
          <p:cNvPr id="3" name="コンテンツ プレースホルダー 2">
            <a:extLst>
              <a:ext uri="{FF2B5EF4-FFF2-40B4-BE49-F238E27FC236}">
                <a16:creationId xmlns:a16="http://schemas.microsoft.com/office/drawing/2014/main" id="{C6756CC2-DB09-47D3-A9ED-49978C49D41B}"/>
              </a:ext>
            </a:extLst>
          </p:cNvPr>
          <p:cNvSpPr>
            <a:spLocks noGrp="1"/>
          </p:cNvSpPr>
          <p:nvPr>
            <p:ph idx="1"/>
          </p:nvPr>
        </p:nvSpPr>
        <p:spPr/>
        <p:txBody>
          <a:bodyPr/>
          <a:lstStyle/>
          <a:p>
            <a:r>
              <a:rPr kumimoji="1" lang="ja-JP" altLang="en-US" dirty="0"/>
              <a:t>シャムネットワーク</a:t>
            </a:r>
          </a:p>
        </p:txBody>
      </p:sp>
      <p:sp>
        <p:nvSpPr>
          <p:cNvPr id="34" name="正方形/長方形 33">
            <a:extLst>
              <a:ext uri="{FF2B5EF4-FFF2-40B4-BE49-F238E27FC236}">
                <a16:creationId xmlns:a16="http://schemas.microsoft.com/office/drawing/2014/main" id="{4FEC7B04-5E90-47F7-B7EE-93CC893E98F0}"/>
              </a:ext>
            </a:extLst>
          </p:cNvPr>
          <p:cNvSpPr/>
          <p:nvPr/>
        </p:nvSpPr>
        <p:spPr>
          <a:xfrm>
            <a:off x="3309117" y="4388478"/>
            <a:ext cx="180000" cy="1080000"/>
          </a:xfrm>
          <a:prstGeom prst="rect">
            <a:avLst/>
          </a:prstGeom>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4AEFA3D4-219D-4499-A182-1790D19BC218}"/>
              </a:ext>
            </a:extLst>
          </p:cNvPr>
          <p:cNvSpPr/>
          <p:nvPr/>
        </p:nvSpPr>
        <p:spPr>
          <a:xfrm>
            <a:off x="3849798" y="4388478"/>
            <a:ext cx="180000" cy="1080000"/>
          </a:xfrm>
          <a:prstGeom prst="rect">
            <a:avLst/>
          </a:prstGeom>
          <a:ln>
            <a:solidFill>
              <a:schemeClr val="accent6"/>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CF850FDB-38ED-4C6A-B29B-7044D9D69FF8}"/>
              </a:ext>
            </a:extLst>
          </p:cNvPr>
          <p:cNvSpPr/>
          <p:nvPr/>
        </p:nvSpPr>
        <p:spPr>
          <a:xfrm>
            <a:off x="4420572" y="4604478"/>
            <a:ext cx="216000" cy="648000"/>
          </a:xfrm>
          <a:prstGeom prst="rect">
            <a:avLst/>
          </a:prstGeom>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18FFF690-B99E-4E06-BA44-446CC75FD567}"/>
              </a:ext>
            </a:extLst>
          </p:cNvPr>
          <p:cNvSpPr/>
          <p:nvPr/>
        </p:nvSpPr>
        <p:spPr>
          <a:xfrm>
            <a:off x="5019614" y="4604478"/>
            <a:ext cx="216000" cy="648000"/>
          </a:xfrm>
          <a:prstGeom prst="rect">
            <a:avLst/>
          </a:prstGeom>
          <a:ln>
            <a:solidFill>
              <a:schemeClr val="accent6"/>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2143FD49-1334-4608-960A-95E3F144FD79}"/>
              </a:ext>
            </a:extLst>
          </p:cNvPr>
          <p:cNvSpPr/>
          <p:nvPr/>
        </p:nvSpPr>
        <p:spPr>
          <a:xfrm>
            <a:off x="3309117" y="2557532"/>
            <a:ext cx="180000" cy="1080000"/>
          </a:xfrm>
          <a:prstGeom prst="rect">
            <a:avLst/>
          </a:prstGeom>
          <a:ln w="19050">
            <a:prstDash val="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EEC8F2A9-FBA1-46E7-9EB0-B99FDD639AF8}"/>
              </a:ext>
            </a:extLst>
          </p:cNvPr>
          <p:cNvSpPr/>
          <p:nvPr/>
        </p:nvSpPr>
        <p:spPr>
          <a:xfrm>
            <a:off x="3849798" y="2557532"/>
            <a:ext cx="180000" cy="1080000"/>
          </a:xfrm>
          <a:prstGeom prst="rect">
            <a:avLst/>
          </a:prstGeom>
          <a:ln w="15875">
            <a:prstDash val="dash"/>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9AB59E84-6BDC-413F-B827-2AC18C560B6B}"/>
              </a:ext>
            </a:extLst>
          </p:cNvPr>
          <p:cNvSpPr/>
          <p:nvPr/>
        </p:nvSpPr>
        <p:spPr>
          <a:xfrm>
            <a:off x="4415503" y="2773532"/>
            <a:ext cx="216000" cy="648000"/>
          </a:xfrm>
          <a:prstGeom prst="rect">
            <a:avLst/>
          </a:prstGeom>
          <a:ln w="19050">
            <a:prstDash val="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BE5942B1-7920-483B-B408-A108764AF8FE}"/>
              </a:ext>
            </a:extLst>
          </p:cNvPr>
          <p:cNvSpPr/>
          <p:nvPr/>
        </p:nvSpPr>
        <p:spPr>
          <a:xfrm>
            <a:off x="5019614" y="2773532"/>
            <a:ext cx="216000" cy="648000"/>
          </a:xfrm>
          <a:prstGeom prst="rect">
            <a:avLst/>
          </a:prstGeom>
          <a:ln w="19050">
            <a:prstDash val="dash"/>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cxnSp>
        <p:nvCxnSpPr>
          <p:cNvPr id="52" name="直線矢印コネクタ 51">
            <a:extLst>
              <a:ext uri="{FF2B5EF4-FFF2-40B4-BE49-F238E27FC236}">
                <a16:creationId xmlns:a16="http://schemas.microsoft.com/office/drawing/2014/main" id="{8E959DE4-438F-4890-B1C5-CBCFFFDBDA54}"/>
              </a:ext>
            </a:extLst>
          </p:cNvPr>
          <p:cNvCxnSpPr>
            <a:cxnSpLocks/>
            <a:stCxn id="154" idx="3"/>
            <a:endCxn id="40" idx="1"/>
          </p:cNvCxnSpPr>
          <p:nvPr/>
        </p:nvCxnSpPr>
        <p:spPr>
          <a:xfrm>
            <a:off x="3040855" y="3097532"/>
            <a:ext cx="26826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E38409B5-19FC-4188-AAAB-7EE260C83C7E}"/>
              </a:ext>
            </a:extLst>
          </p:cNvPr>
          <p:cNvCxnSpPr>
            <a:cxnSpLocks/>
            <a:stCxn id="157" idx="3"/>
            <a:endCxn id="34" idx="1"/>
          </p:cNvCxnSpPr>
          <p:nvPr/>
        </p:nvCxnSpPr>
        <p:spPr>
          <a:xfrm>
            <a:off x="3040855" y="4926104"/>
            <a:ext cx="268262" cy="23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a:extLst>
              <a:ext uri="{FF2B5EF4-FFF2-40B4-BE49-F238E27FC236}">
                <a16:creationId xmlns:a16="http://schemas.microsoft.com/office/drawing/2014/main" id="{2D60D418-8579-47F9-B1BF-81D57438EC79}"/>
              </a:ext>
            </a:extLst>
          </p:cNvPr>
          <p:cNvCxnSpPr>
            <a:cxnSpLocks/>
            <a:stCxn id="91" idx="3"/>
          </p:cNvCxnSpPr>
          <p:nvPr/>
        </p:nvCxnSpPr>
        <p:spPr>
          <a:xfrm>
            <a:off x="9065670" y="3996835"/>
            <a:ext cx="51549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9" name="正方形/長方形 78">
            <a:extLst>
              <a:ext uri="{FF2B5EF4-FFF2-40B4-BE49-F238E27FC236}">
                <a16:creationId xmlns:a16="http://schemas.microsoft.com/office/drawing/2014/main" id="{BD6F35B8-B983-45DF-96E1-E25DEA4F38D1}"/>
              </a:ext>
            </a:extLst>
          </p:cNvPr>
          <p:cNvSpPr/>
          <p:nvPr/>
        </p:nvSpPr>
        <p:spPr>
          <a:xfrm>
            <a:off x="5660433" y="4748478"/>
            <a:ext cx="396000" cy="360000"/>
          </a:xfrm>
          <a:prstGeom prst="rect">
            <a:avLst/>
          </a:prstGeom>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80" name="正方形/長方形 79">
            <a:extLst>
              <a:ext uri="{FF2B5EF4-FFF2-40B4-BE49-F238E27FC236}">
                <a16:creationId xmlns:a16="http://schemas.microsoft.com/office/drawing/2014/main" id="{95C300EC-0F0E-48E8-B8B7-555A81A52F52}"/>
              </a:ext>
            </a:extLst>
          </p:cNvPr>
          <p:cNvSpPr/>
          <p:nvPr/>
        </p:nvSpPr>
        <p:spPr>
          <a:xfrm>
            <a:off x="6611703" y="4748478"/>
            <a:ext cx="396000" cy="360000"/>
          </a:xfrm>
          <a:prstGeom prst="rect">
            <a:avLst/>
          </a:prstGeom>
          <a:ln>
            <a:solidFill>
              <a:schemeClr val="accent6"/>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a:p>
        </p:txBody>
      </p:sp>
      <p:sp>
        <p:nvSpPr>
          <p:cNvPr id="81" name="正方形/長方形 80">
            <a:extLst>
              <a:ext uri="{FF2B5EF4-FFF2-40B4-BE49-F238E27FC236}">
                <a16:creationId xmlns:a16="http://schemas.microsoft.com/office/drawing/2014/main" id="{0B0BF08E-AC89-4F30-8032-65A33E9E63F8}"/>
              </a:ext>
            </a:extLst>
          </p:cNvPr>
          <p:cNvSpPr/>
          <p:nvPr/>
        </p:nvSpPr>
        <p:spPr>
          <a:xfrm>
            <a:off x="5657841" y="2917532"/>
            <a:ext cx="396000" cy="360000"/>
          </a:xfrm>
          <a:prstGeom prst="rect">
            <a:avLst/>
          </a:prstGeom>
          <a:ln w="19050">
            <a:prstDash val="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82" name="正方形/長方形 81">
            <a:extLst>
              <a:ext uri="{FF2B5EF4-FFF2-40B4-BE49-F238E27FC236}">
                <a16:creationId xmlns:a16="http://schemas.microsoft.com/office/drawing/2014/main" id="{D5143829-9C66-4989-997D-FC5D0E07D3BC}"/>
              </a:ext>
            </a:extLst>
          </p:cNvPr>
          <p:cNvSpPr/>
          <p:nvPr/>
        </p:nvSpPr>
        <p:spPr>
          <a:xfrm>
            <a:off x="6611703" y="2917532"/>
            <a:ext cx="396000" cy="360000"/>
          </a:xfrm>
          <a:prstGeom prst="rect">
            <a:avLst/>
          </a:prstGeom>
          <a:ln w="19050">
            <a:prstDash val="dash"/>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87" name="正方形/長方形 86">
            <a:extLst>
              <a:ext uri="{FF2B5EF4-FFF2-40B4-BE49-F238E27FC236}">
                <a16:creationId xmlns:a16="http://schemas.microsoft.com/office/drawing/2014/main" id="{00700C68-E119-44E6-9189-899B926076E8}"/>
              </a:ext>
            </a:extLst>
          </p:cNvPr>
          <p:cNvSpPr/>
          <p:nvPr/>
        </p:nvSpPr>
        <p:spPr>
          <a:xfrm>
            <a:off x="7421968" y="2377532"/>
            <a:ext cx="144000" cy="1440000"/>
          </a:xfrm>
          <a:prstGeom prst="rect">
            <a:avLst/>
          </a:prstGeom>
          <a:gradFill>
            <a:gsLst>
              <a:gs pos="0">
                <a:schemeClr val="bg2"/>
              </a:gs>
              <a:gs pos="50000">
                <a:schemeClr val="bg2">
                  <a:lumMod val="90000"/>
                </a:schemeClr>
              </a:gs>
              <a:gs pos="100000">
                <a:schemeClr val="bg2">
                  <a:lumMod val="75000"/>
                </a:schemeClr>
              </a:gs>
            </a:gsLst>
            <a:lin ang="5400000" scaled="0"/>
          </a:gradFill>
          <a:ln>
            <a:solidFill>
              <a:schemeClr val="bg2">
                <a:lumMod val="75000"/>
              </a:schemeClr>
            </a:solidFill>
            <a:prstDash val="dash"/>
          </a:ln>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ja-JP" altLang="en-US" dirty="0"/>
          </a:p>
        </p:txBody>
      </p:sp>
      <p:sp>
        <p:nvSpPr>
          <p:cNvPr id="88" name="正方形/長方形 87">
            <a:extLst>
              <a:ext uri="{FF2B5EF4-FFF2-40B4-BE49-F238E27FC236}">
                <a16:creationId xmlns:a16="http://schemas.microsoft.com/office/drawing/2014/main" id="{690FDF44-30F8-45E8-B26A-CE447D8580A5}"/>
              </a:ext>
            </a:extLst>
          </p:cNvPr>
          <p:cNvSpPr/>
          <p:nvPr/>
        </p:nvSpPr>
        <p:spPr>
          <a:xfrm>
            <a:off x="7413943" y="4208478"/>
            <a:ext cx="144000" cy="1440000"/>
          </a:xfrm>
          <a:prstGeom prst="rect">
            <a:avLst/>
          </a:prstGeom>
          <a:ln>
            <a:solidFill>
              <a:schemeClr val="bg1">
                <a:lumMod val="65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ja-JP" altLang="en-US" dirty="0"/>
          </a:p>
        </p:txBody>
      </p:sp>
      <p:sp>
        <p:nvSpPr>
          <p:cNvPr id="91" name="正方形/長方形 90">
            <a:extLst>
              <a:ext uri="{FF2B5EF4-FFF2-40B4-BE49-F238E27FC236}">
                <a16:creationId xmlns:a16="http://schemas.microsoft.com/office/drawing/2014/main" id="{57A3B583-D7ED-4FEE-AD72-13FAA3EB2D9B}"/>
              </a:ext>
            </a:extLst>
          </p:cNvPr>
          <p:cNvSpPr/>
          <p:nvPr/>
        </p:nvSpPr>
        <p:spPr>
          <a:xfrm>
            <a:off x="8888609" y="3476891"/>
            <a:ext cx="177061" cy="1039888"/>
          </a:xfrm>
          <a:prstGeom prst="rect">
            <a:avLst/>
          </a:prstGeom>
          <a:ln/>
        </p:spPr>
        <p:style>
          <a:lnRef idx="3">
            <a:schemeClr val="lt1"/>
          </a:lnRef>
          <a:fillRef idx="1">
            <a:schemeClr val="dk1"/>
          </a:fillRef>
          <a:effectRef idx="1">
            <a:schemeClr val="dk1"/>
          </a:effectRef>
          <a:fontRef idx="minor">
            <a:schemeClr val="lt1"/>
          </a:fontRef>
        </p:style>
        <p:txBody>
          <a:bodyPr rtlCol="0" anchor="ctr"/>
          <a:lstStyle/>
          <a:p>
            <a:pPr algn="ctr"/>
            <a:endParaRPr kumimoji="1" lang="ja-JP" altLang="en-US"/>
          </a:p>
        </p:txBody>
      </p:sp>
      <p:sp>
        <p:nvSpPr>
          <p:cNvPr id="96" name="正方形/長方形 95">
            <a:extLst>
              <a:ext uri="{FF2B5EF4-FFF2-40B4-BE49-F238E27FC236}">
                <a16:creationId xmlns:a16="http://schemas.microsoft.com/office/drawing/2014/main" id="{AEC00873-5452-4115-82E3-B8973EED6D57}"/>
              </a:ext>
            </a:extLst>
          </p:cNvPr>
          <p:cNvSpPr/>
          <p:nvPr/>
        </p:nvSpPr>
        <p:spPr>
          <a:xfrm>
            <a:off x="3576286" y="2557532"/>
            <a:ext cx="180000" cy="1080000"/>
          </a:xfrm>
          <a:prstGeom prst="rect">
            <a:avLst/>
          </a:prstGeom>
          <a:gradFill>
            <a:gsLst>
              <a:gs pos="0">
                <a:srgbClr val="7DDDFF"/>
              </a:gs>
              <a:gs pos="50000">
                <a:srgbClr val="47CFFF"/>
              </a:gs>
              <a:gs pos="100000">
                <a:srgbClr val="00B6F6"/>
              </a:gs>
            </a:gsLst>
            <a:lin ang="5400000" scaled="0"/>
          </a:gradFill>
          <a:ln w="15875">
            <a:prstDash val="dash"/>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97" name="正方形/長方形 96">
            <a:extLst>
              <a:ext uri="{FF2B5EF4-FFF2-40B4-BE49-F238E27FC236}">
                <a16:creationId xmlns:a16="http://schemas.microsoft.com/office/drawing/2014/main" id="{7234E676-BFC9-45DB-A8F2-7178E8AD45B8}"/>
              </a:ext>
            </a:extLst>
          </p:cNvPr>
          <p:cNvSpPr/>
          <p:nvPr/>
        </p:nvSpPr>
        <p:spPr>
          <a:xfrm>
            <a:off x="3576286" y="4388478"/>
            <a:ext cx="180000" cy="1080000"/>
          </a:xfrm>
          <a:prstGeom prst="rect">
            <a:avLst/>
          </a:prstGeom>
          <a:solidFill>
            <a:srgbClr val="00AAE6"/>
          </a:solidFill>
          <a:ln>
            <a:solidFill>
              <a:srgbClr val="00A4DE"/>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a:p>
        </p:txBody>
      </p:sp>
      <p:cxnSp>
        <p:nvCxnSpPr>
          <p:cNvPr id="99" name="直線矢印コネクタ 98">
            <a:extLst>
              <a:ext uri="{FF2B5EF4-FFF2-40B4-BE49-F238E27FC236}">
                <a16:creationId xmlns:a16="http://schemas.microsoft.com/office/drawing/2014/main" id="{385CCBC6-7A41-4C05-959C-0DEC40BBD38F}"/>
              </a:ext>
            </a:extLst>
          </p:cNvPr>
          <p:cNvCxnSpPr>
            <a:cxnSpLocks/>
            <a:stCxn id="115" idx="3"/>
            <a:endCxn id="91" idx="1"/>
          </p:cNvCxnSpPr>
          <p:nvPr/>
        </p:nvCxnSpPr>
        <p:spPr>
          <a:xfrm>
            <a:off x="8343866" y="3097532"/>
            <a:ext cx="544743" cy="89930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線矢印コネクタ 99">
            <a:extLst>
              <a:ext uri="{FF2B5EF4-FFF2-40B4-BE49-F238E27FC236}">
                <a16:creationId xmlns:a16="http://schemas.microsoft.com/office/drawing/2014/main" id="{6D76F11C-847E-4F28-9E46-5AA46208FE94}"/>
              </a:ext>
            </a:extLst>
          </p:cNvPr>
          <p:cNvCxnSpPr>
            <a:cxnSpLocks/>
            <a:stCxn id="82" idx="3"/>
            <a:endCxn id="87" idx="1"/>
          </p:cNvCxnSpPr>
          <p:nvPr/>
        </p:nvCxnSpPr>
        <p:spPr>
          <a:xfrm>
            <a:off x="7007703" y="3097532"/>
            <a:ext cx="41426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線矢印コネクタ 100">
            <a:extLst>
              <a:ext uri="{FF2B5EF4-FFF2-40B4-BE49-F238E27FC236}">
                <a16:creationId xmlns:a16="http://schemas.microsoft.com/office/drawing/2014/main" id="{8642D9D4-C00F-4659-86E5-A36A418AE778}"/>
              </a:ext>
            </a:extLst>
          </p:cNvPr>
          <p:cNvCxnSpPr>
            <a:cxnSpLocks/>
            <a:stCxn id="37" idx="3"/>
            <a:endCxn id="79" idx="1"/>
          </p:cNvCxnSpPr>
          <p:nvPr/>
        </p:nvCxnSpPr>
        <p:spPr>
          <a:xfrm>
            <a:off x="5235614" y="4928478"/>
            <a:ext cx="42481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線矢印コネクタ 101">
            <a:extLst>
              <a:ext uri="{FF2B5EF4-FFF2-40B4-BE49-F238E27FC236}">
                <a16:creationId xmlns:a16="http://schemas.microsoft.com/office/drawing/2014/main" id="{D58A3734-39EB-4773-802D-9C9B20848F3D}"/>
              </a:ext>
            </a:extLst>
          </p:cNvPr>
          <p:cNvCxnSpPr>
            <a:cxnSpLocks/>
            <a:stCxn id="43" idx="3"/>
            <a:endCxn id="81" idx="1"/>
          </p:cNvCxnSpPr>
          <p:nvPr/>
        </p:nvCxnSpPr>
        <p:spPr>
          <a:xfrm>
            <a:off x="5235614" y="3097532"/>
            <a:ext cx="42222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線矢印コネクタ 102">
            <a:extLst>
              <a:ext uri="{FF2B5EF4-FFF2-40B4-BE49-F238E27FC236}">
                <a16:creationId xmlns:a16="http://schemas.microsoft.com/office/drawing/2014/main" id="{B6D1E2E2-49FF-4747-9353-E1E9E4639C76}"/>
              </a:ext>
            </a:extLst>
          </p:cNvPr>
          <p:cNvCxnSpPr>
            <a:cxnSpLocks/>
            <a:stCxn id="35" idx="3"/>
            <a:endCxn id="36" idx="1"/>
          </p:cNvCxnSpPr>
          <p:nvPr/>
        </p:nvCxnSpPr>
        <p:spPr>
          <a:xfrm>
            <a:off x="4029798" y="4928478"/>
            <a:ext cx="39077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線矢印コネクタ 103">
            <a:extLst>
              <a:ext uri="{FF2B5EF4-FFF2-40B4-BE49-F238E27FC236}">
                <a16:creationId xmlns:a16="http://schemas.microsoft.com/office/drawing/2014/main" id="{6BF447F4-73AA-420F-82C0-5A5DEE3888D6}"/>
              </a:ext>
            </a:extLst>
          </p:cNvPr>
          <p:cNvCxnSpPr>
            <a:cxnSpLocks/>
            <a:stCxn id="41" idx="3"/>
            <a:endCxn id="42" idx="1"/>
          </p:cNvCxnSpPr>
          <p:nvPr/>
        </p:nvCxnSpPr>
        <p:spPr>
          <a:xfrm>
            <a:off x="4029798" y="3097532"/>
            <a:ext cx="38570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9" name="正方形/長方形 108">
            <a:extLst>
              <a:ext uri="{FF2B5EF4-FFF2-40B4-BE49-F238E27FC236}">
                <a16:creationId xmlns:a16="http://schemas.microsoft.com/office/drawing/2014/main" id="{2445F1F4-E9C2-462B-8EA3-86C3576118E7}"/>
              </a:ext>
            </a:extLst>
          </p:cNvPr>
          <p:cNvSpPr/>
          <p:nvPr/>
        </p:nvSpPr>
        <p:spPr>
          <a:xfrm>
            <a:off x="4720920" y="2773532"/>
            <a:ext cx="216000" cy="648000"/>
          </a:xfrm>
          <a:prstGeom prst="rect">
            <a:avLst/>
          </a:prstGeom>
          <a:gradFill>
            <a:gsLst>
              <a:gs pos="0">
                <a:srgbClr val="7DDDFF"/>
              </a:gs>
              <a:gs pos="50000">
                <a:srgbClr val="47CFFF"/>
              </a:gs>
              <a:gs pos="100000">
                <a:srgbClr val="00B6F6"/>
              </a:gs>
            </a:gsLst>
            <a:lin ang="5400000" scaled="0"/>
          </a:gradFill>
          <a:ln w="15875">
            <a:prstDash val="dash"/>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110" name="正方形/長方形 109">
            <a:extLst>
              <a:ext uri="{FF2B5EF4-FFF2-40B4-BE49-F238E27FC236}">
                <a16:creationId xmlns:a16="http://schemas.microsoft.com/office/drawing/2014/main" id="{4903AF1F-862E-4B18-B8E8-457A3026A1BF}"/>
              </a:ext>
            </a:extLst>
          </p:cNvPr>
          <p:cNvSpPr/>
          <p:nvPr/>
        </p:nvSpPr>
        <p:spPr>
          <a:xfrm>
            <a:off x="4720920" y="4604478"/>
            <a:ext cx="216000" cy="648000"/>
          </a:xfrm>
          <a:prstGeom prst="rect">
            <a:avLst/>
          </a:prstGeom>
          <a:solidFill>
            <a:srgbClr val="00AAE6"/>
          </a:solidFill>
          <a:ln>
            <a:solidFill>
              <a:srgbClr val="00A4DE"/>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a:p>
        </p:txBody>
      </p:sp>
      <p:sp>
        <p:nvSpPr>
          <p:cNvPr id="111" name="正方形/長方形 110">
            <a:extLst>
              <a:ext uri="{FF2B5EF4-FFF2-40B4-BE49-F238E27FC236}">
                <a16:creationId xmlns:a16="http://schemas.microsoft.com/office/drawing/2014/main" id="{34CCE126-55B4-43AB-A2FD-4E700ED3E0DF}"/>
              </a:ext>
            </a:extLst>
          </p:cNvPr>
          <p:cNvSpPr/>
          <p:nvPr/>
        </p:nvSpPr>
        <p:spPr>
          <a:xfrm>
            <a:off x="6136206" y="2917532"/>
            <a:ext cx="396000" cy="360000"/>
          </a:xfrm>
          <a:prstGeom prst="rect">
            <a:avLst/>
          </a:prstGeom>
          <a:gradFill>
            <a:gsLst>
              <a:gs pos="0">
                <a:srgbClr val="7DDDFF"/>
              </a:gs>
              <a:gs pos="50000">
                <a:srgbClr val="47CFFF"/>
              </a:gs>
              <a:gs pos="100000">
                <a:srgbClr val="00B6F6"/>
              </a:gs>
            </a:gsLst>
            <a:lin ang="5400000" scaled="0"/>
          </a:gradFill>
          <a:ln w="15875">
            <a:prstDash val="dash"/>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112" name="正方形/長方形 111">
            <a:extLst>
              <a:ext uri="{FF2B5EF4-FFF2-40B4-BE49-F238E27FC236}">
                <a16:creationId xmlns:a16="http://schemas.microsoft.com/office/drawing/2014/main" id="{A3DB9B97-8B89-442C-8650-4755C82B9F73}"/>
              </a:ext>
            </a:extLst>
          </p:cNvPr>
          <p:cNvSpPr/>
          <p:nvPr/>
        </p:nvSpPr>
        <p:spPr>
          <a:xfrm>
            <a:off x="6136206" y="4748478"/>
            <a:ext cx="396000" cy="360000"/>
          </a:xfrm>
          <a:prstGeom prst="rect">
            <a:avLst/>
          </a:prstGeom>
          <a:solidFill>
            <a:srgbClr val="00AAE6"/>
          </a:solidFill>
          <a:ln>
            <a:solidFill>
              <a:srgbClr val="00A4DE"/>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a:p>
        </p:txBody>
      </p:sp>
      <p:sp>
        <p:nvSpPr>
          <p:cNvPr id="113" name="正方形/長方形 112">
            <a:extLst>
              <a:ext uri="{FF2B5EF4-FFF2-40B4-BE49-F238E27FC236}">
                <a16:creationId xmlns:a16="http://schemas.microsoft.com/office/drawing/2014/main" id="{F5D1E658-D96C-481F-8841-775A07F3A707}"/>
              </a:ext>
            </a:extLst>
          </p:cNvPr>
          <p:cNvSpPr/>
          <p:nvPr/>
        </p:nvSpPr>
        <p:spPr>
          <a:xfrm>
            <a:off x="7829456" y="2647532"/>
            <a:ext cx="144000" cy="900000"/>
          </a:xfrm>
          <a:prstGeom prst="rect">
            <a:avLst/>
          </a:prstGeom>
          <a:gradFill>
            <a:gsLst>
              <a:gs pos="0">
                <a:schemeClr val="bg2"/>
              </a:gs>
              <a:gs pos="50000">
                <a:schemeClr val="bg2">
                  <a:lumMod val="90000"/>
                </a:schemeClr>
              </a:gs>
              <a:gs pos="100000">
                <a:schemeClr val="bg2">
                  <a:lumMod val="75000"/>
                </a:schemeClr>
              </a:gs>
            </a:gsLst>
            <a:lin ang="5400000" scaled="0"/>
          </a:gradFill>
          <a:ln>
            <a:solidFill>
              <a:schemeClr val="bg2">
                <a:lumMod val="75000"/>
              </a:schemeClr>
            </a:solidFill>
            <a:prstDash val="dash"/>
          </a:ln>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id="{85E26422-5E52-42F7-9CD7-FCFF481A1111}"/>
              </a:ext>
            </a:extLst>
          </p:cNvPr>
          <p:cNvSpPr/>
          <p:nvPr/>
        </p:nvSpPr>
        <p:spPr>
          <a:xfrm>
            <a:off x="7821431" y="4478478"/>
            <a:ext cx="144000" cy="900000"/>
          </a:xfrm>
          <a:prstGeom prst="rect">
            <a:avLst/>
          </a:prstGeom>
          <a:ln>
            <a:solidFill>
              <a:schemeClr val="bg1">
                <a:lumMod val="65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id="{1A8CBB19-1CEA-4B81-BFA2-507BDD4AD4EB}"/>
              </a:ext>
            </a:extLst>
          </p:cNvPr>
          <p:cNvSpPr/>
          <p:nvPr/>
        </p:nvSpPr>
        <p:spPr>
          <a:xfrm>
            <a:off x="8199866" y="2917532"/>
            <a:ext cx="144000" cy="360000"/>
          </a:xfrm>
          <a:prstGeom prst="rect">
            <a:avLst/>
          </a:prstGeom>
          <a:gradFill>
            <a:gsLst>
              <a:gs pos="0">
                <a:schemeClr val="bg2"/>
              </a:gs>
              <a:gs pos="50000">
                <a:schemeClr val="bg2">
                  <a:lumMod val="90000"/>
                </a:schemeClr>
              </a:gs>
              <a:gs pos="100000">
                <a:schemeClr val="bg2">
                  <a:lumMod val="75000"/>
                </a:schemeClr>
              </a:gs>
            </a:gsLst>
            <a:lin ang="5400000" scaled="0"/>
          </a:gradFill>
          <a:ln>
            <a:solidFill>
              <a:schemeClr val="bg2">
                <a:lumMod val="75000"/>
              </a:schemeClr>
            </a:solidFill>
            <a:prstDash val="dash"/>
          </a:ln>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id="{46AA70DC-6634-418A-8D20-C47367278B7A}"/>
              </a:ext>
            </a:extLst>
          </p:cNvPr>
          <p:cNvSpPr/>
          <p:nvPr/>
        </p:nvSpPr>
        <p:spPr>
          <a:xfrm>
            <a:off x="8191841" y="4748478"/>
            <a:ext cx="144000" cy="360000"/>
          </a:xfrm>
          <a:prstGeom prst="rect">
            <a:avLst/>
          </a:prstGeom>
          <a:ln>
            <a:solidFill>
              <a:schemeClr val="bg1">
                <a:lumMod val="65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ja-JP" altLang="en-US" dirty="0"/>
          </a:p>
        </p:txBody>
      </p:sp>
      <p:cxnSp>
        <p:nvCxnSpPr>
          <p:cNvPr id="127" name="直線矢印コネクタ 126">
            <a:extLst>
              <a:ext uri="{FF2B5EF4-FFF2-40B4-BE49-F238E27FC236}">
                <a16:creationId xmlns:a16="http://schemas.microsoft.com/office/drawing/2014/main" id="{185A60EC-5607-4ADC-AE69-2176DC06EFD1}"/>
              </a:ext>
            </a:extLst>
          </p:cNvPr>
          <p:cNvCxnSpPr>
            <a:cxnSpLocks/>
            <a:stCxn id="88" idx="3"/>
            <a:endCxn id="114" idx="1"/>
          </p:cNvCxnSpPr>
          <p:nvPr/>
        </p:nvCxnSpPr>
        <p:spPr>
          <a:xfrm>
            <a:off x="7557943" y="4928478"/>
            <a:ext cx="26348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直線矢印コネクタ 127">
            <a:extLst>
              <a:ext uri="{FF2B5EF4-FFF2-40B4-BE49-F238E27FC236}">
                <a16:creationId xmlns:a16="http://schemas.microsoft.com/office/drawing/2014/main" id="{FF82CF55-92DD-4A53-B28D-745C6C0722C6}"/>
              </a:ext>
            </a:extLst>
          </p:cNvPr>
          <p:cNvCxnSpPr>
            <a:cxnSpLocks/>
            <a:stCxn id="87" idx="3"/>
            <a:endCxn id="113" idx="1"/>
          </p:cNvCxnSpPr>
          <p:nvPr/>
        </p:nvCxnSpPr>
        <p:spPr>
          <a:xfrm>
            <a:off x="7565968" y="3097532"/>
            <a:ext cx="26348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直線矢印コネクタ 128">
            <a:extLst>
              <a:ext uri="{FF2B5EF4-FFF2-40B4-BE49-F238E27FC236}">
                <a16:creationId xmlns:a16="http://schemas.microsoft.com/office/drawing/2014/main" id="{2CB6B370-F56D-42C7-A09D-B8ADFD6263A3}"/>
              </a:ext>
            </a:extLst>
          </p:cNvPr>
          <p:cNvCxnSpPr>
            <a:cxnSpLocks/>
            <a:stCxn id="80" idx="3"/>
            <a:endCxn id="88" idx="1"/>
          </p:cNvCxnSpPr>
          <p:nvPr/>
        </p:nvCxnSpPr>
        <p:spPr>
          <a:xfrm>
            <a:off x="7007703" y="4928478"/>
            <a:ext cx="40624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直線矢印コネクタ 135">
            <a:extLst>
              <a:ext uri="{FF2B5EF4-FFF2-40B4-BE49-F238E27FC236}">
                <a16:creationId xmlns:a16="http://schemas.microsoft.com/office/drawing/2014/main" id="{B09B5CB4-F033-4FC3-AF79-6D0C4565F5C8}"/>
              </a:ext>
            </a:extLst>
          </p:cNvPr>
          <p:cNvCxnSpPr>
            <a:cxnSpLocks/>
            <a:stCxn id="116" idx="3"/>
            <a:endCxn id="91" idx="1"/>
          </p:cNvCxnSpPr>
          <p:nvPr/>
        </p:nvCxnSpPr>
        <p:spPr>
          <a:xfrm flipV="1">
            <a:off x="8335841" y="3996835"/>
            <a:ext cx="552768" cy="93164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線矢印コネクタ 136">
            <a:extLst>
              <a:ext uri="{FF2B5EF4-FFF2-40B4-BE49-F238E27FC236}">
                <a16:creationId xmlns:a16="http://schemas.microsoft.com/office/drawing/2014/main" id="{371F8934-75A3-471C-86D9-7A634891D2AF}"/>
              </a:ext>
            </a:extLst>
          </p:cNvPr>
          <p:cNvCxnSpPr>
            <a:cxnSpLocks/>
            <a:stCxn id="114" idx="3"/>
            <a:endCxn id="116" idx="1"/>
          </p:cNvCxnSpPr>
          <p:nvPr/>
        </p:nvCxnSpPr>
        <p:spPr>
          <a:xfrm>
            <a:off x="7965431" y="4928478"/>
            <a:ext cx="22641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直線矢印コネクタ 137">
            <a:extLst>
              <a:ext uri="{FF2B5EF4-FFF2-40B4-BE49-F238E27FC236}">
                <a16:creationId xmlns:a16="http://schemas.microsoft.com/office/drawing/2014/main" id="{6730D49D-C66F-450D-B6CF-5330620E4161}"/>
              </a:ext>
            </a:extLst>
          </p:cNvPr>
          <p:cNvCxnSpPr>
            <a:cxnSpLocks/>
            <a:stCxn id="113" idx="3"/>
            <a:endCxn id="115" idx="1"/>
          </p:cNvCxnSpPr>
          <p:nvPr/>
        </p:nvCxnSpPr>
        <p:spPr>
          <a:xfrm>
            <a:off x="7973456" y="3097532"/>
            <a:ext cx="22641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2" name="テキスト ボックス 151">
            <a:extLst>
              <a:ext uri="{FF2B5EF4-FFF2-40B4-BE49-F238E27FC236}">
                <a16:creationId xmlns:a16="http://schemas.microsoft.com/office/drawing/2014/main" id="{30EC3880-7D62-4A5C-8A42-67E41F2B3B9A}"/>
              </a:ext>
            </a:extLst>
          </p:cNvPr>
          <p:cNvSpPr txBox="1"/>
          <p:nvPr/>
        </p:nvSpPr>
        <p:spPr>
          <a:xfrm>
            <a:off x="9583708" y="3812169"/>
            <a:ext cx="1415772" cy="369332"/>
          </a:xfrm>
          <a:prstGeom prst="rect">
            <a:avLst/>
          </a:prstGeom>
          <a:noFill/>
        </p:spPr>
        <p:txBody>
          <a:bodyPr wrap="none" rtlCol="0">
            <a:spAutoFit/>
          </a:bodyPr>
          <a:lstStyle/>
          <a:p>
            <a:r>
              <a:rPr kumimoji="1" lang="en-US" altLang="ja-JP" dirty="0"/>
              <a:t>Dissimilarity</a:t>
            </a:r>
            <a:endParaRPr kumimoji="1" lang="ja-JP" altLang="en-US" dirty="0"/>
          </a:p>
        </p:txBody>
      </p:sp>
      <p:pic>
        <p:nvPicPr>
          <p:cNvPr id="154" name="図 153">
            <a:extLst>
              <a:ext uri="{FF2B5EF4-FFF2-40B4-BE49-F238E27FC236}">
                <a16:creationId xmlns:a16="http://schemas.microsoft.com/office/drawing/2014/main" id="{F446977A-90BC-482C-95F4-EB62752319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6855" y="2575532"/>
            <a:ext cx="1044000" cy="1044000"/>
          </a:xfrm>
          <a:prstGeom prst="rect">
            <a:avLst/>
          </a:prstGeom>
        </p:spPr>
      </p:pic>
      <p:pic>
        <p:nvPicPr>
          <p:cNvPr id="157" name="図 156">
            <a:extLst>
              <a:ext uri="{FF2B5EF4-FFF2-40B4-BE49-F238E27FC236}">
                <a16:creationId xmlns:a16="http://schemas.microsoft.com/office/drawing/2014/main" id="{9173CEFA-A60D-427E-B8CB-EA0AB7C27E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96855" y="4404104"/>
            <a:ext cx="1044000" cy="1044000"/>
          </a:xfrm>
          <a:prstGeom prst="rect">
            <a:avLst/>
          </a:prstGeom>
        </p:spPr>
      </p:pic>
      <p:sp>
        <p:nvSpPr>
          <p:cNvPr id="163" name="テキスト ボックス 162">
            <a:extLst>
              <a:ext uri="{FF2B5EF4-FFF2-40B4-BE49-F238E27FC236}">
                <a16:creationId xmlns:a16="http://schemas.microsoft.com/office/drawing/2014/main" id="{BCF1850C-C838-475C-8264-32CE8711AB22}"/>
              </a:ext>
            </a:extLst>
          </p:cNvPr>
          <p:cNvSpPr txBox="1"/>
          <p:nvPr/>
        </p:nvSpPr>
        <p:spPr>
          <a:xfrm>
            <a:off x="1919973" y="3847230"/>
            <a:ext cx="1197764" cy="307777"/>
          </a:xfrm>
          <a:prstGeom prst="rect">
            <a:avLst/>
          </a:prstGeom>
          <a:noFill/>
        </p:spPr>
        <p:txBody>
          <a:bodyPr wrap="none" rtlCol="0">
            <a:spAutoFit/>
          </a:bodyPr>
          <a:lstStyle/>
          <a:p>
            <a:r>
              <a:rPr kumimoji="1" lang="en-US" altLang="ja-JP" sz="1400" dirty="0"/>
              <a:t>(256, 256, 1)</a:t>
            </a:r>
            <a:endParaRPr kumimoji="1" lang="ja-JP" altLang="en-US" sz="1400" dirty="0"/>
          </a:p>
        </p:txBody>
      </p:sp>
      <p:sp>
        <p:nvSpPr>
          <p:cNvPr id="164" name="テキスト ボックス 163">
            <a:extLst>
              <a:ext uri="{FF2B5EF4-FFF2-40B4-BE49-F238E27FC236}">
                <a16:creationId xmlns:a16="http://schemas.microsoft.com/office/drawing/2014/main" id="{B53B5927-81FF-491F-86D1-092209C607FC}"/>
              </a:ext>
            </a:extLst>
          </p:cNvPr>
          <p:cNvSpPr txBox="1"/>
          <p:nvPr/>
        </p:nvSpPr>
        <p:spPr>
          <a:xfrm>
            <a:off x="3602771" y="3847230"/>
            <a:ext cx="1197764" cy="307777"/>
          </a:xfrm>
          <a:prstGeom prst="rect">
            <a:avLst/>
          </a:prstGeom>
          <a:noFill/>
        </p:spPr>
        <p:txBody>
          <a:bodyPr wrap="none" rtlCol="0">
            <a:spAutoFit/>
          </a:bodyPr>
          <a:lstStyle/>
          <a:p>
            <a:r>
              <a:rPr kumimoji="1" lang="en-US" altLang="ja-JP" sz="1400" dirty="0"/>
              <a:t>(128, 128, 4)</a:t>
            </a:r>
            <a:endParaRPr kumimoji="1" lang="ja-JP" altLang="en-US" sz="1400" dirty="0"/>
          </a:p>
        </p:txBody>
      </p:sp>
      <p:sp>
        <p:nvSpPr>
          <p:cNvPr id="165" name="テキスト ボックス 164">
            <a:extLst>
              <a:ext uri="{FF2B5EF4-FFF2-40B4-BE49-F238E27FC236}">
                <a16:creationId xmlns:a16="http://schemas.microsoft.com/office/drawing/2014/main" id="{D434BE90-6C77-4819-AE06-F42EB08CF3D0}"/>
              </a:ext>
            </a:extLst>
          </p:cNvPr>
          <p:cNvSpPr txBox="1"/>
          <p:nvPr/>
        </p:nvSpPr>
        <p:spPr>
          <a:xfrm>
            <a:off x="4994738" y="3847230"/>
            <a:ext cx="998991" cy="307777"/>
          </a:xfrm>
          <a:prstGeom prst="rect">
            <a:avLst/>
          </a:prstGeom>
          <a:noFill/>
        </p:spPr>
        <p:txBody>
          <a:bodyPr wrap="none" rtlCol="0">
            <a:spAutoFit/>
          </a:bodyPr>
          <a:lstStyle/>
          <a:p>
            <a:r>
              <a:rPr kumimoji="1" lang="en-US" altLang="ja-JP" sz="1400" dirty="0"/>
              <a:t>(64, 64, 8)</a:t>
            </a:r>
            <a:endParaRPr kumimoji="1" lang="ja-JP" altLang="en-US" sz="1400" dirty="0"/>
          </a:p>
        </p:txBody>
      </p:sp>
      <p:sp>
        <p:nvSpPr>
          <p:cNvPr id="166" name="テキスト ボックス 165">
            <a:extLst>
              <a:ext uri="{FF2B5EF4-FFF2-40B4-BE49-F238E27FC236}">
                <a16:creationId xmlns:a16="http://schemas.microsoft.com/office/drawing/2014/main" id="{0B010146-35B9-449D-A2F4-CBDA5DFB344E}"/>
              </a:ext>
            </a:extLst>
          </p:cNvPr>
          <p:cNvSpPr txBox="1"/>
          <p:nvPr/>
        </p:nvSpPr>
        <p:spPr>
          <a:xfrm>
            <a:off x="6713847" y="3847230"/>
            <a:ext cx="979755" cy="307777"/>
          </a:xfrm>
          <a:prstGeom prst="rect">
            <a:avLst/>
          </a:prstGeom>
          <a:noFill/>
        </p:spPr>
        <p:txBody>
          <a:bodyPr wrap="none" rtlCol="0">
            <a:spAutoFit/>
          </a:bodyPr>
          <a:lstStyle/>
          <a:p>
            <a:r>
              <a:rPr kumimoji="1" lang="en-US" altLang="ja-JP" sz="1400" dirty="0"/>
              <a:t>(32x32x8)</a:t>
            </a:r>
            <a:endParaRPr kumimoji="1" lang="ja-JP" altLang="en-US" sz="1400" dirty="0"/>
          </a:p>
        </p:txBody>
      </p:sp>
      <p:sp>
        <p:nvSpPr>
          <p:cNvPr id="167" name="テキスト ボックス 166">
            <a:extLst>
              <a:ext uri="{FF2B5EF4-FFF2-40B4-BE49-F238E27FC236}">
                <a16:creationId xmlns:a16="http://schemas.microsoft.com/office/drawing/2014/main" id="{C6384E03-FDA4-48C9-A7B6-035CE196636E}"/>
              </a:ext>
            </a:extLst>
          </p:cNvPr>
          <p:cNvSpPr txBox="1"/>
          <p:nvPr/>
        </p:nvSpPr>
        <p:spPr>
          <a:xfrm>
            <a:off x="8070230" y="3847230"/>
            <a:ext cx="402674" cy="307777"/>
          </a:xfrm>
          <a:prstGeom prst="rect">
            <a:avLst/>
          </a:prstGeom>
          <a:noFill/>
        </p:spPr>
        <p:txBody>
          <a:bodyPr wrap="none" rtlCol="0">
            <a:spAutoFit/>
          </a:bodyPr>
          <a:lstStyle/>
          <a:p>
            <a:r>
              <a:rPr kumimoji="1" lang="en-US" altLang="ja-JP" sz="1400" dirty="0"/>
              <a:t>(3)</a:t>
            </a:r>
            <a:endParaRPr kumimoji="1" lang="ja-JP" altLang="en-US" sz="1400" dirty="0"/>
          </a:p>
        </p:txBody>
      </p:sp>
      <p:sp>
        <p:nvSpPr>
          <p:cNvPr id="168" name="テキスト ボックス 167">
            <a:extLst>
              <a:ext uri="{FF2B5EF4-FFF2-40B4-BE49-F238E27FC236}">
                <a16:creationId xmlns:a16="http://schemas.microsoft.com/office/drawing/2014/main" id="{0802910C-9805-419F-A5E3-1D87678E59F8}"/>
              </a:ext>
            </a:extLst>
          </p:cNvPr>
          <p:cNvSpPr txBox="1"/>
          <p:nvPr/>
        </p:nvSpPr>
        <p:spPr>
          <a:xfrm>
            <a:off x="7609528" y="3847230"/>
            <a:ext cx="601447" cy="307777"/>
          </a:xfrm>
          <a:prstGeom prst="rect">
            <a:avLst/>
          </a:prstGeom>
          <a:noFill/>
        </p:spPr>
        <p:txBody>
          <a:bodyPr wrap="none" rtlCol="0">
            <a:spAutoFit/>
          </a:bodyPr>
          <a:lstStyle/>
          <a:p>
            <a:r>
              <a:rPr kumimoji="1" lang="en-US" altLang="ja-JP" sz="1400" dirty="0"/>
              <a:t>(100)</a:t>
            </a:r>
            <a:endParaRPr kumimoji="1" lang="ja-JP" altLang="en-US" sz="1400" dirty="0"/>
          </a:p>
        </p:txBody>
      </p:sp>
      <p:sp>
        <p:nvSpPr>
          <p:cNvPr id="170" name="正方形/長方形 169">
            <a:extLst>
              <a:ext uri="{FF2B5EF4-FFF2-40B4-BE49-F238E27FC236}">
                <a16:creationId xmlns:a16="http://schemas.microsoft.com/office/drawing/2014/main" id="{6471AF20-5800-4C1D-BCDD-31F520B186A4}"/>
              </a:ext>
            </a:extLst>
          </p:cNvPr>
          <p:cNvSpPr/>
          <p:nvPr/>
        </p:nvSpPr>
        <p:spPr>
          <a:xfrm>
            <a:off x="9199610" y="2287027"/>
            <a:ext cx="180000" cy="180000"/>
          </a:xfrm>
          <a:prstGeom prst="rect">
            <a:avLst/>
          </a:prstGeom>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171" name="正方形/長方形 170">
            <a:extLst>
              <a:ext uri="{FF2B5EF4-FFF2-40B4-BE49-F238E27FC236}">
                <a16:creationId xmlns:a16="http://schemas.microsoft.com/office/drawing/2014/main" id="{68275760-953B-4EEC-9A06-F9299B1D19E2}"/>
              </a:ext>
            </a:extLst>
          </p:cNvPr>
          <p:cNvSpPr/>
          <p:nvPr/>
        </p:nvSpPr>
        <p:spPr>
          <a:xfrm>
            <a:off x="9199610" y="2619317"/>
            <a:ext cx="180000" cy="180000"/>
          </a:xfrm>
          <a:prstGeom prst="rect">
            <a:avLst/>
          </a:prstGeom>
          <a:solidFill>
            <a:srgbClr val="00AAE6"/>
          </a:solidFill>
          <a:ln>
            <a:solidFill>
              <a:srgbClr val="00A4DE"/>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a:p>
        </p:txBody>
      </p:sp>
      <p:sp>
        <p:nvSpPr>
          <p:cNvPr id="172" name="正方形/長方形 171">
            <a:extLst>
              <a:ext uri="{FF2B5EF4-FFF2-40B4-BE49-F238E27FC236}">
                <a16:creationId xmlns:a16="http://schemas.microsoft.com/office/drawing/2014/main" id="{1EB27FFB-AB81-4D08-A8ED-FB0466E46FCA}"/>
              </a:ext>
            </a:extLst>
          </p:cNvPr>
          <p:cNvSpPr/>
          <p:nvPr/>
        </p:nvSpPr>
        <p:spPr>
          <a:xfrm>
            <a:off x="9199610" y="2951607"/>
            <a:ext cx="180000" cy="180000"/>
          </a:xfrm>
          <a:prstGeom prst="rect">
            <a:avLst/>
          </a:prstGeom>
          <a:ln>
            <a:solidFill>
              <a:schemeClr val="accent6"/>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a:p>
        </p:txBody>
      </p:sp>
      <p:sp>
        <p:nvSpPr>
          <p:cNvPr id="173" name="テキスト ボックス 172">
            <a:extLst>
              <a:ext uri="{FF2B5EF4-FFF2-40B4-BE49-F238E27FC236}">
                <a16:creationId xmlns:a16="http://schemas.microsoft.com/office/drawing/2014/main" id="{788DD4A5-8533-4358-9E90-7E4FD736816D}"/>
              </a:ext>
            </a:extLst>
          </p:cNvPr>
          <p:cNvSpPr txBox="1"/>
          <p:nvPr/>
        </p:nvSpPr>
        <p:spPr>
          <a:xfrm>
            <a:off x="9376827" y="2223139"/>
            <a:ext cx="1707519" cy="307777"/>
          </a:xfrm>
          <a:prstGeom prst="rect">
            <a:avLst/>
          </a:prstGeom>
          <a:noFill/>
        </p:spPr>
        <p:txBody>
          <a:bodyPr wrap="none" rtlCol="0">
            <a:spAutoFit/>
          </a:bodyPr>
          <a:lstStyle/>
          <a:p>
            <a:r>
              <a:rPr kumimoji="1" lang="en-US" altLang="ja-JP" sz="1400" i="1" dirty="0"/>
              <a:t>Convolutional </a:t>
            </a:r>
            <a:r>
              <a:rPr kumimoji="1" lang="en-US" altLang="zh-CN" sz="1400" i="1" dirty="0"/>
              <a:t>layer</a:t>
            </a:r>
            <a:endParaRPr kumimoji="1" lang="ja-JP" altLang="en-US" sz="1400" i="1" dirty="0"/>
          </a:p>
        </p:txBody>
      </p:sp>
      <p:sp>
        <p:nvSpPr>
          <p:cNvPr id="174" name="テキスト ボックス 173">
            <a:extLst>
              <a:ext uri="{FF2B5EF4-FFF2-40B4-BE49-F238E27FC236}">
                <a16:creationId xmlns:a16="http://schemas.microsoft.com/office/drawing/2014/main" id="{8F313E77-96B7-4F01-88DC-E31AF3C8E078}"/>
              </a:ext>
            </a:extLst>
          </p:cNvPr>
          <p:cNvSpPr txBox="1"/>
          <p:nvPr/>
        </p:nvSpPr>
        <p:spPr>
          <a:xfrm>
            <a:off x="9376827" y="2555429"/>
            <a:ext cx="2225289" cy="307777"/>
          </a:xfrm>
          <a:prstGeom prst="rect">
            <a:avLst/>
          </a:prstGeom>
          <a:noFill/>
        </p:spPr>
        <p:txBody>
          <a:bodyPr wrap="none" rtlCol="0">
            <a:spAutoFit/>
          </a:bodyPr>
          <a:lstStyle/>
          <a:p>
            <a:r>
              <a:rPr kumimoji="1" lang="en-US" altLang="ja-JP" sz="1400" i="1" dirty="0"/>
              <a:t>Batch </a:t>
            </a:r>
            <a:r>
              <a:rPr kumimoji="1" lang="en-US" altLang="zh-CN" sz="1400" i="1" dirty="0"/>
              <a:t>N</a:t>
            </a:r>
            <a:r>
              <a:rPr kumimoji="1" lang="en-US" altLang="ja-JP" sz="1400" i="1" dirty="0"/>
              <a:t>ormalization </a:t>
            </a:r>
            <a:r>
              <a:rPr kumimoji="1" lang="en-US" altLang="zh-CN" sz="1400" i="1" dirty="0"/>
              <a:t>layer</a:t>
            </a:r>
            <a:endParaRPr kumimoji="1" lang="ja-JP" altLang="en-US" sz="1400" i="1" dirty="0"/>
          </a:p>
        </p:txBody>
      </p:sp>
      <p:sp>
        <p:nvSpPr>
          <p:cNvPr id="175" name="テキスト ボックス 174">
            <a:extLst>
              <a:ext uri="{FF2B5EF4-FFF2-40B4-BE49-F238E27FC236}">
                <a16:creationId xmlns:a16="http://schemas.microsoft.com/office/drawing/2014/main" id="{8EA8FEFC-80D8-4F23-8F87-905CB935E680}"/>
              </a:ext>
            </a:extLst>
          </p:cNvPr>
          <p:cNvSpPr txBox="1"/>
          <p:nvPr/>
        </p:nvSpPr>
        <p:spPr>
          <a:xfrm>
            <a:off x="9376827" y="2887719"/>
            <a:ext cx="1587294" cy="307777"/>
          </a:xfrm>
          <a:prstGeom prst="rect">
            <a:avLst/>
          </a:prstGeom>
          <a:noFill/>
        </p:spPr>
        <p:txBody>
          <a:bodyPr wrap="none" rtlCol="0">
            <a:spAutoFit/>
          </a:bodyPr>
          <a:lstStyle/>
          <a:p>
            <a:r>
              <a:rPr kumimoji="1" lang="en-US" altLang="zh-CN" sz="1400" i="1" dirty="0"/>
              <a:t>Max pooling</a:t>
            </a:r>
            <a:r>
              <a:rPr kumimoji="1" lang="en-US" altLang="ja-JP" sz="1400" i="1" dirty="0"/>
              <a:t> </a:t>
            </a:r>
            <a:r>
              <a:rPr kumimoji="1" lang="en-US" altLang="zh-CN" sz="1400" i="1" dirty="0"/>
              <a:t>layer</a:t>
            </a:r>
            <a:endParaRPr kumimoji="1" lang="ja-JP" altLang="en-US" sz="1400" i="1" dirty="0"/>
          </a:p>
        </p:txBody>
      </p:sp>
      <p:sp>
        <p:nvSpPr>
          <p:cNvPr id="59" name="テキスト ボックス 58">
            <a:extLst>
              <a:ext uri="{FF2B5EF4-FFF2-40B4-BE49-F238E27FC236}">
                <a16:creationId xmlns:a16="http://schemas.microsoft.com/office/drawing/2014/main" id="{92996BA0-0049-496E-A335-B44070C52430}"/>
              </a:ext>
            </a:extLst>
          </p:cNvPr>
          <p:cNvSpPr txBox="1"/>
          <p:nvPr/>
        </p:nvSpPr>
        <p:spPr>
          <a:xfrm>
            <a:off x="2307098" y="5725686"/>
            <a:ext cx="8054215" cy="307777"/>
          </a:xfrm>
          <a:prstGeom prst="rect">
            <a:avLst/>
          </a:prstGeom>
          <a:noFill/>
        </p:spPr>
        <p:txBody>
          <a:bodyPr wrap="square" rtlCol="0">
            <a:spAutoFit/>
          </a:bodyPr>
          <a:lstStyle/>
          <a:p>
            <a:pPr algn="ctr"/>
            <a:r>
              <a:rPr kumimoji="1" lang="ja-JP" altLang="en-US" sz="1400" i="1" dirty="0"/>
              <a:t>図</a:t>
            </a:r>
            <a:r>
              <a:rPr kumimoji="1" lang="en-US" altLang="ja-JP" sz="1400" i="1" dirty="0"/>
              <a:t> 3:</a:t>
            </a:r>
            <a:r>
              <a:rPr kumimoji="1" lang="ja-JP" altLang="en-US" sz="1400" i="1" dirty="0"/>
              <a:t>認識システムで使用されるシャムネットワークのアーキテクチャ </a:t>
            </a:r>
          </a:p>
        </p:txBody>
      </p:sp>
    </p:spTree>
    <p:extLst>
      <p:ext uri="{BB962C8B-B14F-4D97-AF65-F5344CB8AC3E}">
        <p14:creationId xmlns:p14="http://schemas.microsoft.com/office/powerpoint/2010/main" val="1785271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C4C984-3E59-43E1-ABC8-6C33B1A776ED}"/>
              </a:ext>
            </a:extLst>
          </p:cNvPr>
          <p:cNvSpPr>
            <a:spLocks noGrp="1"/>
          </p:cNvSpPr>
          <p:nvPr>
            <p:ph type="title"/>
          </p:nvPr>
        </p:nvSpPr>
        <p:spPr/>
        <p:txBody>
          <a:bodyPr/>
          <a:lstStyle/>
          <a:p>
            <a:r>
              <a:rPr kumimoji="1" lang="ja-JP" altLang="en-US" dirty="0"/>
              <a:t>損失関数</a:t>
            </a:r>
          </a:p>
        </p:txBody>
      </p:sp>
      <p:sp>
        <p:nvSpPr>
          <p:cNvPr id="3" name="コンテンツ プレースホルダー 2">
            <a:extLst>
              <a:ext uri="{FF2B5EF4-FFF2-40B4-BE49-F238E27FC236}">
                <a16:creationId xmlns:a16="http://schemas.microsoft.com/office/drawing/2014/main" id="{C6756CC2-DB09-47D3-A9ED-49978C49D41B}"/>
              </a:ext>
            </a:extLst>
          </p:cNvPr>
          <p:cNvSpPr>
            <a:spLocks noGrp="1"/>
          </p:cNvSpPr>
          <p:nvPr>
            <p:ph idx="1"/>
          </p:nvPr>
        </p:nvSpPr>
        <p:spPr/>
        <p:txBody>
          <a:bodyPr>
            <a:normAutofit/>
          </a:bodyPr>
          <a:lstStyle/>
          <a:p>
            <a:r>
              <a:rPr lang="ja-JP" altLang="en-US" dirty="0"/>
              <a:t>ユークリッド距離（</a:t>
            </a:r>
            <a:r>
              <a:rPr lang="en-US" altLang="zh-CN" dirty="0"/>
              <a:t>E</a:t>
            </a:r>
            <a:r>
              <a:rPr kumimoji="1" lang="en-US" altLang="zh-CN" dirty="0"/>
              <a:t>uclidean distance</a:t>
            </a:r>
            <a:r>
              <a:rPr kumimoji="1" lang="ja-JP" altLang="en-US" dirty="0"/>
              <a:t>）</a:t>
            </a:r>
            <a:endParaRPr kumimoji="1" lang="en-US" altLang="zh-CN" dirty="0"/>
          </a:p>
          <a:p>
            <a:endParaRPr lang="en-US" altLang="ja-JP" sz="3200" dirty="0"/>
          </a:p>
          <a:p>
            <a:r>
              <a:rPr kumimoji="1" lang="ja-JP" altLang="en-US" dirty="0"/>
              <a:t>コントラスト損失関数（</a:t>
            </a:r>
            <a:r>
              <a:rPr kumimoji="1" lang="en-US" altLang="zh-CN" dirty="0"/>
              <a:t>Contrastive Loss Function</a:t>
            </a:r>
            <a:r>
              <a:rPr kumimoji="1" lang="ja-JP" altLang="en-US" dirty="0"/>
              <a:t>）</a:t>
            </a:r>
            <a:endParaRPr kumimoji="1" lang="en-US" altLang="zh-CN" dirty="0"/>
          </a:p>
          <a:p>
            <a:endParaRPr lang="en-US" altLang="ja-JP" sz="2000" dirty="0"/>
          </a:p>
          <a:p>
            <a:endParaRPr kumimoji="1" lang="en-US" altLang="ja-JP" sz="1800" dirty="0"/>
          </a:p>
          <a:p>
            <a:pPr marL="0" indent="0">
              <a:buNone/>
            </a:pPr>
            <a:endParaRPr lang="en-US" altLang="ja-JP" sz="1200" dirty="0"/>
          </a:p>
          <a:p>
            <a:r>
              <a:rPr lang="ja-JP" altLang="en-US" dirty="0"/>
              <a:t>例：</a:t>
            </a:r>
            <a:endParaRPr lang="en-US" altLang="ja-JP" dirty="0"/>
          </a:p>
        </p:txBody>
      </p:sp>
      <p:pic>
        <p:nvPicPr>
          <p:cNvPr id="5" name="図 4" descr="\documentclass{article}&#10;\usepackage{amsmath}&#10;\pagestyle{empty}&#10;\begin{document}&#10;&#10;$  D_{W}\left({X}_{1}, {X}_{2}\right)=\left\|G_{W}\left({X}_{1}\right)-G_{W}\left({X}_{2}\right)\right\|_{2}  $&#10;&#10;\end{document}" title="IguanaTex Bitmap Display">
            <a:extLst>
              <a:ext uri="{FF2B5EF4-FFF2-40B4-BE49-F238E27FC236}">
                <a16:creationId xmlns:a16="http://schemas.microsoft.com/office/drawing/2014/main" id="{9B58ECB9-A904-4C13-8C53-849E79AE873A}"/>
              </a:ext>
            </a:extLst>
          </p:cNvPr>
          <p:cNvPicPr>
            <a:picLocks noChangeAspect="1"/>
          </p:cNvPicPr>
          <p:nvPr>
            <p:custDataLst>
              <p:tags r:id="rId1"/>
            </p:custDataLst>
          </p:nvPr>
        </p:nvPicPr>
        <p:blipFill>
          <a:blip r:embed="rId8">
            <a:extLst>
              <a:ext uri="{28A0092B-C50C-407E-A947-70E740481C1C}">
                <a14:useLocalDpi xmlns:a14="http://schemas.microsoft.com/office/drawing/2010/main" val="0"/>
              </a:ext>
            </a:extLst>
          </a:blip>
          <a:stretch>
            <a:fillRect/>
          </a:stretch>
        </p:blipFill>
        <p:spPr>
          <a:xfrm>
            <a:off x="3517960" y="2457105"/>
            <a:ext cx="5345049" cy="324000"/>
          </a:xfrm>
          <a:prstGeom prst="rect">
            <a:avLst/>
          </a:prstGeom>
        </p:spPr>
      </p:pic>
      <p:pic>
        <p:nvPicPr>
          <p:cNvPr id="7" name="図 6" descr="\documentclass{article}&#10;\usepackage{amsmath}&#10;\pagestyle{empty}&#10;\begin{document}&#10;&#10;$ \mathcal{L}(W)=\sum_{i=1}^{P} L\left(W,\left(Y, {X}_{1}, {X}_{2}\right)^{i}\right)  $&#10;&#10;\end{document}" title="IguanaTex Bitmap Display">
            <a:extLst>
              <a:ext uri="{FF2B5EF4-FFF2-40B4-BE49-F238E27FC236}">
                <a16:creationId xmlns:a16="http://schemas.microsoft.com/office/drawing/2014/main" id="{E741C657-CBF2-46E4-BA55-AD1FCE195C9C}"/>
              </a:ext>
            </a:extLst>
          </p:cNvPr>
          <p:cNvPicPr>
            <a:picLocks noChangeAspect="1"/>
          </p:cNvPicPr>
          <p:nvPr>
            <p:custDataLst>
              <p:tags r:id="rId2"/>
            </p:custDataLst>
          </p:nvPr>
        </p:nvPicPr>
        <p:blipFill>
          <a:blip r:embed="rId9">
            <a:extLst>
              <a:ext uri="{28A0092B-C50C-407E-A947-70E740481C1C}">
                <a14:useLocalDpi xmlns:a14="http://schemas.microsoft.com/office/drawing/2010/main" val="0"/>
              </a:ext>
            </a:extLst>
          </a:blip>
          <a:stretch>
            <a:fillRect/>
          </a:stretch>
        </p:blipFill>
        <p:spPr>
          <a:xfrm>
            <a:off x="4598339" y="3458988"/>
            <a:ext cx="3751619" cy="455619"/>
          </a:xfrm>
          <a:prstGeom prst="rect">
            <a:avLst/>
          </a:prstGeom>
        </p:spPr>
      </p:pic>
      <p:pic>
        <p:nvPicPr>
          <p:cNvPr id="9" name="図 8" descr="\documentclass{article}&#10;\usepackage{amsmath}&#10;\pagestyle{empty}&#10;\begin{document}&#10;&#10;$ L\left(W,\left(Y, {X}_{1}, {X}_{2}\right)^{i}\right)= Y L_{S}\left(D_{W}^{i}\right)+(1-Y)L_{D}\left(D_{W}^{i}\right)  $&#10;&#10;\end{document}" title="IguanaTex Bitmap Display">
            <a:extLst>
              <a:ext uri="{FF2B5EF4-FFF2-40B4-BE49-F238E27FC236}">
                <a16:creationId xmlns:a16="http://schemas.microsoft.com/office/drawing/2014/main" id="{EDF762AC-5BE1-4844-92E8-2BB5E572CCF2}"/>
              </a:ext>
            </a:extLst>
          </p:cNvPr>
          <p:cNvPicPr>
            <a:picLocks noChangeAspect="1"/>
          </p:cNvPicPr>
          <p:nvPr>
            <p:custDataLst>
              <p:tags r:id="rId3"/>
            </p:custDataLst>
          </p:nvPr>
        </p:nvPicPr>
        <p:blipFill>
          <a:blip r:embed="rId10">
            <a:extLst>
              <a:ext uri="{28A0092B-C50C-407E-A947-70E740481C1C}">
                <a14:useLocalDpi xmlns:a14="http://schemas.microsoft.com/office/drawing/2010/main" val="0"/>
              </a:ext>
            </a:extLst>
          </a:blip>
          <a:stretch>
            <a:fillRect/>
          </a:stretch>
        </p:blipFill>
        <p:spPr>
          <a:xfrm>
            <a:off x="3517960" y="4111401"/>
            <a:ext cx="5912381" cy="455619"/>
          </a:xfrm>
          <a:prstGeom prst="rect">
            <a:avLst/>
          </a:prstGeom>
        </p:spPr>
      </p:pic>
      <p:pic>
        <p:nvPicPr>
          <p:cNvPr id="11" name="図 10" descr="\documentclass{article}&#10;\usepackage{amsmath}&#10;\pagestyle{empty}&#10;\begin{document}&#10;&#10;$ &#10; L\left(W, Y, {X}_{1}, {X}_{2}\right)=  Y\left(D_{W}\right)^{2} + (1-Y)\left\{\max \left(0, m-D_{W}\right)\right\}^{2} $&#10;&#10;\end{document}" title="IguanaTex Bitmap Display">
            <a:extLst>
              <a:ext uri="{FF2B5EF4-FFF2-40B4-BE49-F238E27FC236}">
                <a16:creationId xmlns:a16="http://schemas.microsoft.com/office/drawing/2014/main" id="{6B219263-15EA-4ABB-A8C1-293A2D3B28A7}"/>
              </a:ext>
            </a:extLst>
          </p:cNvPr>
          <p:cNvPicPr>
            <a:picLocks noChangeAspect="1"/>
          </p:cNvPicPr>
          <p:nvPr>
            <p:custDataLst>
              <p:tags r:id="rId4"/>
            </p:custDataLst>
          </p:nvPr>
        </p:nvPicPr>
        <p:blipFill>
          <a:blip r:embed="rId11">
            <a:extLst>
              <a:ext uri="{28A0092B-C50C-407E-A947-70E740481C1C}">
                <a14:useLocalDpi xmlns:a14="http://schemas.microsoft.com/office/drawing/2010/main" val="0"/>
              </a:ext>
            </a:extLst>
          </a:blip>
          <a:stretch>
            <a:fillRect/>
          </a:stretch>
        </p:blipFill>
        <p:spPr>
          <a:xfrm>
            <a:off x="2656915" y="5136907"/>
            <a:ext cx="7634466" cy="360000"/>
          </a:xfrm>
          <a:prstGeom prst="rect">
            <a:avLst/>
          </a:prstGeom>
        </p:spPr>
      </p:pic>
      <p:sp>
        <p:nvSpPr>
          <p:cNvPr id="12" name="正方形/長方形 11">
            <a:extLst>
              <a:ext uri="{FF2B5EF4-FFF2-40B4-BE49-F238E27FC236}">
                <a16:creationId xmlns:a16="http://schemas.microsoft.com/office/drawing/2014/main" id="{66594DA2-B5F0-44B9-B21F-787A3AFF8FD1}"/>
              </a:ext>
            </a:extLst>
          </p:cNvPr>
          <p:cNvSpPr/>
          <p:nvPr/>
        </p:nvSpPr>
        <p:spPr>
          <a:xfrm>
            <a:off x="2479249" y="5033913"/>
            <a:ext cx="7909089" cy="622169"/>
          </a:xfrm>
          <a:prstGeom prst="rect">
            <a:avLst/>
          </a:prstGeom>
          <a:noFill/>
          <a:ln w="41275">
            <a:solidFill>
              <a:srgbClr val="1E4C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図 14" descr="\documentclass{article}&#10;\usepackage{amsmath}&#10;\pagestyle{empty}&#10;\begin{document}&#10;&#10;$  m = 2 $&#10;&#10;\end{document}" title="IguanaTex Bitmap Display">
            <a:extLst>
              <a:ext uri="{FF2B5EF4-FFF2-40B4-BE49-F238E27FC236}">
                <a16:creationId xmlns:a16="http://schemas.microsoft.com/office/drawing/2014/main" id="{E7A5476C-464F-4826-ACED-4C646EF11CD6}"/>
              </a:ext>
            </a:extLst>
          </p:cNvPr>
          <p:cNvPicPr>
            <a:picLocks noChangeAspect="1"/>
          </p:cNvPicPr>
          <p:nvPr>
            <p:custDataLst>
              <p:tags r:id="rId5"/>
            </p:custDataLst>
          </p:nvPr>
        </p:nvPicPr>
        <p:blipFill>
          <a:blip r:embed="rId1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0148891" y="5868617"/>
            <a:ext cx="994720" cy="254358"/>
          </a:xfrm>
          <a:prstGeom prst="rect">
            <a:avLst/>
          </a:prstGeom>
        </p:spPr>
      </p:pic>
    </p:spTree>
    <p:extLst>
      <p:ext uri="{BB962C8B-B14F-4D97-AF65-F5344CB8AC3E}">
        <p14:creationId xmlns:p14="http://schemas.microsoft.com/office/powerpoint/2010/main" val="3468648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C4C984-3E59-43E1-ABC8-6C33B1A776ED}"/>
              </a:ext>
            </a:extLst>
          </p:cNvPr>
          <p:cNvSpPr>
            <a:spLocks noGrp="1"/>
          </p:cNvSpPr>
          <p:nvPr>
            <p:ph type="title"/>
          </p:nvPr>
        </p:nvSpPr>
        <p:spPr/>
        <p:txBody>
          <a:bodyPr/>
          <a:lstStyle/>
          <a:p>
            <a:r>
              <a:rPr kumimoji="1" lang="ja-JP" altLang="en-US" dirty="0"/>
              <a:t>結果</a:t>
            </a:r>
          </a:p>
        </p:txBody>
      </p:sp>
      <p:pic>
        <p:nvPicPr>
          <p:cNvPr id="7" name="図 6">
            <a:extLst>
              <a:ext uri="{FF2B5EF4-FFF2-40B4-BE49-F238E27FC236}">
                <a16:creationId xmlns:a16="http://schemas.microsoft.com/office/drawing/2014/main" id="{09C245E7-731F-4B22-8B60-E974C71C3C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4015" y="2013471"/>
            <a:ext cx="4702111" cy="3396301"/>
          </a:xfrm>
          <a:prstGeom prst="rect">
            <a:avLst/>
          </a:prstGeom>
        </p:spPr>
      </p:pic>
      <p:pic>
        <p:nvPicPr>
          <p:cNvPr id="9" name="図 8">
            <a:extLst>
              <a:ext uri="{FF2B5EF4-FFF2-40B4-BE49-F238E27FC236}">
                <a16:creationId xmlns:a16="http://schemas.microsoft.com/office/drawing/2014/main" id="{B0E9D7BD-7D22-4FE7-A9A5-C98E5CE1D3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28131" y="1991388"/>
            <a:ext cx="3506732" cy="3418384"/>
          </a:xfrm>
          <a:prstGeom prst="rect">
            <a:avLst/>
          </a:prstGeom>
        </p:spPr>
      </p:pic>
      <p:sp>
        <p:nvSpPr>
          <p:cNvPr id="6" name="テキスト ボックス 5">
            <a:extLst>
              <a:ext uri="{FF2B5EF4-FFF2-40B4-BE49-F238E27FC236}">
                <a16:creationId xmlns:a16="http://schemas.microsoft.com/office/drawing/2014/main" id="{319E02D5-DC2E-44B6-B941-094B8C8046F9}"/>
              </a:ext>
            </a:extLst>
          </p:cNvPr>
          <p:cNvSpPr txBox="1"/>
          <p:nvPr/>
        </p:nvSpPr>
        <p:spPr>
          <a:xfrm>
            <a:off x="1675610" y="5424144"/>
            <a:ext cx="4238920" cy="307777"/>
          </a:xfrm>
          <a:prstGeom prst="rect">
            <a:avLst/>
          </a:prstGeom>
          <a:noFill/>
        </p:spPr>
        <p:txBody>
          <a:bodyPr wrap="square" rtlCol="0">
            <a:spAutoFit/>
          </a:bodyPr>
          <a:lstStyle/>
          <a:p>
            <a:pPr algn="ctr"/>
            <a:r>
              <a:rPr kumimoji="1" lang="ja-JP" altLang="en-US" sz="1400" i="1" dirty="0"/>
              <a:t>図</a:t>
            </a:r>
            <a:r>
              <a:rPr kumimoji="1" lang="en-US" altLang="ja-JP" sz="1400" i="1" dirty="0"/>
              <a:t> 4:</a:t>
            </a:r>
            <a:r>
              <a:rPr kumimoji="1" lang="ja-JP" altLang="en-US" sz="1400" i="1" dirty="0"/>
              <a:t>損失値とテスト精度</a:t>
            </a:r>
          </a:p>
        </p:txBody>
      </p:sp>
      <p:sp>
        <p:nvSpPr>
          <p:cNvPr id="8" name="テキスト ボックス 7">
            <a:extLst>
              <a:ext uri="{FF2B5EF4-FFF2-40B4-BE49-F238E27FC236}">
                <a16:creationId xmlns:a16="http://schemas.microsoft.com/office/drawing/2014/main" id="{2098D798-4B53-4465-BE73-3E2E2FF64660}"/>
              </a:ext>
            </a:extLst>
          </p:cNvPr>
          <p:cNvSpPr txBox="1"/>
          <p:nvPr/>
        </p:nvSpPr>
        <p:spPr>
          <a:xfrm>
            <a:off x="7236232" y="5409772"/>
            <a:ext cx="3584490" cy="523220"/>
          </a:xfrm>
          <a:prstGeom prst="rect">
            <a:avLst/>
          </a:prstGeom>
          <a:noFill/>
        </p:spPr>
        <p:txBody>
          <a:bodyPr wrap="square" rtlCol="0">
            <a:spAutoFit/>
          </a:bodyPr>
          <a:lstStyle/>
          <a:p>
            <a:pPr algn="ctr"/>
            <a:r>
              <a:rPr kumimoji="1" lang="ja-JP" altLang="en-US" sz="1400" i="1" dirty="0"/>
              <a:t>図</a:t>
            </a:r>
            <a:r>
              <a:rPr kumimoji="1" lang="en-US" altLang="ja-JP" sz="1400" i="1" dirty="0"/>
              <a:t> 5:</a:t>
            </a:r>
            <a:r>
              <a:rPr kumimoji="1" lang="ja-JP" altLang="en-US" sz="1400" i="1" dirty="0"/>
              <a:t>すべての学習データに対して出力されたベクトル値の３</a:t>
            </a:r>
            <a:r>
              <a:rPr kumimoji="1" lang="en-US" altLang="ja-JP" sz="1400" i="1" dirty="0"/>
              <a:t>D</a:t>
            </a:r>
            <a:r>
              <a:rPr kumimoji="1" lang="ja-JP" altLang="en-US" sz="1400" i="1" dirty="0"/>
              <a:t>表現</a:t>
            </a:r>
          </a:p>
        </p:txBody>
      </p:sp>
    </p:spTree>
    <p:extLst>
      <p:ext uri="{BB962C8B-B14F-4D97-AF65-F5344CB8AC3E}">
        <p14:creationId xmlns:p14="http://schemas.microsoft.com/office/powerpoint/2010/main" val="44735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C4C984-3E59-43E1-ABC8-6C33B1A776ED}"/>
              </a:ext>
            </a:extLst>
          </p:cNvPr>
          <p:cNvSpPr>
            <a:spLocks noGrp="1"/>
          </p:cNvSpPr>
          <p:nvPr>
            <p:ph type="title"/>
          </p:nvPr>
        </p:nvSpPr>
        <p:spPr/>
        <p:txBody>
          <a:bodyPr/>
          <a:lstStyle/>
          <a:p>
            <a:r>
              <a:rPr kumimoji="1" lang="ja-JP" altLang="en-US" dirty="0"/>
              <a:t>結果</a:t>
            </a:r>
          </a:p>
        </p:txBody>
      </p:sp>
      <p:sp>
        <p:nvSpPr>
          <p:cNvPr id="3" name="コンテンツ プレースホルダー 2">
            <a:extLst>
              <a:ext uri="{FF2B5EF4-FFF2-40B4-BE49-F238E27FC236}">
                <a16:creationId xmlns:a16="http://schemas.microsoft.com/office/drawing/2014/main" id="{C6756CC2-DB09-47D3-A9ED-49978C49D41B}"/>
              </a:ext>
            </a:extLst>
          </p:cNvPr>
          <p:cNvSpPr>
            <a:spLocks noGrp="1"/>
          </p:cNvSpPr>
          <p:nvPr>
            <p:ph idx="1"/>
          </p:nvPr>
        </p:nvSpPr>
        <p:spPr/>
        <p:txBody>
          <a:bodyPr/>
          <a:lstStyle/>
          <a:p>
            <a:r>
              <a:rPr kumimoji="1" lang="ja-JP" altLang="en-US" dirty="0"/>
              <a:t>非類似度（</a:t>
            </a:r>
            <a:r>
              <a:rPr kumimoji="1" lang="en-US" altLang="ja-JP" dirty="0"/>
              <a:t>Dissimilarity</a:t>
            </a:r>
            <a:r>
              <a:rPr kumimoji="1" lang="ja-JP" altLang="en-US" dirty="0"/>
              <a:t>）</a:t>
            </a:r>
          </a:p>
        </p:txBody>
      </p:sp>
      <p:pic>
        <p:nvPicPr>
          <p:cNvPr id="5" name="図 4">
            <a:extLst>
              <a:ext uri="{FF2B5EF4-FFF2-40B4-BE49-F238E27FC236}">
                <a16:creationId xmlns:a16="http://schemas.microsoft.com/office/drawing/2014/main" id="{AC916D4F-99F5-4758-AF98-820B3BC1C9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8389" y="2738105"/>
            <a:ext cx="2646477" cy="1381789"/>
          </a:xfrm>
          <a:prstGeom prst="rect">
            <a:avLst/>
          </a:prstGeom>
        </p:spPr>
      </p:pic>
      <p:pic>
        <p:nvPicPr>
          <p:cNvPr id="7" name="図 6">
            <a:extLst>
              <a:ext uri="{FF2B5EF4-FFF2-40B4-BE49-F238E27FC236}">
                <a16:creationId xmlns:a16="http://schemas.microsoft.com/office/drawing/2014/main" id="{AE9FF8E2-D2B5-40DD-9926-D151B6ED06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8388" y="4338304"/>
            <a:ext cx="2646477" cy="1381789"/>
          </a:xfrm>
          <a:prstGeom prst="rect">
            <a:avLst/>
          </a:prstGeom>
        </p:spPr>
      </p:pic>
      <p:pic>
        <p:nvPicPr>
          <p:cNvPr id="11" name="図 10">
            <a:extLst>
              <a:ext uri="{FF2B5EF4-FFF2-40B4-BE49-F238E27FC236}">
                <a16:creationId xmlns:a16="http://schemas.microsoft.com/office/drawing/2014/main" id="{9E38E439-218C-45B3-B7A4-4742EEA516C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94966" y="2738105"/>
            <a:ext cx="2646478" cy="1381789"/>
          </a:xfrm>
          <a:prstGeom prst="rect">
            <a:avLst/>
          </a:prstGeom>
        </p:spPr>
      </p:pic>
      <p:pic>
        <p:nvPicPr>
          <p:cNvPr id="13" name="図 12">
            <a:extLst>
              <a:ext uri="{FF2B5EF4-FFF2-40B4-BE49-F238E27FC236}">
                <a16:creationId xmlns:a16="http://schemas.microsoft.com/office/drawing/2014/main" id="{8BD00FC8-3CF6-4406-AF33-9DB0F30C407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94966" y="4338303"/>
            <a:ext cx="2646477" cy="1381789"/>
          </a:xfrm>
          <a:prstGeom prst="rect">
            <a:avLst/>
          </a:prstGeom>
        </p:spPr>
      </p:pic>
      <p:pic>
        <p:nvPicPr>
          <p:cNvPr id="15" name="図 14">
            <a:extLst>
              <a:ext uri="{FF2B5EF4-FFF2-40B4-BE49-F238E27FC236}">
                <a16:creationId xmlns:a16="http://schemas.microsoft.com/office/drawing/2014/main" id="{E6DEF44A-625A-480D-AD45-29869B6D523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11544" y="2738105"/>
            <a:ext cx="2646478" cy="1381789"/>
          </a:xfrm>
          <a:prstGeom prst="rect">
            <a:avLst/>
          </a:prstGeom>
        </p:spPr>
      </p:pic>
      <p:pic>
        <p:nvPicPr>
          <p:cNvPr id="17" name="図 16">
            <a:extLst>
              <a:ext uri="{FF2B5EF4-FFF2-40B4-BE49-F238E27FC236}">
                <a16:creationId xmlns:a16="http://schemas.microsoft.com/office/drawing/2014/main" id="{2EBCF80C-6C91-4972-AEFE-2503F4751C1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911545" y="4338303"/>
            <a:ext cx="2646477" cy="1381789"/>
          </a:xfrm>
          <a:prstGeom prst="rect">
            <a:avLst/>
          </a:prstGeom>
        </p:spPr>
      </p:pic>
      <p:sp>
        <p:nvSpPr>
          <p:cNvPr id="10" name="テキスト ボックス 9">
            <a:extLst>
              <a:ext uri="{FF2B5EF4-FFF2-40B4-BE49-F238E27FC236}">
                <a16:creationId xmlns:a16="http://schemas.microsoft.com/office/drawing/2014/main" id="{977D687E-1384-4C1F-982B-57254F246002}"/>
              </a:ext>
            </a:extLst>
          </p:cNvPr>
          <p:cNvSpPr txBox="1"/>
          <p:nvPr/>
        </p:nvSpPr>
        <p:spPr>
          <a:xfrm>
            <a:off x="3201626" y="5827676"/>
            <a:ext cx="6083096" cy="307777"/>
          </a:xfrm>
          <a:prstGeom prst="rect">
            <a:avLst/>
          </a:prstGeom>
          <a:noFill/>
        </p:spPr>
        <p:txBody>
          <a:bodyPr wrap="square" rtlCol="0">
            <a:spAutoFit/>
          </a:bodyPr>
          <a:lstStyle/>
          <a:p>
            <a:pPr algn="ctr"/>
            <a:r>
              <a:rPr kumimoji="1" lang="ja-JP" altLang="en-US" sz="1400" i="1" dirty="0"/>
              <a:t>図</a:t>
            </a:r>
            <a:r>
              <a:rPr kumimoji="1" lang="en-US" altLang="ja-JP" sz="1400" i="1" dirty="0"/>
              <a:t> 6:</a:t>
            </a:r>
            <a:r>
              <a:rPr kumimoji="1" lang="ja-JP" altLang="en-US" sz="1400" i="1" dirty="0"/>
              <a:t>テスト画像の例</a:t>
            </a:r>
            <a:r>
              <a:rPr kumimoji="1" lang="en-US" altLang="ja-JP" sz="1400" i="1" dirty="0"/>
              <a:t>.</a:t>
            </a:r>
          </a:p>
        </p:txBody>
      </p:sp>
    </p:spTree>
    <p:extLst>
      <p:ext uri="{BB962C8B-B14F-4D97-AF65-F5344CB8AC3E}">
        <p14:creationId xmlns:p14="http://schemas.microsoft.com/office/powerpoint/2010/main" val="1857152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34C949-88D0-4D91-8820-4C0A27FCCDCF}"/>
              </a:ext>
            </a:extLst>
          </p:cNvPr>
          <p:cNvSpPr>
            <a:spLocks noGrp="1"/>
          </p:cNvSpPr>
          <p:nvPr>
            <p:ph type="title"/>
          </p:nvPr>
        </p:nvSpPr>
        <p:spPr/>
        <p:txBody>
          <a:bodyPr/>
          <a:lstStyle/>
          <a:p>
            <a:r>
              <a:rPr kumimoji="1" lang="ja-JP" altLang="en-US" sz="4400" dirty="0"/>
              <a:t>インタラクティブ認識システム</a:t>
            </a:r>
            <a:endParaRPr kumimoji="1" lang="ja-JP" altLang="en-US" dirty="0"/>
          </a:p>
        </p:txBody>
      </p:sp>
      <p:pic>
        <p:nvPicPr>
          <p:cNvPr id="12" name="図 11">
            <a:extLst>
              <a:ext uri="{FF2B5EF4-FFF2-40B4-BE49-F238E27FC236}">
                <a16:creationId xmlns:a16="http://schemas.microsoft.com/office/drawing/2014/main" id="{A034294D-EEAE-41AE-A3BB-0433EC6E8CD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52558" y="1979514"/>
            <a:ext cx="720000" cy="720000"/>
          </a:xfrm>
          <a:prstGeom prst="rect">
            <a:avLst/>
          </a:prstGeom>
        </p:spPr>
      </p:pic>
      <p:pic>
        <p:nvPicPr>
          <p:cNvPr id="14" name="図 13">
            <a:extLst>
              <a:ext uri="{FF2B5EF4-FFF2-40B4-BE49-F238E27FC236}">
                <a16:creationId xmlns:a16="http://schemas.microsoft.com/office/drawing/2014/main" id="{4B4CFFD8-753A-4133-8F2F-A5FA970B644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52558" y="2699514"/>
            <a:ext cx="720000" cy="720000"/>
          </a:xfrm>
          <a:prstGeom prst="rect">
            <a:avLst/>
          </a:prstGeom>
        </p:spPr>
      </p:pic>
      <p:pic>
        <p:nvPicPr>
          <p:cNvPr id="16" name="図 15">
            <a:extLst>
              <a:ext uri="{FF2B5EF4-FFF2-40B4-BE49-F238E27FC236}">
                <a16:creationId xmlns:a16="http://schemas.microsoft.com/office/drawing/2014/main" id="{187DE233-EB0F-4F70-9854-4794EA18869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652558" y="4371644"/>
            <a:ext cx="720000" cy="720000"/>
          </a:xfrm>
          <a:prstGeom prst="rect">
            <a:avLst/>
          </a:prstGeom>
        </p:spPr>
      </p:pic>
      <p:pic>
        <p:nvPicPr>
          <p:cNvPr id="18" name="図 17">
            <a:extLst>
              <a:ext uri="{FF2B5EF4-FFF2-40B4-BE49-F238E27FC236}">
                <a16:creationId xmlns:a16="http://schemas.microsoft.com/office/drawing/2014/main" id="{13FC74BF-DEE8-4432-88E3-2066FC85C71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652558" y="5091644"/>
            <a:ext cx="720000" cy="720000"/>
          </a:xfrm>
          <a:prstGeom prst="rect">
            <a:avLst/>
          </a:prstGeom>
        </p:spPr>
      </p:pic>
      <p:sp>
        <p:nvSpPr>
          <p:cNvPr id="19" name="四角形: 角を丸くする 18">
            <a:extLst>
              <a:ext uri="{FF2B5EF4-FFF2-40B4-BE49-F238E27FC236}">
                <a16:creationId xmlns:a16="http://schemas.microsoft.com/office/drawing/2014/main" id="{935002CD-F27A-4994-BE52-9AAE90C8AE00}"/>
              </a:ext>
            </a:extLst>
          </p:cNvPr>
          <p:cNvSpPr/>
          <p:nvPr/>
        </p:nvSpPr>
        <p:spPr>
          <a:xfrm>
            <a:off x="6652558" y="1979514"/>
            <a:ext cx="720000" cy="1440000"/>
          </a:xfrm>
          <a:prstGeom prst="roundRect">
            <a:avLst/>
          </a:prstGeom>
          <a:noFill/>
          <a:ln w="28575" cap="flat" cmpd="sng" algn="ctr">
            <a:solidFill>
              <a:srgbClr val="00A4DE"/>
            </a:solidFill>
            <a:prstDash val="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p>
        </p:txBody>
      </p:sp>
      <p:sp>
        <p:nvSpPr>
          <p:cNvPr id="20" name="四角形: 角を丸くする 19">
            <a:extLst>
              <a:ext uri="{FF2B5EF4-FFF2-40B4-BE49-F238E27FC236}">
                <a16:creationId xmlns:a16="http://schemas.microsoft.com/office/drawing/2014/main" id="{F1F5436C-C798-4BF7-8CF0-4DC2015C8048}"/>
              </a:ext>
            </a:extLst>
          </p:cNvPr>
          <p:cNvSpPr/>
          <p:nvPr/>
        </p:nvSpPr>
        <p:spPr>
          <a:xfrm>
            <a:off x="6652558" y="4371644"/>
            <a:ext cx="720000" cy="1440000"/>
          </a:xfrm>
          <a:prstGeom prst="roundRect">
            <a:avLst/>
          </a:prstGeom>
          <a:noFill/>
          <a:ln w="28575" cap="flat" cmpd="sng" algn="ctr">
            <a:solidFill>
              <a:srgbClr val="92D050"/>
            </a:solidFill>
            <a:prstDash val="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8773DADC-FC5A-47D6-AFCF-B410B3A0D912}"/>
              </a:ext>
            </a:extLst>
          </p:cNvPr>
          <p:cNvSpPr txBox="1"/>
          <p:nvPr/>
        </p:nvSpPr>
        <p:spPr>
          <a:xfrm>
            <a:off x="6804809" y="3706048"/>
            <a:ext cx="415498" cy="369332"/>
          </a:xfrm>
          <a:prstGeom prst="rect">
            <a:avLst/>
          </a:prstGeom>
          <a:noFill/>
        </p:spPr>
        <p:txBody>
          <a:bodyPr wrap="none" rtlCol="0">
            <a:spAutoFit/>
          </a:bodyPr>
          <a:lstStyle/>
          <a:p>
            <a:r>
              <a:rPr kumimoji="1" lang="en-US" altLang="ja-JP" dirty="0"/>
              <a:t>…</a:t>
            </a:r>
            <a:endParaRPr kumimoji="1" lang="ja-JP" altLang="en-US" dirty="0"/>
          </a:p>
        </p:txBody>
      </p:sp>
      <p:sp>
        <p:nvSpPr>
          <p:cNvPr id="22" name="正方形/長方形 21">
            <a:extLst>
              <a:ext uri="{FF2B5EF4-FFF2-40B4-BE49-F238E27FC236}">
                <a16:creationId xmlns:a16="http://schemas.microsoft.com/office/drawing/2014/main" id="{3F0764D9-272F-4C25-BA8C-FF76D1516EE0}"/>
              </a:ext>
            </a:extLst>
          </p:cNvPr>
          <p:cNvSpPr/>
          <p:nvPr/>
        </p:nvSpPr>
        <p:spPr>
          <a:xfrm>
            <a:off x="8278257" y="2266557"/>
            <a:ext cx="1235412" cy="145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5BD9306A-A745-4D24-B4DA-CF88D47ABD08}"/>
              </a:ext>
            </a:extLst>
          </p:cNvPr>
          <p:cNvSpPr/>
          <p:nvPr/>
        </p:nvSpPr>
        <p:spPr>
          <a:xfrm>
            <a:off x="8278257" y="2986557"/>
            <a:ext cx="1235412" cy="145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6782AEA8-5E96-43A8-8F2D-A6D68C8E6ABF}"/>
              </a:ext>
            </a:extLst>
          </p:cNvPr>
          <p:cNvSpPr/>
          <p:nvPr/>
        </p:nvSpPr>
        <p:spPr>
          <a:xfrm>
            <a:off x="8278257" y="4658687"/>
            <a:ext cx="1235412" cy="145914"/>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979ECF12-8864-4920-9DA0-062A0AE1FF9F}"/>
              </a:ext>
            </a:extLst>
          </p:cNvPr>
          <p:cNvSpPr/>
          <p:nvPr/>
        </p:nvSpPr>
        <p:spPr>
          <a:xfrm>
            <a:off x="8278257" y="5378687"/>
            <a:ext cx="1235412" cy="145914"/>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矢印コネクタ 26">
            <a:extLst>
              <a:ext uri="{FF2B5EF4-FFF2-40B4-BE49-F238E27FC236}">
                <a16:creationId xmlns:a16="http://schemas.microsoft.com/office/drawing/2014/main" id="{482FAEE3-42F2-4BC6-B041-7EB17FF8E662}"/>
              </a:ext>
            </a:extLst>
          </p:cNvPr>
          <p:cNvCxnSpPr>
            <a:cxnSpLocks/>
            <a:endCxn id="22" idx="1"/>
          </p:cNvCxnSpPr>
          <p:nvPr/>
        </p:nvCxnSpPr>
        <p:spPr>
          <a:xfrm flipV="1">
            <a:off x="7372558" y="2339514"/>
            <a:ext cx="905699" cy="48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D85014B9-2271-4964-93F2-A489D7E46E0E}"/>
              </a:ext>
            </a:extLst>
          </p:cNvPr>
          <p:cNvCxnSpPr>
            <a:cxnSpLocks/>
            <a:endCxn id="23" idx="1"/>
          </p:cNvCxnSpPr>
          <p:nvPr/>
        </p:nvCxnSpPr>
        <p:spPr>
          <a:xfrm>
            <a:off x="7372558" y="3059514"/>
            <a:ext cx="9056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EFC1BB61-A31F-4288-B02F-FE45FDDF585E}"/>
              </a:ext>
            </a:extLst>
          </p:cNvPr>
          <p:cNvCxnSpPr>
            <a:cxnSpLocks/>
            <a:stCxn id="18" idx="3"/>
            <a:endCxn id="25" idx="1"/>
          </p:cNvCxnSpPr>
          <p:nvPr/>
        </p:nvCxnSpPr>
        <p:spPr>
          <a:xfrm>
            <a:off x="7372558" y="5451644"/>
            <a:ext cx="9056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A177940E-3098-4881-B050-E7256770A3D9}"/>
              </a:ext>
            </a:extLst>
          </p:cNvPr>
          <p:cNvCxnSpPr>
            <a:cxnSpLocks/>
            <a:stCxn id="16" idx="3"/>
            <a:endCxn id="24" idx="1"/>
          </p:cNvCxnSpPr>
          <p:nvPr/>
        </p:nvCxnSpPr>
        <p:spPr>
          <a:xfrm>
            <a:off x="7372558" y="4731644"/>
            <a:ext cx="9056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467768F3-BA32-4995-8758-9032AB66CD97}"/>
              </a:ext>
            </a:extLst>
          </p:cNvPr>
          <p:cNvSpPr txBox="1"/>
          <p:nvPr/>
        </p:nvSpPr>
        <p:spPr>
          <a:xfrm>
            <a:off x="8688214" y="2488169"/>
            <a:ext cx="415498" cy="369332"/>
          </a:xfrm>
          <a:prstGeom prst="rect">
            <a:avLst/>
          </a:prstGeom>
          <a:noFill/>
        </p:spPr>
        <p:txBody>
          <a:bodyPr wrap="none" rtlCol="0">
            <a:spAutoFit/>
          </a:bodyPr>
          <a:lstStyle/>
          <a:p>
            <a:r>
              <a:rPr kumimoji="1" lang="en-US" altLang="ja-JP" dirty="0"/>
              <a:t>…</a:t>
            </a:r>
            <a:endParaRPr kumimoji="1" lang="ja-JP" altLang="en-US" dirty="0"/>
          </a:p>
        </p:txBody>
      </p:sp>
      <p:sp>
        <p:nvSpPr>
          <p:cNvPr id="44" name="テキスト ボックス 43">
            <a:extLst>
              <a:ext uri="{FF2B5EF4-FFF2-40B4-BE49-F238E27FC236}">
                <a16:creationId xmlns:a16="http://schemas.microsoft.com/office/drawing/2014/main" id="{A6548A0C-0CA8-4BDB-A578-B54C056157F4}"/>
              </a:ext>
            </a:extLst>
          </p:cNvPr>
          <p:cNvSpPr txBox="1"/>
          <p:nvPr/>
        </p:nvSpPr>
        <p:spPr>
          <a:xfrm>
            <a:off x="8688214" y="4906978"/>
            <a:ext cx="415498" cy="369332"/>
          </a:xfrm>
          <a:prstGeom prst="rect">
            <a:avLst/>
          </a:prstGeom>
          <a:noFill/>
        </p:spPr>
        <p:txBody>
          <a:bodyPr wrap="none" rtlCol="0">
            <a:spAutoFit/>
          </a:bodyPr>
          <a:lstStyle/>
          <a:p>
            <a:r>
              <a:rPr kumimoji="1" lang="en-US" altLang="ja-JP" dirty="0"/>
              <a:t>…</a:t>
            </a:r>
            <a:endParaRPr kumimoji="1" lang="ja-JP" altLang="en-US" dirty="0"/>
          </a:p>
        </p:txBody>
      </p:sp>
      <p:sp>
        <p:nvSpPr>
          <p:cNvPr id="45" name="右中かっこ 44">
            <a:extLst>
              <a:ext uri="{FF2B5EF4-FFF2-40B4-BE49-F238E27FC236}">
                <a16:creationId xmlns:a16="http://schemas.microsoft.com/office/drawing/2014/main" id="{59A104AE-EAB7-4346-A10F-0C0554A30C06}"/>
              </a:ext>
            </a:extLst>
          </p:cNvPr>
          <p:cNvSpPr/>
          <p:nvPr/>
        </p:nvSpPr>
        <p:spPr>
          <a:xfrm>
            <a:off x="9630401" y="2266557"/>
            <a:ext cx="321013" cy="890188"/>
          </a:xfrm>
          <a:prstGeom prst="rightBrace">
            <a:avLst/>
          </a:prstGeom>
          <a:ln w="22225">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47" name="右中かっこ 46">
            <a:extLst>
              <a:ext uri="{FF2B5EF4-FFF2-40B4-BE49-F238E27FC236}">
                <a16:creationId xmlns:a16="http://schemas.microsoft.com/office/drawing/2014/main" id="{D0E202E1-ADAA-4E7A-82DB-096127C22820}"/>
              </a:ext>
            </a:extLst>
          </p:cNvPr>
          <p:cNvSpPr/>
          <p:nvPr/>
        </p:nvSpPr>
        <p:spPr>
          <a:xfrm>
            <a:off x="9659584" y="4646550"/>
            <a:ext cx="321013" cy="890188"/>
          </a:xfrm>
          <a:prstGeom prst="rightBrace">
            <a:avLst/>
          </a:prstGeom>
          <a:ln w="22225">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48" name="正方形/長方形 47">
            <a:extLst>
              <a:ext uri="{FF2B5EF4-FFF2-40B4-BE49-F238E27FC236}">
                <a16:creationId xmlns:a16="http://schemas.microsoft.com/office/drawing/2014/main" id="{4B8C29C3-F7A0-4CDC-B692-860DB1568017}"/>
              </a:ext>
            </a:extLst>
          </p:cNvPr>
          <p:cNvSpPr/>
          <p:nvPr/>
        </p:nvSpPr>
        <p:spPr>
          <a:xfrm>
            <a:off x="10095193" y="2641222"/>
            <a:ext cx="1235412" cy="14591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a:extLst>
              <a:ext uri="{FF2B5EF4-FFF2-40B4-BE49-F238E27FC236}">
                <a16:creationId xmlns:a16="http://schemas.microsoft.com/office/drawing/2014/main" id="{84A1D032-F4FC-457E-9E29-B5494DBB817A}"/>
              </a:ext>
            </a:extLst>
          </p:cNvPr>
          <p:cNvSpPr/>
          <p:nvPr/>
        </p:nvSpPr>
        <p:spPr>
          <a:xfrm>
            <a:off x="10095193" y="4989503"/>
            <a:ext cx="1235412" cy="145914"/>
          </a:xfrm>
          <a:prstGeom prst="rect">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a:extLst>
              <a:ext uri="{FF2B5EF4-FFF2-40B4-BE49-F238E27FC236}">
                <a16:creationId xmlns:a16="http://schemas.microsoft.com/office/drawing/2014/main" id="{2CB42531-B127-4D9D-BBDE-BC5E6BFA5C53}"/>
              </a:ext>
            </a:extLst>
          </p:cNvPr>
          <p:cNvSpPr/>
          <p:nvPr/>
        </p:nvSpPr>
        <p:spPr>
          <a:xfrm>
            <a:off x="10095193" y="3840515"/>
            <a:ext cx="1235412" cy="145914"/>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a:extLst>
              <a:ext uri="{FF2B5EF4-FFF2-40B4-BE49-F238E27FC236}">
                <a16:creationId xmlns:a16="http://schemas.microsoft.com/office/drawing/2014/main" id="{2A7C5513-D145-4F52-9E15-FD69DD7B5A14}"/>
              </a:ext>
            </a:extLst>
          </p:cNvPr>
          <p:cNvSpPr/>
          <p:nvPr/>
        </p:nvSpPr>
        <p:spPr>
          <a:xfrm>
            <a:off x="10095193" y="4440162"/>
            <a:ext cx="1235412" cy="145914"/>
          </a:xfrm>
          <a:prstGeom prst="rect">
            <a:avLst/>
          </a:prstGeom>
          <a:solidFill>
            <a:srgbClr val="FF0000"/>
          </a:solidFill>
          <a:ln>
            <a:solidFill>
              <a:srgbClr val="FE32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a:extLst>
              <a:ext uri="{FF2B5EF4-FFF2-40B4-BE49-F238E27FC236}">
                <a16:creationId xmlns:a16="http://schemas.microsoft.com/office/drawing/2014/main" id="{A82E4C5A-CB53-40B7-AA43-5D6337DC1656}"/>
              </a:ext>
            </a:extLst>
          </p:cNvPr>
          <p:cNvSpPr/>
          <p:nvPr/>
        </p:nvSpPr>
        <p:spPr>
          <a:xfrm>
            <a:off x="10095193" y="3240868"/>
            <a:ext cx="1235412" cy="145914"/>
          </a:xfrm>
          <a:prstGeom prst="rect">
            <a:avLst/>
          </a:prstGeom>
          <a:solidFill>
            <a:schemeClr val="accent4">
              <a:lumMod val="60000"/>
              <a:lumOff val="4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ボックス 52">
            <a:extLst>
              <a:ext uri="{FF2B5EF4-FFF2-40B4-BE49-F238E27FC236}">
                <a16:creationId xmlns:a16="http://schemas.microsoft.com/office/drawing/2014/main" id="{58BB3CD9-D566-4370-8E95-85B03EB49526}"/>
              </a:ext>
            </a:extLst>
          </p:cNvPr>
          <p:cNvSpPr txBox="1"/>
          <p:nvPr/>
        </p:nvSpPr>
        <p:spPr>
          <a:xfrm>
            <a:off x="6804809" y="2457001"/>
            <a:ext cx="415498" cy="369332"/>
          </a:xfrm>
          <a:prstGeom prst="rect">
            <a:avLst/>
          </a:prstGeom>
          <a:noFill/>
        </p:spPr>
        <p:txBody>
          <a:bodyPr wrap="square" rtlCol="0">
            <a:spAutoFit/>
          </a:bodyPr>
          <a:lstStyle/>
          <a:p>
            <a:r>
              <a:rPr kumimoji="1" lang="en-US" altLang="ja-JP" dirty="0"/>
              <a:t>…</a:t>
            </a:r>
            <a:endParaRPr kumimoji="1" lang="ja-JP" altLang="en-US" dirty="0"/>
          </a:p>
        </p:txBody>
      </p:sp>
      <p:sp>
        <p:nvSpPr>
          <p:cNvPr id="54" name="テキスト ボックス 53">
            <a:extLst>
              <a:ext uri="{FF2B5EF4-FFF2-40B4-BE49-F238E27FC236}">
                <a16:creationId xmlns:a16="http://schemas.microsoft.com/office/drawing/2014/main" id="{595469EC-C75A-4003-8866-D2F0CD15EEB2}"/>
              </a:ext>
            </a:extLst>
          </p:cNvPr>
          <p:cNvSpPr txBox="1"/>
          <p:nvPr/>
        </p:nvSpPr>
        <p:spPr>
          <a:xfrm>
            <a:off x="6804809" y="4834021"/>
            <a:ext cx="415498" cy="369332"/>
          </a:xfrm>
          <a:prstGeom prst="rect">
            <a:avLst/>
          </a:prstGeom>
          <a:noFill/>
        </p:spPr>
        <p:txBody>
          <a:bodyPr wrap="square" rtlCol="0">
            <a:spAutoFit/>
          </a:bodyPr>
          <a:lstStyle/>
          <a:p>
            <a:r>
              <a:rPr kumimoji="1" lang="en-US" altLang="ja-JP" dirty="0"/>
              <a:t>…</a:t>
            </a:r>
            <a:endParaRPr kumimoji="1" lang="ja-JP" altLang="en-US" dirty="0"/>
          </a:p>
        </p:txBody>
      </p:sp>
      <p:sp>
        <p:nvSpPr>
          <p:cNvPr id="58" name="テキスト ボックス 57">
            <a:extLst>
              <a:ext uri="{FF2B5EF4-FFF2-40B4-BE49-F238E27FC236}">
                <a16:creationId xmlns:a16="http://schemas.microsoft.com/office/drawing/2014/main" id="{60F3CC0D-3B94-4642-972B-8F578D71D3B2}"/>
              </a:ext>
            </a:extLst>
          </p:cNvPr>
          <p:cNvSpPr txBox="1"/>
          <p:nvPr/>
        </p:nvSpPr>
        <p:spPr>
          <a:xfrm>
            <a:off x="9439216" y="1728574"/>
            <a:ext cx="761747" cy="369332"/>
          </a:xfrm>
          <a:prstGeom prst="rect">
            <a:avLst/>
          </a:prstGeom>
          <a:noFill/>
        </p:spPr>
        <p:txBody>
          <a:bodyPr wrap="none" rtlCol="0">
            <a:spAutoFit/>
          </a:bodyPr>
          <a:lstStyle/>
          <a:p>
            <a:r>
              <a:rPr kumimoji="1" lang="en-US" altLang="ja-JP" dirty="0"/>
              <a:t>Mean</a:t>
            </a:r>
            <a:endParaRPr kumimoji="1" lang="ja-JP" altLang="en-US" dirty="0"/>
          </a:p>
        </p:txBody>
      </p:sp>
      <p:sp>
        <p:nvSpPr>
          <p:cNvPr id="59" name="コンテンツ プレースホルダー 2">
            <a:extLst>
              <a:ext uri="{FF2B5EF4-FFF2-40B4-BE49-F238E27FC236}">
                <a16:creationId xmlns:a16="http://schemas.microsoft.com/office/drawing/2014/main" id="{EE6D0808-1CC4-4541-BEC3-A093D24CA913}"/>
              </a:ext>
            </a:extLst>
          </p:cNvPr>
          <p:cNvSpPr>
            <a:spLocks noGrp="1"/>
          </p:cNvSpPr>
          <p:nvPr>
            <p:ph idx="1"/>
          </p:nvPr>
        </p:nvSpPr>
        <p:spPr>
          <a:xfrm>
            <a:off x="845127" y="1828800"/>
            <a:ext cx="10515600" cy="4351337"/>
          </a:xfrm>
        </p:spPr>
        <p:txBody>
          <a:bodyPr>
            <a:normAutofit/>
          </a:bodyPr>
          <a:lstStyle/>
          <a:p>
            <a:pPr>
              <a:buFont typeface="Wingdings" panose="05000000000000000000" pitchFamily="2" charset="2"/>
              <a:buChar char="ü"/>
            </a:pPr>
            <a:r>
              <a:rPr kumimoji="1" lang="ja-JP" altLang="en-US" sz="2000" dirty="0"/>
              <a:t>各クラスを表すために、各カテゴリの出力の</a:t>
            </a:r>
            <a:endParaRPr kumimoji="1" lang="en-US" altLang="ja-JP" sz="2000" dirty="0"/>
          </a:p>
          <a:p>
            <a:pPr marL="0" indent="0">
              <a:buNone/>
            </a:pPr>
            <a:r>
              <a:rPr lang="ja-JP" altLang="en-US" sz="2000" dirty="0"/>
              <a:t>　</a:t>
            </a:r>
            <a:r>
              <a:rPr kumimoji="1" lang="ja-JP" altLang="en-US" sz="2000" dirty="0"/>
              <a:t>平均ベクトルを使用する。</a:t>
            </a:r>
          </a:p>
        </p:txBody>
      </p:sp>
      <p:pic>
        <p:nvPicPr>
          <p:cNvPr id="64" name="図 63" descr="\documentclass{article}&#10;\usepackage{amsmath}&#10;\pagestyle{empty}&#10;\begin{document}&#10;&#10;$ G_W  $&#10;&#10;\end{document}" title="IguanaTex Bitmap Display">
            <a:extLst>
              <a:ext uri="{FF2B5EF4-FFF2-40B4-BE49-F238E27FC236}">
                <a16:creationId xmlns:a16="http://schemas.microsoft.com/office/drawing/2014/main" id="{342A9DAB-9B48-4525-8822-B216F0B14C72}"/>
              </a:ext>
            </a:extLst>
          </p:cNvPr>
          <p:cNvPicPr>
            <a:picLocks noChangeAspect="1"/>
          </p:cNvPicPr>
          <p:nvPr>
            <p:custDataLst>
              <p:tags r:id="rId1"/>
            </p:custDataLst>
          </p:nvPr>
        </p:nvPicPr>
        <p:blipFill>
          <a:blip r:embed="rId11">
            <a:extLst>
              <a:ext uri="{28A0092B-C50C-407E-A947-70E740481C1C}">
                <a14:useLocalDpi xmlns:a14="http://schemas.microsoft.com/office/drawing/2010/main" val="0"/>
              </a:ext>
            </a:extLst>
          </a:blip>
          <a:stretch>
            <a:fillRect/>
          </a:stretch>
        </p:blipFill>
        <p:spPr>
          <a:xfrm>
            <a:off x="7635718" y="1960258"/>
            <a:ext cx="394667" cy="219429"/>
          </a:xfrm>
          <a:prstGeom prst="rect">
            <a:avLst/>
          </a:prstGeom>
        </p:spPr>
      </p:pic>
      <p:pic>
        <p:nvPicPr>
          <p:cNvPr id="65" name="図 64" descr="\documentclass{article}&#10;\usepackage{amsmath}&#10;\pagestyle{empty}&#10;\begin{document}&#10;&#10;$ G_W  $&#10;&#10;\end{document}" title="IguanaTex Bitmap Display">
            <a:extLst>
              <a:ext uri="{FF2B5EF4-FFF2-40B4-BE49-F238E27FC236}">
                <a16:creationId xmlns:a16="http://schemas.microsoft.com/office/drawing/2014/main" id="{9EE9E08C-590B-4AD6-93A9-17070C2D99ED}"/>
              </a:ext>
            </a:extLst>
          </p:cNvPr>
          <p:cNvPicPr>
            <a:picLocks noChangeAspect="1"/>
          </p:cNvPicPr>
          <p:nvPr>
            <p:custDataLst>
              <p:tags r:id="rId2"/>
            </p:custDataLst>
          </p:nvPr>
        </p:nvPicPr>
        <p:blipFill>
          <a:blip r:embed="rId11">
            <a:extLst>
              <a:ext uri="{28A0092B-C50C-407E-A947-70E740481C1C}">
                <a14:useLocalDpi xmlns:a14="http://schemas.microsoft.com/office/drawing/2010/main" val="0"/>
              </a:ext>
            </a:extLst>
          </a:blip>
          <a:stretch>
            <a:fillRect/>
          </a:stretch>
        </p:blipFill>
        <p:spPr>
          <a:xfrm>
            <a:off x="7635717" y="2714017"/>
            <a:ext cx="394667" cy="211385"/>
          </a:xfrm>
          <a:prstGeom prst="rect">
            <a:avLst/>
          </a:prstGeom>
        </p:spPr>
      </p:pic>
      <p:pic>
        <p:nvPicPr>
          <p:cNvPr id="66" name="図 65" descr="\documentclass{article}&#10;\usepackage{amsmath}&#10;\pagestyle{empty}&#10;\begin{document}&#10;&#10;$ G_W  $&#10;&#10;\end{document}" title="IguanaTex Bitmap Display">
            <a:extLst>
              <a:ext uri="{FF2B5EF4-FFF2-40B4-BE49-F238E27FC236}">
                <a16:creationId xmlns:a16="http://schemas.microsoft.com/office/drawing/2014/main" id="{7E86FA19-0B8F-424D-AA32-A51430E564B9}"/>
              </a:ext>
            </a:extLst>
          </p:cNvPr>
          <p:cNvPicPr>
            <a:picLocks noChangeAspect="1"/>
          </p:cNvPicPr>
          <p:nvPr>
            <p:custDataLst>
              <p:tags r:id="rId3"/>
            </p:custDataLst>
          </p:nvPr>
        </p:nvPicPr>
        <p:blipFill>
          <a:blip r:embed="rId11">
            <a:extLst>
              <a:ext uri="{28A0092B-C50C-407E-A947-70E740481C1C}">
                <a14:useLocalDpi xmlns:a14="http://schemas.microsoft.com/office/drawing/2010/main" val="0"/>
              </a:ext>
            </a:extLst>
          </a:blip>
          <a:stretch>
            <a:fillRect/>
          </a:stretch>
        </p:blipFill>
        <p:spPr>
          <a:xfrm>
            <a:off x="7628073" y="4371589"/>
            <a:ext cx="394667" cy="219429"/>
          </a:xfrm>
          <a:prstGeom prst="rect">
            <a:avLst/>
          </a:prstGeom>
        </p:spPr>
      </p:pic>
      <p:pic>
        <p:nvPicPr>
          <p:cNvPr id="67" name="図 66" descr="\documentclass{article}&#10;\usepackage{amsmath}&#10;\pagestyle{empty}&#10;\begin{document}&#10;&#10;$ G_W  $&#10;&#10;\end{document}" title="IguanaTex Bitmap Display">
            <a:extLst>
              <a:ext uri="{FF2B5EF4-FFF2-40B4-BE49-F238E27FC236}">
                <a16:creationId xmlns:a16="http://schemas.microsoft.com/office/drawing/2014/main" id="{CC189E8F-7C8D-48DB-86EF-1FF0556FA5C2}"/>
              </a:ext>
            </a:extLst>
          </p:cNvPr>
          <p:cNvPicPr>
            <a:picLocks noChangeAspect="1"/>
          </p:cNvPicPr>
          <p:nvPr>
            <p:custDataLst>
              <p:tags r:id="rId4"/>
            </p:custDataLst>
          </p:nvPr>
        </p:nvPicPr>
        <p:blipFill>
          <a:blip r:embed="rId11">
            <a:extLst>
              <a:ext uri="{28A0092B-C50C-407E-A947-70E740481C1C}">
                <a14:useLocalDpi xmlns:a14="http://schemas.microsoft.com/office/drawing/2010/main" val="0"/>
              </a:ext>
            </a:extLst>
          </a:blip>
          <a:stretch>
            <a:fillRect/>
          </a:stretch>
        </p:blipFill>
        <p:spPr>
          <a:xfrm>
            <a:off x="7628073" y="5095713"/>
            <a:ext cx="394667" cy="219429"/>
          </a:xfrm>
          <a:prstGeom prst="rect">
            <a:avLst/>
          </a:prstGeom>
        </p:spPr>
      </p:pic>
      <p:sp>
        <p:nvSpPr>
          <p:cNvPr id="68" name="テキスト ボックス 67">
            <a:extLst>
              <a:ext uri="{FF2B5EF4-FFF2-40B4-BE49-F238E27FC236}">
                <a16:creationId xmlns:a16="http://schemas.microsoft.com/office/drawing/2014/main" id="{D6124068-CBF3-472B-8C46-1434500BE14C}"/>
              </a:ext>
            </a:extLst>
          </p:cNvPr>
          <p:cNvSpPr txBox="1"/>
          <p:nvPr/>
        </p:nvSpPr>
        <p:spPr>
          <a:xfrm>
            <a:off x="8688214" y="3725530"/>
            <a:ext cx="415498" cy="369332"/>
          </a:xfrm>
          <a:prstGeom prst="rect">
            <a:avLst/>
          </a:prstGeom>
          <a:noFill/>
        </p:spPr>
        <p:txBody>
          <a:bodyPr wrap="none" rtlCol="0">
            <a:spAutoFit/>
          </a:bodyPr>
          <a:lstStyle/>
          <a:p>
            <a:r>
              <a:rPr kumimoji="1" lang="en-US" altLang="ja-JP" dirty="0"/>
              <a:t>…</a:t>
            </a:r>
            <a:endParaRPr kumimoji="1" lang="ja-JP" altLang="en-US" dirty="0"/>
          </a:p>
        </p:txBody>
      </p:sp>
      <p:sp>
        <p:nvSpPr>
          <p:cNvPr id="69" name="テキスト ボックス 68">
            <a:extLst>
              <a:ext uri="{FF2B5EF4-FFF2-40B4-BE49-F238E27FC236}">
                <a16:creationId xmlns:a16="http://schemas.microsoft.com/office/drawing/2014/main" id="{CC1839A8-C3D9-43CF-9741-18ED36F2962F}"/>
              </a:ext>
            </a:extLst>
          </p:cNvPr>
          <p:cNvSpPr txBox="1"/>
          <p:nvPr/>
        </p:nvSpPr>
        <p:spPr>
          <a:xfrm>
            <a:off x="6062164" y="5856242"/>
            <a:ext cx="6083096" cy="307777"/>
          </a:xfrm>
          <a:prstGeom prst="rect">
            <a:avLst/>
          </a:prstGeom>
          <a:noFill/>
        </p:spPr>
        <p:txBody>
          <a:bodyPr wrap="square" rtlCol="0">
            <a:spAutoFit/>
          </a:bodyPr>
          <a:lstStyle/>
          <a:p>
            <a:pPr algn="ctr"/>
            <a:r>
              <a:rPr kumimoji="1" lang="ja-JP" altLang="en-US" sz="1400" i="1" dirty="0"/>
              <a:t>図</a:t>
            </a:r>
            <a:r>
              <a:rPr kumimoji="1" lang="en-US" altLang="ja-JP" sz="1400" i="1" dirty="0"/>
              <a:t> 7: </a:t>
            </a:r>
            <a:r>
              <a:rPr kumimoji="1" lang="ja-JP" altLang="en-US" sz="1400" i="1" dirty="0"/>
              <a:t>平均ベクトル化</a:t>
            </a:r>
            <a:r>
              <a:rPr kumimoji="1" lang="en-US" altLang="ja-JP" sz="1400" i="1" dirty="0"/>
              <a:t>.</a:t>
            </a:r>
          </a:p>
        </p:txBody>
      </p:sp>
    </p:spTree>
    <p:extLst>
      <p:ext uri="{BB962C8B-B14F-4D97-AF65-F5344CB8AC3E}">
        <p14:creationId xmlns:p14="http://schemas.microsoft.com/office/powerpoint/2010/main" val="2514177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34C949-88D0-4D91-8820-4C0A27FCCDCF}"/>
              </a:ext>
            </a:extLst>
          </p:cNvPr>
          <p:cNvSpPr>
            <a:spLocks noGrp="1"/>
          </p:cNvSpPr>
          <p:nvPr>
            <p:ph type="title"/>
          </p:nvPr>
        </p:nvSpPr>
        <p:spPr/>
        <p:txBody>
          <a:bodyPr/>
          <a:lstStyle/>
          <a:p>
            <a:r>
              <a:rPr kumimoji="1" lang="ja-JP" altLang="en-US" sz="4400" dirty="0"/>
              <a:t>インタラクティブ認識システム</a:t>
            </a:r>
            <a:endParaRPr kumimoji="1" lang="ja-JP" altLang="en-US" dirty="0"/>
          </a:p>
        </p:txBody>
      </p:sp>
      <p:sp>
        <p:nvSpPr>
          <p:cNvPr id="4" name="正方形/長方形 3">
            <a:extLst>
              <a:ext uri="{FF2B5EF4-FFF2-40B4-BE49-F238E27FC236}">
                <a16:creationId xmlns:a16="http://schemas.microsoft.com/office/drawing/2014/main" id="{D9C3C552-6769-48F0-AEB5-48E6E3CEFCA5}"/>
              </a:ext>
            </a:extLst>
          </p:cNvPr>
          <p:cNvSpPr/>
          <p:nvPr/>
        </p:nvSpPr>
        <p:spPr>
          <a:xfrm>
            <a:off x="1852079" y="2215299"/>
            <a:ext cx="1941922" cy="194192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sz="2400" dirty="0"/>
              <a:t>シャムネットワーク</a:t>
            </a:r>
          </a:p>
        </p:txBody>
      </p:sp>
      <p:sp>
        <p:nvSpPr>
          <p:cNvPr id="6" name="正方形/長方形 5">
            <a:extLst>
              <a:ext uri="{FF2B5EF4-FFF2-40B4-BE49-F238E27FC236}">
                <a16:creationId xmlns:a16="http://schemas.microsoft.com/office/drawing/2014/main" id="{7670DBD2-166D-4EA8-9449-3FF6EF662FF3}"/>
              </a:ext>
            </a:extLst>
          </p:cNvPr>
          <p:cNvSpPr/>
          <p:nvPr/>
        </p:nvSpPr>
        <p:spPr>
          <a:xfrm>
            <a:off x="5125039" y="2215299"/>
            <a:ext cx="1941922" cy="194192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2000" dirty="0"/>
              <a:t>畳み込みニューラルネットワーク１</a:t>
            </a:r>
          </a:p>
        </p:txBody>
      </p:sp>
      <p:sp>
        <p:nvSpPr>
          <p:cNvPr id="7" name="正方形/長方形 6">
            <a:extLst>
              <a:ext uri="{FF2B5EF4-FFF2-40B4-BE49-F238E27FC236}">
                <a16:creationId xmlns:a16="http://schemas.microsoft.com/office/drawing/2014/main" id="{D119AF00-7666-4C3A-8E11-491EB889E3EE}"/>
              </a:ext>
            </a:extLst>
          </p:cNvPr>
          <p:cNvSpPr/>
          <p:nvPr/>
        </p:nvSpPr>
        <p:spPr>
          <a:xfrm>
            <a:off x="8411853" y="2215299"/>
            <a:ext cx="1941922" cy="194192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z="2000" dirty="0"/>
              <a:t>畳み込みニューラルネットワーク２</a:t>
            </a:r>
          </a:p>
        </p:txBody>
      </p:sp>
      <p:sp>
        <p:nvSpPr>
          <p:cNvPr id="8" name="正方形/長方形 7">
            <a:extLst>
              <a:ext uri="{FF2B5EF4-FFF2-40B4-BE49-F238E27FC236}">
                <a16:creationId xmlns:a16="http://schemas.microsoft.com/office/drawing/2014/main" id="{0B53EF34-CA08-4514-A52D-27003ACBA8C1}"/>
              </a:ext>
            </a:extLst>
          </p:cNvPr>
          <p:cNvSpPr/>
          <p:nvPr/>
        </p:nvSpPr>
        <p:spPr>
          <a:xfrm>
            <a:off x="1852079" y="4911365"/>
            <a:ext cx="8501696" cy="68815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ja-JP" altLang="en-US" sz="2800" b="1" dirty="0">
                <a:solidFill>
                  <a:schemeClr val="bg1"/>
                </a:solidFill>
                <a:effectLst/>
                <a:latin typeface="NimbusRomNo9L-Medi"/>
              </a:rPr>
              <a:t>手書きパッドシステム</a:t>
            </a:r>
            <a:endParaRPr kumimoji="1" lang="ja-JP" altLang="en-US" sz="2800" dirty="0">
              <a:solidFill>
                <a:schemeClr val="bg1"/>
              </a:solidFill>
            </a:endParaRPr>
          </a:p>
        </p:txBody>
      </p:sp>
      <p:sp>
        <p:nvSpPr>
          <p:cNvPr id="9" name="矢印: 下 8">
            <a:extLst>
              <a:ext uri="{FF2B5EF4-FFF2-40B4-BE49-F238E27FC236}">
                <a16:creationId xmlns:a16="http://schemas.microsoft.com/office/drawing/2014/main" id="{A47920B2-4D1B-4C18-9617-BF0EA9A4878F}"/>
              </a:ext>
            </a:extLst>
          </p:cNvPr>
          <p:cNvSpPr/>
          <p:nvPr/>
        </p:nvSpPr>
        <p:spPr>
          <a:xfrm>
            <a:off x="2676924" y="4254235"/>
            <a:ext cx="292231" cy="589976"/>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10" name="矢印: 下 9">
            <a:extLst>
              <a:ext uri="{FF2B5EF4-FFF2-40B4-BE49-F238E27FC236}">
                <a16:creationId xmlns:a16="http://schemas.microsoft.com/office/drawing/2014/main" id="{EC068B7A-BD04-43A7-8863-6A99749C544A}"/>
              </a:ext>
            </a:extLst>
          </p:cNvPr>
          <p:cNvSpPr/>
          <p:nvPr/>
        </p:nvSpPr>
        <p:spPr>
          <a:xfrm>
            <a:off x="5949884" y="4254235"/>
            <a:ext cx="292231" cy="589976"/>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11" name="矢印: 下 10">
            <a:extLst>
              <a:ext uri="{FF2B5EF4-FFF2-40B4-BE49-F238E27FC236}">
                <a16:creationId xmlns:a16="http://schemas.microsoft.com/office/drawing/2014/main" id="{33A21118-1A5E-4AC7-B8F3-8890973DB8FC}"/>
              </a:ext>
            </a:extLst>
          </p:cNvPr>
          <p:cNvSpPr/>
          <p:nvPr/>
        </p:nvSpPr>
        <p:spPr>
          <a:xfrm>
            <a:off x="9236698" y="4250105"/>
            <a:ext cx="292231" cy="589976"/>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36DBA218-DD83-44E0-9650-542B216ADC73}"/>
              </a:ext>
            </a:extLst>
          </p:cNvPr>
          <p:cNvSpPr txBox="1"/>
          <p:nvPr/>
        </p:nvSpPr>
        <p:spPr>
          <a:xfrm>
            <a:off x="8731032" y="3593383"/>
            <a:ext cx="1303562" cy="646331"/>
          </a:xfrm>
          <a:prstGeom prst="rect">
            <a:avLst/>
          </a:prstGeom>
          <a:noFill/>
        </p:spPr>
        <p:txBody>
          <a:bodyPr wrap="none" rtlCol="0">
            <a:spAutoFit/>
          </a:bodyPr>
          <a:lstStyle/>
          <a:p>
            <a:pPr algn="ctr"/>
            <a:r>
              <a:rPr kumimoji="1" lang="ja-JP" altLang="en-US" dirty="0">
                <a:solidFill>
                  <a:schemeClr val="tx1">
                    <a:lumMod val="65000"/>
                    <a:lumOff val="35000"/>
                  </a:schemeClr>
                </a:solidFill>
              </a:rPr>
              <a:t>手書き数字</a:t>
            </a:r>
            <a:endParaRPr kumimoji="1" lang="en-US" altLang="ja-JP" dirty="0">
              <a:solidFill>
                <a:schemeClr val="tx1">
                  <a:lumMod val="65000"/>
                  <a:lumOff val="35000"/>
                </a:schemeClr>
              </a:solidFill>
            </a:endParaRPr>
          </a:p>
          <a:p>
            <a:pPr algn="ctr"/>
            <a:r>
              <a:rPr kumimoji="1" lang="ja-JP" altLang="en-US" dirty="0">
                <a:solidFill>
                  <a:schemeClr val="tx1">
                    <a:lumMod val="65000"/>
                    <a:lumOff val="35000"/>
                  </a:schemeClr>
                </a:solidFill>
              </a:rPr>
              <a:t>認識用</a:t>
            </a:r>
          </a:p>
        </p:txBody>
      </p:sp>
      <p:sp>
        <p:nvSpPr>
          <p:cNvPr id="13" name="テキスト ボックス 12">
            <a:extLst>
              <a:ext uri="{FF2B5EF4-FFF2-40B4-BE49-F238E27FC236}">
                <a16:creationId xmlns:a16="http://schemas.microsoft.com/office/drawing/2014/main" id="{27F3A5AC-5933-480D-BFC1-038061EFA610}"/>
              </a:ext>
            </a:extLst>
          </p:cNvPr>
          <p:cNvSpPr txBox="1"/>
          <p:nvPr/>
        </p:nvSpPr>
        <p:spPr>
          <a:xfrm>
            <a:off x="5657417" y="3681031"/>
            <a:ext cx="877164" cy="369332"/>
          </a:xfrm>
          <a:prstGeom prst="rect">
            <a:avLst/>
          </a:prstGeom>
          <a:noFill/>
        </p:spPr>
        <p:txBody>
          <a:bodyPr wrap="none" rtlCol="0">
            <a:spAutoFit/>
          </a:bodyPr>
          <a:lstStyle/>
          <a:p>
            <a:pPr algn="ctr"/>
            <a:r>
              <a:rPr kumimoji="1" lang="ja-JP" altLang="en-US" dirty="0">
                <a:solidFill>
                  <a:schemeClr val="tx1">
                    <a:lumMod val="65000"/>
                    <a:lumOff val="35000"/>
                  </a:schemeClr>
                </a:solidFill>
              </a:rPr>
              <a:t>確認用</a:t>
            </a:r>
          </a:p>
        </p:txBody>
      </p:sp>
    </p:spTree>
    <p:extLst>
      <p:ext uri="{BB962C8B-B14F-4D97-AF65-F5344CB8AC3E}">
        <p14:creationId xmlns:p14="http://schemas.microsoft.com/office/powerpoint/2010/main" val="413936758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31.2336"/>
  <p:tag name="ORIGINALWIDTH" val="2164.979"/>
  <p:tag name="LATEXADDIN" val="\documentclass{article}&#10;\usepackage{amsmath}&#10;\pagestyle{empty}&#10;\begin{document}&#10;&#10;$  D_{W}\left({X}_{1}, {X}_{2}\right)=\left\|G_{W}\left({X}_{1}\right)-G_{W}\left({X}_{2}\right)\right\|_{2}  $&#10;&#10;\end{document}"/>
  <p:tag name="IGUANATEXSIZE" val="20"/>
  <p:tag name="IGUANATEXCURSOR" val="189"/>
  <p:tag name="TRANSPARENCY" val="True"/>
  <p:tag name="FILENAME" val=""/>
  <p:tag name="LATEXENGINEID" val="0"/>
  <p:tag name="TEMPFOLDER" val="S:\Latex add-in PPT\"/>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224.222"/>
  <p:tag name="ORIGINALWIDTH" val="1846.269"/>
  <p:tag name="LATEXADDIN" val="\documentclass{article}&#10;\usepackage{amsmath}&#10;\pagestyle{empty}&#10;\begin{document}&#10;&#10;$ \mathcal{L}(W)=\sum_{i=1}^{P} L\left(W,\left(Y, {X}_{1}, {X}_{2}\right)^{i}\right)  $&#10;&#10;\end{document}"/>
  <p:tag name="IGUANATEXSIZE" val="20"/>
  <p:tag name="IGUANATEXCURSOR" val="165"/>
  <p:tag name="TRANSPARENCY" val="True"/>
  <p:tag name="FILENAME" val=""/>
  <p:tag name="LATEXENGINEID" val="0"/>
  <p:tag name="TEMPFOLDER" val="S:\Latex add-in PPT\"/>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224.222"/>
  <p:tag name="ORIGINALWIDTH" val="2909.636"/>
  <p:tag name="LATEXADDIN" val="\documentclass{article}&#10;\usepackage{amsmath}&#10;\pagestyle{empty}&#10;\begin{document}&#10;&#10;$ L\left(W,\left(Y, {X}_{1}, {X}_{2}\right)^{i}\right)= Y L_{S}\left(D_{W}^{i}\right)+(1-Y)L_{D}\left(D_{W}^{i}\right)  $&#10;&#10;\end{document}"/>
  <p:tag name="IGUANATEXSIZE" val="20"/>
  <p:tag name="IGUANATEXCURSOR" val="199"/>
  <p:tag name="TRANSPARENCY" val="True"/>
  <p:tag name="FILENAME" val=""/>
  <p:tag name="LATEXENGINEID" val="0"/>
  <p:tag name="TEMPFOLDER" val="S:\Latex add-in PPT\"/>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52.2309"/>
  <p:tag name="ORIGINALWIDTH" val="3228.346"/>
  <p:tag name="LATEXADDIN" val="\documentclass{article}&#10;\usepackage{amsmath}&#10;\pagestyle{empty}&#10;\begin{document}&#10;&#10;$ &#10; L\left(W, Y, {X}_{1}, {X}_{2}\right)=  Y\left(D_{W}\right)^{2} + (1-Y)\left\{\max \left(0, m-D_{W}\right)\right\}^{2} $&#10;&#10;\end{document}"/>
  <p:tag name="IGUANATEXSIZE" val="20"/>
  <p:tag name="IGUANATEXCURSOR" val="202"/>
  <p:tag name="TRANSPARENCY" val="True"/>
  <p:tag name="FILENAME" val=""/>
  <p:tag name="LATEXENGINEID" val="0"/>
  <p:tag name="TEMPFOLDER" val="S:\Latex add-in PPT\"/>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83.98952"/>
  <p:tag name="ORIGINALWIDTH" val="328.459"/>
  <p:tag name="LATEXADDIN" val="\documentclass{article}&#10;\usepackage{amsmath}&#10;\pagestyle{empty}&#10;\begin{document}&#10;&#10;$  m = 2 $&#10;&#10;\end{document}"/>
  <p:tag name="IGUANATEXSIZE" val="20"/>
  <p:tag name="IGUANATEXCURSOR" val="89"/>
  <p:tag name="TRANSPARENCY" val="True"/>
  <p:tag name="FILENAME" val=""/>
  <p:tag name="LATEXENGINEID" val="0"/>
  <p:tag name="TEMPFOLDER" val="S:\Latex add-in PPT\"/>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107.9865"/>
  <p:tag name="ORIGINALWIDTH" val="194.2258"/>
  <p:tag name="LATEXADDIN" val="\documentclass{article}&#10;\usepackage{amsmath}&#10;\pagestyle{empty}&#10;\begin{document}&#10;&#10;$ G_W  $&#10;&#10;\end{document}"/>
  <p:tag name="IGUANATEXSIZE" val="20"/>
  <p:tag name="IGUANATEXCURSOR" val="86"/>
  <p:tag name="TRANSPARENCY" val="True"/>
  <p:tag name="FILENAME" val=""/>
  <p:tag name="LATEXENGINEID" val="0"/>
  <p:tag name="TEMPFOLDER" val="S:\Latex add-in PPT\"/>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107.9865"/>
  <p:tag name="ORIGINALWIDTH" val="194.2258"/>
  <p:tag name="LATEXADDIN" val="\documentclass{article}&#10;\usepackage{amsmath}&#10;\pagestyle{empty}&#10;\begin{document}&#10;&#10;$ G_W  $&#10;&#10;\end{document}"/>
  <p:tag name="IGUANATEXSIZE" val="20"/>
  <p:tag name="IGUANATEXCURSOR" val="86"/>
  <p:tag name="TRANSPARENCY" val="True"/>
  <p:tag name="FILENAME" val=""/>
  <p:tag name="LATEXENGINEID" val="0"/>
  <p:tag name="TEMPFOLDER" val="S:\Latex add-in PPT\"/>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107.9865"/>
  <p:tag name="ORIGINALWIDTH" val="194.2258"/>
  <p:tag name="LATEXADDIN" val="\documentclass{article}&#10;\usepackage{amsmath}&#10;\pagestyle{empty}&#10;\begin{document}&#10;&#10;$ G_W  $&#10;&#10;\end{document}"/>
  <p:tag name="IGUANATEXSIZE" val="20"/>
  <p:tag name="IGUANATEXCURSOR" val="86"/>
  <p:tag name="TRANSPARENCY" val="True"/>
  <p:tag name="FILENAME" val=""/>
  <p:tag name="LATEXENGINEID" val="0"/>
  <p:tag name="TEMPFOLDER" val="S:\Latex add-in PPT\"/>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107.9865"/>
  <p:tag name="ORIGINALWIDTH" val="194.2258"/>
  <p:tag name="LATEXADDIN" val="\documentclass{article}&#10;\usepackage{amsmath}&#10;\pagestyle{empty}&#10;\begin{document}&#10;&#10;$ G_W  $&#10;&#10;\end{document}"/>
  <p:tag name="IGUANATEXSIZE" val="20"/>
  <p:tag name="IGUANATEXCURSOR" val="86"/>
  <p:tag name="TRANSPARENCY" val="True"/>
  <p:tag name="FILENAME" val=""/>
  <p:tag name="LATEXENGINEID" val="0"/>
  <p:tag name="TEMPFOLDER" val="S:\Latex add-in PPT\"/>
  <p:tag name="LATEXFORMHEIGHT" val="312"/>
  <p:tag name="LATEXFORMWIDTH" val="384"/>
  <p:tag name="LATEXFORMWRAP" val="True"/>
  <p:tag name="BITMAPVECTOR" val="0"/>
</p:tagLst>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1537</TotalTime>
  <Words>1072</Words>
  <Application>Microsoft Office PowerPoint</Application>
  <PresentationFormat>ワイド画面</PresentationFormat>
  <Paragraphs>119</Paragraphs>
  <Slides>11</Slides>
  <Notes>10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11</vt:i4>
      </vt:variant>
    </vt:vector>
  </HeadingPairs>
  <TitlesOfParts>
    <vt:vector size="20" baseType="lpstr">
      <vt:lpstr>ＭＳ Ｐゴシック</vt:lpstr>
      <vt:lpstr>NimbusRomNo9L-Medi</vt:lpstr>
      <vt:lpstr>游ゴシック</vt:lpstr>
      <vt:lpstr>黑体</vt:lpstr>
      <vt:lpstr>Arial</vt:lpstr>
      <vt:lpstr>Arial</vt:lpstr>
      <vt:lpstr>Wingdings</vt:lpstr>
      <vt:lpstr>Wingdings 2</vt:lpstr>
      <vt:lpstr>HDOfficeLightV0</vt:lpstr>
      <vt:lpstr> シャムネットワークを用いたインタラクティブ認識システム</vt:lpstr>
      <vt:lpstr>データセット</vt:lpstr>
      <vt:lpstr>前処理</vt:lpstr>
      <vt:lpstr>モデル</vt:lpstr>
      <vt:lpstr>損失関数</vt:lpstr>
      <vt:lpstr>結果</vt:lpstr>
      <vt:lpstr>結果</vt:lpstr>
      <vt:lpstr>インタラクティブ認識システム</vt:lpstr>
      <vt:lpstr>インタラクティブ認識システム</vt:lpstr>
      <vt:lpstr>インタラクティブ認識システム</vt:lpstr>
      <vt:lpstr>ご清聴ありがとうございました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Xu Hongkun</dc:creator>
  <cp:lastModifiedBy>Xu Hongkun</cp:lastModifiedBy>
  <cp:revision>317</cp:revision>
  <dcterms:created xsi:type="dcterms:W3CDTF">2021-01-15T03:00:25Z</dcterms:created>
  <dcterms:modified xsi:type="dcterms:W3CDTF">2021-01-21T13:10:44Z</dcterms:modified>
</cp:coreProperties>
</file>