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1" r:id="rId3"/>
    <p:sldId id="265" r:id="rId4"/>
    <p:sldId id="274" r:id="rId5"/>
    <p:sldId id="275" r:id="rId6"/>
    <p:sldId id="276" r:id="rId7"/>
    <p:sldId id="270" r:id="rId8"/>
    <p:sldId id="266" r:id="rId9"/>
    <p:sldId id="267" r:id="rId10"/>
    <p:sldId id="272" r:id="rId11"/>
    <p:sldId id="273" r:id="rId12"/>
    <p:sldId id="268" r:id="rId13"/>
    <p:sldId id="277" r:id="rId14"/>
    <p:sldId id="269"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B44"/>
    <a:srgbClr val="01FF5C"/>
    <a:srgbClr val="CA8E36"/>
    <a:srgbClr val="FF9E01"/>
    <a:srgbClr val="0000CC"/>
    <a:srgbClr val="FFF7F7"/>
    <a:srgbClr val="FFE1E1"/>
    <a:srgbClr val="9E5ECE"/>
    <a:srgbClr val="288831"/>
    <a:srgbClr val="736A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95" autoAdjust="0"/>
  </p:normalViewPr>
  <p:slideViewPr>
    <p:cSldViewPr snapToGrid="0">
      <p:cViewPr varScale="1">
        <p:scale>
          <a:sx n="76" d="100"/>
          <a:sy n="76" d="100"/>
        </p:scale>
        <p:origin x="91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EC7EF-728B-45D9-85DA-B8C4ADE829E5}" type="datetimeFigureOut">
              <a:rPr kumimoji="1" lang="ja-JP" altLang="en-US" smtClean="0"/>
              <a:t>2021/5/23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7D68F-1941-4C13-A4D7-3A667C05F8F4}" type="slidenum">
              <a:rPr kumimoji="1" lang="ja-JP" altLang="en-US" smtClean="0"/>
              <a:t>‹#›</a:t>
            </a:fld>
            <a:endParaRPr kumimoji="1" lang="ja-JP" altLang="en-US"/>
          </a:p>
        </p:txBody>
      </p:sp>
    </p:spTree>
    <p:extLst>
      <p:ext uri="{BB962C8B-B14F-4D97-AF65-F5344CB8AC3E}">
        <p14:creationId xmlns:p14="http://schemas.microsoft.com/office/powerpoint/2010/main" val="3578603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本</a:t>
            </a:r>
            <a:r>
              <a:rPr kumimoji="1" lang="en-US" altLang="zh-CN" dirty="0"/>
              <a:t>PPT</a:t>
            </a:r>
            <a:r>
              <a:rPr kumimoji="1" lang="zh-CN" altLang="en-US" dirty="0"/>
              <a:t>将以示意图的方式，从零开始讲解对极几何学的基础知识</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a:t>
            </a:fld>
            <a:endParaRPr kumimoji="1" lang="ja-JP" altLang="en-US"/>
          </a:p>
        </p:txBody>
      </p:sp>
    </p:spTree>
    <p:extLst>
      <p:ext uri="{BB962C8B-B14F-4D97-AF65-F5344CB8AC3E}">
        <p14:creationId xmlns:p14="http://schemas.microsoft.com/office/powerpoint/2010/main" val="1719035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两个相机的投影中心的连线与两个投影面的交点叫做对极点。</a:t>
            </a:r>
            <a:endParaRPr kumimoji="1" lang="en-US" altLang="zh-CN" dirty="0"/>
          </a:p>
          <a:p>
            <a:r>
              <a:rPr kumimoji="1" lang="zh-CN" altLang="en-US" dirty="0"/>
              <a:t>从上面的示意图中，我们不难发现不管有几个相机，对极线一定通过对极点。</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10</a:t>
            </a:fld>
            <a:endParaRPr kumimoji="1" lang="ja-JP" altLang="en-US"/>
          </a:p>
        </p:txBody>
      </p:sp>
    </p:spTree>
    <p:extLst>
      <p:ext uri="{BB962C8B-B14F-4D97-AF65-F5344CB8AC3E}">
        <p14:creationId xmlns:p14="http://schemas.microsoft.com/office/powerpoint/2010/main" val="109296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换句话说，右侧投影面上与左侧投影面上的投影点</a:t>
            </a:r>
            <a:r>
              <a:rPr kumimoji="1" lang="en-US" altLang="zh-CN" dirty="0"/>
              <a:t>x</a:t>
            </a:r>
            <a:r>
              <a:rPr kumimoji="1" lang="zh-CN" altLang="en-US" dirty="0"/>
              <a:t>对应的投影点一定在这一条对极线上，这被称为对极约束。</a:t>
            </a:r>
            <a:endParaRPr kumimoji="1" lang="en-US" altLang="zh-CN" dirty="0"/>
          </a:p>
          <a:p>
            <a:r>
              <a:rPr kumimoji="1" lang="zh-CN" altLang="en-US" dirty="0"/>
              <a:t>有了对极约束，我们就不用在整个投影面上寻找配对的投影点了，只需要在对极线上寻找即可，这样就极大的提高了计算效率。</a:t>
            </a:r>
            <a:endParaRPr kumimoji="1" lang="en-US" altLang="zh-CN" dirty="0"/>
          </a:p>
          <a:p>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11</a:t>
            </a:fld>
            <a:endParaRPr kumimoji="1" lang="ja-JP" altLang="en-US"/>
          </a:p>
        </p:txBody>
      </p:sp>
    </p:spTree>
    <p:extLst>
      <p:ext uri="{BB962C8B-B14F-4D97-AF65-F5344CB8AC3E}">
        <p14:creationId xmlns:p14="http://schemas.microsoft.com/office/powerpoint/2010/main" val="1631803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下面我们用数学表达一下，向量</a:t>
            </a:r>
            <a:r>
              <a:rPr kumimoji="1" lang="en-US" altLang="zh-CN" dirty="0"/>
              <a:t>CC</a:t>
            </a:r>
            <a:r>
              <a:rPr kumimoji="1" lang="zh-CN" altLang="en-US" dirty="0"/>
              <a:t>’，</a:t>
            </a:r>
            <a:r>
              <a:rPr kumimoji="1" lang="en-US" altLang="zh-CN" dirty="0"/>
              <a:t>CX</a:t>
            </a:r>
            <a:r>
              <a:rPr kumimoji="1" lang="zh-CN" altLang="en-US" dirty="0"/>
              <a:t>，</a:t>
            </a:r>
            <a:r>
              <a:rPr kumimoji="1" lang="en-US" altLang="zh-CN" dirty="0"/>
              <a:t>C’X</a:t>
            </a:r>
            <a:r>
              <a:rPr kumimoji="1" lang="zh-CN" altLang="en-US" dirty="0"/>
              <a:t>构成了对极面，那么向量</a:t>
            </a:r>
            <a:r>
              <a:rPr kumimoji="1" lang="en-US" altLang="zh-CN" dirty="0"/>
              <a:t>CX</a:t>
            </a:r>
            <a:r>
              <a:rPr kumimoji="1" lang="zh-CN" altLang="en-US" dirty="0"/>
              <a:t>与向量</a:t>
            </a:r>
            <a:r>
              <a:rPr kumimoji="1" lang="en-US" altLang="zh-CN" dirty="0"/>
              <a:t>CC’</a:t>
            </a:r>
            <a:r>
              <a:rPr kumimoji="1" lang="zh-CN" altLang="en-US" dirty="0"/>
              <a:t>和</a:t>
            </a:r>
            <a:r>
              <a:rPr kumimoji="1" lang="en-US" altLang="zh-CN" dirty="0"/>
              <a:t>C’X</a:t>
            </a:r>
            <a:r>
              <a:rPr kumimoji="1" lang="zh-CN" altLang="en-US" dirty="0"/>
              <a:t>的外积的内积结果为零。</a:t>
            </a:r>
            <a:endParaRPr kumimoji="1" lang="en-US" altLang="zh-CN" dirty="0"/>
          </a:p>
          <a:p>
            <a:r>
              <a:rPr kumimoji="1" lang="zh-CN" altLang="en-US" dirty="0"/>
              <a:t>即向量</a:t>
            </a:r>
            <a:r>
              <a:rPr kumimoji="1" lang="en-US" altLang="zh-CN" dirty="0"/>
              <a:t>CX</a:t>
            </a:r>
            <a:r>
              <a:rPr kumimoji="1" lang="zh-CN" altLang="en-US" dirty="0"/>
              <a:t>与量</a:t>
            </a:r>
            <a:r>
              <a:rPr kumimoji="1" lang="en-US" altLang="zh-CN" dirty="0"/>
              <a:t>CC’</a:t>
            </a:r>
            <a:r>
              <a:rPr kumimoji="1" lang="zh-CN" altLang="en-US" dirty="0"/>
              <a:t>和</a:t>
            </a:r>
            <a:r>
              <a:rPr kumimoji="1" lang="en-US" altLang="zh-CN" dirty="0"/>
              <a:t>C’X</a:t>
            </a:r>
            <a:r>
              <a:rPr kumimoji="1" lang="zh-CN" altLang="en-US" dirty="0"/>
              <a:t>的外积在一条线上。详见向量内积和向量外积的定义。</a:t>
            </a:r>
            <a:endParaRPr kumimoji="1" lang="en-US" altLang="zh-CN" dirty="0"/>
          </a:p>
          <a:p>
            <a:r>
              <a:rPr kumimoji="1" lang="zh-CN" altLang="en-US" dirty="0"/>
              <a:t>把坐标带进去就是上面的第二个式子了。（</a:t>
            </a:r>
            <a:r>
              <a:rPr kumimoji="1" lang="en-US" altLang="ja-JP" dirty="0"/>
              <a:t>※</a:t>
            </a:r>
            <a:r>
              <a:rPr kumimoji="1" lang="zh-CN" altLang="en-US" dirty="0"/>
              <a:t>注意</a:t>
            </a:r>
            <a:r>
              <a:rPr kumimoji="1" lang="en-US" altLang="zh-CN" dirty="0"/>
              <a:t>x</a:t>
            </a:r>
            <a:r>
              <a:rPr kumimoji="1" lang="zh-CN" altLang="en-US" dirty="0"/>
              <a:t>这里表示的点</a:t>
            </a:r>
            <a:r>
              <a:rPr kumimoji="1" lang="en-US" altLang="zh-CN" dirty="0"/>
              <a:t>x</a:t>
            </a:r>
            <a:r>
              <a:rPr kumimoji="1" lang="zh-CN" altLang="en-US" dirty="0"/>
              <a:t>的二维坐标，</a:t>
            </a:r>
            <a:r>
              <a:rPr kumimoji="1" lang="en-US" altLang="zh-CN" dirty="0"/>
              <a:t>x’</a:t>
            </a:r>
            <a:r>
              <a:rPr kumimoji="1" lang="zh-CN" altLang="en-US" dirty="0"/>
              <a:t>表示的是点</a:t>
            </a:r>
            <a:r>
              <a:rPr kumimoji="1" lang="en-US" altLang="zh-CN" dirty="0"/>
              <a:t>x’</a:t>
            </a:r>
            <a:r>
              <a:rPr kumimoji="1" lang="zh-CN" altLang="en-US" dirty="0"/>
              <a:t>的二维坐标）</a:t>
            </a:r>
            <a:endParaRPr kumimoji="1" lang="en-US" altLang="zh-CN" dirty="0"/>
          </a:p>
          <a:p>
            <a:r>
              <a:rPr kumimoji="1" lang="en-US" altLang="zh-CN" dirty="0"/>
              <a:t>T</a:t>
            </a:r>
            <a:r>
              <a:rPr kumimoji="1" lang="zh-CN" altLang="en-US" dirty="0"/>
              <a:t>表示向量</a:t>
            </a:r>
            <a:r>
              <a:rPr kumimoji="1" lang="en-US" altLang="zh-CN" dirty="0"/>
              <a:t>CC</a:t>
            </a:r>
            <a:r>
              <a:rPr kumimoji="1" lang="zh-CN" altLang="en-US" dirty="0"/>
              <a:t>’， </a:t>
            </a:r>
            <a:r>
              <a:rPr kumimoji="1" lang="en-US" altLang="zh-CN" dirty="0"/>
              <a:t>R</a:t>
            </a:r>
            <a:r>
              <a:rPr kumimoji="1" lang="zh-CN" altLang="en-US" dirty="0"/>
              <a:t>表示从点</a:t>
            </a:r>
            <a:r>
              <a:rPr kumimoji="1" lang="en-US" altLang="zh-CN" dirty="0"/>
              <a:t>C</a:t>
            </a:r>
            <a:r>
              <a:rPr kumimoji="1" lang="zh-CN" altLang="en-US" dirty="0"/>
              <a:t>到</a:t>
            </a:r>
            <a:r>
              <a:rPr kumimoji="1" lang="en-US" altLang="zh-CN" dirty="0"/>
              <a:t>C</a:t>
            </a:r>
            <a:r>
              <a:rPr kumimoji="1" lang="zh-CN" altLang="en-US" dirty="0"/>
              <a:t>’的旋转矩阵。</a:t>
            </a:r>
            <a:r>
              <a:rPr kumimoji="1" lang="en-US" altLang="zh-CN" dirty="0"/>
              <a:t>(</a:t>
            </a:r>
            <a:r>
              <a:rPr kumimoji="1" lang="zh-CN" altLang="en-US" dirty="0"/>
              <a:t>类似前面提到的变换矩阵，及描述点</a:t>
            </a:r>
            <a:r>
              <a:rPr kumimoji="1" lang="en-US" altLang="zh-CN" dirty="0"/>
              <a:t>C</a:t>
            </a:r>
            <a:r>
              <a:rPr kumimoji="1" lang="zh-CN" altLang="en-US" dirty="0"/>
              <a:t>与</a:t>
            </a:r>
            <a:r>
              <a:rPr kumimoji="1" lang="en-US" altLang="zh-CN" dirty="0"/>
              <a:t>C</a:t>
            </a:r>
            <a:r>
              <a:rPr kumimoji="1" lang="zh-CN" altLang="en-US" dirty="0"/>
              <a:t>’的角度和位置关系</a:t>
            </a:r>
            <a:r>
              <a:rPr kumimoji="1" lang="en-US" altLang="zh-CN" dirty="0"/>
              <a:t>)</a:t>
            </a:r>
          </a:p>
          <a:p>
            <a:r>
              <a:rPr kumimoji="1" lang="zh-CN" altLang="en-US" dirty="0"/>
              <a:t>我们可以把</a:t>
            </a:r>
            <a:r>
              <a:rPr kumimoji="1" lang="en-US" altLang="zh-CN" dirty="0"/>
              <a:t>T</a:t>
            </a:r>
            <a:r>
              <a:rPr kumimoji="1" lang="zh-CN" altLang="en-US" dirty="0"/>
              <a:t>和</a:t>
            </a:r>
            <a:r>
              <a:rPr kumimoji="1" lang="en-US" altLang="zh-CN" dirty="0"/>
              <a:t>R</a:t>
            </a:r>
            <a:r>
              <a:rPr kumimoji="1" lang="zh-CN" altLang="en-US" dirty="0"/>
              <a:t>的外积和写在一起，称之为</a:t>
            </a:r>
            <a:r>
              <a:rPr kumimoji="1" lang="en-US" altLang="zh-CN" dirty="0"/>
              <a:t>E</a:t>
            </a:r>
            <a:r>
              <a:rPr kumimoji="1" lang="zh-CN" altLang="en-US" dirty="0"/>
              <a:t>矩阵。</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12</a:t>
            </a:fld>
            <a:endParaRPr kumimoji="1" lang="ja-JP" altLang="en-US"/>
          </a:p>
        </p:txBody>
      </p:sp>
    </p:spTree>
    <p:extLst>
      <p:ext uri="{BB962C8B-B14F-4D97-AF65-F5344CB8AC3E}">
        <p14:creationId xmlns:p14="http://schemas.microsoft.com/office/powerpoint/2010/main" val="2457564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zh-CN" dirty="0"/>
              <a:t>E</a:t>
            </a:r>
            <a:r>
              <a:rPr kumimoji="1" lang="zh-CN" altLang="en-US" dirty="0"/>
              <a:t>矩阵表达的是向量</a:t>
            </a:r>
            <a:r>
              <a:rPr kumimoji="1" lang="en-US" altLang="zh-CN" dirty="0"/>
              <a:t>T</a:t>
            </a:r>
            <a:r>
              <a:rPr kumimoji="1" lang="zh-CN" altLang="en-US" dirty="0"/>
              <a:t>与矩阵</a:t>
            </a:r>
            <a:r>
              <a:rPr kumimoji="1" lang="en-US" altLang="zh-CN" dirty="0"/>
              <a:t>R</a:t>
            </a:r>
            <a:r>
              <a:rPr kumimoji="1" lang="zh-CN" altLang="en-US" dirty="0"/>
              <a:t>的外积，为了实现外积的矩阵表示，首先需要把向量</a:t>
            </a:r>
            <a:r>
              <a:rPr kumimoji="1" lang="en-US" altLang="zh-CN" dirty="0"/>
              <a:t>T</a:t>
            </a:r>
            <a:r>
              <a:rPr kumimoji="1" lang="zh-CN" altLang="en-US" dirty="0"/>
              <a:t>改写成外积矩阵</a:t>
            </a:r>
            <a:r>
              <a:rPr kumimoji="1" lang="en-US" altLang="zh-CN" dirty="0"/>
              <a:t>T</a:t>
            </a:r>
            <a:r>
              <a:rPr kumimoji="1" lang="en-US" altLang="zh-CN" baseline="-25000" dirty="0"/>
              <a:t>X</a:t>
            </a:r>
            <a:r>
              <a:rPr kumimoji="1" lang="zh-CN" altLang="en-US" dirty="0"/>
              <a:t>，详见向量外积定义。</a:t>
            </a:r>
            <a:endParaRPr kumimoji="1" lang="en-US" altLang="zh-CN" dirty="0"/>
          </a:p>
          <a:p>
            <a:r>
              <a:rPr kumimoji="1" lang="zh-CN" altLang="en-US" dirty="0"/>
              <a:t>矩阵</a:t>
            </a:r>
            <a:r>
              <a:rPr kumimoji="1" lang="en-US" altLang="zh-CN" dirty="0"/>
              <a:t>E</a:t>
            </a:r>
            <a:r>
              <a:rPr kumimoji="1" lang="zh-CN" altLang="en-US" dirty="0"/>
              <a:t>又称之为本质矩阵。</a:t>
            </a:r>
            <a:endParaRPr kumimoji="1" lang="en-US" altLang="zh-CN"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13</a:t>
            </a:fld>
            <a:endParaRPr kumimoji="1" lang="ja-JP" altLang="en-US"/>
          </a:p>
        </p:txBody>
      </p:sp>
    </p:spTree>
    <p:extLst>
      <p:ext uri="{BB962C8B-B14F-4D97-AF65-F5344CB8AC3E}">
        <p14:creationId xmlns:p14="http://schemas.microsoft.com/office/powerpoint/2010/main" val="4141662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正如矩阵</a:t>
            </a:r>
            <a:r>
              <a:rPr kumimoji="1" lang="en-US" altLang="zh-CN" dirty="0"/>
              <a:t>E</a:t>
            </a:r>
            <a:r>
              <a:rPr kumimoji="1" lang="zh-CN" altLang="en-US" dirty="0"/>
              <a:t>的名字</a:t>
            </a:r>
            <a:r>
              <a:rPr kumimoji="1" lang="en-US" altLang="zh-CN" dirty="0"/>
              <a:t>——</a:t>
            </a:r>
            <a:r>
              <a:rPr kumimoji="1" lang="zh-CN" altLang="en-US" dirty="0"/>
              <a:t>本质矩阵一样。</a:t>
            </a:r>
            <a:endParaRPr kumimoji="1" lang="en-US" altLang="zh-CN" dirty="0"/>
          </a:p>
          <a:p>
            <a:r>
              <a:rPr kumimoji="1" lang="zh-CN" altLang="en-US" dirty="0"/>
              <a:t>只要两个摄像机的位置和角度都固定，那么从本质矩阵的定义就可以发现本质矩阵就是固定的。</a:t>
            </a:r>
            <a:endParaRPr kumimoji="1" lang="en-US" altLang="zh-CN" dirty="0"/>
          </a:p>
          <a:p>
            <a:r>
              <a:rPr kumimoji="1" lang="zh-CN" altLang="en-US" dirty="0"/>
              <a:t>这是只需要通过</a:t>
            </a:r>
            <a:r>
              <a:rPr lang="en-US" altLang="ja-JP" sz="1800" dirty="0">
                <a:solidFill>
                  <a:srgbClr val="203864"/>
                </a:solidFill>
                <a:effectLst/>
                <a:latin typeface="Verdana" panose="020B0604030504040204" pitchFamily="34" charset="0"/>
              </a:rPr>
              <a:t>SIFT</a:t>
            </a:r>
            <a:r>
              <a:rPr lang="zh-CN" altLang="en-US" sz="1800" dirty="0">
                <a:solidFill>
                  <a:srgbClr val="203864"/>
                </a:solidFill>
                <a:effectLst/>
                <a:latin typeface="Verdana" panose="020B0604030504040204" pitchFamily="34" charset="0"/>
              </a:rPr>
              <a:t>等方法找到两幅图像中对应相似的点的位置，就可以通过本质矩阵计算出这个点的三维坐标。</a:t>
            </a:r>
            <a:endParaRPr lang="en-US" altLang="zh-CN" sz="1800" dirty="0">
              <a:solidFill>
                <a:srgbClr val="203864"/>
              </a:solidFill>
              <a:effectLst/>
              <a:latin typeface="Verdana" panose="020B0604030504040204" pitchFamily="34" charset="0"/>
            </a:endParaRPr>
          </a:p>
          <a:p>
            <a:r>
              <a:rPr kumimoji="1" lang="zh-CN" altLang="en-US" sz="1800" dirty="0">
                <a:solidFill>
                  <a:srgbClr val="203864"/>
                </a:solidFill>
                <a:effectLst/>
                <a:latin typeface="Verdana" panose="020B0604030504040204" pitchFamily="34" charset="0"/>
              </a:rPr>
              <a:t>如上就是对极几何的基本原理。</a:t>
            </a:r>
            <a:endParaRPr kumimoji="1" lang="en-US" altLang="zh-CN" sz="1800" dirty="0">
              <a:solidFill>
                <a:srgbClr val="203864"/>
              </a:solidFill>
              <a:effectLst/>
              <a:latin typeface="Verdana" panose="020B060403050404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14</a:t>
            </a:fld>
            <a:endParaRPr kumimoji="1" lang="ja-JP" altLang="en-US"/>
          </a:p>
        </p:txBody>
      </p:sp>
    </p:spTree>
    <p:extLst>
      <p:ext uri="{BB962C8B-B14F-4D97-AF65-F5344CB8AC3E}">
        <p14:creationId xmlns:p14="http://schemas.microsoft.com/office/powerpoint/2010/main" val="1002462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15</a:t>
            </a:fld>
            <a:endParaRPr kumimoji="1" lang="ja-JP" altLang="en-US"/>
          </a:p>
        </p:txBody>
      </p:sp>
    </p:spTree>
    <p:extLst>
      <p:ext uri="{BB962C8B-B14F-4D97-AF65-F5344CB8AC3E}">
        <p14:creationId xmlns:p14="http://schemas.microsoft.com/office/powerpoint/2010/main" val="407153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首先想简要介绍一下立体视觉，我们生活在一个三维空间里，当然如果加上时间的话就是四维空间，</a:t>
            </a:r>
            <a:endParaRPr kumimoji="1" lang="en-US" altLang="zh-CN" dirty="0"/>
          </a:p>
          <a:p>
            <a:r>
              <a:rPr kumimoji="1" lang="zh-CN" altLang="en-US" dirty="0"/>
              <a:t>但是摄像机拍摄的画面只是二维平面，上面的视频展示了如何只使用摄像机拍摄的二维实时画面构建真实的三维模型，</a:t>
            </a:r>
            <a:endParaRPr kumimoji="1" lang="en-US" altLang="zh-CN" dirty="0"/>
          </a:p>
          <a:p>
            <a:r>
              <a:rPr kumimoji="1" lang="zh-CN" altLang="en-US" dirty="0"/>
              <a:t>这就是计算机视觉中的立体视觉的概念。</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2</a:t>
            </a:fld>
            <a:endParaRPr kumimoji="1" lang="ja-JP" altLang="en-US"/>
          </a:p>
        </p:txBody>
      </p:sp>
    </p:spTree>
    <p:extLst>
      <p:ext uri="{BB962C8B-B14F-4D97-AF65-F5344CB8AC3E}">
        <p14:creationId xmlns:p14="http://schemas.microsoft.com/office/powerpoint/2010/main" val="335366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从摄像机拍摄的图像进行三维立体建模是一个很有实际意义的任务。</a:t>
            </a:r>
            <a:endParaRPr kumimoji="1" lang="en-US" altLang="zh-CN" dirty="0"/>
          </a:p>
          <a:p>
            <a:r>
              <a:rPr kumimoji="1" lang="zh-CN" altLang="en-US" dirty="0"/>
              <a:t>比如大多数的</a:t>
            </a:r>
            <a:r>
              <a:rPr lang="ja-JP" altLang="en-US" b="0" i="0" dirty="0">
                <a:solidFill>
                  <a:srgbClr val="222222"/>
                </a:solidFill>
                <a:effectLst/>
                <a:latin typeface="arial" panose="020B0604020202020204" pitchFamily="34" charset="0"/>
              </a:rPr>
              <a:t>巡视器</a:t>
            </a:r>
            <a:r>
              <a:rPr lang="zh-CN" altLang="en-US" b="0" i="0" dirty="0">
                <a:solidFill>
                  <a:srgbClr val="222222"/>
                </a:solidFill>
                <a:effectLst/>
                <a:latin typeface="arial" panose="020B0604020202020204" pitchFamily="34" charset="0"/>
              </a:rPr>
              <a:t>都是双目摄像机，及拥有两只眼睛，这跟人类通过两只眼睛来构建三维立体视觉的原理相似。</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在未知的环境中双目摄像机代替了人眼拍摄了两个角度稍有差别的图像，我们可以通过这两张略有不同的图像构建出三维的环境信息。</a:t>
            </a:r>
            <a:endParaRPr lang="en-US" altLang="zh-CN" b="0" i="0" dirty="0">
              <a:solidFill>
                <a:srgbClr val="222222"/>
              </a:solidFill>
              <a:effectLst/>
              <a:latin typeface="arial" panose="020B0604020202020204" pitchFamily="34" charset="0"/>
            </a:endParaRPr>
          </a:p>
          <a:p>
            <a:r>
              <a:rPr kumimoji="1" lang="zh-CN" altLang="en-US" b="0" i="0" dirty="0">
                <a:solidFill>
                  <a:srgbClr val="222222"/>
                </a:solidFill>
                <a:effectLst/>
                <a:latin typeface="arial" panose="020B0604020202020204" pitchFamily="34" charset="0"/>
              </a:rPr>
              <a:t>接下来，我将介绍如何使用对极几何来粗略的实现二维像素坐标到真实三维坐标的变换。</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3</a:t>
            </a:fld>
            <a:endParaRPr kumimoji="1" lang="ja-JP" altLang="en-US"/>
          </a:p>
        </p:txBody>
      </p:sp>
    </p:spTree>
    <p:extLst>
      <p:ext uri="{BB962C8B-B14F-4D97-AF65-F5344CB8AC3E}">
        <p14:creationId xmlns:p14="http://schemas.microsoft.com/office/powerpoint/2010/main" val="371171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首先，介绍一下图像的坐标系。</a:t>
            </a:r>
            <a:endParaRPr kumimoji="1" lang="en-US" altLang="zh-CN" dirty="0"/>
          </a:p>
          <a:p>
            <a:r>
              <a:rPr kumimoji="1" lang="zh-CN" altLang="en-US" dirty="0"/>
              <a:t>这里先假设图像的原点在图像的中心处，摄像机的焦距为</a:t>
            </a:r>
            <a:r>
              <a:rPr kumimoji="1" lang="en-US" altLang="zh-CN" dirty="0"/>
              <a:t>f</a:t>
            </a:r>
          </a:p>
          <a:p>
            <a:r>
              <a:rPr kumimoji="1" lang="zh-CN" altLang="en-US" dirty="0"/>
              <a:t>那么从右图中不难发现，如果真实的点的三维坐标是</a:t>
            </a:r>
            <a:r>
              <a:rPr kumimoji="1" lang="en-US" altLang="zh-CN" dirty="0"/>
              <a:t>(X,Y,Z), </a:t>
            </a:r>
            <a:r>
              <a:rPr kumimoji="1" lang="zh-CN" altLang="en-US" dirty="0"/>
              <a:t>摄像机画面上的点的二维坐标就可以通过简单的缩放得出。</a:t>
            </a:r>
            <a:endParaRPr kumimoji="1" lang="en-US" altLang="zh-CN" dirty="0"/>
          </a:p>
          <a:p>
            <a:r>
              <a:rPr kumimoji="1" lang="en-US" altLang="zh-CN" dirty="0"/>
              <a:t>f/Z</a:t>
            </a:r>
            <a:r>
              <a:rPr kumimoji="1" lang="zh-CN" altLang="en-US" dirty="0"/>
              <a:t>相当于缩放比例。</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4</a:t>
            </a:fld>
            <a:endParaRPr kumimoji="1" lang="ja-JP" altLang="en-US"/>
          </a:p>
        </p:txBody>
      </p:sp>
    </p:spTree>
    <p:extLst>
      <p:ext uri="{BB962C8B-B14F-4D97-AF65-F5344CB8AC3E}">
        <p14:creationId xmlns:p14="http://schemas.microsoft.com/office/powerpoint/2010/main" val="134390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接下来我们将图像的坐标原点移动到图像的左上角，</a:t>
            </a:r>
            <a:endParaRPr kumimoji="1" lang="en-US" altLang="zh-CN" dirty="0"/>
          </a:p>
          <a:p>
            <a:r>
              <a:rPr kumimoji="1" lang="zh-CN" altLang="en-US" dirty="0"/>
              <a:t>那么新的二维坐标只需在已经求出的二维坐标</a:t>
            </a:r>
            <a:r>
              <a:rPr kumimoji="1" lang="en-US" altLang="zh-CN" dirty="0"/>
              <a:t>(x, y)</a:t>
            </a:r>
            <a:r>
              <a:rPr kumimoji="1" lang="zh-CN" altLang="en-US" dirty="0"/>
              <a:t>上加上对应的偏移即可。</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5</a:t>
            </a:fld>
            <a:endParaRPr kumimoji="1" lang="ja-JP" altLang="en-US"/>
          </a:p>
        </p:txBody>
      </p:sp>
    </p:spTree>
    <p:extLst>
      <p:ext uri="{BB962C8B-B14F-4D97-AF65-F5344CB8AC3E}">
        <p14:creationId xmlns:p14="http://schemas.microsoft.com/office/powerpoint/2010/main" val="2219217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我们可以用矩阵相乘的方式表达这种关系。</a:t>
            </a:r>
            <a:endParaRPr kumimoji="1" lang="en-US" altLang="zh-CN" dirty="0"/>
          </a:p>
          <a:p>
            <a:r>
              <a:rPr kumimoji="1" lang="zh-CN" altLang="en-US" dirty="0"/>
              <a:t>这样我们就抽象出了一个变换矩阵</a:t>
            </a:r>
            <a:r>
              <a:rPr kumimoji="1" lang="en-US" altLang="zh-CN" dirty="0"/>
              <a:t>P</a:t>
            </a:r>
            <a:r>
              <a:rPr kumimoji="1" lang="zh-CN" altLang="en-US" dirty="0"/>
              <a:t>，对于任何三维坐标只需要乘以这个变换矩阵就可以得到对应的二维像素坐标。</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6</a:t>
            </a:fld>
            <a:endParaRPr kumimoji="1" lang="ja-JP" altLang="en-US"/>
          </a:p>
        </p:txBody>
      </p:sp>
    </p:spTree>
    <p:extLst>
      <p:ext uri="{BB962C8B-B14F-4D97-AF65-F5344CB8AC3E}">
        <p14:creationId xmlns:p14="http://schemas.microsoft.com/office/powerpoint/2010/main" val="2918259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接下来开始介绍对极几何，对极几何学就是一门研究如何使用两个以上的摄像机画面</a:t>
            </a:r>
            <a:r>
              <a:rPr kumimoji="1" lang="en-US" altLang="zh-CN" dirty="0"/>
              <a:t>(</a:t>
            </a:r>
            <a:r>
              <a:rPr kumimoji="1" lang="zh-CN" altLang="en-US" dirty="0"/>
              <a:t>当然一个相机也是可以的，只要在不同位置不同角度拍摄出两张以上的图片就可以</a:t>
            </a:r>
            <a:r>
              <a:rPr kumimoji="1" lang="en-US" altLang="zh-CN" dirty="0"/>
              <a:t>)</a:t>
            </a:r>
          </a:p>
          <a:p>
            <a:r>
              <a:rPr kumimoji="1" lang="zh-CN" altLang="en-US" dirty="0"/>
              <a:t>还原三维信息的几何学。</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7</a:t>
            </a:fld>
            <a:endParaRPr kumimoji="1" lang="ja-JP" altLang="en-US"/>
          </a:p>
        </p:txBody>
      </p:sp>
    </p:spTree>
    <p:extLst>
      <p:ext uri="{BB962C8B-B14F-4D97-AF65-F5344CB8AC3E}">
        <p14:creationId xmlns:p14="http://schemas.microsoft.com/office/powerpoint/2010/main" val="1480084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把结构图简化一下，假设我们有两个固定的投影面</a:t>
            </a:r>
            <a:r>
              <a:rPr kumimoji="1" lang="en-US" altLang="zh-CN" dirty="0"/>
              <a:t>Left view</a:t>
            </a:r>
            <a:r>
              <a:rPr kumimoji="1" lang="zh-CN" altLang="en-US" dirty="0"/>
              <a:t>和</a:t>
            </a:r>
            <a:r>
              <a:rPr kumimoji="1" lang="en-US" altLang="zh-CN" dirty="0"/>
              <a:t>Right view</a:t>
            </a:r>
            <a:r>
              <a:rPr kumimoji="1" lang="zh-CN" altLang="en-US" dirty="0"/>
              <a:t>，两个固定的相机投影中心，已知两个投影面上一对儿对应点的二维坐标。</a:t>
            </a:r>
            <a:endParaRPr kumimoji="1" lang="en-US" altLang="zh-CN" dirty="0"/>
          </a:p>
          <a:p>
            <a:r>
              <a:rPr kumimoji="1" lang="zh-CN" altLang="en-US" dirty="0"/>
              <a:t>那么这两个坐标就可以唯一确定一个三维坐标。</a:t>
            </a:r>
            <a:r>
              <a:rPr kumimoji="1" lang="en-US" altLang="zh-CN"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8</a:t>
            </a:fld>
            <a:endParaRPr kumimoji="1" lang="ja-JP" altLang="en-US"/>
          </a:p>
        </p:txBody>
      </p:sp>
    </p:spTree>
    <p:extLst>
      <p:ext uri="{BB962C8B-B14F-4D97-AF65-F5344CB8AC3E}">
        <p14:creationId xmlns:p14="http://schemas.microsoft.com/office/powerpoint/2010/main" val="297649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真实的点的三维坐标和两个相机投影中心构成了一个平面。 这个平面叫做对极平面。</a:t>
            </a:r>
            <a:endParaRPr kumimoji="1" lang="en-US" altLang="zh-CN" dirty="0"/>
          </a:p>
          <a:p>
            <a:r>
              <a:rPr kumimoji="1" lang="zh-CN" altLang="en-US" dirty="0"/>
              <a:t>对极平面与两个投影面的交线叫做对极线。如图中红线所示。</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9</a:t>
            </a:fld>
            <a:endParaRPr kumimoji="1" lang="ja-JP" altLang="en-US"/>
          </a:p>
        </p:txBody>
      </p:sp>
    </p:spTree>
    <p:extLst>
      <p:ext uri="{BB962C8B-B14F-4D97-AF65-F5344CB8AC3E}">
        <p14:creationId xmlns:p14="http://schemas.microsoft.com/office/powerpoint/2010/main" val="227230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413569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84222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270894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91172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81032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76677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02439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8209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10251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89671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2726F3-FE06-45CB-8A94-0019E2F4F996}" type="datetimeFigureOut">
              <a:rPr kumimoji="1" lang="ja-JP" altLang="en-US" smtClean="0"/>
              <a:t>2021/5/23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53415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F2726F3-FE06-45CB-8A94-0019E2F4F996}" type="datetimeFigureOut">
              <a:rPr kumimoji="1" lang="ja-JP" altLang="en-US" smtClean="0"/>
              <a:t>2021/5/23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207348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oJt3Ln8H03s?feature=oembed" TargetMode="Externa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84EE5-181A-4B3C-98F9-525882555681}"/>
              </a:ext>
            </a:extLst>
          </p:cNvPr>
          <p:cNvSpPr>
            <a:spLocks noGrp="1"/>
          </p:cNvSpPr>
          <p:nvPr>
            <p:ph type="ctrTitle"/>
          </p:nvPr>
        </p:nvSpPr>
        <p:spPr/>
        <p:txBody>
          <a:bodyPr>
            <a:normAutofit/>
          </a:bodyPr>
          <a:lstStyle/>
          <a:p>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エピポーラ幾何学</a:t>
            </a:r>
            <a:endParaRPr kumimoji="1" lang="ja-JP" altLang="en-US" sz="4000" dirty="0"/>
          </a:p>
        </p:txBody>
      </p:sp>
      <p:sp>
        <p:nvSpPr>
          <p:cNvPr id="3" name="字幕 2">
            <a:extLst>
              <a:ext uri="{FF2B5EF4-FFF2-40B4-BE49-F238E27FC236}">
                <a16:creationId xmlns:a16="http://schemas.microsoft.com/office/drawing/2014/main" id="{642B6A2F-1CD7-4104-82F9-8CBC416BC853}"/>
              </a:ext>
            </a:extLst>
          </p:cNvPr>
          <p:cNvSpPr>
            <a:spLocks noGrp="1"/>
          </p:cNvSpPr>
          <p:nvPr>
            <p:ph type="subTitle" idx="1"/>
          </p:nvPr>
        </p:nvSpPr>
        <p:spPr>
          <a:xfrm>
            <a:off x="1524000" y="4333558"/>
            <a:ext cx="9144000" cy="1655762"/>
          </a:xfrm>
        </p:spPr>
        <p:txBody>
          <a:bodyPr/>
          <a:lstStyle/>
          <a:p>
            <a:r>
              <a:rPr kumimoji="1" lang="ja-JP" altLang="en-US" dirty="0"/>
              <a:t>徐　宏坤</a:t>
            </a:r>
            <a:endParaRPr kumimoji="1" lang="en-US" altLang="ja-JP" dirty="0"/>
          </a:p>
          <a:p>
            <a:r>
              <a:rPr kumimoji="1" lang="en-US" altLang="ja-JP" dirty="0"/>
              <a:t>2021.05.23</a:t>
            </a:r>
            <a:endParaRPr kumimoji="1" lang="ja-JP" altLang="en-US" dirty="0"/>
          </a:p>
        </p:txBody>
      </p:sp>
    </p:spTree>
    <p:extLst>
      <p:ext uri="{BB962C8B-B14F-4D97-AF65-F5344CB8AC3E}">
        <p14:creationId xmlns:p14="http://schemas.microsoft.com/office/powerpoint/2010/main" val="426056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6C994BDA-F805-4E05-8834-480875AC50EA}"/>
              </a:ext>
            </a:extLst>
          </p:cNvPr>
          <p:cNvGrpSpPr/>
          <p:nvPr/>
        </p:nvGrpSpPr>
        <p:grpSpPr>
          <a:xfrm>
            <a:off x="1645227" y="3337122"/>
            <a:ext cx="8915400" cy="3622478"/>
            <a:chOff x="1638300" y="2557659"/>
            <a:chExt cx="8915400" cy="3622478"/>
          </a:xfrm>
        </p:grpSpPr>
        <p:pic>
          <p:nvPicPr>
            <p:cNvPr id="5" name="図 4">
              <a:extLst>
                <a:ext uri="{FF2B5EF4-FFF2-40B4-BE49-F238E27FC236}">
                  <a16:creationId xmlns:a16="http://schemas.microsoft.com/office/drawing/2014/main" id="{83708CD6-1D15-4509-9DF9-CBBE95B96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2557659"/>
              <a:ext cx="8915400" cy="3622478"/>
            </a:xfrm>
            <a:prstGeom prst="rect">
              <a:avLst/>
            </a:prstGeom>
          </p:spPr>
        </p:pic>
        <p:cxnSp>
          <p:nvCxnSpPr>
            <p:cNvPr id="7" name="直線コネクタ 6">
              <a:extLst>
                <a:ext uri="{FF2B5EF4-FFF2-40B4-BE49-F238E27FC236}">
                  <a16:creationId xmlns:a16="http://schemas.microsoft.com/office/drawing/2014/main" id="{A9C0B0B5-09E6-480F-A91C-FBADF8B76318}"/>
                </a:ext>
              </a:extLst>
            </p:cNvPr>
            <p:cNvCxnSpPr/>
            <p:nvPr/>
          </p:nvCxnSpPr>
          <p:spPr>
            <a:xfrm flipV="1">
              <a:off x="8925560" y="3810000"/>
              <a:ext cx="1501140" cy="20193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D2A25A6B-B6BD-41DF-A62F-F04B671BFDE6}"/>
              </a:ext>
            </a:extLst>
          </p:cNvPr>
          <p:cNvSpPr>
            <a:spLocks noGrp="1"/>
          </p:cNvSpPr>
          <p:nvPr>
            <p:ph type="title"/>
          </p:nvPr>
        </p:nvSpPr>
        <p:spPr/>
        <p:txBody>
          <a:bodyPr>
            <a:normAutofit/>
          </a:bodyPr>
          <a:lstStyle/>
          <a:p>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エピポーラ幾何学</a:t>
            </a:r>
            <a:endParaRPr kumimoji="1" lang="ja-JP" altLang="en-US" sz="4000" dirty="0"/>
          </a:p>
        </p:txBody>
      </p:sp>
      <p:sp>
        <p:nvSpPr>
          <p:cNvPr id="3" name="コンテンツ プレースホルダー 2">
            <a:extLst>
              <a:ext uri="{FF2B5EF4-FFF2-40B4-BE49-F238E27FC236}">
                <a16:creationId xmlns:a16="http://schemas.microsoft.com/office/drawing/2014/main" id="{A6344B21-7D93-4760-AE4C-E6B44359455A}"/>
              </a:ext>
            </a:extLst>
          </p:cNvPr>
          <p:cNvSpPr>
            <a:spLocks noGrp="1"/>
          </p:cNvSpPr>
          <p:nvPr>
            <p:ph idx="1"/>
          </p:nvPr>
        </p:nvSpPr>
        <p:spPr/>
        <p:txBody>
          <a:bodyPr>
            <a:normAutofit/>
          </a:bodyPr>
          <a:lstStyle/>
          <a:p>
            <a:r>
              <a:rPr kumimoji="1" lang="ja-JP" altLang="en-US" sz="2400" dirty="0"/>
              <a:t>点</a:t>
            </a:r>
            <a:r>
              <a:rPr kumimoji="1" lang="en-US" altLang="ja-JP" sz="2400" dirty="0"/>
              <a:t>e, e’</a:t>
            </a:r>
            <a:r>
              <a:rPr kumimoji="1" lang="ja-JP" altLang="en-US" sz="2400" dirty="0"/>
              <a:t>を</a:t>
            </a:r>
            <a:r>
              <a:rPr kumimoji="1" lang="ja-JP" altLang="en-US" sz="2400" dirty="0">
                <a:solidFill>
                  <a:srgbClr val="FF0000"/>
                </a:solidFill>
              </a:rPr>
              <a:t>エピポーラ点</a:t>
            </a:r>
            <a:r>
              <a:rPr kumimoji="1" lang="ja-JP" altLang="en-US" sz="2400" dirty="0"/>
              <a:t>（</a:t>
            </a:r>
            <a:r>
              <a:rPr kumimoji="1" lang="en-US" altLang="ja-JP" sz="2400" dirty="0"/>
              <a:t>epipolar</a:t>
            </a:r>
            <a:r>
              <a:rPr lang="en-US" altLang="ja-JP" sz="2400" dirty="0"/>
              <a:t> point</a:t>
            </a:r>
            <a:r>
              <a:rPr kumimoji="1" lang="ja-JP" altLang="en-US" sz="2400" dirty="0"/>
              <a:t>）と呼ぶ</a:t>
            </a:r>
            <a:r>
              <a:rPr lang="ja-JP" altLang="en-US" sz="2400" dirty="0"/>
              <a:t>。</a:t>
            </a:r>
            <a:endParaRPr kumimoji="1" lang="en-US" altLang="ja-JP" sz="2400" dirty="0"/>
          </a:p>
          <a:p>
            <a:r>
              <a:rPr kumimoji="1" lang="ja-JP" altLang="en-US" sz="2400" dirty="0"/>
              <a:t>エピポーラ線は点</a:t>
            </a:r>
            <a:r>
              <a:rPr kumimoji="1" lang="en-US" altLang="ja-JP" sz="2400" dirty="0"/>
              <a:t>X</a:t>
            </a:r>
            <a:r>
              <a:rPr kumimoji="1" lang="ja-JP" altLang="en-US" sz="2400" dirty="0"/>
              <a:t>の</a:t>
            </a:r>
            <a:r>
              <a:rPr kumimoji="1" lang="en-US" altLang="ja-JP" sz="2400" dirty="0"/>
              <a:t>3</a:t>
            </a:r>
            <a:r>
              <a:rPr kumimoji="1" lang="ja-JP" altLang="en-US" sz="2400" dirty="0"/>
              <a:t>次元空間位置によって一意に定まるが、</a:t>
            </a:r>
            <a:r>
              <a:rPr kumimoji="1" lang="ja-JP" altLang="en-US" sz="2400" u="sng" dirty="0"/>
              <a:t>すべてのエピポーラ線はエピポーラ点を通る</a:t>
            </a:r>
            <a:r>
              <a:rPr kumimoji="1" lang="ja-JP" altLang="en-US" sz="2400" dirty="0"/>
              <a:t>。</a:t>
            </a:r>
          </a:p>
        </p:txBody>
      </p:sp>
    </p:spTree>
    <p:extLst>
      <p:ext uri="{BB962C8B-B14F-4D97-AF65-F5344CB8AC3E}">
        <p14:creationId xmlns:p14="http://schemas.microsoft.com/office/powerpoint/2010/main" val="92058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6C994BDA-F805-4E05-8834-480875AC50EA}"/>
              </a:ext>
            </a:extLst>
          </p:cNvPr>
          <p:cNvGrpSpPr/>
          <p:nvPr/>
        </p:nvGrpSpPr>
        <p:grpSpPr>
          <a:xfrm>
            <a:off x="1645227" y="3337122"/>
            <a:ext cx="8915400" cy="3622478"/>
            <a:chOff x="1638300" y="2557659"/>
            <a:chExt cx="8915400" cy="3622478"/>
          </a:xfrm>
        </p:grpSpPr>
        <p:pic>
          <p:nvPicPr>
            <p:cNvPr id="5" name="図 4">
              <a:extLst>
                <a:ext uri="{FF2B5EF4-FFF2-40B4-BE49-F238E27FC236}">
                  <a16:creationId xmlns:a16="http://schemas.microsoft.com/office/drawing/2014/main" id="{83708CD6-1D15-4509-9DF9-CBBE95B96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2557659"/>
              <a:ext cx="8915400" cy="3622478"/>
            </a:xfrm>
            <a:prstGeom prst="rect">
              <a:avLst/>
            </a:prstGeom>
          </p:spPr>
        </p:pic>
        <p:cxnSp>
          <p:nvCxnSpPr>
            <p:cNvPr id="7" name="直線コネクタ 6">
              <a:extLst>
                <a:ext uri="{FF2B5EF4-FFF2-40B4-BE49-F238E27FC236}">
                  <a16:creationId xmlns:a16="http://schemas.microsoft.com/office/drawing/2014/main" id="{A9C0B0B5-09E6-480F-A91C-FBADF8B76318}"/>
                </a:ext>
              </a:extLst>
            </p:cNvPr>
            <p:cNvCxnSpPr/>
            <p:nvPr/>
          </p:nvCxnSpPr>
          <p:spPr>
            <a:xfrm flipV="1">
              <a:off x="8925560" y="3810000"/>
              <a:ext cx="1501140" cy="20193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D2A25A6B-B6BD-41DF-A62F-F04B671BFDE6}"/>
              </a:ext>
            </a:extLst>
          </p:cNvPr>
          <p:cNvSpPr>
            <a:spLocks noGrp="1"/>
          </p:cNvSpPr>
          <p:nvPr>
            <p:ph type="title"/>
          </p:nvPr>
        </p:nvSpPr>
        <p:spPr/>
        <p:txBody>
          <a:bodyPr>
            <a:normAutofit/>
          </a:bodyPr>
          <a:lstStyle/>
          <a:p>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エピポーラ幾何学</a:t>
            </a:r>
            <a:endParaRPr kumimoji="1" lang="ja-JP" altLang="en-US" sz="4000" dirty="0"/>
          </a:p>
        </p:txBody>
      </p:sp>
      <p:sp>
        <p:nvSpPr>
          <p:cNvPr id="3" name="コンテンツ プレースホルダー 2">
            <a:extLst>
              <a:ext uri="{FF2B5EF4-FFF2-40B4-BE49-F238E27FC236}">
                <a16:creationId xmlns:a16="http://schemas.microsoft.com/office/drawing/2014/main" id="{A6344B21-7D93-4760-AE4C-E6B44359455A}"/>
              </a:ext>
            </a:extLst>
          </p:cNvPr>
          <p:cNvSpPr>
            <a:spLocks noGrp="1"/>
          </p:cNvSpPr>
          <p:nvPr>
            <p:ph idx="1"/>
          </p:nvPr>
        </p:nvSpPr>
        <p:spPr/>
        <p:txBody>
          <a:bodyPr>
            <a:normAutofit/>
          </a:bodyPr>
          <a:lstStyle/>
          <a:p>
            <a:r>
              <a:rPr kumimoji="1" lang="ja-JP" altLang="en-US" sz="2400" dirty="0"/>
              <a:t>点</a:t>
            </a:r>
            <a:r>
              <a:rPr kumimoji="1" lang="en-US" altLang="ja-JP" sz="2400" dirty="0"/>
              <a:t>X</a:t>
            </a:r>
            <a:r>
              <a:rPr kumimoji="1" lang="ja-JP" altLang="en-US" sz="2400" dirty="0"/>
              <a:t>の右カメラでの投影</a:t>
            </a:r>
            <a:r>
              <a:rPr kumimoji="1" lang="en-US" altLang="ja-JP" sz="2400" dirty="0"/>
              <a:t>x’</a:t>
            </a:r>
            <a:r>
              <a:rPr kumimoji="1" lang="ja-JP" altLang="en-US" sz="2400" dirty="0"/>
              <a:t>は、エピポーラ線上のどこかにある。これを</a:t>
            </a:r>
            <a:r>
              <a:rPr kumimoji="1" lang="ja-JP" altLang="en-US" sz="2400" dirty="0">
                <a:solidFill>
                  <a:srgbClr val="FF0000"/>
                </a:solidFill>
              </a:rPr>
              <a:t>エピポーラ制約</a:t>
            </a:r>
            <a:r>
              <a:rPr kumimoji="1" lang="ja-JP" altLang="en-US" sz="2400" dirty="0"/>
              <a:t>（</a:t>
            </a:r>
            <a:r>
              <a:rPr kumimoji="1" lang="en-US" altLang="ja-JP" sz="2400" dirty="0"/>
              <a:t>epipolar constraint</a:t>
            </a:r>
            <a:r>
              <a:rPr kumimoji="1" lang="ja-JP" altLang="en-US" sz="2400" dirty="0"/>
              <a:t>）と呼ぶ。</a:t>
            </a:r>
          </a:p>
        </p:txBody>
      </p:sp>
    </p:spTree>
    <p:extLst>
      <p:ext uri="{BB962C8B-B14F-4D97-AF65-F5344CB8AC3E}">
        <p14:creationId xmlns:p14="http://schemas.microsoft.com/office/powerpoint/2010/main" val="114150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B86FC023-F78F-4FF2-B720-204936B15B74}"/>
              </a:ext>
            </a:extLst>
          </p:cNvPr>
          <p:cNvPicPr>
            <a:picLocks noChangeAspect="1"/>
          </p:cNvPicPr>
          <p:nvPr/>
        </p:nvPicPr>
        <p:blipFill rotWithShape="1">
          <a:blip r:embed="rId3"/>
          <a:srcRect l="10972" r="9172"/>
          <a:stretch/>
        </p:blipFill>
        <p:spPr>
          <a:xfrm>
            <a:off x="4952583" y="4460285"/>
            <a:ext cx="1127761" cy="555635"/>
          </a:xfrm>
          <a:prstGeom prst="rect">
            <a:avLst/>
          </a:prstGeom>
        </p:spPr>
      </p:pic>
      <p:sp>
        <p:nvSpPr>
          <p:cNvPr id="3" name="コンテンツ プレースホルダー 2">
            <a:extLst>
              <a:ext uri="{FF2B5EF4-FFF2-40B4-BE49-F238E27FC236}">
                <a16:creationId xmlns:a16="http://schemas.microsoft.com/office/drawing/2014/main" id="{A6344B21-7D93-4760-AE4C-E6B44359455A}"/>
              </a:ext>
            </a:extLst>
          </p:cNvPr>
          <p:cNvSpPr>
            <a:spLocks noGrp="1"/>
          </p:cNvSpPr>
          <p:nvPr>
            <p:ph idx="1"/>
          </p:nvPr>
        </p:nvSpPr>
        <p:spPr>
          <a:xfrm>
            <a:off x="4084321" y="1828800"/>
            <a:ext cx="7276406" cy="4351337"/>
          </a:xfrm>
        </p:spPr>
        <p:txBody>
          <a:bodyPr>
            <a:normAutofit/>
          </a:bodyPr>
          <a:lstStyle/>
          <a:p>
            <a:pPr marL="0" indent="0">
              <a:buNone/>
            </a:pPr>
            <a:r>
              <a:rPr lang="ja-JP" altLang="en-US" sz="2400" dirty="0"/>
              <a:t>　　　　　　　　は</a:t>
            </a:r>
            <a:r>
              <a:rPr kumimoji="1" lang="ja-JP" altLang="en-US" sz="2400" dirty="0"/>
              <a:t>エピポーラ面、ゆえに</a:t>
            </a:r>
            <a:endParaRPr kumimoji="1" lang="en-US" altLang="ja-JP" sz="2400" dirty="0"/>
          </a:p>
          <a:p>
            <a:endParaRPr lang="en-US" altLang="ja-JP" sz="2400" dirty="0"/>
          </a:p>
          <a:p>
            <a:endParaRPr kumimoji="1" lang="en-US" altLang="ja-JP" sz="2400" dirty="0"/>
          </a:p>
          <a:p>
            <a:pPr marL="0" indent="0">
              <a:buNone/>
            </a:pPr>
            <a:r>
              <a:rPr lang="ja-JP" altLang="en-US" sz="2400" dirty="0"/>
              <a:t>すなわち</a:t>
            </a:r>
            <a:endParaRPr lang="en-US" altLang="ja-JP" sz="2400" dirty="0"/>
          </a:p>
          <a:p>
            <a:endParaRPr lang="en-US" altLang="ja-JP" sz="2400" dirty="0"/>
          </a:p>
          <a:p>
            <a:endParaRPr lang="en-US" altLang="ja-JP" sz="2400" dirty="0"/>
          </a:p>
          <a:p>
            <a:pPr marL="0" indent="0">
              <a:buNone/>
            </a:pPr>
            <a:r>
              <a:rPr lang="ja-JP" altLang="en-US" sz="2400" dirty="0"/>
              <a:t>ここで　　　　　  </a:t>
            </a:r>
            <a:r>
              <a:rPr lang="en-US" altLang="ja-JP" sz="2400" dirty="0"/>
              <a:t>,</a:t>
            </a:r>
            <a:r>
              <a:rPr lang="ja-JP" altLang="en-US" sz="2400" dirty="0"/>
              <a:t> </a:t>
            </a:r>
            <a:r>
              <a:rPr lang="en-US" altLang="ja-JP" sz="2400" dirty="0"/>
              <a:t>R</a:t>
            </a:r>
            <a:r>
              <a:rPr lang="ja-JP" altLang="en-US" sz="2400" dirty="0"/>
              <a:t>は点</a:t>
            </a:r>
            <a:r>
              <a:rPr lang="en-US" altLang="ja-JP" sz="2400" dirty="0"/>
              <a:t>C</a:t>
            </a:r>
            <a:r>
              <a:rPr lang="ja-JP" altLang="en-US" sz="2400" dirty="0"/>
              <a:t>を点</a:t>
            </a:r>
            <a:r>
              <a:rPr lang="en-US" altLang="ja-JP" sz="2400" dirty="0"/>
              <a:t>C'</a:t>
            </a:r>
            <a:r>
              <a:rPr lang="ja-JP" altLang="en-US" sz="2400" dirty="0"/>
              <a:t>に回転させる</a:t>
            </a:r>
            <a:r>
              <a:rPr lang="en-US" altLang="ja-JP" sz="2400" dirty="0"/>
              <a:t>3</a:t>
            </a:r>
            <a:r>
              <a:rPr lang="ja-JP" altLang="en-US" sz="2400" dirty="0"/>
              <a:t>次元回転行列を表す。</a:t>
            </a:r>
            <a:endParaRPr lang="en-US" altLang="ja-JP" sz="2400" dirty="0"/>
          </a:p>
          <a:p>
            <a:pPr marL="0" indent="0">
              <a:buNone/>
            </a:pPr>
            <a:r>
              <a:rPr lang="ja-JP" altLang="en-US" sz="2400" dirty="0"/>
              <a:t>更に、</a:t>
            </a:r>
            <a:endParaRPr lang="en-US" altLang="ja-JP" sz="2400" dirty="0"/>
          </a:p>
          <a:p>
            <a:endParaRPr lang="en-US" altLang="ja-JP" sz="2400" dirty="0"/>
          </a:p>
          <a:p>
            <a:endParaRPr lang="en-US" altLang="ja-JP" sz="2400" dirty="0"/>
          </a:p>
          <a:p>
            <a:endParaRPr kumimoji="1" lang="en-US" altLang="ja-JP" sz="2400" dirty="0"/>
          </a:p>
          <a:p>
            <a:endParaRPr lang="en-US" altLang="ja-JP" sz="2400" dirty="0"/>
          </a:p>
          <a:p>
            <a:endParaRPr kumimoji="1" lang="ja-JP" altLang="en-US" sz="2400" dirty="0"/>
          </a:p>
        </p:txBody>
      </p:sp>
      <p:sp>
        <p:nvSpPr>
          <p:cNvPr id="2" name="タイトル 1">
            <a:extLst>
              <a:ext uri="{FF2B5EF4-FFF2-40B4-BE49-F238E27FC236}">
                <a16:creationId xmlns:a16="http://schemas.microsoft.com/office/drawing/2014/main" id="{D2A25A6B-B6BD-41DF-A62F-F04B671BFDE6}"/>
              </a:ext>
            </a:extLst>
          </p:cNvPr>
          <p:cNvSpPr>
            <a:spLocks noGrp="1"/>
          </p:cNvSpPr>
          <p:nvPr>
            <p:ph type="title"/>
          </p:nvPr>
        </p:nvSpPr>
        <p:spPr/>
        <p:txBody>
          <a:bodyPr>
            <a:normAutofit/>
          </a:bodyPr>
          <a:lstStyle/>
          <a:p>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エピポーラ幾何学</a:t>
            </a:r>
            <a:endParaRPr kumimoji="1" lang="ja-JP" altLang="en-US" sz="4000" dirty="0"/>
          </a:p>
        </p:txBody>
      </p:sp>
      <p:pic>
        <p:nvPicPr>
          <p:cNvPr id="5" name="図 4">
            <a:extLst>
              <a:ext uri="{FF2B5EF4-FFF2-40B4-BE49-F238E27FC236}">
                <a16:creationId xmlns:a16="http://schemas.microsoft.com/office/drawing/2014/main" id="{DE5B2B22-5CAC-4101-8E99-47316C35E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982" y="1828800"/>
            <a:ext cx="3771614" cy="3064727"/>
          </a:xfrm>
          <a:prstGeom prst="rect">
            <a:avLst/>
          </a:prstGeom>
        </p:spPr>
      </p:pic>
      <p:pic>
        <p:nvPicPr>
          <p:cNvPr id="7" name="図 6">
            <a:extLst>
              <a:ext uri="{FF2B5EF4-FFF2-40B4-BE49-F238E27FC236}">
                <a16:creationId xmlns:a16="http://schemas.microsoft.com/office/drawing/2014/main" id="{6F815FA2-7162-4148-B9BC-07CC9ED9CBC8}"/>
              </a:ext>
            </a:extLst>
          </p:cNvPr>
          <p:cNvPicPr>
            <a:picLocks noChangeAspect="1"/>
          </p:cNvPicPr>
          <p:nvPr/>
        </p:nvPicPr>
        <p:blipFill>
          <a:blip r:embed="rId5"/>
          <a:stretch>
            <a:fillRect/>
          </a:stretch>
        </p:blipFill>
        <p:spPr>
          <a:xfrm>
            <a:off x="4102983" y="1757160"/>
            <a:ext cx="1676400" cy="472940"/>
          </a:xfrm>
          <a:prstGeom prst="rect">
            <a:avLst/>
          </a:prstGeom>
        </p:spPr>
      </p:pic>
      <p:pic>
        <p:nvPicPr>
          <p:cNvPr id="9" name="図 8">
            <a:extLst>
              <a:ext uri="{FF2B5EF4-FFF2-40B4-BE49-F238E27FC236}">
                <a16:creationId xmlns:a16="http://schemas.microsoft.com/office/drawing/2014/main" id="{3F39B1C8-DED2-4E60-AFFA-531E7E82D40A}"/>
              </a:ext>
            </a:extLst>
          </p:cNvPr>
          <p:cNvPicPr>
            <a:picLocks noChangeAspect="1"/>
          </p:cNvPicPr>
          <p:nvPr/>
        </p:nvPicPr>
        <p:blipFill>
          <a:blip r:embed="rId6"/>
          <a:stretch>
            <a:fillRect/>
          </a:stretch>
        </p:blipFill>
        <p:spPr>
          <a:xfrm>
            <a:off x="5176520" y="2337618"/>
            <a:ext cx="3101606" cy="677362"/>
          </a:xfrm>
          <a:prstGeom prst="rect">
            <a:avLst/>
          </a:prstGeom>
        </p:spPr>
      </p:pic>
      <p:pic>
        <p:nvPicPr>
          <p:cNvPr id="17" name="図 16">
            <a:extLst>
              <a:ext uri="{FF2B5EF4-FFF2-40B4-BE49-F238E27FC236}">
                <a16:creationId xmlns:a16="http://schemas.microsoft.com/office/drawing/2014/main" id="{F2C7D8B9-DB2B-4834-8A67-09618EAB10FF}"/>
              </a:ext>
            </a:extLst>
          </p:cNvPr>
          <p:cNvPicPr>
            <a:picLocks noChangeAspect="1"/>
          </p:cNvPicPr>
          <p:nvPr/>
        </p:nvPicPr>
        <p:blipFill>
          <a:blip r:embed="rId7"/>
          <a:stretch>
            <a:fillRect/>
          </a:stretch>
        </p:blipFill>
        <p:spPr>
          <a:xfrm>
            <a:off x="5176519" y="3644616"/>
            <a:ext cx="3101607" cy="893866"/>
          </a:xfrm>
          <a:prstGeom prst="rect">
            <a:avLst/>
          </a:prstGeom>
        </p:spPr>
      </p:pic>
      <p:pic>
        <p:nvPicPr>
          <p:cNvPr id="23" name="図 22">
            <a:extLst>
              <a:ext uri="{FF2B5EF4-FFF2-40B4-BE49-F238E27FC236}">
                <a16:creationId xmlns:a16="http://schemas.microsoft.com/office/drawing/2014/main" id="{C37A8A32-ED0B-4E1C-A525-6596D128D378}"/>
              </a:ext>
            </a:extLst>
          </p:cNvPr>
          <p:cNvPicPr>
            <a:picLocks noChangeAspect="1"/>
          </p:cNvPicPr>
          <p:nvPr/>
        </p:nvPicPr>
        <p:blipFill>
          <a:blip r:embed="rId8"/>
          <a:stretch>
            <a:fillRect/>
          </a:stretch>
        </p:blipFill>
        <p:spPr>
          <a:xfrm>
            <a:off x="5516463" y="5790105"/>
            <a:ext cx="2314575" cy="704850"/>
          </a:xfrm>
          <a:prstGeom prst="rect">
            <a:avLst/>
          </a:prstGeom>
        </p:spPr>
      </p:pic>
    </p:spTree>
    <p:extLst>
      <p:ext uri="{BB962C8B-B14F-4D97-AF65-F5344CB8AC3E}">
        <p14:creationId xmlns:p14="http://schemas.microsoft.com/office/powerpoint/2010/main" val="111156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6344B21-7D93-4760-AE4C-E6B44359455A}"/>
              </a:ext>
            </a:extLst>
          </p:cNvPr>
          <p:cNvSpPr>
            <a:spLocks noGrp="1"/>
          </p:cNvSpPr>
          <p:nvPr>
            <p:ph idx="1"/>
          </p:nvPr>
        </p:nvSpPr>
        <p:spPr>
          <a:xfrm>
            <a:off x="4084321" y="1828800"/>
            <a:ext cx="7276406" cy="4351337"/>
          </a:xfrm>
        </p:spPr>
        <p:txBody>
          <a:bodyPr>
            <a:normAutofit/>
          </a:bodyPr>
          <a:lstStyle/>
          <a:p>
            <a:pPr marL="0" indent="0">
              <a:buNone/>
            </a:pPr>
            <a:r>
              <a:rPr kumimoji="1" lang="ja-JP" altLang="en-US" sz="2400" dirty="0"/>
              <a:t>更に</a:t>
            </a:r>
            <a:endParaRPr kumimoji="1" lang="en-US" altLang="ja-JP" sz="2400" dirty="0"/>
          </a:p>
          <a:p>
            <a:endParaRPr lang="en-US" altLang="ja-JP" sz="2400" dirty="0"/>
          </a:p>
          <a:p>
            <a:endParaRPr kumimoji="1" lang="en-US" altLang="ja-JP" sz="2400" dirty="0"/>
          </a:p>
          <a:p>
            <a:pPr marL="0" indent="0">
              <a:buNone/>
            </a:pPr>
            <a:r>
              <a:rPr lang="ja-JP" altLang="en-US" sz="2400" dirty="0"/>
              <a:t>ここで</a:t>
            </a:r>
            <a:endParaRPr lang="en-US" altLang="ja-JP" sz="2400" dirty="0"/>
          </a:p>
          <a:p>
            <a:pPr marL="0" indent="0">
              <a:buNone/>
            </a:pPr>
            <a:endParaRPr kumimoji="1" lang="en-US" altLang="ja-JP" sz="2400" dirty="0"/>
          </a:p>
          <a:p>
            <a:pPr marL="0" indent="0">
              <a:buNone/>
            </a:pPr>
            <a:endParaRPr lang="en-US" altLang="ja-JP" sz="2400" dirty="0"/>
          </a:p>
          <a:p>
            <a:pPr marL="0" indent="0">
              <a:buNone/>
            </a:pPr>
            <a:endParaRPr kumimoji="1" lang="en-US" altLang="ja-JP" sz="2400" dirty="0"/>
          </a:p>
          <a:p>
            <a:pPr marL="0" indent="0">
              <a:buNone/>
            </a:pPr>
            <a:r>
              <a:rPr lang="ja-JP" altLang="en-US" sz="2400" dirty="0"/>
              <a:t>　　はベクトル外積演算の行列演算への置き換え、</a:t>
            </a:r>
            <a:endParaRPr lang="en-US" altLang="ja-JP" sz="2400" dirty="0"/>
          </a:p>
          <a:p>
            <a:pPr marL="0" indent="0">
              <a:buNone/>
            </a:pPr>
            <a:r>
              <a:rPr lang="ja-JP" altLang="en-US" sz="2400" dirty="0"/>
              <a:t>行列</a:t>
            </a:r>
            <a:r>
              <a:rPr lang="en-US" altLang="ja-JP" sz="2400" dirty="0"/>
              <a:t>E</a:t>
            </a:r>
            <a:r>
              <a:rPr lang="ja-JP" altLang="en-US" sz="2400" dirty="0"/>
              <a:t>を</a:t>
            </a:r>
            <a:r>
              <a:rPr lang="ja-JP" altLang="en-US" sz="2400" dirty="0">
                <a:solidFill>
                  <a:srgbClr val="FF0000"/>
                </a:solidFill>
              </a:rPr>
              <a:t>基本行列</a:t>
            </a:r>
            <a:r>
              <a:rPr lang="ja-JP" altLang="en-US" sz="2400" dirty="0"/>
              <a:t>（</a:t>
            </a:r>
            <a:r>
              <a:rPr lang="en-US" altLang="ja-JP" sz="2400" dirty="0"/>
              <a:t>Essential Matrix</a:t>
            </a:r>
            <a:r>
              <a:rPr lang="ja-JP" altLang="en-US" sz="2400" dirty="0"/>
              <a:t>）と呼ぶ</a:t>
            </a:r>
            <a:endParaRPr lang="en-US" altLang="ja-JP" sz="2400" dirty="0"/>
          </a:p>
          <a:p>
            <a:endParaRPr lang="en-US" altLang="ja-JP" sz="2400" dirty="0"/>
          </a:p>
          <a:p>
            <a:endParaRPr kumimoji="1" lang="en-US" altLang="ja-JP" sz="2400" dirty="0"/>
          </a:p>
          <a:p>
            <a:endParaRPr lang="en-US" altLang="ja-JP" sz="2400" dirty="0"/>
          </a:p>
          <a:p>
            <a:endParaRPr kumimoji="1" lang="ja-JP" altLang="en-US" sz="2400" dirty="0"/>
          </a:p>
        </p:txBody>
      </p:sp>
      <p:sp>
        <p:nvSpPr>
          <p:cNvPr id="2" name="タイトル 1">
            <a:extLst>
              <a:ext uri="{FF2B5EF4-FFF2-40B4-BE49-F238E27FC236}">
                <a16:creationId xmlns:a16="http://schemas.microsoft.com/office/drawing/2014/main" id="{D2A25A6B-B6BD-41DF-A62F-F04B671BFDE6}"/>
              </a:ext>
            </a:extLst>
          </p:cNvPr>
          <p:cNvSpPr>
            <a:spLocks noGrp="1"/>
          </p:cNvSpPr>
          <p:nvPr>
            <p:ph type="title"/>
          </p:nvPr>
        </p:nvSpPr>
        <p:spPr/>
        <p:txBody>
          <a:bodyPr>
            <a:normAutofit/>
          </a:bodyPr>
          <a:lstStyle/>
          <a:p>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エピポーラ幾何学</a:t>
            </a:r>
            <a:endParaRPr kumimoji="1" lang="ja-JP" altLang="en-US" sz="4000" dirty="0"/>
          </a:p>
        </p:txBody>
      </p:sp>
      <p:pic>
        <p:nvPicPr>
          <p:cNvPr id="5" name="図 4">
            <a:extLst>
              <a:ext uri="{FF2B5EF4-FFF2-40B4-BE49-F238E27FC236}">
                <a16:creationId xmlns:a16="http://schemas.microsoft.com/office/drawing/2014/main" id="{DE5B2B22-5CAC-4101-8E99-47316C35E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82" y="1828800"/>
            <a:ext cx="3771614" cy="3064727"/>
          </a:xfrm>
          <a:prstGeom prst="rect">
            <a:avLst/>
          </a:prstGeom>
        </p:spPr>
      </p:pic>
      <p:pic>
        <p:nvPicPr>
          <p:cNvPr id="23" name="図 22">
            <a:extLst>
              <a:ext uri="{FF2B5EF4-FFF2-40B4-BE49-F238E27FC236}">
                <a16:creationId xmlns:a16="http://schemas.microsoft.com/office/drawing/2014/main" id="{C37A8A32-ED0B-4E1C-A525-6596D128D378}"/>
              </a:ext>
            </a:extLst>
          </p:cNvPr>
          <p:cNvPicPr>
            <a:picLocks noChangeAspect="1"/>
          </p:cNvPicPr>
          <p:nvPr/>
        </p:nvPicPr>
        <p:blipFill>
          <a:blip r:embed="rId4"/>
          <a:stretch>
            <a:fillRect/>
          </a:stretch>
        </p:blipFill>
        <p:spPr>
          <a:xfrm>
            <a:off x="5407949" y="2220770"/>
            <a:ext cx="2314575" cy="704850"/>
          </a:xfrm>
          <a:prstGeom prst="rect">
            <a:avLst/>
          </a:prstGeom>
        </p:spPr>
      </p:pic>
      <p:pic>
        <p:nvPicPr>
          <p:cNvPr id="10" name="図 9">
            <a:extLst>
              <a:ext uri="{FF2B5EF4-FFF2-40B4-BE49-F238E27FC236}">
                <a16:creationId xmlns:a16="http://schemas.microsoft.com/office/drawing/2014/main" id="{77844CF8-7B49-4983-9E24-5D19B46BC1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085" y="3273180"/>
            <a:ext cx="2331355" cy="292978"/>
          </a:xfrm>
          <a:prstGeom prst="rect">
            <a:avLst/>
          </a:prstGeom>
        </p:spPr>
      </p:pic>
      <p:pic>
        <p:nvPicPr>
          <p:cNvPr id="12" name="図 11">
            <a:extLst>
              <a:ext uri="{FF2B5EF4-FFF2-40B4-BE49-F238E27FC236}">
                <a16:creationId xmlns:a16="http://schemas.microsoft.com/office/drawing/2014/main" id="{27315164-9E68-47C8-B9E9-0706AFCEEF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3085" y="3806890"/>
            <a:ext cx="4173665" cy="1086948"/>
          </a:xfrm>
          <a:prstGeom prst="rect">
            <a:avLst/>
          </a:prstGeom>
        </p:spPr>
      </p:pic>
      <p:pic>
        <p:nvPicPr>
          <p:cNvPr id="14" name="図 13">
            <a:extLst>
              <a:ext uri="{FF2B5EF4-FFF2-40B4-BE49-F238E27FC236}">
                <a16:creationId xmlns:a16="http://schemas.microsoft.com/office/drawing/2014/main" id="{1266BDF6-D35B-4B9A-A97B-F68280649425}"/>
              </a:ext>
            </a:extLst>
          </p:cNvPr>
          <p:cNvPicPr>
            <a:picLocks noChangeAspect="1"/>
          </p:cNvPicPr>
          <p:nvPr/>
        </p:nvPicPr>
        <p:blipFill>
          <a:blip r:embed="rId7"/>
          <a:stretch>
            <a:fillRect/>
          </a:stretch>
        </p:blipFill>
        <p:spPr>
          <a:xfrm>
            <a:off x="4084321" y="4996445"/>
            <a:ext cx="476250" cy="466725"/>
          </a:xfrm>
          <a:prstGeom prst="rect">
            <a:avLst/>
          </a:prstGeom>
        </p:spPr>
      </p:pic>
    </p:spTree>
    <p:extLst>
      <p:ext uri="{BB962C8B-B14F-4D97-AF65-F5344CB8AC3E}">
        <p14:creationId xmlns:p14="http://schemas.microsoft.com/office/powerpoint/2010/main" val="251210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25A6B-B6BD-41DF-A62F-F04B671BFDE6}"/>
              </a:ext>
            </a:extLst>
          </p:cNvPr>
          <p:cNvSpPr>
            <a:spLocks noGrp="1"/>
          </p:cNvSpPr>
          <p:nvPr>
            <p:ph type="title"/>
          </p:nvPr>
        </p:nvSpPr>
        <p:spPr/>
        <p:txBody>
          <a:bodyPr>
            <a:normAutofit/>
          </a:bodyPr>
          <a:lstStyle/>
          <a:p>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エピポーラ幾何学</a:t>
            </a:r>
            <a:endParaRPr kumimoji="1" lang="ja-JP" altLang="en-US" sz="4000" dirty="0"/>
          </a:p>
        </p:txBody>
      </p:sp>
      <p:sp>
        <p:nvSpPr>
          <p:cNvPr id="3" name="コンテンツ プレースホルダー 2">
            <a:extLst>
              <a:ext uri="{FF2B5EF4-FFF2-40B4-BE49-F238E27FC236}">
                <a16:creationId xmlns:a16="http://schemas.microsoft.com/office/drawing/2014/main" id="{A6344B21-7D93-4760-AE4C-E6B44359455A}"/>
              </a:ext>
            </a:extLst>
          </p:cNvPr>
          <p:cNvSpPr>
            <a:spLocks noGrp="1"/>
          </p:cNvSpPr>
          <p:nvPr>
            <p:ph idx="1"/>
          </p:nvPr>
        </p:nvSpPr>
        <p:spPr/>
        <p:txBody>
          <a:bodyPr>
            <a:normAutofit/>
          </a:bodyPr>
          <a:lstStyle/>
          <a:p>
            <a:r>
              <a:rPr kumimoji="1" lang="en-US" altLang="ja-JP" sz="2400" dirty="0"/>
              <a:t>2</a:t>
            </a:r>
            <a:r>
              <a:rPr kumimoji="1" lang="ja-JP" altLang="en-US" sz="2400" dirty="0"/>
              <a:t>つのカメラの位置と角度が固定されると、</a:t>
            </a:r>
            <a:r>
              <a:rPr lang="ja-JP" altLang="en-US" sz="2400" dirty="0">
                <a:solidFill>
                  <a:srgbClr val="FF0000"/>
                </a:solidFill>
              </a:rPr>
              <a:t>基本行列</a:t>
            </a:r>
            <a:r>
              <a:rPr lang="ja-JP" altLang="en-US" sz="2400" dirty="0"/>
              <a:t>は固定値</a:t>
            </a:r>
            <a:r>
              <a:rPr kumimoji="1" lang="ja-JP" altLang="en-US" sz="2400" dirty="0"/>
              <a:t>。</a:t>
            </a:r>
            <a:endParaRPr kumimoji="1" lang="en-US" altLang="ja-JP" sz="2400" dirty="0"/>
          </a:p>
          <a:p>
            <a:r>
              <a:rPr kumimoji="1" lang="ja-JP" altLang="en-US" sz="2400" dirty="0"/>
              <a:t>したがって、両画面の同じ点の</a:t>
            </a:r>
            <a:r>
              <a:rPr kumimoji="1" lang="en-US" altLang="ja-JP" sz="2400" dirty="0"/>
              <a:t>2</a:t>
            </a:r>
            <a:r>
              <a:rPr kumimoji="1" lang="ja-JP" altLang="en-US" sz="2400" dirty="0"/>
              <a:t>つの</a:t>
            </a:r>
            <a:r>
              <a:rPr kumimoji="1" lang="en-US" altLang="ja-JP" sz="2400" dirty="0"/>
              <a:t>2</a:t>
            </a:r>
            <a:r>
              <a:rPr kumimoji="1" lang="ja-JP" altLang="en-US" sz="2400" dirty="0"/>
              <a:t>次元座標がわかれば、その点の実際の</a:t>
            </a:r>
            <a:r>
              <a:rPr kumimoji="1" lang="en-US" altLang="ja-JP" sz="2400" dirty="0"/>
              <a:t>3</a:t>
            </a:r>
            <a:r>
              <a:rPr kumimoji="1" lang="ja-JP" altLang="en-US" sz="2400" dirty="0"/>
              <a:t>次元座標を算出することができる。</a:t>
            </a:r>
            <a:endParaRPr kumimoji="1" lang="en-US" altLang="ja-JP" sz="2400" dirty="0"/>
          </a:p>
          <a:p>
            <a:r>
              <a:rPr kumimoji="1" lang="ja-JP" altLang="en-US" sz="2400" dirty="0"/>
              <a:t>そこから</a:t>
            </a:r>
            <a:r>
              <a:rPr kumimoji="1" lang="en-US" altLang="ja-JP" sz="2400" dirty="0"/>
              <a:t>3</a:t>
            </a:r>
            <a:r>
              <a:rPr kumimoji="1" lang="ja-JP" altLang="en-US" sz="2400" dirty="0"/>
              <a:t>次元のモデルを構築することができ</a:t>
            </a:r>
            <a:r>
              <a:rPr lang="ja-JP" altLang="en-US" sz="2400" dirty="0"/>
              <a:t>る。</a:t>
            </a:r>
            <a:endParaRPr kumimoji="1" lang="ja-JP" altLang="en-US" sz="2400" dirty="0"/>
          </a:p>
        </p:txBody>
      </p:sp>
    </p:spTree>
    <p:extLst>
      <p:ext uri="{BB962C8B-B14F-4D97-AF65-F5344CB8AC3E}">
        <p14:creationId xmlns:p14="http://schemas.microsoft.com/office/powerpoint/2010/main" val="349853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66CED-7FFA-4335-A97E-E4670378B552}"/>
              </a:ext>
            </a:extLst>
          </p:cNvPr>
          <p:cNvSpPr>
            <a:spLocks noGrp="1"/>
          </p:cNvSpPr>
          <p:nvPr>
            <p:ph type="title"/>
          </p:nvPr>
        </p:nvSpPr>
        <p:spPr>
          <a:xfrm>
            <a:off x="838200" y="2766219"/>
            <a:ext cx="10515600" cy="1325562"/>
          </a:xfrm>
        </p:spPr>
        <p:txBody>
          <a:bodyPr/>
          <a:lstStyle/>
          <a:p>
            <a:pPr algn="ctr"/>
            <a:r>
              <a:rPr kumimoji="1" lang="ja-JP" altLang="en-US" dirty="0"/>
              <a:t>ご清聴ありがとうございました</a:t>
            </a:r>
          </a:p>
        </p:txBody>
      </p:sp>
    </p:spTree>
    <p:extLst>
      <p:ext uri="{BB962C8B-B14F-4D97-AF65-F5344CB8AC3E}">
        <p14:creationId xmlns:p14="http://schemas.microsoft.com/office/powerpoint/2010/main" val="322115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ACC6B-F83F-49E6-95CE-76B640DB0BA1}"/>
              </a:ext>
            </a:extLst>
          </p:cNvPr>
          <p:cNvSpPr>
            <a:spLocks noGrp="1"/>
          </p:cNvSpPr>
          <p:nvPr>
            <p:ph type="title"/>
          </p:nvPr>
        </p:nvSpPr>
        <p:spPr/>
        <p:txBody>
          <a:bodyPr/>
          <a:lstStyle/>
          <a:p>
            <a:r>
              <a:rPr kumimoji="1" lang="ja-JP" altLang="en-US" sz="4400" dirty="0">
                <a:latin typeface="Open Sans" panose="020B0606030504020204" pitchFamily="34" charset="0"/>
                <a:ea typeface="Open Sans" panose="020B0606030504020204" pitchFamily="34" charset="0"/>
                <a:cs typeface="Open Sans" panose="020B0606030504020204" pitchFamily="34" charset="0"/>
              </a:rPr>
              <a:t>ステレオビジョン</a:t>
            </a:r>
            <a:endParaRPr kumimoji="1" lang="ja-JP" altLang="en-US" dirty="0"/>
          </a:p>
        </p:txBody>
      </p:sp>
      <p:pic>
        <p:nvPicPr>
          <p:cNvPr id="4" name="オンライン メディア 3" title="Large-Scale Direct SLAM  with Stereo Cameras (IROS '15)">
            <a:hlinkClick r:id="" action="ppaction://media"/>
            <a:extLst>
              <a:ext uri="{FF2B5EF4-FFF2-40B4-BE49-F238E27FC236}">
                <a16:creationId xmlns:a16="http://schemas.microsoft.com/office/drawing/2014/main" id="{6D4FD37C-BD84-4925-94A3-DCCA7E7E7601}"/>
              </a:ext>
            </a:extLst>
          </p:cNvPr>
          <p:cNvPicPr>
            <a:picLocks noGrp="1" noRot="1" noChangeAspect="1"/>
          </p:cNvPicPr>
          <p:nvPr>
            <p:ph idx="1"/>
            <a:videoFile r:link="rId1"/>
          </p:nvPr>
        </p:nvPicPr>
        <p:blipFill>
          <a:blip r:embed="rId4"/>
          <a:stretch>
            <a:fillRect/>
          </a:stretch>
        </p:blipFill>
        <p:spPr>
          <a:xfrm>
            <a:off x="2252663" y="1828800"/>
            <a:ext cx="7700962" cy="4351338"/>
          </a:xfrm>
          <a:prstGeom prst="rect">
            <a:avLst/>
          </a:prstGeom>
        </p:spPr>
      </p:pic>
    </p:spTree>
    <p:extLst>
      <p:ext uri="{BB962C8B-B14F-4D97-AF65-F5344CB8AC3E}">
        <p14:creationId xmlns:p14="http://schemas.microsoft.com/office/powerpoint/2010/main" val="403121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25A6B-B6BD-41DF-A62F-F04B671BFDE6}"/>
              </a:ext>
            </a:extLst>
          </p:cNvPr>
          <p:cNvSpPr>
            <a:spLocks noGrp="1"/>
          </p:cNvSpPr>
          <p:nvPr>
            <p:ph type="title"/>
          </p:nvPr>
        </p:nvSpPr>
        <p:spPr/>
        <p:txBody>
          <a:bodyPr>
            <a:normAutofit/>
          </a:bodyPr>
          <a:lstStyle/>
          <a:p>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ステレオビジョン</a:t>
            </a:r>
            <a:endParaRPr kumimoji="1" lang="ja-JP" altLang="en-US" sz="4000" dirty="0"/>
          </a:p>
        </p:txBody>
      </p:sp>
      <p:pic>
        <p:nvPicPr>
          <p:cNvPr id="3074" name="Picture 2">
            <a:extLst>
              <a:ext uri="{FF2B5EF4-FFF2-40B4-BE49-F238E27FC236}">
                <a16:creationId xmlns:a16="http://schemas.microsoft.com/office/drawing/2014/main" id="{AF24F6D2-BDF4-4AA3-BFE3-8B04A5124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2080754"/>
            <a:ext cx="3304307" cy="330430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People's Daily, China on Twitter: &quot;China has selected 10 initial names for  its first #Mars rover. All the 10 names -- Hongyi, Kylin, Nezha, Chitu,  Zhurong, Qiusuo, Hot Wheel, Zhuimeng, Tianxing and">
            <a:extLst>
              <a:ext uri="{FF2B5EF4-FFF2-40B4-BE49-F238E27FC236}">
                <a16:creationId xmlns:a16="http://schemas.microsoft.com/office/drawing/2014/main" id="{479480B5-91DA-4B15-BC3F-617135E6B7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111" y="2556165"/>
            <a:ext cx="4249414" cy="282889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02427A77-4D67-4F6E-9909-058231280EE2}"/>
              </a:ext>
            </a:extLst>
          </p:cNvPr>
          <p:cNvSpPr/>
          <p:nvPr/>
        </p:nvSpPr>
        <p:spPr>
          <a:xfrm>
            <a:off x="3852672" y="2749296"/>
            <a:ext cx="243840" cy="353568"/>
          </a:xfrm>
          <a:prstGeom prst="rect">
            <a:avLst/>
          </a:prstGeom>
          <a:noFill/>
          <a:ln w="22225" cap="rnd">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191A1F7-DA76-4C0D-9CBC-A1FB8F4D9ADC}"/>
              </a:ext>
            </a:extLst>
          </p:cNvPr>
          <p:cNvSpPr/>
          <p:nvPr/>
        </p:nvSpPr>
        <p:spPr>
          <a:xfrm>
            <a:off x="4191416" y="2747772"/>
            <a:ext cx="243840" cy="353568"/>
          </a:xfrm>
          <a:prstGeom prst="rect">
            <a:avLst/>
          </a:prstGeom>
          <a:noFill/>
          <a:ln w="22225" cap="rnd">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04E4517-77DF-4F46-A681-10317B51D1F1}"/>
              </a:ext>
            </a:extLst>
          </p:cNvPr>
          <p:cNvSpPr txBox="1"/>
          <p:nvPr/>
        </p:nvSpPr>
        <p:spPr>
          <a:xfrm>
            <a:off x="2852588" y="5438100"/>
            <a:ext cx="1338828" cy="369332"/>
          </a:xfrm>
          <a:prstGeom prst="rect">
            <a:avLst/>
          </a:prstGeom>
          <a:noFill/>
        </p:spPr>
        <p:txBody>
          <a:bodyPr wrap="none" rtlCol="0">
            <a:spAutoFit/>
          </a:bodyPr>
          <a:lstStyle/>
          <a:p>
            <a:r>
              <a:rPr kumimoji="1" lang="ja-JP" altLang="en-US" dirty="0"/>
              <a:t>惑星探査車</a:t>
            </a:r>
          </a:p>
        </p:txBody>
      </p:sp>
      <p:sp>
        <p:nvSpPr>
          <p:cNvPr id="9" name="テキスト ボックス 8">
            <a:extLst>
              <a:ext uri="{FF2B5EF4-FFF2-40B4-BE49-F238E27FC236}">
                <a16:creationId xmlns:a16="http://schemas.microsoft.com/office/drawing/2014/main" id="{A1B25F93-513B-4868-904F-1FDB3595040B}"/>
              </a:ext>
            </a:extLst>
          </p:cNvPr>
          <p:cNvSpPr txBox="1"/>
          <p:nvPr/>
        </p:nvSpPr>
        <p:spPr>
          <a:xfrm>
            <a:off x="8029743" y="5438100"/>
            <a:ext cx="1497526" cy="369332"/>
          </a:xfrm>
          <a:prstGeom prst="rect">
            <a:avLst/>
          </a:prstGeom>
          <a:noFill/>
        </p:spPr>
        <p:txBody>
          <a:bodyPr wrap="none" rtlCol="0">
            <a:spAutoFit/>
          </a:bodyPr>
          <a:lstStyle/>
          <a:p>
            <a:r>
              <a:rPr kumimoji="1" lang="ja-JP" altLang="en-US" dirty="0"/>
              <a:t>撮影した映像</a:t>
            </a:r>
          </a:p>
        </p:txBody>
      </p:sp>
    </p:spTree>
    <p:extLst>
      <p:ext uri="{BB962C8B-B14F-4D97-AF65-F5344CB8AC3E}">
        <p14:creationId xmlns:p14="http://schemas.microsoft.com/office/powerpoint/2010/main" val="155233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F0C67165-9454-4B17-B601-877A9244D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189" y="3804920"/>
            <a:ext cx="3610637" cy="2805323"/>
          </a:xfrm>
          <a:prstGeom prst="rect">
            <a:avLst/>
          </a:prstGeom>
        </p:spPr>
      </p:pic>
      <p:grpSp>
        <p:nvGrpSpPr>
          <p:cNvPr id="14" name="グループ化 13">
            <a:extLst>
              <a:ext uri="{FF2B5EF4-FFF2-40B4-BE49-F238E27FC236}">
                <a16:creationId xmlns:a16="http://schemas.microsoft.com/office/drawing/2014/main" id="{832A4ED1-E9D4-4577-AA93-BFC79DAB8DC2}"/>
              </a:ext>
            </a:extLst>
          </p:cNvPr>
          <p:cNvGrpSpPr/>
          <p:nvPr/>
        </p:nvGrpSpPr>
        <p:grpSpPr>
          <a:xfrm>
            <a:off x="5537835" y="3348990"/>
            <a:ext cx="6115050" cy="3143250"/>
            <a:chOff x="5537835" y="3348990"/>
            <a:chExt cx="6115050" cy="3143250"/>
          </a:xfrm>
        </p:grpSpPr>
        <p:pic>
          <p:nvPicPr>
            <p:cNvPr id="5" name="図 4">
              <a:extLst>
                <a:ext uri="{FF2B5EF4-FFF2-40B4-BE49-F238E27FC236}">
                  <a16:creationId xmlns:a16="http://schemas.microsoft.com/office/drawing/2014/main" id="{C6E354BD-550F-4109-B44B-B811E905731C}"/>
                </a:ext>
              </a:extLst>
            </p:cNvPr>
            <p:cNvPicPr>
              <a:picLocks noChangeAspect="1"/>
            </p:cNvPicPr>
            <p:nvPr/>
          </p:nvPicPr>
          <p:blipFill>
            <a:blip r:embed="rId4"/>
            <a:stretch>
              <a:fillRect/>
            </a:stretch>
          </p:blipFill>
          <p:spPr>
            <a:xfrm>
              <a:off x="5537835" y="3348990"/>
              <a:ext cx="6115050" cy="3143250"/>
            </a:xfrm>
            <a:prstGeom prst="rect">
              <a:avLst/>
            </a:prstGeom>
          </p:spPr>
        </p:pic>
        <p:sp>
          <p:nvSpPr>
            <p:cNvPr id="11" name="テキスト ボックス 10">
              <a:extLst>
                <a:ext uri="{FF2B5EF4-FFF2-40B4-BE49-F238E27FC236}">
                  <a16:creationId xmlns:a16="http://schemas.microsoft.com/office/drawing/2014/main" id="{369B07F9-09B9-4700-9710-035D5C9C87F6}"/>
                </a:ext>
              </a:extLst>
            </p:cNvPr>
            <p:cNvSpPr txBox="1"/>
            <p:nvPr/>
          </p:nvSpPr>
          <p:spPr>
            <a:xfrm>
              <a:off x="7132320" y="5022915"/>
              <a:ext cx="255198" cy="369332"/>
            </a:xfrm>
            <a:prstGeom prst="rect">
              <a:avLst/>
            </a:prstGeom>
            <a:noFill/>
          </p:spPr>
          <p:txBody>
            <a:bodyPr wrap="none" rtlCol="0">
              <a:spAutoFit/>
            </a:bodyPr>
            <a:lstStyle/>
            <a:p>
              <a:r>
                <a:rPr kumimoji="1" lang="en-US" altLang="ja-JP" dirty="0"/>
                <a:t>f</a:t>
              </a:r>
              <a:endParaRPr kumimoji="1" lang="ja-JP" altLang="en-US" dirty="0"/>
            </a:p>
          </p:txBody>
        </p:sp>
        <p:cxnSp>
          <p:nvCxnSpPr>
            <p:cNvPr id="13" name="直線矢印コネクタ 12">
              <a:extLst>
                <a:ext uri="{FF2B5EF4-FFF2-40B4-BE49-F238E27FC236}">
                  <a16:creationId xmlns:a16="http://schemas.microsoft.com/office/drawing/2014/main" id="{0E16BC7D-5F36-4D69-8DB7-615D2F49CD85}"/>
                </a:ext>
              </a:extLst>
            </p:cNvPr>
            <p:cNvCxnSpPr/>
            <p:nvPr/>
          </p:nvCxnSpPr>
          <p:spPr>
            <a:xfrm>
              <a:off x="6619839" y="5076255"/>
              <a:ext cx="128016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47D439E3-6625-4CF2-ACA7-805A095043CF}"/>
              </a:ext>
            </a:extLst>
          </p:cNvPr>
          <p:cNvSpPr>
            <a:spLocks noGrp="1"/>
          </p:cNvSpPr>
          <p:nvPr>
            <p:ph type="title"/>
          </p:nvPr>
        </p:nvSpPr>
        <p:spPr/>
        <p:txBody>
          <a:bodyPr>
            <a:normAutofit/>
          </a:bodyPr>
          <a:lstStyle/>
          <a:p>
            <a:r>
              <a:rPr kumimoji="1" lang="ja-JP" altLang="en-US" sz="4000" dirty="0"/>
              <a:t>画像座標系</a:t>
            </a:r>
          </a:p>
        </p:txBody>
      </p:sp>
      <p:sp>
        <p:nvSpPr>
          <p:cNvPr id="8" name="コンテンツ プレースホルダー 2">
            <a:extLst>
              <a:ext uri="{FF2B5EF4-FFF2-40B4-BE49-F238E27FC236}">
                <a16:creationId xmlns:a16="http://schemas.microsoft.com/office/drawing/2014/main" id="{D036906C-35AC-473E-B100-8A113373AEC0}"/>
              </a:ext>
            </a:extLst>
          </p:cNvPr>
          <p:cNvSpPr>
            <a:spLocks noGrp="1"/>
          </p:cNvSpPr>
          <p:nvPr>
            <p:ph idx="1"/>
          </p:nvPr>
        </p:nvSpPr>
        <p:spPr>
          <a:xfrm>
            <a:off x="845127" y="1828800"/>
            <a:ext cx="10515600" cy="4351337"/>
          </a:xfrm>
        </p:spPr>
        <p:txBody>
          <a:bodyPr>
            <a:normAutofit/>
          </a:bodyPr>
          <a:lstStyle/>
          <a:p>
            <a:r>
              <a:rPr kumimoji="1" lang="ja-JP" altLang="en-US" sz="2400" dirty="0"/>
              <a:t>画像の中心を原点とし、焦点距離を</a:t>
            </a:r>
            <a:r>
              <a:rPr kumimoji="1" lang="en-US" altLang="ja-JP" sz="2400" dirty="0"/>
              <a:t>f</a:t>
            </a:r>
            <a:r>
              <a:rPr kumimoji="1" lang="ja-JP" altLang="en-US" sz="2400" dirty="0"/>
              <a:t>とすると、</a:t>
            </a:r>
            <a:endParaRPr kumimoji="1" lang="en-US" altLang="ja-JP" sz="2400" dirty="0"/>
          </a:p>
          <a:p>
            <a:endParaRPr lang="en-US" altLang="ja-JP" sz="2400" dirty="0"/>
          </a:p>
          <a:p>
            <a:endParaRPr kumimoji="1" lang="en-US" altLang="ja-JP" sz="2400" dirty="0"/>
          </a:p>
        </p:txBody>
      </p:sp>
      <p:pic>
        <p:nvPicPr>
          <p:cNvPr id="10" name="図 9">
            <a:extLst>
              <a:ext uri="{FF2B5EF4-FFF2-40B4-BE49-F238E27FC236}">
                <a16:creationId xmlns:a16="http://schemas.microsoft.com/office/drawing/2014/main" id="{003EEB88-2EE9-4074-8898-80A82E7ED378}"/>
              </a:ext>
            </a:extLst>
          </p:cNvPr>
          <p:cNvPicPr>
            <a:picLocks noChangeAspect="1"/>
          </p:cNvPicPr>
          <p:nvPr/>
        </p:nvPicPr>
        <p:blipFill>
          <a:blip r:embed="rId5"/>
          <a:stretch>
            <a:fillRect/>
          </a:stretch>
        </p:blipFill>
        <p:spPr>
          <a:xfrm>
            <a:off x="5072341" y="2473487"/>
            <a:ext cx="2047318" cy="661112"/>
          </a:xfrm>
          <a:prstGeom prst="rect">
            <a:avLst/>
          </a:prstGeom>
        </p:spPr>
      </p:pic>
    </p:spTree>
    <p:extLst>
      <p:ext uri="{BB962C8B-B14F-4D97-AF65-F5344CB8AC3E}">
        <p14:creationId xmlns:p14="http://schemas.microsoft.com/office/powerpoint/2010/main" val="141254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439E3-6625-4CF2-ACA7-805A095043CF}"/>
              </a:ext>
            </a:extLst>
          </p:cNvPr>
          <p:cNvSpPr>
            <a:spLocks noGrp="1"/>
          </p:cNvSpPr>
          <p:nvPr>
            <p:ph type="title"/>
          </p:nvPr>
        </p:nvSpPr>
        <p:spPr/>
        <p:txBody>
          <a:bodyPr>
            <a:normAutofit/>
          </a:bodyPr>
          <a:lstStyle/>
          <a:p>
            <a:r>
              <a:rPr kumimoji="1" lang="ja-JP" altLang="en-US" sz="4000" dirty="0"/>
              <a:t>画像座標系</a:t>
            </a:r>
          </a:p>
        </p:txBody>
      </p:sp>
      <p:sp>
        <p:nvSpPr>
          <p:cNvPr id="8" name="コンテンツ プレースホルダー 2">
            <a:extLst>
              <a:ext uri="{FF2B5EF4-FFF2-40B4-BE49-F238E27FC236}">
                <a16:creationId xmlns:a16="http://schemas.microsoft.com/office/drawing/2014/main" id="{D036906C-35AC-473E-B100-8A113373AEC0}"/>
              </a:ext>
            </a:extLst>
          </p:cNvPr>
          <p:cNvSpPr>
            <a:spLocks noGrp="1"/>
          </p:cNvSpPr>
          <p:nvPr>
            <p:ph idx="1"/>
          </p:nvPr>
        </p:nvSpPr>
        <p:spPr>
          <a:xfrm>
            <a:off x="845127" y="1828800"/>
            <a:ext cx="10515600" cy="4351337"/>
          </a:xfrm>
        </p:spPr>
        <p:txBody>
          <a:bodyPr>
            <a:normAutofit/>
          </a:bodyPr>
          <a:lstStyle/>
          <a:p>
            <a:r>
              <a:rPr kumimoji="1" lang="ja-JP" altLang="en-US" sz="2400" dirty="0"/>
              <a:t>原点が画像の左上であれば、オフセットを加える。</a:t>
            </a:r>
            <a:endParaRPr lang="en-US" altLang="ja-JP" sz="2400" dirty="0"/>
          </a:p>
          <a:p>
            <a:endParaRPr kumimoji="1" lang="en-US" altLang="ja-JP" sz="2400" dirty="0"/>
          </a:p>
        </p:txBody>
      </p:sp>
      <p:pic>
        <p:nvPicPr>
          <p:cNvPr id="4" name="図 3">
            <a:extLst>
              <a:ext uri="{FF2B5EF4-FFF2-40B4-BE49-F238E27FC236}">
                <a16:creationId xmlns:a16="http://schemas.microsoft.com/office/drawing/2014/main" id="{289258A5-3A6B-4205-8210-3A948EF6816F}"/>
              </a:ext>
            </a:extLst>
          </p:cNvPr>
          <p:cNvPicPr>
            <a:picLocks noChangeAspect="1"/>
          </p:cNvPicPr>
          <p:nvPr/>
        </p:nvPicPr>
        <p:blipFill>
          <a:blip r:embed="rId3"/>
          <a:stretch>
            <a:fillRect/>
          </a:stretch>
        </p:blipFill>
        <p:spPr>
          <a:xfrm>
            <a:off x="6718189" y="3893819"/>
            <a:ext cx="3127295" cy="2668163"/>
          </a:xfrm>
          <a:prstGeom prst="rect">
            <a:avLst/>
          </a:prstGeom>
        </p:spPr>
      </p:pic>
      <p:pic>
        <p:nvPicPr>
          <p:cNvPr id="9" name="図 8">
            <a:extLst>
              <a:ext uri="{FF2B5EF4-FFF2-40B4-BE49-F238E27FC236}">
                <a16:creationId xmlns:a16="http://schemas.microsoft.com/office/drawing/2014/main" id="{E06F056C-46EF-40B8-86CE-A49AEC9F7A92}"/>
              </a:ext>
            </a:extLst>
          </p:cNvPr>
          <p:cNvPicPr>
            <a:picLocks noChangeAspect="1"/>
          </p:cNvPicPr>
          <p:nvPr/>
        </p:nvPicPr>
        <p:blipFill>
          <a:blip r:embed="rId4"/>
          <a:stretch>
            <a:fillRect/>
          </a:stretch>
        </p:blipFill>
        <p:spPr>
          <a:xfrm>
            <a:off x="4336039" y="2412048"/>
            <a:ext cx="3533775" cy="809625"/>
          </a:xfrm>
          <a:prstGeom prst="rect">
            <a:avLst/>
          </a:prstGeom>
        </p:spPr>
      </p:pic>
      <p:pic>
        <p:nvPicPr>
          <p:cNvPr id="15" name="図 14">
            <a:extLst>
              <a:ext uri="{FF2B5EF4-FFF2-40B4-BE49-F238E27FC236}">
                <a16:creationId xmlns:a16="http://schemas.microsoft.com/office/drawing/2014/main" id="{B4433EC3-E87E-4C2C-9703-21D1D260D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189" y="3804920"/>
            <a:ext cx="3610637" cy="2805323"/>
          </a:xfrm>
          <a:prstGeom prst="rect">
            <a:avLst/>
          </a:prstGeom>
        </p:spPr>
      </p:pic>
    </p:spTree>
    <p:extLst>
      <p:ext uri="{BB962C8B-B14F-4D97-AF65-F5344CB8AC3E}">
        <p14:creationId xmlns:p14="http://schemas.microsoft.com/office/powerpoint/2010/main" val="17842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439E3-6625-4CF2-ACA7-805A095043CF}"/>
              </a:ext>
            </a:extLst>
          </p:cNvPr>
          <p:cNvSpPr>
            <a:spLocks noGrp="1"/>
          </p:cNvSpPr>
          <p:nvPr>
            <p:ph type="title"/>
          </p:nvPr>
        </p:nvSpPr>
        <p:spPr/>
        <p:txBody>
          <a:bodyPr>
            <a:normAutofit/>
          </a:bodyPr>
          <a:lstStyle/>
          <a:p>
            <a:r>
              <a:rPr kumimoji="1" lang="ja-JP" altLang="en-US" sz="4000" dirty="0"/>
              <a:t>画像座標系</a:t>
            </a:r>
          </a:p>
        </p:txBody>
      </p:sp>
      <p:sp>
        <p:nvSpPr>
          <p:cNvPr id="8" name="コンテンツ プレースホルダー 2">
            <a:extLst>
              <a:ext uri="{FF2B5EF4-FFF2-40B4-BE49-F238E27FC236}">
                <a16:creationId xmlns:a16="http://schemas.microsoft.com/office/drawing/2014/main" id="{D036906C-35AC-473E-B100-8A113373AEC0}"/>
              </a:ext>
            </a:extLst>
          </p:cNvPr>
          <p:cNvSpPr>
            <a:spLocks noGrp="1"/>
          </p:cNvSpPr>
          <p:nvPr>
            <p:ph idx="1"/>
          </p:nvPr>
        </p:nvSpPr>
        <p:spPr>
          <a:xfrm>
            <a:off x="845127" y="1828800"/>
            <a:ext cx="10515600" cy="4351337"/>
          </a:xfrm>
        </p:spPr>
        <p:txBody>
          <a:bodyPr>
            <a:normAutofit/>
          </a:bodyPr>
          <a:lstStyle/>
          <a:p>
            <a:r>
              <a:rPr kumimoji="1" lang="ja-JP" altLang="en-US" sz="2400" dirty="0"/>
              <a:t>原点が画像の左上であれば、オフセットを加える。</a:t>
            </a:r>
            <a:endParaRPr lang="en-US" altLang="ja-JP" sz="2400" dirty="0"/>
          </a:p>
          <a:p>
            <a:endParaRPr kumimoji="1" lang="en-US" altLang="ja-JP" sz="2400" dirty="0"/>
          </a:p>
          <a:p>
            <a:pPr marL="0" indent="0">
              <a:buNone/>
            </a:pPr>
            <a:endParaRPr lang="en-US" altLang="ja-JP" sz="1600" dirty="0"/>
          </a:p>
          <a:p>
            <a:pPr marL="0" indent="0">
              <a:buNone/>
            </a:pPr>
            <a:endParaRPr kumimoji="1" lang="en-US" altLang="ja-JP" sz="2000" dirty="0"/>
          </a:p>
          <a:p>
            <a:r>
              <a:rPr lang="ja-JP" altLang="en-US" sz="2400" dirty="0"/>
              <a:t>行列の積で表示されると</a:t>
            </a:r>
            <a:endParaRPr lang="en-US" altLang="ja-JP" sz="2400" dirty="0"/>
          </a:p>
          <a:p>
            <a:endParaRPr kumimoji="1" lang="en-US" altLang="ja-JP" sz="2400" dirty="0"/>
          </a:p>
        </p:txBody>
      </p:sp>
      <p:pic>
        <p:nvPicPr>
          <p:cNvPr id="9" name="図 8">
            <a:extLst>
              <a:ext uri="{FF2B5EF4-FFF2-40B4-BE49-F238E27FC236}">
                <a16:creationId xmlns:a16="http://schemas.microsoft.com/office/drawing/2014/main" id="{E06F056C-46EF-40B8-86CE-A49AEC9F7A92}"/>
              </a:ext>
            </a:extLst>
          </p:cNvPr>
          <p:cNvPicPr>
            <a:picLocks noChangeAspect="1"/>
          </p:cNvPicPr>
          <p:nvPr/>
        </p:nvPicPr>
        <p:blipFill>
          <a:blip r:embed="rId3"/>
          <a:stretch>
            <a:fillRect/>
          </a:stretch>
        </p:blipFill>
        <p:spPr>
          <a:xfrm>
            <a:off x="2679664" y="2343468"/>
            <a:ext cx="3533775" cy="809625"/>
          </a:xfrm>
          <a:prstGeom prst="rect">
            <a:avLst/>
          </a:prstGeom>
        </p:spPr>
      </p:pic>
      <p:pic>
        <p:nvPicPr>
          <p:cNvPr id="16" name="図 15">
            <a:extLst>
              <a:ext uri="{FF2B5EF4-FFF2-40B4-BE49-F238E27FC236}">
                <a16:creationId xmlns:a16="http://schemas.microsoft.com/office/drawing/2014/main" id="{4D2D9BE0-76F3-4D86-B099-B48056D735A4}"/>
              </a:ext>
            </a:extLst>
          </p:cNvPr>
          <p:cNvPicPr>
            <a:picLocks noChangeAspect="1"/>
          </p:cNvPicPr>
          <p:nvPr/>
        </p:nvPicPr>
        <p:blipFill rotWithShape="1">
          <a:blip r:embed="rId4"/>
          <a:srcRect r="5495"/>
          <a:stretch/>
        </p:blipFill>
        <p:spPr>
          <a:xfrm>
            <a:off x="2679664" y="4107338"/>
            <a:ext cx="5915716" cy="2313147"/>
          </a:xfrm>
          <a:prstGeom prst="rect">
            <a:avLst/>
          </a:prstGeom>
        </p:spPr>
      </p:pic>
    </p:spTree>
    <p:extLst>
      <p:ext uri="{BB962C8B-B14F-4D97-AF65-F5344CB8AC3E}">
        <p14:creationId xmlns:p14="http://schemas.microsoft.com/office/powerpoint/2010/main" val="146268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直線矢印コネクタ 72">
            <a:extLst>
              <a:ext uri="{FF2B5EF4-FFF2-40B4-BE49-F238E27FC236}">
                <a16:creationId xmlns:a16="http://schemas.microsoft.com/office/drawing/2014/main" id="{91185FB2-E7D3-4A94-80E7-3CF2FFCB3B2E}"/>
              </a:ext>
            </a:extLst>
          </p:cNvPr>
          <p:cNvCxnSpPr>
            <a:cxnSpLocks/>
          </p:cNvCxnSpPr>
          <p:nvPr/>
        </p:nvCxnSpPr>
        <p:spPr>
          <a:xfrm flipV="1">
            <a:off x="3039918" y="3345886"/>
            <a:ext cx="1701165" cy="1354015"/>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D2A25A6B-B6BD-41DF-A62F-F04B671BFDE6}"/>
              </a:ext>
            </a:extLst>
          </p:cNvPr>
          <p:cNvSpPr>
            <a:spLocks noGrp="1"/>
          </p:cNvSpPr>
          <p:nvPr>
            <p:ph type="title"/>
          </p:nvPr>
        </p:nvSpPr>
        <p:spPr/>
        <p:txBody>
          <a:bodyPr>
            <a:normAutofit/>
          </a:bodyPr>
          <a:lstStyle/>
          <a:p>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エピポーラ幾何学</a:t>
            </a:r>
            <a:endParaRPr kumimoji="1" lang="ja-JP" altLang="en-US" sz="4000" dirty="0"/>
          </a:p>
        </p:txBody>
      </p:sp>
      <p:sp>
        <p:nvSpPr>
          <p:cNvPr id="3" name="コンテンツ プレースホルダー 2">
            <a:extLst>
              <a:ext uri="{FF2B5EF4-FFF2-40B4-BE49-F238E27FC236}">
                <a16:creationId xmlns:a16="http://schemas.microsoft.com/office/drawing/2014/main" id="{A6344B21-7D93-4760-AE4C-E6B44359455A}"/>
              </a:ext>
            </a:extLst>
          </p:cNvPr>
          <p:cNvSpPr>
            <a:spLocks noGrp="1"/>
          </p:cNvSpPr>
          <p:nvPr>
            <p:ph idx="1"/>
          </p:nvPr>
        </p:nvSpPr>
        <p:spPr/>
        <p:txBody>
          <a:bodyPr>
            <a:normAutofit/>
          </a:bodyPr>
          <a:lstStyle/>
          <a:p>
            <a:r>
              <a:rPr kumimoji="1" lang="ja-JP" altLang="en-US" sz="2400" b="1" dirty="0"/>
              <a:t>エピポーラ幾何</a:t>
            </a:r>
            <a:r>
              <a:rPr kumimoji="1" lang="ja-JP" altLang="en-US" sz="2400" dirty="0"/>
              <a:t>とは、</a:t>
            </a:r>
            <a:r>
              <a:rPr kumimoji="1" lang="en-US" altLang="ja-JP" sz="2400" dirty="0"/>
              <a:t>2</a:t>
            </a:r>
            <a:r>
              <a:rPr kumimoji="1" lang="ja-JP" altLang="en-US" sz="2400" dirty="0"/>
              <a:t>つ</a:t>
            </a:r>
            <a:r>
              <a:rPr kumimoji="1" lang="en-US" altLang="ja-JP" sz="2400" dirty="0"/>
              <a:t>(</a:t>
            </a:r>
            <a:r>
              <a:rPr kumimoji="1" lang="ja-JP" altLang="en-US" sz="2400" dirty="0"/>
              <a:t>または</a:t>
            </a:r>
            <a:r>
              <a:rPr kumimoji="1" lang="en-US" altLang="ja-JP" sz="2400" dirty="0"/>
              <a:t>2</a:t>
            </a:r>
            <a:r>
              <a:rPr kumimoji="1" lang="ja-JP" altLang="en-US" sz="2400" dirty="0"/>
              <a:t>つ以上の</a:t>
            </a:r>
            <a:r>
              <a:rPr kumimoji="1" lang="en-US" altLang="ja-JP" sz="2400" dirty="0"/>
              <a:t>)</a:t>
            </a:r>
            <a:r>
              <a:rPr kumimoji="1" lang="ja-JP" altLang="en-US" sz="2400" dirty="0"/>
              <a:t>のカメラで</a:t>
            </a:r>
            <a:r>
              <a:rPr kumimoji="1" lang="en-US" altLang="ja-JP" sz="2400" dirty="0"/>
              <a:t>3</a:t>
            </a:r>
            <a:r>
              <a:rPr kumimoji="1" lang="ja-JP" altLang="en-US" sz="2400" dirty="0"/>
              <a:t>次元空間を撮影する、ステレオビジョンに関する幾何のこと。 </a:t>
            </a:r>
            <a:r>
              <a:rPr kumimoji="1" lang="en-US" altLang="ja-JP" sz="2400" dirty="0"/>
              <a:t>2</a:t>
            </a:r>
            <a:r>
              <a:rPr kumimoji="1" lang="ja-JP" altLang="en-US" sz="2400" dirty="0"/>
              <a:t>つ</a:t>
            </a:r>
            <a:r>
              <a:rPr kumimoji="1" lang="en-US" altLang="ja-JP" sz="2400" dirty="0"/>
              <a:t>(</a:t>
            </a:r>
            <a:r>
              <a:rPr kumimoji="1" lang="ja-JP" altLang="en-US" sz="2400" dirty="0"/>
              <a:t>または</a:t>
            </a:r>
            <a:r>
              <a:rPr kumimoji="1" lang="en-US" altLang="ja-JP" sz="2400" dirty="0"/>
              <a:t>2</a:t>
            </a:r>
            <a:r>
              <a:rPr kumimoji="1" lang="ja-JP" altLang="en-US" sz="2400" dirty="0"/>
              <a:t>つ以上の</a:t>
            </a:r>
            <a:r>
              <a:rPr kumimoji="1" lang="en-US" altLang="ja-JP" sz="2400" dirty="0"/>
              <a:t>)</a:t>
            </a:r>
            <a:r>
              <a:rPr kumimoji="1" lang="ja-JP" altLang="en-US" sz="2400" dirty="0"/>
              <a:t>の異なる位置から見た画像から、</a:t>
            </a:r>
            <a:r>
              <a:rPr kumimoji="1" lang="en-US" altLang="ja-JP" sz="2400" dirty="0"/>
              <a:t>3</a:t>
            </a:r>
            <a:r>
              <a:rPr kumimoji="1" lang="ja-JP" altLang="en-US" sz="2400" dirty="0"/>
              <a:t>次元の奥行き情報を復元したり、画像間の対応を求めたりするのに役立つ幾何。</a:t>
            </a:r>
          </a:p>
        </p:txBody>
      </p:sp>
      <p:grpSp>
        <p:nvGrpSpPr>
          <p:cNvPr id="23" name="object 3">
            <a:extLst>
              <a:ext uri="{FF2B5EF4-FFF2-40B4-BE49-F238E27FC236}">
                <a16:creationId xmlns:a16="http://schemas.microsoft.com/office/drawing/2014/main" id="{88FB1D28-54A1-4188-85A8-AA41D6A64A8C}"/>
              </a:ext>
            </a:extLst>
          </p:cNvPr>
          <p:cNvGrpSpPr/>
          <p:nvPr/>
        </p:nvGrpSpPr>
        <p:grpSpPr>
          <a:xfrm>
            <a:off x="4707774" y="3167888"/>
            <a:ext cx="1083945" cy="1083945"/>
            <a:chOff x="4328159" y="2319528"/>
            <a:chExt cx="1083945" cy="1083945"/>
          </a:xfrm>
        </p:grpSpPr>
        <p:sp>
          <p:nvSpPr>
            <p:cNvPr id="19" name="object 4">
              <a:extLst>
                <a:ext uri="{FF2B5EF4-FFF2-40B4-BE49-F238E27FC236}">
                  <a16:creationId xmlns:a16="http://schemas.microsoft.com/office/drawing/2014/main" id="{C233ECD1-2D6C-4989-8E47-55E32FE63024}"/>
                </a:ext>
              </a:extLst>
            </p:cNvPr>
            <p:cNvSpPr/>
            <p:nvPr/>
          </p:nvSpPr>
          <p:spPr>
            <a:xfrm>
              <a:off x="4335780" y="2485643"/>
              <a:ext cx="909955" cy="908685"/>
            </a:xfrm>
            <a:custGeom>
              <a:avLst/>
              <a:gdLst/>
              <a:ahLst/>
              <a:cxnLst/>
              <a:rect l="l" t="t" r="r" b="b"/>
              <a:pathLst>
                <a:path w="909954" h="908685">
                  <a:moveTo>
                    <a:pt x="909827" y="908304"/>
                  </a:moveTo>
                  <a:lnTo>
                    <a:pt x="0" y="908304"/>
                  </a:lnTo>
                  <a:lnTo>
                    <a:pt x="0" y="0"/>
                  </a:lnTo>
                  <a:lnTo>
                    <a:pt x="909827" y="0"/>
                  </a:lnTo>
                  <a:lnTo>
                    <a:pt x="909827" y="908304"/>
                  </a:lnTo>
                  <a:close/>
                </a:path>
              </a:pathLst>
            </a:custGeom>
            <a:solidFill>
              <a:srgbClr val="D8D8D8"/>
            </a:solidFill>
          </p:spPr>
          <p:txBody>
            <a:bodyPr wrap="square" lIns="0" tIns="0" rIns="0" bIns="0" rtlCol="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a:p>
          </p:txBody>
        </p:sp>
        <p:sp>
          <p:nvSpPr>
            <p:cNvPr id="20" name="object 5">
              <a:extLst>
                <a:ext uri="{FF2B5EF4-FFF2-40B4-BE49-F238E27FC236}">
                  <a16:creationId xmlns:a16="http://schemas.microsoft.com/office/drawing/2014/main" id="{DA8CBB73-EC9A-4568-B8EF-AEA43CCE5FB8}"/>
                </a:ext>
              </a:extLst>
            </p:cNvPr>
            <p:cNvSpPr/>
            <p:nvPr/>
          </p:nvSpPr>
          <p:spPr>
            <a:xfrm>
              <a:off x="5245607" y="2328672"/>
              <a:ext cx="157480" cy="1065530"/>
            </a:xfrm>
            <a:custGeom>
              <a:avLst/>
              <a:gdLst/>
              <a:ahLst/>
              <a:cxnLst/>
              <a:rect l="l" t="t" r="r" b="b"/>
              <a:pathLst>
                <a:path w="157479" h="1065529">
                  <a:moveTo>
                    <a:pt x="0" y="1065276"/>
                  </a:moveTo>
                  <a:lnTo>
                    <a:pt x="0" y="156971"/>
                  </a:lnTo>
                  <a:lnTo>
                    <a:pt x="156972" y="0"/>
                  </a:lnTo>
                  <a:lnTo>
                    <a:pt x="156972" y="908303"/>
                  </a:lnTo>
                  <a:lnTo>
                    <a:pt x="0" y="1065276"/>
                  </a:lnTo>
                  <a:close/>
                </a:path>
              </a:pathLst>
            </a:custGeom>
            <a:solidFill>
              <a:srgbClr val="AEAEAE"/>
            </a:solidFill>
          </p:spPr>
          <p:txBody>
            <a:bodyPr wrap="square" lIns="0" tIns="0" rIns="0" bIns="0" rtlCol="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a:p>
          </p:txBody>
        </p:sp>
        <p:sp>
          <p:nvSpPr>
            <p:cNvPr id="21" name="object 6">
              <a:extLst>
                <a:ext uri="{FF2B5EF4-FFF2-40B4-BE49-F238E27FC236}">
                  <a16:creationId xmlns:a16="http://schemas.microsoft.com/office/drawing/2014/main" id="{81DB6166-FCDD-46BA-A387-B6192A21218C}"/>
                </a:ext>
              </a:extLst>
            </p:cNvPr>
            <p:cNvSpPr/>
            <p:nvPr/>
          </p:nvSpPr>
          <p:spPr>
            <a:xfrm>
              <a:off x="4335780" y="2328672"/>
              <a:ext cx="1066800" cy="157480"/>
            </a:xfrm>
            <a:custGeom>
              <a:avLst/>
              <a:gdLst/>
              <a:ahLst/>
              <a:cxnLst/>
              <a:rect l="l" t="t" r="r" b="b"/>
              <a:pathLst>
                <a:path w="1066800" h="157480">
                  <a:moveTo>
                    <a:pt x="909827" y="156971"/>
                  </a:moveTo>
                  <a:lnTo>
                    <a:pt x="0" y="156971"/>
                  </a:lnTo>
                  <a:lnTo>
                    <a:pt x="156971" y="0"/>
                  </a:lnTo>
                  <a:lnTo>
                    <a:pt x="1066800" y="0"/>
                  </a:lnTo>
                  <a:lnTo>
                    <a:pt x="909827" y="156971"/>
                  </a:lnTo>
                  <a:close/>
                </a:path>
              </a:pathLst>
            </a:custGeom>
            <a:solidFill>
              <a:srgbClr val="DFDFDF"/>
            </a:solidFill>
          </p:spPr>
          <p:txBody>
            <a:bodyPr wrap="square" lIns="0" tIns="0" rIns="0" bIns="0" rtlCol="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a:p>
          </p:txBody>
        </p:sp>
        <p:sp>
          <p:nvSpPr>
            <p:cNvPr id="22" name="object 7">
              <a:extLst>
                <a:ext uri="{FF2B5EF4-FFF2-40B4-BE49-F238E27FC236}">
                  <a16:creationId xmlns:a16="http://schemas.microsoft.com/office/drawing/2014/main" id="{939D04D6-4397-4D6D-A400-106CD3F972A2}"/>
                </a:ext>
              </a:extLst>
            </p:cNvPr>
            <p:cNvSpPr/>
            <p:nvPr/>
          </p:nvSpPr>
          <p:spPr>
            <a:xfrm>
              <a:off x="4328159" y="2319528"/>
              <a:ext cx="1083945" cy="1083945"/>
            </a:xfrm>
            <a:custGeom>
              <a:avLst/>
              <a:gdLst/>
              <a:ahLst/>
              <a:cxnLst/>
              <a:rect l="l" t="t" r="r" b="b"/>
              <a:pathLst>
                <a:path w="1083945" h="1083945">
                  <a:moveTo>
                    <a:pt x="920496" y="1083564"/>
                  </a:moveTo>
                  <a:lnTo>
                    <a:pt x="0" y="1083564"/>
                  </a:lnTo>
                  <a:lnTo>
                    <a:pt x="0" y="161543"/>
                  </a:lnTo>
                  <a:lnTo>
                    <a:pt x="161543" y="0"/>
                  </a:lnTo>
                  <a:lnTo>
                    <a:pt x="1083564" y="0"/>
                  </a:lnTo>
                  <a:lnTo>
                    <a:pt x="1083564" y="3048"/>
                  </a:lnTo>
                  <a:lnTo>
                    <a:pt x="1068324" y="3048"/>
                  </a:lnTo>
                  <a:lnTo>
                    <a:pt x="1057656" y="13715"/>
                  </a:lnTo>
                  <a:lnTo>
                    <a:pt x="170688" y="13715"/>
                  </a:lnTo>
                  <a:lnTo>
                    <a:pt x="164592" y="16763"/>
                  </a:lnTo>
                  <a:lnTo>
                    <a:pt x="167640" y="16763"/>
                  </a:lnTo>
                  <a:lnTo>
                    <a:pt x="27432" y="156971"/>
                  </a:lnTo>
                  <a:lnTo>
                    <a:pt x="7620" y="156971"/>
                  </a:lnTo>
                  <a:lnTo>
                    <a:pt x="7620" y="173735"/>
                  </a:lnTo>
                  <a:lnTo>
                    <a:pt x="16764" y="173735"/>
                  </a:lnTo>
                  <a:lnTo>
                    <a:pt x="16764" y="1066800"/>
                  </a:lnTo>
                  <a:lnTo>
                    <a:pt x="7620" y="1066800"/>
                  </a:lnTo>
                  <a:lnTo>
                    <a:pt x="16764" y="1074419"/>
                  </a:lnTo>
                  <a:lnTo>
                    <a:pt x="929726" y="1074419"/>
                  </a:lnTo>
                  <a:lnTo>
                    <a:pt x="920496" y="1083564"/>
                  </a:lnTo>
                  <a:close/>
                </a:path>
                <a:path w="1083945" h="1083945">
                  <a:moveTo>
                    <a:pt x="911352" y="160019"/>
                  </a:moveTo>
                  <a:lnTo>
                    <a:pt x="1068324" y="3048"/>
                  </a:lnTo>
                  <a:lnTo>
                    <a:pt x="1075290" y="9143"/>
                  </a:lnTo>
                  <a:lnTo>
                    <a:pt x="1066800" y="9143"/>
                  </a:lnTo>
                  <a:lnTo>
                    <a:pt x="1066800" y="27432"/>
                  </a:lnTo>
                  <a:lnTo>
                    <a:pt x="937260" y="156971"/>
                  </a:lnTo>
                  <a:lnTo>
                    <a:pt x="917448" y="156971"/>
                  </a:lnTo>
                  <a:lnTo>
                    <a:pt x="911352" y="160019"/>
                  </a:lnTo>
                  <a:close/>
                </a:path>
                <a:path w="1083945" h="1083945">
                  <a:moveTo>
                    <a:pt x="1066800" y="914400"/>
                  </a:moveTo>
                  <a:lnTo>
                    <a:pt x="1066800" y="27432"/>
                  </a:lnTo>
                  <a:lnTo>
                    <a:pt x="1080516" y="13715"/>
                  </a:lnTo>
                  <a:lnTo>
                    <a:pt x="1068324" y="3048"/>
                  </a:lnTo>
                  <a:lnTo>
                    <a:pt x="1083564" y="3048"/>
                  </a:lnTo>
                  <a:lnTo>
                    <a:pt x="1083564" y="912875"/>
                  </a:lnTo>
                  <a:lnTo>
                    <a:pt x="1068324" y="912875"/>
                  </a:lnTo>
                  <a:lnTo>
                    <a:pt x="1066800" y="914400"/>
                  </a:lnTo>
                  <a:close/>
                </a:path>
                <a:path w="1083945" h="1083945">
                  <a:moveTo>
                    <a:pt x="1066800" y="27432"/>
                  </a:moveTo>
                  <a:lnTo>
                    <a:pt x="1066800" y="9143"/>
                  </a:lnTo>
                  <a:lnTo>
                    <a:pt x="1074420" y="16763"/>
                  </a:lnTo>
                  <a:lnTo>
                    <a:pt x="1077468" y="16763"/>
                  </a:lnTo>
                  <a:lnTo>
                    <a:pt x="1066800" y="27432"/>
                  </a:lnTo>
                  <a:close/>
                </a:path>
                <a:path w="1083945" h="1083945">
                  <a:moveTo>
                    <a:pt x="1077468" y="16763"/>
                  </a:moveTo>
                  <a:lnTo>
                    <a:pt x="1074420" y="16763"/>
                  </a:lnTo>
                  <a:lnTo>
                    <a:pt x="1066800" y="9143"/>
                  </a:lnTo>
                  <a:lnTo>
                    <a:pt x="1075290" y="9143"/>
                  </a:lnTo>
                  <a:lnTo>
                    <a:pt x="1080516" y="13715"/>
                  </a:lnTo>
                  <a:lnTo>
                    <a:pt x="1077468" y="16763"/>
                  </a:lnTo>
                  <a:close/>
                </a:path>
                <a:path w="1083945" h="1083945">
                  <a:moveTo>
                    <a:pt x="167640" y="16763"/>
                  </a:moveTo>
                  <a:lnTo>
                    <a:pt x="164592" y="16763"/>
                  </a:lnTo>
                  <a:lnTo>
                    <a:pt x="170688" y="13715"/>
                  </a:lnTo>
                  <a:lnTo>
                    <a:pt x="167640" y="16763"/>
                  </a:lnTo>
                  <a:close/>
                </a:path>
                <a:path w="1083945" h="1083945">
                  <a:moveTo>
                    <a:pt x="1054608" y="16763"/>
                  </a:moveTo>
                  <a:lnTo>
                    <a:pt x="167640" y="16763"/>
                  </a:lnTo>
                  <a:lnTo>
                    <a:pt x="170688" y="13715"/>
                  </a:lnTo>
                  <a:lnTo>
                    <a:pt x="1057656" y="13715"/>
                  </a:lnTo>
                  <a:lnTo>
                    <a:pt x="1054608" y="16763"/>
                  </a:lnTo>
                  <a:close/>
                </a:path>
                <a:path w="1083945" h="1083945">
                  <a:moveTo>
                    <a:pt x="16764" y="173735"/>
                  </a:moveTo>
                  <a:lnTo>
                    <a:pt x="7620" y="173735"/>
                  </a:lnTo>
                  <a:lnTo>
                    <a:pt x="7620" y="156971"/>
                  </a:lnTo>
                  <a:lnTo>
                    <a:pt x="27432" y="156971"/>
                  </a:lnTo>
                  <a:lnTo>
                    <a:pt x="18288" y="166115"/>
                  </a:lnTo>
                  <a:lnTo>
                    <a:pt x="16764" y="166115"/>
                  </a:lnTo>
                  <a:lnTo>
                    <a:pt x="13716" y="170687"/>
                  </a:lnTo>
                  <a:lnTo>
                    <a:pt x="16764" y="170687"/>
                  </a:lnTo>
                  <a:lnTo>
                    <a:pt x="16764" y="173735"/>
                  </a:lnTo>
                  <a:close/>
                </a:path>
                <a:path w="1083945" h="1083945">
                  <a:moveTo>
                    <a:pt x="909827" y="173735"/>
                  </a:moveTo>
                  <a:lnTo>
                    <a:pt x="16764" y="173735"/>
                  </a:lnTo>
                  <a:lnTo>
                    <a:pt x="16764" y="167639"/>
                  </a:lnTo>
                  <a:lnTo>
                    <a:pt x="27432" y="156971"/>
                  </a:lnTo>
                  <a:lnTo>
                    <a:pt x="914400" y="156971"/>
                  </a:lnTo>
                  <a:lnTo>
                    <a:pt x="911352" y="160019"/>
                  </a:lnTo>
                  <a:lnTo>
                    <a:pt x="934212" y="160019"/>
                  </a:lnTo>
                  <a:lnTo>
                    <a:pt x="928116" y="166115"/>
                  </a:lnTo>
                  <a:lnTo>
                    <a:pt x="909827" y="166115"/>
                  </a:lnTo>
                  <a:lnTo>
                    <a:pt x="909827" y="173735"/>
                  </a:lnTo>
                  <a:close/>
                </a:path>
                <a:path w="1083945" h="1083945">
                  <a:moveTo>
                    <a:pt x="934212" y="160019"/>
                  </a:moveTo>
                  <a:lnTo>
                    <a:pt x="911352" y="160019"/>
                  </a:lnTo>
                  <a:lnTo>
                    <a:pt x="917448" y="156971"/>
                  </a:lnTo>
                  <a:lnTo>
                    <a:pt x="937260" y="156971"/>
                  </a:lnTo>
                  <a:lnTo>
                    <a:pt x="934212" y="160019"/>
                  </a:lnTo>
                  <a:close/>
                </a:path>
                <a:path w="1083945" h="1083945">
                  <a:moveTo>
                    <a:pt x="13716" y="170687"/>
                  </a:moveTo>
                  <a:lnTo>
                    <a:pt x="16764" y="166115"/>
                  </a:lnTo>
                  <a:lnTo>
                    <a:pt x="16763" y="167639"/>
                  </a:lnTo>
                  <a:lnTo>
                    <a:pt x="13716" y="170687"/>
                  </a:lnTo>
                  <a:close/>
                </a:path>
                <a:path w="1083945" h="1083945">
                  <a:moveTo>
                    <a:pt x="16764" y="167639"/>
                  </a:moveTo>
                  <a:lnTo>
                    <a:pt x="16764" y="166115"/>
                  </a:lnTo>
                  <a:lnTo>
                    <a:pt x="18288" y="166115"/>
                  </a:lnTo>
                  <a:lnTo>
                    <a:pt x="16764" y="167639"/>
                  </a:lnTo>
                  <a:close/>
                </a:path>
                <a:path w="1083945" h="1083945">
                  <a:moveTo>
                    <a:pt x="926592" y="1074419"/>
                  </a:moveTo>
                  <a:lnTo>
                    <a:pt x="909827" y="1074419"/>
                  </a:lnTo>
                  <a:lnTo>
                    <a:pt x="909827" y="166115"/>
                  </a:lnTo>
                  <a:lnTo>
                    <a:pt x="926592" y="166115"/>
                  </a:lnTo>
                  <a:lnTo>
                    <a:pt x="926592" y="167639"/>
                  </a:lnTo>
                  <a:lnTo>
                    <a:pt x="920496" y="173735"/>
                  </a:lnTo>
                  <a:lnTo>
                    <a:pt x="926592" y="173735"/>
                  </a:lnTo>
                  <a:lnTo>
                    <a:pt x="926592" y="1054608"/>
                  </a:lnTo>
                  <a:lnTo>
                    <a:pt x="911352" y="1069848"/>
                  </a:lnTo>
                  <a:lnTo>
                    <a:pt x="926592" y="1069848"/>
                  </a:lnTo>
                  <a:lnTo>
                    <a:pt x="926592" y="1074419"/>
                  </a:lnTo>
                  <a:close/>
                </a:path>
                <a:path w="1083945" h="1083945">
                  <a:moveTo>
                    <a:pt x="926592" y="167639"/>
                  </a:moveTo>
                  <a:lnTo>
                    <a:pt x="926592" y="166115"/>
                  </a:lnTo>
                  <a:lnTo>
                    <a:pt x="928116" y="166115"/>
                  </a:lnTo>
                  <a:lnTo>
                    <a:pt x="926592" y="167639"/>
                  </a:lnTo>
                  <a:close/>
                </a:path>
                <a:path w="1083945" h="1083945">
                  <a:moveTo>
                    <a:pt x="16764" y="170687"/>
                  </a:moveTo>
                  <a:lnTo>
                    <a:pt x="13716" y="170687"/>
                  </a:lnTo>
                  <a:lnTo>
                    <a:pt x="16764" y="167639"/>
                  </a:lnTo>
                  <a:lnTo>
                    <a:pt x="16764" y="170687"/>
                  </a:lnTo>
                  <a:close/>
                </a:path>
                <a:path w="1083945" h="1083945">
                  <a:moveTo>
                    <a:pt x="926592" y="173735"/>
                  </a:moveTo>
                  <a:lnTo>
                    <a:pt x="920496" y="173735"/>
                  </a:lnTo>
                  <a:lnTo>
                    <a:pt x="926592" y="167639"/>
                  </a:lnTo>
                  <a:lnTo>
                    <a:pt x="926592" y="173735"/>
                  </a:lnTo>
                  <a:close/>
                </a:path>
                <a:path w="1083945" h="1083945">
                  <a:moveTo>
                    <a:pt x="1066800" y="917448"/>
                  </a:moveTo>
                  <a:lnTo>
                    <a:pt x="1066800" y="914400"/>
                  </a:lnTo>
                  <a:lnTo>
                    <a:pt x="1068324" y="912875"/>
                  </a:lnTo>
                  <a:lnTo>
                    <a:pt x="1066800" y="917448"/>
                  </a:lnTo>
                  <a:close/>
                </a:path>
                <a:path w="1083945" h="1083945">
                  <a:moveTo>
                    <a:pt x="1083564" y="917448"/>
                  </a:moveTo>
                  <a:lnTo>
                    <a:pt x="1066800" y="917448"/>
                  </a:lnTo>
                  <a:lnTo>
                    <a:pt x="1068324" y="912875"/>
                  </a:lnTo>
                  <a:lnTo>
                    <a:pt x="1083564" y="912875"/>
                  </a:lnTo>
                  <a:lnTo>
                    <a:pt x="1083564" y="917448"/>
                  </a:lnTo>
                  <a:close/>
                </a:path>
                <a:path w="1083945" h="1083945">
                  <a:moveTo>
                    <a:pt x="929726" y="1074419"/>
                  </a:moveTo>
                  <a:lnTo>
                    <a:pt x="926592" y="1074419"/>
                  </a:lnTo>
                  <a:lnTo>
                    <a:pt x="926592" y="1054608"/>
                  </a:lnTo>
                  <a:lnTo>
                    <a:pt x="1066800" y="914400"/>
                  </a:lnTo>
                  <a:lnTo>
                    <a:pt x="1066800" y="917448"/>
                  </a:lnTo>
                  <a:lnTo>
                    <a:pt x="1083564" y="917448"/>
                  </a:lnTo>
                  <a:lnTo>
                    <a:pt x="1083564" y="922019"/>
                  </a:lnTo>
                  <a:lnTo>
                    <a:pt x="929726" y="1074419"/>
                  </a:lnTo>
                  <a:close/>
                </a:path>
                <a:path w="1083945" h="1083945">
                  <a:moveTo>
                    <a:pt x="911352" y="1069848"/>
                  </a:moveTo>
                  <a:lnTo>
                    <a:pt x="926592" y="1054608"/>
                  </a:lnTo>
                  <a:lnTo>
                    <a:pt x="926592" y="1066800"/>
                  </a:lnTo>
                  <a:lnTo>
                    <a:pt x="917448" y="1066800"/>
                  </a:lnTo>
                  <a:lnTo>
                    <a:pt x="911352" y="1069848"/>
                  </a:lnTo>
                  <a:close/>
                </a:path>
                <a:path w="1083945" h="1083945">
                  <a:moveTo>
                    <a:pt x="16764" y="1074419"/>
                  </a:moveTo>
                  <a:lnTo>
                    <a:pt x="7620" y="1066800"/>
                  </a:lnTo>
                  <a:lnTo>
                    <a:pt x="16764" y="1066800"/>
                  </a:lnTo>
                  <a:lnTo>
                    <a:pt x="16764" y="1074419"/>
                  </a:lnTo>
                  <a:close/>
                </a:path>
                <a:path w="1083945" h="1083945">
                  <a:moveTo>
                    <a:pt x="909827" y="1074419"/>
                  </a:moveTo>
                  <a:lnTo>
                    <a:pt x="16764" y="1074419"/>
                  </a:lnTo>
                  <a:lnTo>
                    <a:pt x="16764" y="1066800"/>
                  </a:lnTo>
                  <a:lnTo>
                    <a:pt x="909827" y="1066800"/>
                  </a:lnTo>
                  <a:lnTo>
                    <a:pt x="909827" y="1074419"/>
                  </a:lnTo>
                  <a:close/>
                </a:path>
                <a:path w="1083945" h="1083945">
                  <a:moveTo>
                    <a:pt x="926592" y="1069848"/>
                  </a:moveTo>
                  <a:lnTo>
                    <a:pt x="911352" y="1069848"/>
                  </a:lnTo>
                  <a:lnTo>
                    <a:pt x="917448" y="1066800"/>
                  </a:lnTo>
                  <a:lnTo>
                    <a:pt x="926592" y="1066800"/>
                  </a:lnTo>
                  <a:lnTo>
                    <a:pt x="926592" y="1069848"/>
                  </a:lnTo>
                  <a:close/>
                </a:path>
              </a:pathLst>
            </a:custGeom>
            <a:solidFill>
              <a:srgbClr val="012B5D"/>
            </a:solidFill>
          </p:spPr>
          <p:txBody>
            <a:bodyPr wrap="square" lIns="0" tIns="0" rIns="0" bIns="0" rtlCol="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a:p>
          </p:txBody>
        </p:sp>
      </p:grpSp>
      <p:pic>
        <p:nvPicPr>
          <p:cNvPr id="35" name="object 24">
            <a:extLst>
              <a:ext uri="{FF2B5EF4-FFF2-40B4-BE49-F238E27FC236}">
                <a16:creationId xmlns:a16="http://schemas.microsoft.com/office/drawing/2014/main" id="{02AD58E0-EF37-4746-B09C-E724D464367A}"/>
              </a:ext>
            </a:extLst>
          </p:cNvPr>
          <p:cNvPicPr/>
          <p:nvPr/>
        </p:nvPicPr>
        <p:blipFill>
          <a:blip r:embed="rId3" cstate="print"/>
          <a:stretch>
            <a:fillRect/>
          </a:stretch>
        </p:blipFill>
        <p:spPr>
          <a:xfrm>
            <a:off x="6096000" y="3895090"/>
            <a:ext cx="4489704" cy="2800350"/>
          </a:xfrm>
          <a:prstGeom prst="rect">
            <a:avLst/>
          </a:prstGeom>
        </p:spPr>
      </p:pic>
      <p:grpSp>
        <p:nvGrpSpPr>
          <p:cNvPr id="66" name="object 8">
            <a:extLst>
              <a:ext uri="{FF2B5EF4-FFF2-40B4-BE49-F238E27FC236}">
                <a16:creationId xmlns:a16="http://schemas.microsoft.com/office/drawing/2014/main" id="{BC0B07DD-BB1E-4A64-A8CC-6AA15A5D2A1C}"/>
              </a:ext>
            </a:extLst>
          </p:cNvPr>
          <p:cNvGrpSpPr/>
          <p:nvPr/>
        </p:nvGrpSpPr>
        <p:grpSpPr>
          <a:xfrm>
            <a:off x="2239056" y="4007044"/>
            <a:ext cx="1521460" cy="1736089"/>
            <a:chOff x="1708404" y="2773679"/>
            <a:chExt cx="1521460" cy="1736089"/>
          </a:xfrm>
        </p:grpSpPr>
        <p:sp>
          <p:nvSpPr>
            <p:cNvPr id="63" name="object 9">
              <a:extLst>
                <a:ext uri="{FF2B5EF4-FFF2-40B4-BE49-F238E27FC236}">
                  <a16:creationId xmlns:a16="http://schemas.microsoft.com/office/drawing/2014/main" id="{D7C81221-89A9-4C7A-8006-5545E5E5C1DF}"/>
                </a:ext>
              </a:extLst>
            </p:cNvPr>
            <p:cNvSpPr/>
            <p:nvPr/>
          </p:nvSpPr>
          <p:spPr>
            <a:xfrm>
              <a:off x="1991855" y="3230892"/>
              <a:ext cx="1027430" cy="873760"/>
            </a:xfrm>
            <a:custGeom>
              <a:avLst/>
              <a:gdLst/>
              <a:ahLst/>
              <a:cxnLst/>
              <a:rect l="l" t="t" r="r" b="b"/>
              <a:pathLst>
                <a:path w="1027430" h="873760">
                  <a:moveTo>
                    <a:pt x="1027188" y="108191"/>
                  </a:moveTo>
                  <a:lnTo>
                    <a:pt x="1018171" y="108191"/>
                  </a:lnTo>
                  <a:lnTo>
                    <a:pt x="1017612" y="105156"/>
                  </a:lnTo>
                  <a:lnTo>
                    <a:pt x="1019568" y="94475"/>
                  </a:lnTo>
                  <a:lnTo>
                    <a:pt x="1010424" y="92849"/>
                  </a:lnTo>
                  <a:lnTo>
                    <a:pt x="1010424" y="118110"/>
                  </a:lnTo>
                  <a:lnTo>
                    <a:pt x="1010424" y="607301"/>
                  </a:lnTo>
                  <a:lnTo>
                    <a:pt x="521220" y="851903"/>
                  </a:lnTo>
                  <a:lnTo>
                    <a:pt x="521220" y="240792"/>
                  </a:lnTo>
                  <a:lnTo>
                    <a:pt x="1010424" y="118110"/>
                  </a:lnTo>
                  <a:lnTo>
                    <a:pt x="1010424" y="92849"/>
                  </a:lnTo>
                  <a:lnTo>
                    <a:pt x="988034" y="88861"/>
                  </a:lnTo>
                  <a:lnTo>
                    <a:pt x="988034" y="106172"/>
                  </a:lnTo>
                  <a:lnTo>
                    <a:pt x="510552" y="225539"/>
                  </a:lnTo>
                  <a:lnTo>
                    <a:pt x="511136" y="227723"/>
                  </a:lnTo>
                  <a:lnTo>
                    <a:pt x="504444" y="226237"/>
                  </a:lnTo>
                  <a:lnTo>
                    <a:pt x="504444" y="243979"/>
                  </a:lnTo>
                  <a:lnTo>
                    <a:pt x="504444" y="852678"/>
                  </a:lnTo>
                  <a:lnTo>
                    <a:pt x="16776" y="639686"/>
                  </a:lnTo>
                  <a:lnTo>
                    <a:pt x="16776" y="133477"/>
                  </a:lnTo>
                  <a:lnTo>
                    <a:pt x="504444" y="243979"/>
                  </a:lnTo>
                  <a:lnTo>
                    <a:pt x="504444" y="226237"/>
                  </a:lnTo>
                  <a:lnTo>
                    <a:pt x="26708" y="119735"/>
                  </a:lnTo>
                  <a:lnTo>
                    <a:pt x="512813" y="17246"/>
                  </a:lnTo>
                  <a:lnTo>
                    <a:pt x="512076" y="21323"/>
                  </a:lnTo>
                  <a:lnTo>
                    <a:pt x="988034" y="106172"/>
                  </a:lnTo>
                  <a:lnTo>
                    <a:pt x="988034" y="88861"/>
                  </a:lnTo>
                  <a:lnTo>
                    <a:pt x="515124" y="4559"/>
                  </a:lnTo>
                  <a:lnTo>
                    <a:pt x="514007" y="10668"/>
                  </a:lnTo>
                  <a:lnTo>
                    <a:pt x="512076" y="0"/>
                  </a:lnTo>
                  <a:lnTo>
                    <a:pt x="6096" y="106667"/>
                  </a:lnTo>
                  <a:lnTo>
                    <a:pt x="6362" y="108191"/>
                  </a:lnTo>
                  <a:lnTo>
                    <a:pt x="0" y="108191"/>
                  </a:lnTo>
                  <a:lnTo>
                    <a:pt x="0" y="653783"/>
                  </a:lnTo>
                  <a:lnTo>
                    <a:pt x="8051" y="653783"/>
                  </a:lnTo>
                  <a:lnTo>
                    <a:pt x="509016" y="873239"/>
                  </a:lnTo>
                  <a:lnTo>
                    <a:pt x="512826" y="865619"/>
                  </a:lnTo>
                  <a:lnTo>
                    <a:pt x="516636" y="873239"/>
                  </a:lnTo>
                  <a:lnTo>
                    <a:pt x="1022616" y="620255"/>
                  </a:lnTo>
                  <a:lnTo>
                    <a:pt x="1018794" y="612635"/>
                  </a:lnTo>
                  <a:lnTo>
                    <a:pt x="1027188" y="612635"/>
                  </a:lnTo>
                  <a:lnTo>
                    <a:pt x="1027188" y="108191"/>
                  </a:lnTo>
                  <a:close/>
                </a:path>
              </a:pathLst>
            </a:custGeom>
            <a:solidFill>
              <a:srgbClr val="012B5D"/>
            </a:solidFill>
          </p:spPr>
          <p:txBody>
            <a:bodyPr wrap="square" lIns="0" tIns="0" rIns="0" bIns="0" rtlCol="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a:p>
          </p:txBody>
        </p:sp>
        <p:sp>
          <p:nvSpPr>
            <p:cNvPr id="64" name="object 10">
              <a:extLst>
                <a:ext uri="{FF2B5EF4-FFF2-40B4-BE49-F238E27FC236}">
                  <a16:creationId xmlns:a16="http://schemas.microsoft.com/office/drawing/2014/main" id="{F328DD94-0BBC-4C4B-BC84-B7CA8434A0B0}"/>
                </a:ext>
              </a:extLst>
            </p:cNvPr>
            <p:cNvSpPr/>
            <p:nvPr/>
          </p:nvSpPr>
          <p:spPr>
            <a:xfrm>
              <a:off x="1708404" y="2773679"/>
              <a:ext cx="1521460" cy="1736089"/>
            </a:xfrm>
            <a:custGeom>
              <a:avLst/>
              <a:gdLst/>
              <a:ahLst/>
              <a:cxnLst/>
              <a:rect l="l" t="t" r="r" b="b"/>
              <a:pathLst>
                <a:path w="1521460" h="1736089">
                  <a:moveTo>
                    <a:pt x="1520951" y="1735836"/>
                  </a:moveTo>
                  <a:lnTo>
                    <a:pt x="0" y="1356360"/>
                  </a:lnTo>
                  <a:lnTo>
                    <a:pt x="0" y="379476"/>
                  </a:lnTo>
                  <a:lnTo>
                    <a:pt x="1520951" y="0"/>
                  </a:lnTo>
                  <a:lnTo>
                    <a:pt x="1520951" y="10668"/>
                  </a:lnTo>
                  <a:lnTo>
                    <a:pt x="1504187" y="10668"/>
                  </a:lnTo>
                  <a:lnTo>
                    <a:pt x="1504187" y="20957"/>
                  </a:lnTo>
                  <a:lnTo>
                    <a:pt x="41117" y="387096"/>
                  </a:lnTo>
                  <a:lnTo>
                    <a:pt x="16763" y="387096"/>
                  </a:lnTo>
                  <a:lnTo>
                    <a:pt x="10667" y="394716"/>
                  </a:lnTo>
                  <a:lnTo>
                    <a:pt x="16763" y="394716"/>
                  </a:lnTo>
                  <a:lnTo>
                    <a:pt x="16763" y="1341120"/>
                  </a:lnTo>
                  <a:lnTo>
                    <a:pt x="10667" y="1341120"/>
                  </a:lnTo>
                  <a:lnTo>
                    <a:pt x="16763" y="1348740"/>
                  </a:lnTo>
                  <a:lnTo>
                    <a:pt x="41117" y="1348740"/>
                  </a:lnTo>
                  <a:lnTo>
                    <a:pt x="1504187" y="1714878"/>
                  </a:lnTo>
                  <a:lnTo>
                    <a:pt x="1504187" y="1725168"/>
                  </a:lnTo>
                  <a:lnTo>
                    <a:pt x="1520951" y="1725168"/>
                  </a:lnTo>
                  <a:lnTo>
                    <a:pt x="1520951" y="1735836"/>
                  </a:lnTo>
                  <a:close/>
                </a:path>
                <a:path w="1521460" h="1736089">
                  <a:moveTo>
                    <a:pt x="1504187" y="20957"/>
                  </a:moveTo>
                  <a:lnTo>
                    <a:pt x="1504187" y="10668"/>
                  </a:lnTo>
                  <a:lnTo>
                    <a:pt x="1514855" y="18287"/>
                  </a:lnTo>
                  <a:lnTo>
                    <a:pt x="1504187" y="20957"/>
                  </a:lnTo>
                  <a:close/>
                </a:path>
                <a:path w="1521460" h="1736089">
                  <a:moveTo>
                    <a:pt x="1520951" y="1725168"/>
                  </a:moveTo>
                  <a:lnTo>
                    <a:pt x="1504187" y="1725168"/>
                  </a:lnTo>
                  <a:lnTo>
                    <a:pt x="1514855" y="1717548"/>
                  </a:lnTo>
                  <a:lnTo>
                    <a:pt x="1504187" y="1714878"/>
                  </a:lnTo>
                  <a:lnTo>
                    <a:pt x="1504187" y="20957"/>
                  </a:lnTo>
                  <a:lnTo>
                    <a:pt x="1514855" y="18287"/>
                  </a:lnTo>
                  <a:lnTo>
                    <a:pt x="1504187" y="10668"/>
                  </a:lnTo>
                  <a:lnTo>
                    <a:pt x="1520951" y="10668"/>
                  </a:lnTo>
                  <a:lnTo>
                    <a:pt x="1520951" y="1725168"/>
                  </a:lnTo>
                  <a:close/>
                </a:path>
                <a:path w="1521460" h="1736089">
                  <a:moveTo>
                    <a:pt x="10667" y="394716"/>
                  </a:moveTo>
                  <a:lnTo>
                    <a:pt x="16763" y="387096"/>
                  </a:lnTo>
                  <a:lnTo>
                    <a:pt x="16763" y="393190"/>
                  </a:lnTo>
                  <a:lnTo>
                    <a:pt x="10667" y="394716"/>
                  </a:lnTo>
                  <a:close/>
                </a:path>
                <a:path w="1521460" h="1736089">
                  <a:moveTo>
                    <a:pt x="16763" y="393190"/>
                  </a:moveTo>
                  <a:lnTo>
                    <a:pt x="16763" y="387096"/>
                  </a:lnTo>
                  <a:lnTo>
                    <a:pt x="41117" y="387096"/>
                  </a:lnTo>
                  <a:lnTo>
                    <a:pt x="16763" y="393190"/>
                  </a:lnTo>
                  <a:close/>
                </a:path>
                <a:path w="1521460" h="1736089">
                  <a:moveTo>
                    <a:pt x="16763" y="394716"/>
                  </a:moveTo>
                  <a:lnTo>
                    <a:pt x="10667" y="394716"/>
                  </a:lnTo>
                  <a:lnTo>
                    <a:pt x="16763" y="393190"/>
                  </a:lnTo>
                  <a:lnTo>
                    <a:pt x="16763" y="394716"/>
                  </a:lnTo>
                  <a:close/>
                </a:path>
                <a:path w="1521460" h="1736089">
                  <a:moveTo>
                    <a:pt x="16763" y="1348740"/>
                  </a:moveTo>
                  <a:lnTo>
                    <a:pt x="10667" y="1341120"/>
                  </a:lnTo>
                  <a:lnTo>
                    <a:pt x="16763" y="1342645"/>
                  </a:lnTo>
                  <a:lnTo>
                    <a:pt x="16763" y="1348740"/>
                  </a:lnTo>
                  <a:close/>
                </a:path>
                <a:path w="1521460" h="1736089">
                  <a:moveTo>
                    <a:pt x="16763" y="1342645"/>
                  </a:moveTo>
                  <a:lnTo>
                    <a:pt x="10667" y="1341120"/>
                  </a:lnTo>
                  <a:lnTo>
                    <a:pt x="16763" y="1341120"/>
                  </a:lnTo>
                  <a:lnTo>
                    <a:pt x="16763" y="1342645"/>
                  </a:lnTo>
                  <a:close/>
                </a:path>
                <a:path w="1521460" h="1736089">
                  <a:moveTo>
                    <a:pt x="41117" y="1348740"/>
                  </a:moveTo>
                  <a:lnTo>
                    <a:pt x="16763" y="1348740"/>
                  </a:lnTo>
                  <a:lnTo>
                    <a:pt x="16763" y="1342645"/>
                  </a:lnTo>
                  <a:lnTo>
                    <a:pt x="41117" y="1348740"/>
                  </a:lnTo>
                  <a:close/>
                </a:path>
                <a:path w="1521460" h="1736089">
                  <a:moveTo>
                    <a:pt x="1504187" y="1725168"/>
                  </a:moveTo>
                  <a:lnTo>
                    <a:pt x="1504187" y="1714878"/>
                  </a:lnTo>
                  <a:lnTo>
                    <a:pt x="1514855" y="1717548"/>
                  </a:lnTo>
                  <a:lnTo>
                    <a:pt x="1504187" y="1725168"/>
                  </a:lnTo>
                  <a:close/>
                </a:path>
              </a:pathLst>
            </a:custGeom>
            <a:solidFill>
              <a:srgbClr val="000000"/>
            </a:solidFill>
          </p:spPr>
          <p:txBody>
            <a:bodyPr wrap="square" lIns="0" tIns="0" rIns="0" bIns="0" rtlCol="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a:p>
          </p:txBody>
        </p:sp>
        <p:pic>
          <p:nvPicPr>
            <p:cNvPr id="65" name="object 11">
              <a:extLst>
                <a:ext uri="{FF2B5EF4-FFF2-40B4-BE49-F238E27FC236}">
                  <a16:creationId xmlns:a16="http://schemas.microsoft.com/office/drawing/2014/main" id="{847605FB-2B4E-42FE-8ED3-5D159600F754}"/>
                </a:ext>
              </a:extLst>
            </p:cNvPr>
            <p:cNvPicPr/>
            <p:nvPr/>
          </p:nvPicPr>
          <p:blipFill>
            <a:blip r:embed="rId4" cstate="print"/>
            <a:stretch>
              <a:fillRect/>
            </a:stretch>
          </p:blipFill>
          <p:spPr>
            <a:xfrm>
              <a:off x="2429255" y="3383280"/>
              <a:ext cx="173736" cy="175260"/>
            </a:xfrm>
            <a:prstGeom prst="rect">
              <a:avLst/>
            </a:prstGeom>
          </p:spPr>
        </p:pic>
      </p:grpSp>
      <p:grpSp>
        <p:nvGrpSpPr>
          <p:cNvPr id="71" name="object 20">
            <a:extLst>
              <a:ext uri="{FF2B5EF4-FFF2-40B4-BE49-F238E27FC236}">
                <a16:creationId xmlns:a16="http://schemas.microsoft.com/office/drawing/2014/main" id="{7887BC79-D73D-4452-B337-8A7BD764821E}"/>
              </a:ext>
            </a:extLst>
          </p:cNvPr>
          <p:cNvGrpSpPr/>
          <p:nvPr/>
        </p:nvGrpSpPr>
        <p:grpSpPr>
          <a:xfrm>
            <a:off x="1183386" y="5490527"/>
            <a:ext cx="845819" cy="892810"/>
            <a:chOff x="562356" y="3934967"/>
            <a:chExt cx="845819" cy="892810"/>
          </a:xfrm>
        </p:grpSpPr>
        <p:sp>
          <p:nvSpPr>
            <p:cNvPr id="68" name="object 21">
              <a:extLst>
                <a:ext uri="{FF2B5EF4-FFF2-40B4-BE49-F238E27FC236}">
                  <a16:creationId xmlns:a16="http://schemas.microsoft.com/office/drawing/2014/main" id="{3C3055D2-924A-414D-8E5F-3C91E6672BD4}"/>
                </a:ext>
              </a:extLst>
            </p:cNvPr>
            <p:cNvSpPr/>
            <p:nvPr/>
          </p:nvSpPr>
          <p:spPr>
            <a:xfrm>
              <a:off x="562356" y="3934967"/>
              <a:ext cx="845819" cy="892810"/>
            </a:xfrm>
            <a:custGeom>
              <a:avLst/>
              <a:gdLst/>
              <a:ahLst/>
              <a:cxnLst/>
              <a:rect l="l" t="t" r="r" b="b"/>
              <a:pathLst>
                <a:path w="845819" h="892810">
                  <a:moveTo>
                    <a:pt x="460248" y="892810"/>
                  </a:moveTo>
                  <a:lnTo>
                    <a:pt x="419100" y="892810"/>
                  </a:lnTo>
                  <a:lnTo>
                    <a:pt x="397764" y="889000"/>
                  </a:lnTo>
                  <a:lnTo>
                    <a:pt x="377952" y="887730"/>
                  </a:lnTo>
                  <a:lnTo>
                    <a:pt x="336804" y="878840"/>
                  </a:lnTo>
                  <a:lnTo>
                    <a:pt x="297179" y="864870"/>
                  </a:lnTo>
                  <a:lnTo>
                    <a:pt x="278891" y="857250"/>
                  </a:lnTo>
                  <a:lnTo>
                    <a:pt x="259079" y="849630"/>
                  </a:lnTo>
                  <a:lnTo>
                    <a:pt x="222504" y="828040"/>
                  </a:lnTo>
                  <a:lnTo>
                    <a:pt x="187452" y="805180"/>
                  </a:lnTo>
                  <a:lnTo>
                    <a:pt x="155448" y="778510"/>
                  </a:lnTo>
                  <a:lnTo>
                    <a:pt x="124968" y="748030"/>
                  </a:lnTo>
                  <a:lnTo>
                    <a:pt x="97535" y="713740"/>
                  </a:lnTo>
                  <a:lnTo>
                    <a:pt x="71627" y="678180"/>
                  </a:lnTo>
                  <a:lnTo>
                    <a:pt x="50291" y="637540"/>
                  </a:lnTo>
                  <a:lnTo>
                    <a:pt x="32004" y="595630"/>
                  </a:lnTo>
                  <a:lnTo>
                    <a:pt x="16763" y="551180"/>
                  </a:lnTo>
                  <a:lnTo>
                    <a:pt x="7619" y="508000"/>
                  </a:lnTo>
                  <a:lnTo>
                    <a:pt x="4571" y="485140"/>
                  </a:lnTo>
                  <a:lnTo>
                    <a:pt x="1524" y="464820"/>
                  </a:lnTo>
                  <a:lnTo>
                    <a:pt x="0" y="440690"/>
                  </a:lnTo>
                  <a:lnTo>
                    <a:pt x="0" y="398780"/>
                  </a:lnTo>
                  <a:lnTo>
                    <a:pt x="1524" y="377190"/>
                  </a:lnTo>
                  <a:lnTo>
                    <a:pt x="4571" y="355600"/>
                  </a:lnTo>
                  <a:lnTo>
                    <a:pt x="13715" y="314960"/>
                  </a:lnTo>
                  <a:lnTo>
                    <a:pt x="18287" y="293370"/>
                  </a:lnTo>
                  <a:lnTo>
                    <a:pt x="25907" y="274320"/>
                  </a:lnTo>
                  <a:lnTo>
                    <a:pt x="32004" y="254000"/>
                  </a:lnTo>
                  <a:lnTo>
                    <a:pt x="59435" y="199390"/>
                  </a:lnTo>
                  <a:lnTo>
                    <a:pt x="94487" y="147320"/>
                  </a:lnTo>
                  <a:lnTo>
                    <a:pt x="121919" y="116840"/>
                  </a:lnTo>
                  <a:lnTo>
                    <a:pt x="152400" y="88900"/>
                  </a:lnTo>
                  <a:lnTo>
                    <a:pt x="185927" y="63500"/>
                  </a:lnTo>
                  <a:lnTo>
                    <a:pt x="222504" y="41910"/>
                  </a:lnTo>
                  <a:lnTo>
                    <a:pt x="281939" y="17780"/>
                  </a:lnTo>
                  <a:lnTo>
                    <a:pt x="323087" y="7620"/>
                  </a:lnTo>
                  <a:lnTo>
                    <a:pt x="365760" y="1270"/>
                  </a:lnTo>
                  <a:lnTo>
                    <a:pt x="385571" y="0"/>
                  </a:lnTo>
                  <a:lnTo>
                    <a:pt x="426719" y="0"/>
                  </a:lnTo>
                  <a:lnTo>
                    <a:pt x="467868" y="5080"/>
                  </a:lnTo>
                  <a:lnTo>
                    <a:pt x="489204" y="8890"/>
                  </a:lnTo>
                  <a:lnTo>
                    <a:pt x="509016" y="12700"/>
                  </a:lnTo>
                  <a:lnTo>
                    <a:pt x="520903" y="16510"/>
                  </a:lnTo>
                  <a:lnTo>
                    <a:pt x="387096" y="16510"/>
                  </a:lnTo>
                  <a:lnTo>
                    <a:pt x="365760" y="17780"/>
                  </a:lnTo>
                  <a:lnTo>
                    <a:pt x="367283" y="17780"/>
                  </a:lnTo>
                  <a:lnTo>
                    <a:pt x="345948" y="20320"/>
                  </a:lnTo>
                  <a:lnTo>
                    <a:pt x="347471" y="20320"/>
                  </a:lnTo>
                  <a:lnTo>
                    <a:pt x="326135" y="24130"/>
                  </a:lnTo>
                  <a:lnTo>
                    <a:pt x="327660" y="24130"/>
                  </a:lnTo>
                  <a:lnTo>
                    <a:pt x="307848" y="27940"/>
                  </a:lnTo>
                  <a:lnTo>
                    <a:pt x="268223" y="40640"/>
                  </a:lnTo>
                  <a:lnTo>
                    <a:pt x="248412" y="48260"/>
                  </a:lnTo>
                  <a:lnTo>
                    <a:pt x="249935" y="48260"/>
                  </a:lnTo>
                  <a:lnTo>
                    <a:pt x="230123" y="57150"/>
                  </a:lnTo>
                  <a:lnTo>
                    <a:pt x="217085" y="66040"/>
                  </a:lnTo>
                  <a:lnTo>
                    <a:pt x="213360" y="66040"/>
                  </a:lnTo>
                  <a:lnTo>
                    <a:pt x="196900" y="77470"/>
                  </a:lnTo>
                  <a:lnTo>
                    <a:pt x="195071" y="77470"/>
                  </a:lnTo>
                  <a:lnTo>
                    <a:pt x="163068" y="101600"/>
                  </a:lnTo>
                  <a:lnTo>
                    <a:pt x="147827" y="115570"/>
                  </a:lnTo>
                  <a:lnTo>
                    <a:pt x="148035" y="115570"/>
                  </a:lnTo>
                  <a:lnTo>
                    <a:pt x="120395" y="142240"/>
                  </a:lnTo>
                  <a:lnTo>
                    <a:pt x="96012" y="172720"/>
                  </a:lnTo>
                  <a:lnTo>
                    <a:pt x="74675" y="207010"/>
                  </a:lnTo>
                  <a:lnTo>
                    <a:pt x="64008" y="224790"/>
                  </a:lnTo>
                  <a:lnTo>
                    <a:pt x="65531" y="224790"/>
                  </a:lnTo>
                  <a:lnTo>
                    <a:pt x="57607" y="241300"/>
                  </a:lnTo>
                  <a:lnTo>
                    <a:pt x="56387" y="241300"/>
                  </a:lnTo>
                  <a:lnTo>
                    <a:pt x="47243" y="261620"/>
                  </a:lnTo>
                  <a:lnTo>
                    <a:pt x="48260" y="261620"/>
                  </a:lnTo>
                  <a:lnTo>
                    <a:pt x="41148" y="279400"/>
                  </a:lnTo>
                  <a:lnTo>
                    <a:pt x="35433" y="298450"/>
                  </a:lnTo>
                  <a:lnTo>
                    <a:pt x="35052" y="298450"/>
                  </a:lnTo>
                  <a:lnTo>
                    <a:pt x="28956" y="317500"/>
                  </a:lnTo>
                  <a:lnTo>
                    <a:pt x="24383" y="337820"/>
                  </a:lnTo>
                  <a:lnTo>
                    <a:pt x="21515" y="358140"/>
                  </a:lnTo>
                  <a:lnTo>
                    <a:pt x="21335" y="358140"/>
                  </a:lnTo>
                  <a:lnTo>
                    <a:pt x="18287" y="378460"/>
                  </a:lnTo>
                  <a:lnTo>
                    <a:pt x="16853" y="398780"/>
                  </a:lnTo>
                  <a:lnTo>
                    <a:pt x="16763" y="440690"/>
                  </a:lnTo>
                  <a:lnTo>
                    <a:pt x="19811" y="483870"/>
                  </a:lnTo>
                  <a:lnTo>
                    <a:pt x="24383" y="505460"/>
                  </a:lnTo>
                  <a:lnTo>
                    <a:pt x="27431" y="527050"/>
                  </a:lnTo>
                  <a:lnTo>
                    <a:pt x="27770" y="527050"/>
                  </a:lnTo>
                  <a:lnTo>
                    <a:pt x="33528" y="548640"/>
                  </a:lnTo>
                  <a:lnTo>
                    <a:pt x="34245" y="548640"/>
                  </a:lnTo>
                  <a:lnTo>
                    <a:pt x="47243" y="589280"/>
                  </a:lnTo>
                  <a:lnTo>
                    <a:pt x="74675" y="650240"/>
                  </a:lnTo>
                  <a:lnTo>
                    <a:pt x="86868" y="668020"/>
                  </a:lnTo>
                  <a:lnTo>
                    <a:pt x="85343" y="668020"/>
                  </a:lnTo>
                  <a:lnTo>
                    <a:pt x="109727" y="703580"/>
                  </a:lnTo>
                  <a:lnTo>
                    <a:pt x="137160" y="735330"/>
                  </a:lnTo>
                  <a:lnTo>
                    <a:pt x="152400" y="750570"/>
                  </a:lnTo>
                  <a:lnTo>
                    <a:pt x="150875" y="750570"/>
                  </a:lnTo>
                  <a:lnTo>
                    <a:pt x="166116" y="765810"/>
                  </a:lnTo>
                  <a:lnTo>
                    <a:pt x="198119" y="792480"/>
                  </a:lnTo>
                  <a:lnTo>
                    <a:pt x="231648" y="815340"/>
                  </a:lnTo>
                  <a:lnTo>
                    <a:pt x="249935" y="825500"/>
                  </a:lnTo>
                  <a:lnTo>
                    <a:pt x="250698" y="825500"/>
                  </a:lnTo>
                  <a:lnTo>
                    <a:pt x="266700" y="834390"/>
                  </a:lnTo>
                  <a:lnTo>
                    <a:pt x="303275" y="849630"/>
                  </a:lnTo>
                  <a:lnTo>
                    <a:pt x="323087" y="857250"/>
                  </a:lnTo>
                  <a:lnTo>
                    <a:pt x="325526" y="857250"/>
                  </a:lnTo>
                  <a:lnTo>
                    <a:pt x="341375" y="862330"/>
                  </a:lnTo>
                  <a:lnTo>
                    <a:pt x="381000" y="871220"/>
                  </a:lnTo>
                  <a:lnTo>
                    <a:pt x="379475" y="871220"/>
                  </a:lnTo>
                  <a:lnTo>
                    <a:pt x="400812" y="872490"/>
                  </a:lnTo>
                  <a:lnTo>
                    <a:pt x="399287" y="872490"/>
                  </a:lnTo>
                  <a:lnTo>
                    <a:pt x="419100" y="876300"/>
                  </a:lnTo>
                  <a:lnTo>
                    <a:pt x="555345" y="876300"/>
                  </a:lnTo>
                  <a:lnTo>
                    <a:pt x="542544" y="880110"/>
                  </a:lnTo>
                  <a:lnTo>
                    <a:pt x="522731" y="885190"/>
                  </a:lnTo>
                  <a:lnTo>
                    <a:pt x="480060" y="891540"/>
                  </a:lnTo>
                  <a:lnTo>
                    <a:pt x="460248" y="892810"/>
                  </a:lnTo>
                  <a:close/>
                </a:path>
                <a:path w="845819" h="892810">
                  <a:moveTo>
                    <a:pt x="597408" y="68580"/>
                  </a:moveTo>
                  <a:lnTo>
                    <a:pt x="579119" y="57150"/>
                  </a:lnTo>
                  <a:lnTo>
                    <a:pt x="542544" y="41910"/>
                  </a:lnTo>
                  <a:lnTo>
                    <a:pt x="522731" y="35560"/>
                  </a:lnTo>
                  <a:lnTo>
                    <a:pt x="524256" y="35560"/>
                  </a:lnTo>
                  <a:lnTo>
                    <a:pt x="464819" y="20320"/>
                  </a:lnTo>
                  <a:lnTo>
                    <a:pt x="466344" y="20320"/>
                  </a:lnTo>
                  <a:lnTo>
                    <a:pt x="446531" y="19050"/>
                  </a:lnTo>
                  <a:lnTo>
                    <a:pt x="426719" y="16510"/>
                  </a:lnTo>
                  <a:lnTo>
                    <a:pt x="520903" y="16510"/>
                  </a:lnTo>
                  <a:lnTo>
                    <a:pt x="566927" y="34290"/>
                  </a:lnTo>
                  <a:lnTo>
                    <a:pt x="623316" y="63500"/>
                  </a:lnTo>
                  <a:lnTo>
                    <a:pt x="627507" y="66040"/>
                  </a:lnTo>
                  <a:lnTo>
                    <a:pt x="595883" y="66040"/>
                  </a:lnTo>
                  <a:lnTo>
                    <a:pt x="597408" y="68580"/>
                  </a:lnTo>
                  <a:close/>
                </a:path>
                <a:path w="845819" h="892810">
                  <a:moveTo>
                    <a:pt x="213360" y="68580"/>
                  </a:moveTo>
                  <a:lnTo>
                    <a:pt x="213360" y="66040"/>
                  </a:lnTo>
                  <a:lnTo>
                    <a:pt x="217085" y="66040"/>
                  </a:lnTo>
                  <a:lnTo>
                    <a:pt x="213360" y="68580"/>
                  </a:lnTo>
                  <a:close/>
                </a:path>
                <a:path w="845819" h="892810">
                  <a:moveTo>
                    <a:pt x="664464" y="114300"/>
                  </a:moveTo>
                  <a:lnTo>
                    <a:pt x="647700" y="100330"/>
                  </a:lnTo>
                  <a:lnTo>
                    <a:pt x="630935" y="87630"/>
                  </a:lnTo>
                  <a:lnTo>
                    <a:pt x="614171" y="77470"/>
                  </a:lnTo>
                  <a:lnTo>
                    <a:pt x="595883" y="66040"/>
                  </a:lnTo>
                  <a:lnTo>
                    <a:pt x="627507" y="66040"/>
                  </a:lnTo>
                  <a:lnTo>
                    <a:pt x="640079" y="73660"/>
                  </a:lnTo>
                  <a:lnTo>
                    <a:pt x="658368" y="86360"/>
                  </a:lnTo>
                  <a:lnTo>
                    <a:pt x="673607" y="100330"/>
                  </a:lnTo>
                  <a:lnTo>
                    <a:pt x="687324" y="111760"/>
                  </a:lnTo>
                  <a:lnTo>
                    <a:pt x="662940" y="111760"/>
                  </a:lnTo>
                  <a:lnTo>
                    <a:pt x="664464" y="114300"/>
                  </a:lnTo>
                  <a:close/>
                </a:path>
                <a:path w="845819" h="892810">
                  <a:moveTo>
                    <a:pt x="195071" y="78740"/>
                  </a:moveTo>
                  <a:lnTo>
                    <a:pt x="195071" y="77470"/>
                  </a:lnTo>
                  <a:lnTo>
                    <a:pt x="196900" y="77470"/>
                  </a:lnTo>
                  <a:lnTo>
                    <a:pt x="195071" y="78740"/>
                  </a:lnTo>
                  <a:close/>
                </a:path>
                <a:path w="845819" h="892810">
                  <a:moveTo>
                    <a:pt x="812292" y="345440"/>
                  </a:moveTo>
                  <a:lnTo>
                    <a:pt x="806195" y="323850"/>
                  </a:lnTo>
                  <a:lnTo>
                    <a:pt x="798576" y="302260"/>
                  </a:lnTo>
                  <a:lnTo>
                    <a:pt x="771144" y="241300"/>
                  </a:lnTo>
                  <a:lnTo>
                    <a:pt x="758952" y="223520"/>
                  </a:lnTo>
                  <a:lnTo>
                    <a:pt x="748284" y="205740"/>
                  </a:lnTo>
                  <a:lnTo>
                    <a:pt x="736092" y="187960"/>
                  </a:lnTo>
                  <a:lnTo>
                    <a:pt x="722376" y="171450"/>
                  </a:lnTo>
                  <a:lnTo>
                    <a:pt x="708660" y="156210"/>
                  </a:lnTo>
                  <a:lnTo>
                    <a:pt x="693419" y="140970"/>
                  </a:lnTo>
                  <a:lnTo>
                    <a:pt x="694944" y="140970"/>
                  </a:lnTo>
                  <a:lnTo>
                    <a:pt x="679703" y="125730"/>
                  </a:lnTo>
                  <a:lnTo>
                    <a:pt x="662940" y="111760"/>
                  </a:lnTo>
                  <a:lnTo>
                    <a:pt x="687324" y="111760"/>
                  </a:lnTo>
                  <a:lnTo>
                    <a:pt x="720852" y="144780"/>
                  </a:lnTo>
                  <a:lnTo>
                    <a:pt x="748284" y="177800"/>
                  </a:lnTo>
                  <a:lnTo>
                    <a:pt x="774192" y="214630"/>
                  </a:lnTo>
                  <a:lnTo>
                    <a:pt x="795527" y="254000"/>
                  </a:lnTo>
                  <a:lnTo>
                    <a:pt x="813815" y="297180"/>
                  </a:lnTo>
                  <a:lnTo>
                    <a:pt x="829056" y="340360"/>
                  </a:lnTo>
                  <a:lnTo>
                    <a:pt x="829862" y="344170"/>
                  </a:lnTo>
                  <a:lnTo>
                    <a:pt x="812292" y="344170"/>
                  </a:lnTo>
                  <a:lnTo>
                    <a:pt x="812292" y="345440"/>
                  </a:lnTo>
                  <a:close/>
                </a:path>
                <a:path w="845819" h="892810">
                  <a:moveTo>
                    <a:pt x="148035" y="115570"/>
                  </a:moveTo>
                  <a:lnTo>
                    <a:pt x="147827" y="115570"/>
                  </a:lnTo>
                  <a:lnTo>
                    <a:pt x="149352" y="114300"/>
                  </a:lnTo>
                  <a:lnTo>
                    <a:pt x="148035" y="115570"/>
                  </a:lnTo>
                  <a:close/>
                </a:path>
                <a:path w="845819" h="892810">
                  <a:moveTo>
                    <a:pt x="56387" y="243840"/>
                  </a:moveTo>
                  <a:lnTo>
                    <a:pt x="56387" y="241300"/>
                  </a:lnTo>
                  <a:lnTo>
                    <a:pt x="57607" y="241300"/>
                  </a:lnTo>
                  <a:lnTo>
                    <a:pt x="56387" y="243840"/>
                  </a:lnTo>
                  <a:close/>
                </a:path>
                <a:path w="845819" h="892810">
                  <a:moveTo>
                    <a:pt x="48260" y="261620"/>
                  </a:moveTo>
                  <a:lnTo>
                    <a:pt x="47243" y="261620"/>
                  </a:lnTo>
                  <a:lnTo>
                    <a:pt x="48768" y="260350"/>
                  </a:lnTo>
                  <a:lnTo>
                    <a:pt x="48260" y="261620"/>
                  </a:lnTo>
                  <a:close/>
                </a:path>
                <a:path w="845819" h="892810">
                  <a:moveTo>
                    <a:pt x="35052" y="299720"/>
                  </a:moveTo>
                  <a:lnTo>
                    <a:pt x="35052" y="298450"/>
                  </a:lnTo>
                  <a:lnTo>
                    <a:pt x="35433" y="298450"/>
                  </a:lnTo>
                  <a:lnTo>
                    <a:pt x="35052" y="299720"/>
                  </a:lnTo>
                  <a:close/>
                </a:path>
                <a:path w="845819" h="892810">
                  <a:moveTo>
                    <a:pt x="818388" y="367030"/>
                  </a:moveTo>
                  <a:lnTo>
                    <a:pt x="812292" y="344170"/>
                  </a:lnTo>
                  <a:lnTo>
                    <a:pt x="829862" y="344170"/>
                  </a:lnTo>
                  <a:lnTo>
                    <a:pt x="834165" y="364490"/>
                  </a:lnTo>
                  <a:lnTo>
                    <a:pt x="818388" y="364490"/>
                  </a:lnTo>
                  <a:lnTo>
                    <a:pt x="818388" y="367030"/>
                  </a:lnTo>
                  <a:close/>
                </a:path>
                <a:path w="845819" h="892810">
                  <a:moveTo>
                    <a:pt x="21335" y="359410"/>
                  </a:moveTo>
                  <a:lnTo>
                    <a:pt x="21335" y="358140"/>
                  </a:lnTo>
                  <a:lnTo>
                    <a:pt x="21515" y="358140"/>
                  </a:lnTo>
                  <a:lnTo>
                    <a:pt x="21335" y="359410"/>
                  </a:lnTo>
                  <a:close/>
                </a:path>
                <a:path w="845819" h="892810">
                  <a:moveTo>
                    <a:pt x="821436" y="388620"/>
                  </a:moveTo>
                  <a:lnTo>
                    <a:pt x="818388" y="364490"/>
                  </a:lnTo>
                  <a:lnTo>
                    <a:pt x="834165" y="364490"/>
                  </a:lnTo>
                  <a:lnTo>
                    <a:pt x="838199" y="383540"/>
                  </a:lnTo>
                  <a:lnTo>
                    <a:pt x="838538" y="386080"/>
                  </a:lnTo>
                  <a:lnTo>
                    <a:pt x="821436" y="386080"/>
                  </a:lnTo>
                  <a:lnTo>
                    <a:pt x="821436" y="388620"/>
                  </a:lnTo>
                  <a:close/>
                </a:path>
                <a:path w="845819" h="892810">
                  <a:moveTo>
                    <a:pt x="845819" y="492760"/>
                  </a:moveTo>
                  <a:lnTo>
                    <a:pt x="829056" y="492760"/>
                  </a:lnTo>
                  <a:lnTo>
                    <a:pt x="829056" y="450850"/>
                  </a:lnTo>
                  <a:lnTo>
                    <a:pt x="826007" y="407670"/>
                  </a:lnTo>
                  <a:lnTo>
                    <a:pt x="821436" y="386080"/>
                  </a:lnTo>
                  <a:lnTo>
                    <a:pt x="838538" y="386080"/>
                  </a:lnTo>
                  <a:lnTo>
                    <a:pt x="841248" y="406400"/>
                  </a:lnTo>
                  <a:lnTo>
                    <a:pt x="844295" y="427990"/>
                  </a:lnTo>
                  <a:lnTo>
                    <a:pt x="845819" y="450850"/>
                  </a:lnTo>
                  <a:lnTo>
                    <a:pt x="845819" y="492760"/>
                  </a:lnTo>
                  <a:close/>
                </a:path>
                <a:path w="845819" h="892810">
                  <a:moveTo>
                    <a:pt x="16763" y="400050"/>
                  </a:moveTo>
                  <a:lnTo>
                    <a:pt x="16763" y="398780"/>
                  </a:lnTo>
                  <a:lnTo>
                    <a:pt x="16763" y="400050"/>
                  </a:lnTo>
                  <a:close/>
                </a:path>
                <a:path w="845819" h="892810">
                  <a:moveTo>
                    <a:pt x="841427" y="534670"/>
                  </a:moveTo>
                  <a:lnTo>
                    <a:pt x="824484" y="534670"/>
                  </a:lnTo>
                  <a:lnTo>
                    <a:pt x="827531" y="513080"/>
                  </a:lnTo>
                  <a:lnTo>
                    <a:pt x="829056" y="491490"/>
                  </a:lnTo>
                  <a:lnTo>
                    <a:pt x="829056" y="492760"/>
                  </a:lnTo>
                  <a:lnTo>
                    <a:pt x="845819" y="492760"/>
                  </a:lnTo>
                  <a:lnTo>
                    <a:pt x="844295" y="514350"/>
                  </a:lnTo>
                  <a:lnTo>
                    <a:pt x="841427" y="534670"/>
                  </a:lnTo>
                  <a:close/>
                </a:path>
                <a:path w="845819" h="892810">
                  <a:moveTo>
                    <a:pt x="27770" y="527050"/>
                  </a:moveTo>
                  <a:lnTo>
                    <a:pt x="27431" y="527050"/>
                  </a:lnTo>
                  <a:lnTo>
                    <a:pt x="27431" y="525780"/>
                  </a:lnTo>
                  <a:lnTo>
                    <a:pt x="27770" y="527050"/>
                  </a:lnTo>
                  <a:close/>
                </a:path>
                <a:path w="845819" h="892810">
                  <a:moveTo>
                    <a:pt x="828607" y="593090"/>
                  </a:moveTo>
                  <a:lnTo>
                    <a:pt x="810768" y="593090"/>
                  </a:lnTo>
                  <a:lnTo>
                    <a:pt x="816864" y="574040"/>
                  </a:lnTo>
                  <a:lnTo>
                    <a:pt x="821436" y="553720"/>
                  </a:lnTo>
                  <a:lnTo>
                    <a:pt x="824484" y="533400"/>
                  </a:lnTo>
                  <a:lnTo>
                    <a:pt x="824484" y="534670"/>
                  </a:lnTo>
                  <a:lnTo>
                    <a:pt x="841427" y="534670"/>
                  </a:lnTo>
                  <a:lnTo>
                    <a:pt x="841248" y="535940"/>
                  </a:lnTo>
                  <a:lnTo>
                    <a:pt x="836676" y="557530"/>
                  </a:lnTo>
                  <a:lnTo>
                    <a:pt x="832103" y="576580"/>
                  </a:lnTo>
                  <a:lnTo>
                    <a:pt x="828607" y="593090"/>
                  </a:lnTo>
                  <a:close/>
                </a:path>
                <a:path w="845819" h="892810">
                  <a:moveTo>
                    <a:pt x="34245" y="548640"/>
                  </a:moveTo>
                  <a:lnTo>
                    <a:pt x="33528" y="548640"/>
                  </a:lnTo>
                  <a:lnTo>
                    <a:pt x="33528" y="546100"/>
                  </a:lnTo>
                  <a:lnTo>
                    <a:pt x="34245" y="548640"/>
                  </a:lnTo>
                  <a:close/>
                </a:path>
                <a:path w="845819" h="892810">
                  <a:moveTo>
                    <a:pt x="816355" y="631190"/>
                  </a:moveTo>
                  <a:lnTo>
                    <a:pt x="798576" y="631190"/>
                  </a:lnTo>
                  <a:lnTo>
                    <a:pt x="810768" y="591820"/>
                  </a:lnTo>
                  <a:lnTo>
                    <a:pt x="810768" y="593090"/>
                  </a:lnTo>
                  <a:lnTo>
                    <a:pt x="828607" y="593090"/>
                  </a:lnTo>
                  <a:lnTo>
                    <a:pt x="827531" y="598170"/>
                  </a:lnTo>
                  <a:lnTo>
                    <a:pt x="821436" y="618490"/>
                  </a:lnTo>
                  <a:lnTo>
                    <a:pt x="816355" y="631190"/>
                  </a:lnTo>
                  <a:close/>
                </a:path>
                <a:path w="845819" h="892810">
                  <a:moveTo>
                    <a:pt x="798853" y="668020"/>
                  </a:moveTo>
                  <a:lnTo>
                    <a:pt x="781811" y="668020"/>
                  </a:lnTo>
                  <a:lnTo>
                    <a:pt x="789431" y="650240"/>
                  </a:lnTo>
                  <a:lnTo>
                    <a:pt x="798576" y="629920"/>
                  </a:lnTo>
                  <a:lnTo>
                    <a:pt x="798576" y="631190"/>
                  </a:lnTo>
                  <a:lnTo>
                    <a:pt x="816355" y="631190"/>
                  </a:lnTo>
                  <a:lnTo>
                    <a:pt x="813815" y="637540"/>
                  </a:lnTo>
                  <a:lnTo>
                    <a:pt x="798853" y="668020"/>
                  </a:lnTo>
                  <a:close/>
                </a:path>
                <a:path w="845819" h="892810">
                  <a:moveTo>
                    <a:pt x="678180" y="815340"/>
                  </a:moveTo>
                  <a:lnTo>
                    <a:pt x="650748" y="815340"/>
                  </a:lnTo>
                  <a:lnTo>
                    <a:pt x="667511" y="802640"/>
                  </a:lnTo>
                  <a:lnTo>
                    <a:pt x="665988" y="802640"/>
                  </a:lnTo>
                  <a:lnTo>
                    <a:pt x="682752" y="789940"/>
                  </a:lnTo>
                  <a:lnTo>
                    <a:pt x="697992" y="777240"/>
                  </a:lnTo>
                  <a:lnTo>
                    <a:pt x="696468" y="777240"/>
                  </a:lnTo>
                  <a:lnTo>
                    <a:pt x="711707" y="763270"/>
                  </a:lnTo>
                  <a:lnTo>
                    <a:pt x="725423" y="749300"/>
                  </a:lnTo>
                  <a:lnTo>
                    <a:pt x="749807" y="718820"/>
                  </a:lnTo>
                  <a:lnTo>
                    <a:pt x="771144" y="685800"/>
                  </a:lnTo>
                  <a:lnTo>
                    <a:pt x="781811" y="666750"/>
                  </a:lnTo>
                  <a:lnTo>
                    <a:pt x="781811" y="668020"/>
                  </a:lnTo>
                  <a:lnTo>
                    <a:pt x="798853" y="668020"/>
                  </a:lnTo>
                  <a:lnTo>
                    <a:pt x="786384" y="693420"/>
                  </a:lnTo>
                  <a:lnTo>
                    <a:pt x="775715" y="711200"/>
                  </a:lnTo>
                  <a:lnTo>
                    <a:pt x="751331" y="744220"/>
                  </a:lnTo>
                  <a:lnTo>
                    <a:pt x="723899" y="774700"/>
                  </a:lnTo>
                  <a:lnTo>
                    <a:pt x="693419" y="802640"/>
                  </a:lnTo>
                  <a:lnTo>
                    <a:pt x="678180" y="815340"/>
                  </a:lnTo>
                  <a:close/>
                </a:path>
                <a:path w="845819" h="892810">
                  <a:moveTo>
                    <a:pt x="663617" y="825500"/>
                  </a:moveTo>
                  <a:lnTo>
                    <a:pt x="632460" y="825500"/>
                  </a:lnTo>
                  <a:lnTo>
                    <a:pt x="650748" y="812800"/>
                  </a:lnTo>
                  <a:lnTo>
                    <a:pt x="650748" y="815340"/>
                  </a:lnTo>
                  <a:lnTo>
                    <a:pt x="678180" y="815340"/>
                  </a:lnTo>
                  <a:lnTo>
                    <a:pt x="676656" y="816610"/>
                  </a:lnTo>
                  <a:lnTo>
                    <a:pt x="663617" y="825500"/>
                  </a:lnTo>
                  <a:close/>
                </a:path>
                <a:path w="845819" h="892810">
                  <a:moveTo>
                    <a:pt x="250698" y="825500"/>
                  </a:moveTo>
                  <a:lnTo>
                    <a:pt x="249935" y="825500"/>
                  </a:lnTo>
                  <a:lnTo>
                    <a:pt x="248412" y="824230"/>
                  </a:lnTo>
                  <a:lnTo>
                    <a:pt x="250698" y="825500"/>
                  </a:lnTo>
                  <a:close/>
                </a:path>
                <a:path w="845819" h="892810">
                  <a:moveTo>
                    <a:pt x="555345" y="876300"/>
                  </a:moveTo>
                  <a:lnTo>
                    <a:pt x="458723" y="876300"/>
                  </a:lnTo>
                  <a:lnTo>
                    <a:pt x="480060" y="873760"/>
                  </a:lnTo>
                  <a:lnTo>
                    <a:pt x="478535" y="873760"/>
                  </a:lnTo>
                  <a:lnTo>
                    <a:pt x="499871" y="871220"/>
                  </a:lnTo>
                  <a:lnTo>
                    <a:pt x="498348" y="871220"/>
                  </a:lnTo>
                  <a:lnTo>
                    <a:pt x="519683" y="868680"/>
                  </a:lnTo>
                  <a:lnTo>
                    <a:pt x="518160" y="868680"/>
                  </a:lnTo>
                  <a:lnTo>
                    <a:pt x="539496" y="863600"/>
                  </a:lnTo>
                  <a:lnTo>
                    <a:pt x="537971" y="863600"/>
                  </a:lnTo>
                  <a:lnTo>
                    <a:pt x="577596" y="850900"/>
                  </a:lnTo>
                  <a:lnTo>
                    <a:pt x="597408" y="843280"/>
                  </a:lnTo>
                  <a:lnTo>
                    <a:pt x="615696" y="834390"/>
                  </a:lnTo>
                  <a:lnTo>
                    <a:pt x="633983" y="824230"/>
                  </a:lnTo>
                  <a:lnTo>
                    <a:pt x="632460" y="825500"/>
                  </a:lnTo>
                  <a:lnTo>
                    <a:pt x="663617" y="825500"/>
                  </a:lnTo>
                  <a:lnTo>
                    <a:pt x="659892" y="828040"/>
                  </a:lnTo>
                  <a:lnTo>
                    <a:pt x="623316" y="849630"/>
                  </a:lnTo>
                  <a:lnTo>
                    <a:pt x="603504" y="858520"/>
                  </a:lnTo>
                  <a:lnTo>
                    <a:pt x="563879" y="873760"/>
                  </a:lnTo>
                  <a:lnTo>
                    <a:pt x="555345" y="876300"/>
                  </a:lnTo>
                  <a:close/>
                </a:path>
                <a:path w="845819" h="892810">
                  <a:moveTo>
                    <a:pt x="325526" y="857250"/>
                  </a:moveTo>
                  <a:lnTo>
                    <a:pt x="323087" y="857250"/>
                  </a:lnTo>
                  <a:lnTo>
                    <a:pt x="321564" y="855980"/>
                  </a:lnTo>
                  <a:lnTo>
                    <a:pt x="325526" y="857250"/>
                  </a:lnTo>
                  <a:close/>
                </a:path>
              </a:pathLst>
            </a:custGeom>
            <a:solidFill>
              <a:srgbClr val="000000"/>
            </a:solidFill>
          </p:spPr>
          <p:txBody>
            <a:bodyPr wrap="square" lIns="0" tIns="0" rIns="0" bIns="0" rtlCol="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a:p>
          </p:txBody>
        </p:sp>
        <p:pic>
          <p:nvPicPr>
            <p:cNvPr id="69" name="object 22">
              <a:extLst>
                <a:ext uri="{FF2B5EF4-FFF2-40B4-BE49-F238E27FC236}">
                  <a16:creationId xmlns:a16="http://schemas.microsoft.com/office/drawing/2014/main" id="{DD56197D-E01D-4E03-93F3-04FE34513F4B}"/>
                </a:ext>
              </a:extLst>
            </p:cNvPr>
            <p:cNvPicPr/>
            <p:nvPr/>
          </p:nvPicPr>
          <p:blipFill>
            <a:blip r:embed="rId5" cstate="print"/>
            <a:stretch>
              <a:fillRect/>
            </a:stretch>
          </p:blipFill>
          <p:spPr>
            <a:xfrm>
              <a:off x="1034462" y="4054649"/>
              <a:ext cx="162210" cy="185189"/>
            </a:xfrm>
            <a:prstGeom prst="rect">
              <a:avLst/>
            </a:prstGeom>
          </p:spPr>
        </p:pic>
        <p:sp>
          <p:nvSpPr>
            <p:cNvPr id="70" name="object 23">
              <a:extLst>
                <a:ext uri="{FF2B5EF4-FFF2-40B4-BE49-F238E27FC236}">
                  <a16:creationId xmlns:a16="http://schemas.microsoft.com/office/drawing/2014/main" id="{6D9AEAAE-B23B-4161-A663-DCCF567685E9}"/>
                </a:ext>
              </a:extLst>
            </p:cNvPr>
            <p:cNvSpPr/>
            <p:nvPr/>
          </p:nvSpPr>
          <p:spPr>
            <a:xfrm>
              <a:off x="1197864" y="4427219"/>
              <a:ext cx="182880" cy="82550"/>
            </a:xfrm>
            <a:custGeom>
              <a:avLst/>
              <a:gdLst/>
              <a:ahLst/>
              <a:cxnLst/>
              <a:rect l="l" t="t" r="r" b="b"/>
              <a:pathLst>
                <a:path w="182880" h="82550">
                  <a:moveTo>
                    <a:pt x="6096" y="82296"/>
                  </a:moveTo>
                  <a:lnTo>
                    <a:pt x="0" y="67056"/>
                  </a:lnTo>
                  <a:lnTo>
                    <a:pt x="176784" y="0"/>
                  </a:lnTo>
                  <a:lnTo>
                    <a:pt x="182880" y="15240"/>
                  </a:lnTo>
                  <a:lnTo>
                    <a:pt x="6096" y="82296"/>
                  </a:lnTo>
                  <a:close/>
                </a:path>
              </a:pathLst>
            </a:custGeom>
            <a:solidFill>
              <a:srgbClr val="012B5D"/>
            </a:solidFill>
          </p:spPr>
          <p:txBody>
            <a:bodyPr wrap="square" lIns="0" tIns="0" rIns="0" bIns="0" rtlCol="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a:p>
          </p:txBody>
        </p:sp>
      </p:grpSp>
      <p:cxnSp>
        <p:nvCxnSpPr>
          <p:cNvPr id="79" name="直線矢印コネクタ 78">
            <a:extLst>
              <a:ext uri="{FF2B5EF4-FFF2-40B4-BE49-F238E27FC236}">
                <a16:creationId xmlns:a16="http://schemas.microsoft.com/office/drawing/2014/main" id="{F2A14B68-7DF2-4F7A-A506-0A769A8C74A6}"/>
              </a:ext>
            </a:extLst>
          </p:cNvPr>
          <p:cNvCxnSpPr>
            <a:cxnSpLocks/>
          </p:cNvCxnSpPr>
          <p:nvPr/>
        </p:nvCxnSpPr>
        <p:spPr>
          <a:xfrm flipH="1" flipV="1">
            <a:off x="4731272" y="3343657"/>
            <a:ext cx="2007705" cy="1644903"/>
          </a:xfrm>
          <a:prstGeom prst="straightConnector1">
            <a:avLst/>
          </a:prstGeom>
          <a:ln w="158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27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25A6B-B6BD-41DF-A62F-F04B671BFDE6}"/>
              </a:ext>
            </a:extLst>
          </p:cNvPr>
          <p:cNvSpPr>
            <a:spLocks noGrp="1"/>
          </p:cNvSpPr>
          <p:nvPr>
            <p:ph type="title"/>
          </p:nvPr>
        </p:nvSpPr>
        <p:spPr/>
        <p:txBody>
          <a:bodyPr>
            <a:normAutofit/>
          </a:bodyPr>
          <a:lstStyle/>
          <a:p>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エピポーラ幾何学</a:t>
            </a:r>
            <a:endParaRPr kumimoji="1" lang="ja-JP" altLang="en-US" sz="4000" dirty="0"/>
          </a:p>
        </p:txBody>
      </p:sp>
      <p:sp>
        <p:nvSpPr>
          <p:cNvPr id="3" name="コンテンツ プレースホルダー 2">
            <a:extLst>
              <a:ext uri="{FF2B5EF4-FFF2-40B4-BE49-F238E27FC236}">
                <a16:creationId xmlns:a16="http://schemas.microsoft.com/office/drawing/2014/main" id="{A6344B21-7D93-4760-AE4C-E6B44359455A}"/>
              </a:ext>
            </a:extLst>
          </p:cNvPr>
          <p:cNvSpPr>
            <a:spLocks noGrp="1"/>
          </p:cNvSpPr>
          <p:nvPr>
            <p:ph idx="1"/>
          </p:nvPr>
        </p:nvSpPr>
        <p:spPr>
          <a:xfrm>
            <a:off x="845127" y="1828800"/>
            <a:ext cx="5379028" cy="4351337"/>
          </a:xfrm>
        </p:spPr>
        <p:txBody>
          <a:bodyPr>
            <a:normAutofit/>
          </a:bodyPr>
          <a:lstStyle/>
          <a:p>
            <a:r>
              <a:rPr kumimoji="1" lang="en-US" altLang="ja-JP" sz="2400" dirty="0"/>
              <a:t>3</a:t>
            </a:r>
            <a:r>
              <a:rPr kumimoji="1" lang="ja-JP" altLang="en-US" sz="2400" dirty="0"/>
              <a:t>次元空間上に存在する点</a:t>
            </a:r>
            <a:r>
              <a:rPr kumimoji="1" lang="en-US" altLang="ja-JP" sz="2400" dirty="0"/>
              <a:t>X</a:t>
            </a:r>
            <a:r>
              <a:rPr kumimoji="1" lang="ja-JP" altLang="en-US" sz="2400" dirty="0"/>
              <a:t>が</a:t>
            </a:r>
            <a:r>
              <a:rPr kumimoji="1" lang="en-US" altLang="ja-JP" sz="2400" dirty="0"/>
              <a:t>2</a:t>
            </a:r>
            <a:r>
              <a:rPr kumimoji="1" lang="ja-JP" altLang="en-US" sz="2400" dirty="0"/>
              <a:t>つのカメラの投影面（</a:t>
            </a:r>
            <a:r>
              <a:rPr kumimoji="1" lang="en-US" altLang="ja-JP" sz="2400" dirty="0"/>
              <a:t>Left view, Right view</a:t>
            </a:r>
            <a:r>
              <a:rPr kumimoji="1" lang="ja-JP" altLang="en-US" sz="2400" dirty="0"/>
              <a:t>）に、投影（透視投影）されているとする。</a:t>
            </a:r>
            <a:endParaRPr kumimoji="1" lang="en-US" altLang="ja-JP" sz="2400" dirty="0"/>
          </a:p>
          <a:p>
            <a:r>
              <a:rPr kumimoji="1" lang="en-US" altLang="ja-JP" sz="2400" dirty="0"/>
              <a:t>O</a:t>
            </a:r>
            <a:r>
              <a:rPr kumimoji="1" lang="en-US" altLang="ja-JP" sz="2400" baseline="-25000" dirty="0"/>
              <a:t>L</a:t>
            </a:r>
            <a:r>
              <a:rPr kumimoji="1" lang="ja-JP" altLang="en-US" sz="2400" dirty="0"/>
              <a:t>と</a:t>
            </a:r>
            <a:r>
              <a:rPr kumimoji="1" lang="en-US" altLang="ja-JP" sz="2400" dirty="0"/>
              <a:t>O</a:t>
            </a:r>
            <a:r>
              <a:rPr kumimoji="1" lang="en-US" altLang="ja-JP" sz="2400" baseline="-25000" dirty="0"/>
              <a:t>R</a:t>
            </a:r>
            <a:r>
              <a:rPr kumimoji="1" lang="ja-JP" altLang="en-US" sz="2400" dirty="0"/>
              <a:t>は、</a:t>
            </a:r>
            <a:r>
              <a:rPr kumimoji="1" lang="en-US" altLang="ja-JP" sz="2400" dirty="0"/>
              <a:t>2</a:t>
            </a:r>
            <a:r>
              <a:rPr kumimoji="1" lang="ja-JP" altLang="en-US" sz="2400" dirty="0"/>
              <a:t>つのカメラの投影中心。</a:t>
            </a:r>
            <a:endParaRPr kumimoji="1" lang="en-US" altLang="ja-JP" sz="2400" dirty="0"/>
          </a:p>
          <a:p>
            <a:r>
              <a:rPr kumimoji="1" lang="ja-JP" altLang="en-US" sz="2400" dirty="0"/>
              <a:t>点</a:t>
            </a:r>
            <a:r>
              <a:rPr kumimoji="1" lang="en-US" altLang="zh-CN" sz="2400" dirty="0"/>
              <a:t>X</a:t>
            </a:r>
            <a:r>
              <a:rPr kumimoji="1" lang="en-US" altLang="ja-JP" sz="2400" baseline="-25000" dirty="0"/>
              <a:t>L</a:t>
            </a:r>
            <a:r>
              <a:rPr kumimoji="1" lang="ja-JP" altLang="en-US" sz="2400" dirty="0"/>
              <a:t>と</a:t>
            </a:r>
            <a:r>
              <a:rPr lang="en-US" altLang="zh-CN" sz="2400" dirty="0"/>
              <a:t>X</a:t>
            </a:r>
            <a:r>
              <a:rPr kumimoji="1" lang="en-US" altLang="ja-JP" sz="2400" baseline="-25000" dirty="0"/>
              <a:t>R</a:t>
            </a:r>
            <a:r>
              <a:rPr kumimoji="1" lang="ja-JP" altLang="en-US" sz="2400" dirty="0"/>
              <a:t>は、各投影面上における点</a:t>
            </a:r>
            <a:r>
              <a:rPr kumimoji="1" lang="en-US" altLang="ja-JP" sz="2400" dirty="0"/>
              <a:t>X</a:t>
            </a:r>
            <a:r>
              <a:rPr kumimoji="1" lang="ja-JP" altLang="en-US" sz="2400" dirty="0"/>
              <a:t>の投影。</a:t>
            </a:r>
            <a:endParaRPr kumimoji="1" lang="en-US" altLang="ja-JP" sz="2400" dirty="0"/>
          </a:p>
          <a:p>
            <a:pPr marL="0" indent="0">
              <a:buNone/>
            </a:pPr>
            <a:r>
              <a:rPr lang="en-US" altLang="zh-CN" sz="2400" dirty="0"/>
              <a:t>=&gt; </a:t>
            </a:r>
            <a:r>
              <a:rPr lang="ja-JP" altLang="en-US" sz="2400" dirty="0">
                <a:solidFill>
                  <a:srgbClr val="FF0000"/>
                </a:solidFill>
              </a:rPr>
              <a:t>それぞれの平面上の点</a:t>
            </a:r>
            <a:r>
              <a:rPr kumimoji="1" lang="en-US" altLang="zh-CN" sz="2400" dirty="0">
                <a:solidFill>
                  <a:srgbClr val="FF0000"/>
                </a:solidFill>
              </a:rPr>
              <a:t>X</a:t>
            </a:r>
            <a:r>
              <a:rPr kumimoji="1" lang="en-US" altLang="ja-JP" sz="2400" baseline="-25000" dirty="0">
                <a:solidFill>
                  <a:srgbClr val="FF0000"/>
                </a:solidFill>
              </a:rPr>
              <a:t>L</a:t>
            </a:r>
            <a:r>
              <a:rPr lang="ja-JP" altLang="en-US" sz="2400" dirty="0">
                <a:solidFill>
                  <a:srgbClr val="FF0000"/>
                </a:solidFill>
              </a:rPr>
              <a:t>と</a:t>
            </a:r>
            <a:r>
              <a:rPr lang="en-US" altLang="zh-CN" sz="2400" dirty="0">
                <a:solidFill>
                  <a:srgbClr val="FF0000"/>
                </a:solidFill>
              </a:rPr>
              <a:t>X</a:t>
            </a:r>
            <a:r>
              <a:rPr kumimoji="1" lang="en-US" altLang="ja-JP" sz="2400" baseline="-25000" dirty="0">
                <a:solidFill>
                  <a:srgbClr val="FF0000"/>
                </a:solidFill>
              </a:rPr>
              <a:t>R</a:t>
            </a:r>
            <a:r>
              <a:rPr lang="ja-JP" altLang="en-US" sz="2400" dirty="0">
                <a:solidFill>
                  <a:srgbClr val="FF0000"/>
                </a:solidFill>
              </a:rPr>
              <a:t>の</a:t>
            </a:r>
            <a:r>
              <a:rPr lang="en-US" altLang="ja-JP" sz="2400" dirty="0">
                <a:solidFill>
                  <a:srgbClr val="FF0000"/>
                </a:solidFill>
              </a:rPr>
              <a:t>2</a:t>
            </a:r>
            <a:r>
              <a:rPr lang="ja-JP" altLang="en-US" sz="2400" dirty="0">
                <a:solidFill>
                  <a:srgbClr val="FF0000"/>
                </a:solidFill>
              </a:rPr>
              <a:t>次元座標がわかれば、</a:t>
            </a:r>
            <a:r>
              <a:rPr lang="en-US" altLang="ja-JP" sz="2400" dirty="0">
                <a:solidFill>
                  <a:srgbClr val="FF0000"/>
                </a:solidFill>
              </a:rPr>
              <a:t>3</a:t>
            </a:r>
            <a:r>
              <a:rPr lang="ja-JP" altLang="en-US" sz="2400" dirty="0">
                <a:solidFill>
                  <a:srgbClr val="FF0000"/>
                </a:solidFill>
              </a:rPr>
              <a:t>次元空間内の点</a:t>
            </a:r>
            <a:r>
              <a:rPr lang="en-US" altLang="ja-JP" sz="2400" dirty="0">
                <a:solidFill>
                  <a:srgbClr val="FF0000"/>
                </a:solidFill>
              </a:rPr>
              <a:t>X</a:t>
            </a:r>
            <a:r>
              <a:rPr lang="ja-JP" altLang="en-US" sz="2400" dirty="0">
                <a:solidFill>
                  <a:srgbClr val="FF0000"/>
                </a:solidFill>
              </a:rPr>
              <a:t>を一意に決定できる。</a:t>
            </a:r>
            <a:endParaRPr lang="en-US" altLang="ja-JP" sz="2400" dirty="0">
              <a:solidFill>
                <a:srgbClr val="FF0000"/>
              </a:solidFill>
            </a:endParaRPr>
          </a:p>
        </p:txBody>
      </p:sp>
      <p:pic>
        <p:nvPicPr>
          <p:cNvPr id="1026" name="Picture 2">
            <a:extLst>
              <a:ext uri="{FF2B5EF4-FFF2-40B4-BE49-F238E27FC236}">
                <a16:creationId xmlns:a16="http://schemas.microsoft.com/office/drawing/2014/main" id="{567CA409-9F40-45B4-AF65-24731E2B1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783" y="1922006"/>
            <a:ext cx="5046017" cy="336245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374A83E0-FCF3-4412-9527-5D746CDE6EBF}"/>
              </a:ext>
            </a:extLst>
          </p:cNvPr>
          <p:cNvSpPr txBox="1"/>
          <p:nvPr/>
        </p:nvSpPr>
        <p:spPr>
          <a:xfrm>
            <a:off x="9113520" y="5130572"/>
            <a:ext cx="2980303" cy="307777"/>
          </a:xfrm>
          <a:prstGeom prst="rect">
            <a:avLst/>
          </a:prstGeom>
          <a:noFill/>
        </p:spPr>
        <p:txBody>
          <a:bodyPr wrap="none" rtlCol="0">
            <a:spAutoFit/>
          </a:bodyPr>
          <a:lstStyle/>
          <a:p>
            <a:r>
              <a:rPr lang="en-US" altLang="ja-JP" sz="1400" b="0" i="0" dirty="0">
                <a:solidFill>
                  <a:srgbClr val="202122"/>
                </a:solidFill>
                <a:effectLst/>
                <a:latin typeface="Arial" panose="020B0604020202020204" pitchFamily="34" charset="0"/>
              </a:rPr>
              <a:t>From Wikipedia: Epipolar geometry</a:t>
            </a:r>
            <a:endParaRPr kumimoji="1" lang="ja-JP" altLang="en-US" sz="1400" dirty="0"/>
          </a:p>
        </p:txBody>
      </p:sp>
    </p:spTree>
    <p:extLst>
      <p:ext uri="{BB962C8B-B14F-4D97-AF65-F5344CB8AC3E}">
        <p14:creationId xmlns:p14="http://schemas.microsoft.com/office/powerpoint/2010/main" val="50836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6C994BDA-F805-4E05-8834-480875AC50EA}"/>
              </a:ext>
            </a:extLst>
          </p:cNvPr>
          <p:cNvGrpSpPr/>
          <p:nvPr/>
        </p:nvGrpSpPr>
        <p:grpSpPr>
          <a:xfrm>
            <a:off x="1645227" y="3337122"/>
            <a:ext cx="8915400" cy="3622478"/>
            <a:chOff x="1638300" y="2557659"/>
            <a:chExt cx="8915400" cy="3622478"/>
          </a:xfrm>
        </p:grpSpPr>
        <p:pic>
          <p:nvPicPr>
            <p:cNvPr id="5" name="図 4">
              <a:extLst>
                <a:ext uri="{FF2B5EF4-FFF2-40B4-BE49-F238E27FC236}">
                  <a16:creationId xmlns:a16="http://schemas.microsoft.com/office/drawing/2014/main" id="{83708CD6-1D15-4509-9DF9-CBBE95B96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2557659"/>
              <a:ext cx="8915400" cy="3622478"/>
            </a:xfrm>
            <a:prstGeom prst="rect">
              <a:avLst/>
            </a:prstGeom>
          </p:spPr>
        </p:pic>
        <p:cxnSp>
          <p:nvCxnSpPr>
            <p:cNvPr id="7" name="直線コネクタ 6">
              <a:extLst>
                <a:ext uri="{FF2B5EF4-FFF2-40B4-BE49-F238E27FC236}">
                  <a16:creationId xmlns:a16="http://schemas.microsoft.com/office/drawing/2014/main" id="{A9C0B0B5-09E6-480F-A91C-FBADF8B76318}"/>
                </a:ext>
              </a:extLst>
            </p:cNvPr>
            <p:cNvCxnSpPr/>
            <p:nvPr/>
          </p:nvCxnSpPr>
          <p:spPr>
            <a:xfrm flipV="1">
              <a:off x="8925560" y="3810000"/>
              <a:ext cx="1501140" cy="20193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D2A25A6B-B6BD-41DF-A62F-F04B671BFDE6}"/>
              </a:ext>
            </a:extLst>
          </p:cNvPr>
          <p:cNvSpPr>
            <a:spLocks noGrp="1"/>
          </p:cNvSpPr>
          <p:nvPr>
            <p:ph type="title"/>
          </p:nvPr>
        </p:nvSpPr>
        <p:spPr/>
        <p:txBody>
          <a:bodyPr>
            <a:normAutofit/>
          </a:bodyPr>
          <a:lstStyle/>
          <a:p>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エピポーラ幾何学</a:t>
            </a:r>
            <a:endParaRPr kumimoji="1" lang="ja-JP" altLang="en-US" sz="4000" dirty="0"/>
          </a:p>
        </p:txBody>
      </p:sp>
      <p:sp>
        <p:nvSpPr>
          <p:cNvPr id="3" name="コンテンツ プレースホルダー 2">
            <a:extLst>
              <a:ext uri="{FF2B5EF4-FFF2-40B4-BE49-F238E27FC236}">
                <a16:creationId xmlns:a16="http://schemas.microsoft.com/office/drawing/2014/main" id="{A6344B21-7D93-4760-AE4C-E6B44359455A}"/>
              </a:ext>
            </a:extLst>
          </p:cNvPr>
          <p:cNvSpPr>
            <a:spLocks noGrp="1"/>
          </p:cNvSpPr>
          <p:nvPr>
            <p:ph idx="1"/>
          </p:nvPr>
        </p:nvSpPr>
        <p:spPr/>
        <p:txBody>
          <a:bodyPr>
            <a:normAutofit/>
          </a:bodyPr>
          <a:lstStyle/>
          <a:p>
            <a:r>
              <a:rPr lang="en-US" altLang="ja-JP" sz="2400" dirty="0"/>
              <a:t>2</a:t>
            </a:r>
            <a:r>
              <a:rPr lang="ja-JP" altLang="en-US" sz="2400" dirty="0"/>
              <a:t>つ</a:t>
            </a:r>
            <a:r>
              <a:rPr kumimoji="1" lang="ja-JP" altLang="en-US" sz="2400" dirty="0"/>
              <a:t>のカメラの投影中心を結んだ線と、</a:t>
            </a:r>
            <a:r>
              <a:rPr kumimoji="1" lang="en-US" altLang="ja-JP" sz="2400" dirty="0"/>
              <a:t> 3</a:t>
            </a:r>
            <a:r>
              <a:rPr kumimoji="1" lang="ja-JP" altLang="en-US" sz="2400" dirty="0"/>
              <a:t>次元空間上の点</a:t>
            </a:r>
            <a:r>
              <a:rPr kumimoji="1" lang="en-US" altLang="ja-JP" sz="2400" dirty="0"/>
              <a:t>X</a:t>
            </a:r>
            <a:r>
              <a:rPr kumimoji="1" lang="ja-JP" altLang="en-US" sz="2400" dirty="0"/>
              <a:t>は、</a:t>
            </a:r>
            <a:r>
              <a:rPr kumimoji="1" lang="ja-JP" altLang="en-US" sz="2400" dirty="0">
                <a:solidFill>
                  <a:srgbClr val="FF0000"/>
                </a:solidFill>
              </a:rPr>
              <a:t>エピポーラ面</a:t>
            </a:r>
            <a:r>
              <a:rPr kumimoji="1" lang="ja-JP" altLang="en-US" sz="2400" dirty="0"/>
              <a:t>（</a:t>
            </a:r>
            <a:r>
              <a:rPr kumimoji="1" lang="en-US" altLang="ja-JP" sz="2400" dirty="0"/>
              <a:t>epipolar plane</a:t>
            </a:r>
            <a:r>
              <a:rPr kumimoji="1" lang="ja-JP" altLang="en-US" sz="2400" dirty="0"/>
              <a:t>）を形成する。</a:t>
            </a:r>
            <a:endParaRPr kumimoji="1" lang="en-US" altLang="ja-JP" sz="2400" dirty="0"/>
          </a:p>
          <a:p>
            <a:r>
              <a:rPr kumimoji="1" lang="ja-JP" altLang="en-US" sz="2400" dirty="0"/>
              <a:t>点</a:t>
            </a:r>
            <a:r>
              <a:rPr kumimoji="1" lang="en-US" altLang="ja-JP" sz="2400" dirty="0"/>
              <a:t>X</a:t>
            </a:r>
            <a:r>
              <a:rPr kumimoji="1" lang="ja-JP" altLang="en-US" sz="2400" dirty="0"/>
              <a:t>と左カメラでの</a:t>
            </a:r>
            <a:r>
              <a:rPr kumimoji="1" lang="en-US" altLang="ja-JP" sz="2400" dirty="0"/>
              <a:t>2</a:t>
            </a:r>
            <a:r>
              <a:rPr kumimoji="1" lang="ja-JP" altLang="en-US" sz="2400" dirty="0"/>
              <a:t>次元投影点</a:t>
            </a:r>
            <a:r>
              <a:rPr kumimoji="1" lang="en-US" altLang="ja-JP" sz="2400" dirty="0"/>
              <a:t>x</a:t>
            </a:r>
            <a:r>
              <a:rPr kumimoji="1" lang="ja-JP" altLang="en-US" sz="2400" dirty="0"/>
              <a:t>が与えられると、右カメラの</a:t>
            </a:r>
            <a:r>
              <a:rPr kumimoji="1" lang="ja-JP" altLang="en-US" sz="2400" dirty="0">
                <a:solidFill>
                  <a:srgbClr val="FF0000"/>
                </a:solidFill>
              </a:rPr>
              <a:t>エピポーラ線</a:t>
            </a:r>
            <a:r>
              <a:rPr kumimoji="1" lang="ja-JP" altLang="en-US" sz="2400" dirty="0"/>
              <a:t>（</a:t>
            </a:r>
            <a:r>
              <a:rPr kumimoji="1" lang="en-US" altLang="ja-JP" sz="2400" dirty="0"/>
              <a:t>epipolar line</a:t>
            </a:r>
            <a:r>
              <a:rPr kumimoji="1" lang="ja-JP" altLang="en-US" sz="2400" dirty="0"/>
              <a:t>）が定義される。</a:t>
            </a:r>
          </a:p>
        </p:txBody>
      </p:sp>
    </p:spTree>
    <p:extLst>
      <p:ext uri="{BB962C8B-B14F-4D97-AF65-F5344CB8AC3E}">
        <p14:creationId xmlns:p14="http://schemas.microsoft.com/office/powerpoint/2010/main" val="187639937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インテグラル</Template>
  <TotalTime>1505</TotalTime>
  <Words>1404</Words>
  <Application>Microsoft Office PowerPoint</Application>
  <PresentationFormat>ワイド画面</PresentationFormat>
  <Paragraphs>115</Paragraphs>
  <Slides>15</Slides>
  <Notes>15</Notes>
  <HiddenSlides>0</HiddenSlides>
  <MMClips>1</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游ゴシック</vt:lpstr>
      <vt:lpstr>Arial</vt:lpstr>
      <vt:lpstr>Arial</vt:lpstr>
      <vt:lpstr>Calibri</vt:lpstr>
      <vt:lpstr>Calibri Light</vt:lpstr>
      <vt:lpstr>Open Sans</vt:lpstr>
      <vt:lpstr>Verdana</vt:lpstr>
      <vt:lpstr>Wingdings 2</vt:lpstr>
      <vt:lpstr>HDOfficeLightV0</vt:lpstr>
      <vt:lpstr>エピポーラ幾何学</vt:lpstr>
      <vt:lpstr>ステレオビジョン</vt:lpstr>
      <vt:lpstr>ステレオビジョン</vt:lpstr>
      <vt:lpstr>画像座標系</vt:lpstr>
      <vt:lpstr>画像座標系</vt:lpstr>
      <vt:lpstr>画像座標系</vt:lpstr>
      <vt:lpstr>エピポーラ幾何学</vt:lpstr>
      <vt:lpstr>エピポーラ幾何学</vt:lpstr>
      <vt:lpstr>エピポーラ幾何学</vt:lpstr>
      <vt:lpstr>エピポーラ幾何学</vt:lpstr>
      <vt:lpstr>エピポーラ幾何学</vt:lpstr>
      <vt:lpstr>エピポーラ幾何学</vt:lpstr>
      <vt:lpstr>エピポーラ幾何学</vt:lpstr>
      <vt:lpstr>エピポーラ幾何学</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Xu Hongkun</dc:creator>
  <cp:lastModifiedBy>Xu Hongkun</cp:lastModifiedBy>
  <cp:revision>283</cp:revision>
  <dcterms:created xsi:type="dcterms:W3CDTF">2021-02-22T01:17:54Z</dcterms:created>
  <dcterms:modified xsi:type="dcterms:W3CDTF">2021-05-23T15:21:20Z</dcterms:modified>
</cp:coreProperties>
</file>