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1" r:id="rId6"/>
    <p:sldId id="262" r:id="rId7"/>
    <p:sldId id="263" r:id="rId8"/>
    <p:sldId id="260" r:id="rId9"/>
    <p:sldId id="265" r:id="rId10"/>
    <p:sldId id="266"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5108"/>
    <a:srgbClr val="CE7B43"/>
    <a:srgbClr val="ED7B2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69"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EC7EF-728B-45D9-85DA-B8C4ADE829E5}" type="datetimeFigureOut">
              <a:rPr kumimoji="1" lang="ja-JP" altLang="en-US" smtClean="0"/>
              <a:t>2021/2/23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7D68F-1941-4C13-A4D7-3A667C05F8F4}" type="slidenum">
              <a:rPr kumimoji="1" lang="ja-JP" altLang="en-US" smtClean="0"/>
              <a:t>‹#›</a:t>
            </a:fld>
            <a:endParaRPr kumimoji="1" lang="ja-JP" altLang="en-US"/>
          </a:p>
        </p:txBody>
      </p:sp>
    </p:spTree>
    <p:extLst>
      <p:ext uri="{BB962C8B-B14F-4D97-AF65-F5344CB8AC3E}">
        <p14:creationId xmlns:p14="http://schemas.microsoft.com/office/powerpoint/2010/main" val="3578603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本</a:t>
            </a:r>
            <a:r>
              <a:rPr kumimoji="1" lang="en-US" altLang="zh-CN" dirty="0"/>
              <a:t>PPT</a:t>
            </a:r>
            <a:r>
              <a:rPr kumimoji="1" lang="zh-CN" altLang="en-US" dirty="0"/>
              <a:t>将简单探讨一下决策过程中的不确定性和算法的可微分性</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a:t>
            </a:fld>
            <a:endParaRPr kumimoji="1" lang="ja-JP" altLang="en-US"/>
          </a:p>
        </p:txBody>
      </p:sp>
    </p:spTree>
    <p:extLst>
      <p:ext uri="{BB962C8B-B14F-4D97-AF65-F5344CB8AC3E}">
        <p14:creationId xmlns:p14="http://schemas.microsoft.com/office/powerpoint/2010/main" val="1719035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但是事实是大多数情况下都没有可以解释其原理的算法，所以才需要借助机器学习，让机器自己去求解。</a:t>
            </a:r>
            <a:endParaRPr kumimoji="1" lang="en-US" altLang="zh-CN" dirty="0"/>
          </a:p>
          <a:p>
            <a:endParaRPr kumimoji="1" lang="en-US" altLang="zh-CN" dirty="0"/>
          </a:p>
          <a:p>
            <a:r>
              <a:rPr kumimoji="1" lang="zh-CN" altLang="en-US" dirty="0"/>
              <a:t>这时可以换一种思路，算法是已知的，未知的是算法的参数，</a:t>
            </a:r>
            <a:endParaRPr kumimoji="1" lang="en-US" altLang="zh-CN" dirty="0"/>
          </a:p>
          <a:p>
            <a:r>
              <a:rPr kumimoji="1" lang="zh-CN" altLang="en-US" dirty="0"/>
              <a:t>只要算法的参数能够知道，就可以了。</a:t>
            </a:r>
            <a:endParaRPr kumimoji="1" lang="en-US" altLang="zh-CN" dirty="0"/>
          </a:p>
          <a:p>
            <a:r>
              <a:rPr kumimoji="1" lang="zh-CN" altLang="en-US" dirty="0"/>
              <a:t>那么问题是什么样的算法的参数是可学习的呢？</a:t>
            </a:r>
            <a:endParaRPr kumimoji="1" lang="en-US" altLang="zh-CN" dirty="0"/>
          </a:p>
          <a:p>
            <a:r>
              <a:rPr kumimoji="1" lang="zh-CN" altLang="en-US" dirty="0"/>
              <a:t>只要算法的输出到输入可微分，参数就可学。</a:t>
            </a:r>
            <a:endParaRPr kumimoji="1" lang="en-US" altLang="zh-CN" dirty="0"/>
          </a:p>
          <a:p>
            <a:endParaRPr kumimoji="1" lang="en-US" altLang="zh-CN" dirty="0"/>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10</a:t>
            </a:fld>
            <a:endParaRPr kumimoji="1" lang="ja-JP" altLang="en-US"/>
          </a:p>
        </p:txBody>
      </p:sp>
    </p:spTree>
    <p:extLst>
      <p:ext uri="{BB962C8B-B14F-4D97-AF65-F5344CB8AC3E}">
        <p14:creationId xmlns:p14="http://schemas.microsoft.com/office/powerpoint/2010/main" val="345601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神经网络其实是由大量的可微分函数组成的集合体。</a:t>
            </a:r>
            <a:endParaRPr kumimoji="1" lang="en-US" altLang="zh-CN" dirty="0"/>
          </a:p>
          <a:p>
            <a:r>
              <a:rPr kumimoji="1" lang="zh-CN" altLang="en-US" dirty="0"/>
              <a:t>上面三幅图分别是普通的神经网络层，卷积层，循环神经网络层，它们都是可微的，所以算法才能学习得到“知识”。</a:t>
            </a:r>
            <a:endParaRPr kumimoji="1" lang="en-US" altLang="zh-CN" dirty="0"/>
          </a:p>
          <a:p>
            <a:endParaRPr kumimoji="1" lang="en-US" altLang="ja-JP" dirty="0"/>
          </a:p>
          <a:p>
            <a:r>
              <a:rPr kumimoji="1" lang="zh-CN" altLang="en-US" dirty="0"/>
              <a:t>所以，在设计机器学习算法的时候尽量保持输出到输入可微会很有助于解释其学习的原理，</a:t>
            </a:r>
            <a:endParaRPr kumimoji="1" lang="en-US" altLang="zh-CN" dirty="0"/>
          </a:p>
          <a:p>
            <a:r>
              <a:rPr kumimoji="1" lang="zh-CN" altLang="en-US" dirty="0"/>
              <a:t>使其保持更高的透明性。</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11</a:t>
            </a:fld>
            <a:endParaRPr kumimoji="1" lang="ja-JP" altLang="en-US"/>
          </a:p>
        </p:txBody>
      </p:sp>
    </p:spTree>
    <p:extLst>
      <p:ext uri="{BB962C8B-B14F-4D97-AF65-F5344CB8AC3E}">
        <p14:creationId xmlns:p14="http://schemas.microsoft.com/office/powerpoint/2010/main" val="128198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很多决策都是基于预测进行的，但是预测有时会有错误的，所以决策时就应该来考虑到预测的不确定性</a:t>
            </a:r>
            <a:endParaRPr kumimoji="1" lang="en-US" altLang="zh-CN"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2</a:t>
            </a:fld>
            <a:endParaRPr kumimoji="1" lang="ja-JP" altLang="en-US"/>
          </a:p>
        </p:txBody>
      </p:sp>
    </p:spTree>
    <p:extLst>
      <p:ext uri="{BB962C8B-B14F-4D97-AF65-F5344CB8AC3E}">
        <p14:creationId xmlns:p14="http://schemas.microsoft.com/office/powerpoint/2010/main" val="228911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任何机器学习模型都不能保证</a:t>
            </a:r>
            <a:r>
              <a:rPr kumimoji="1" lang="en-US" altLang="zh-CN" dirty="0"/>
              <a:t>100%</a:t>
            </a:r>
            <a:r>
              <a:rPr kumimoji="1" lang="zh-CN" altLang="en-US" dirty="0"/>
              <a:t>的准确率，</a:t>
            </a:r>
            <a:endParaRPr kumimoji="1" lang="en-US" altLang="zh-CN" dirty="0"/>
          </a:p>
          <a:p>
            <a:r>
              <a:rPr kumimoji="1" lang="zh-CN" altLang="en-US" dirty="0"/>
              <a:t>单一预测的结果存在很大的局限性，因为不知道预测出来结果的具有多大的可能性，上面的</a:t>
            </a:r>
            <a:r>
              <a:rPr kumimoji="1" lang="en-US" altLang="zh-CN" dirty="0"/>
              <a:t>z</a:t>
            </a:r>
            <a:r>
              <a:rPr kumimoji="1" lang="zh-CN" altLang="en-US" dirty="0"/>
              <a:t>就相当于前面说的直接跟据预测结果进行决策的结果，</a:t>
            </a:r>
            <a:r>
              <a:rPr kumimoji="1" lang="en-US" altLang="zh-CN" dirty="0"/>
              <a:t>g(y)</a:t>
            </a:r>
            <a:r>
              <a:rPr kumimoji="1" lang="zh-CN" altLang="en-US" dirty="0"/>
              <a:t>是决策函数</a:t>
            </a:r>
            <a:endParaRPr kumimoji="1" lang="en-US" altLang="zh-CN" dirty="0"/>
          </a:p>
          <a:p>
            <a:r>
              <a:rPr kumimoji="1" lang="zh-CN" altLang="en-US" dirty="0"/>
              <a:t>而要考虑到结果的不确定性，就要引入概率分布，如下面的图，这时预测出来的</a:t>
            </a:r>
            <a:r>
              <a:rPr kumimoji="1" lang="en-US" altLang="zh-CN" dirty="0"/>
              <a:t>y</a:t>
            </a:r>
            <a:r>
              <a:rPr kumimoji="1" lang="zh-CN" altLang="en-US" dirty="0"/>
              <a:t>不再是单一的值，而是一个服从某一概率分布的随机变量。</a:t>
            </a:r>
            <a:endParaRPr kumimoji="1" lang="en-US" altLang="zh-CN" dirty="0"/>
          </a:p>
          <a:p>
            <a:r>
              <a:rPr kumimoji="1" lang="zh-CN" altLang="en-US" dirty="0"/>
              <a:t>根据这个随机变量进行决策是更科学的</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3</a:t>
            </a:fld>
            <a:endParaRPr kumimoji="1" lang="ja-JP" altLang="en-US"/>
          </a:p>
        </p:txBody>
      </p:sp>
    </p:spTree>
    <p:extLst>
      <p:ext uri="{BB962C8B-B14F-4D97-AF65-F5344CB8AC3E}">
        <p14:creationId xmlns:p14="http://schemas.microsoft.com/office/powerpoint/2010/main" val="135190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预测的不确定性分为两种，左图是日本预测的台风轨迹，可见时间越晚，预测的台风轨迹的可能半径越大，这是由于越晚预测的难度越大，不确定性越强的原因所至。</a:t>
            </a:r>
            <a:endParaRPr kumimoji="1" lang="en-US" altLang="zh-CN" dirty="0"/>
          </a:p>
          <a:p>
            <a:r>
              <a:rPr kumimoji="1" lang="zh-CN" altLang="en-US" dirty="0"/>
              <a:t>取左图各圆圆心，右图是不同国家预测的结果。</a:t>
            </a:r>
            <a:endParaRPr kumimoji="1" lang="en-US" altLang="zh-CN" dirty="0"/>
          </a:p>
          <a:p>
            <a:r>
              <a:rPr kumimoji="1" lang="zh-CN" altLang="en-US" dirty="0"/>
              <a:t>可见各国气象局的预测结果也不尽相同，这是由于各国使用的数据和预测方法的不同所导致的，</a:t>
            </a:r>
            <a:endParaRPr kumimoji="1" lang="en-US" altLang="zh-CN" dirty="0"/>
          </a:p>
          <a:p>
            <a:r>
              <a:rPr kumimoji="1" lang="zh-CN" altLang="en-US" dirty="0"/>
              <a:t>这就是不确定性的另一种，由于知识上的不一致所导致的。</a:t>
            </a:r>
            <a:endParaRPr kumimoji="1" lang="en-US" altLang="zh-CN" dirty="0"/>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4</a:t>
            </a:fld>
            <a:endParaRPr kumimoji="1" lang="ja-JP" altLang="en-US"/>
          </a:p>
        </p:txBody>
      </p:sp>
    </p:spTree>
    <p:extLst>
      <p:ext uri="{BB962C8B-B14F-4D97-AF65-F5344CB8AC3E}">
        <p14:creationId xmlns:p14="http://schemas.microsoft.com/office/powerpoint/2010/main" val="2142240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总结到机器学习模型上，做预测的时候，我们要同时考虑到这两种不确定性，即模型预测结果的不确定性和模型本身的不确定性</a:t>
            </a:r>
            <a:endParaRPr kumimoji="1" lang="en-US" altLang="zh-CN" dirty="0"/>
          </a:p>
          <a:p>
            <a:r>
              <a:rPr kumimoji="1" lang="zh-CN" altLang="en-US" dirty="0"/>
              <a:t>更具体的来说，蓝色的部分表示一个模型预测出来的结果的可能性</a:t>
            </a:r>
            <a:endParaRPr kumimoji="1" lang="en-US" altLang="zh-CN" dirty="0"/>
          </a:p>
          <a:p>
            <a:r>
              <a:rPr kumimoji="1" lang="zh-CN" altLang="en-US" dirty="0"/>
              <a:t>橙色的部分表示模型的参数的不确定性，而这种不确定性我们可以认为它是由于使用的训练数据集</a:t>
            </a:r>
            <a:r>
              <a:rPr kumimoji="1" lang="en-US" altLang="zh-CN" dirty="0"/>
              <a:t>D</a:t>
            </a:r>
            <a:r>
              <a:rPr kumimoji="1" lang="zh-CN" altLang="en-US" dirty="0"/>
              <a:t>所带来的</a:t>
            </a:r>
            <a:endParaRPr kumimoji="1" lang="en-US" altLang="zh-CN" dirty="0"/>
          </a:p>
          <a:p>
            <a:r>
              <a:rPr kumimoji="1" lang="zh-CN" altLang="en-US" dirty="0"/>
              <a:t>简化一下就是右图，</a:t>
            </a:r>
            <a:r>
              <a:rPr kumimoji="1" lang="en-US" altLang="zh-CN" dirty="0"/>
              <a:t>D</a:t>
            </a:r>
            <a:r>
              <a:rPr kumimoji="1" lang="zh-CN" altLang="en-US" dirty="0"/>
              <a:t>表示训练数据集，</a:t>
            </a:r>
            <a:r>
              <a:rPr kumimoji="1" lang="en-US" altLang="zh-CN" dirty="0"/>
              <a:t>x</a:t>
            </a:r>
            <a:r>
              <a:rPr kumimoji="1" lang="zh-CN" altLang="en-US" dirty="0"/>
              <a:t>表示输入的训练数据，</a:t>
            </a:r>
            <a:r>
              <a:rPr kumimoji="1" lang="en-US" altLang="zh-CN" dirty="0"/>
              <a:t>y</a:t>
            </a:r>
            <a:r>
              <a:rPr kumimoji="1" lang="zh-CN" altLang="en-US" dirty="0"/>
              <a:t>表示该输入数据对应的标签</a:t>
            </a:r>
            <a:endParaRPr kumimoji="1" lang="en-US" altLang="zh-CN" dirty="0"/>
          </a:p>
          <a:p>
            <a:r>
              <a:rPr kumimoji="1" lang="el-GR" altLang="ja-JP" dirty="0"/>
              <a:t>Θ</a:t>
            </a:r>
            <a:r>
              <a:rPr kumimoji="1" lang="zh-CN" altLang="en-US" dirty="0"/>
              <a:t>表示模型内部的参数，机器学习指得就是模型学习这些参数的过程</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5</a:t>
            </a:fld>
            <a:endParaRPr kumimoji="1" lang="ja-JP" altLang="en-US"/>
          </a:p>
        </p:txBody>
      </p:sp>
    </p:spTree>
    <p:extLst>
      <p:ext uri="{BB962C8B-B14F-4D97-AF65-F5344CB8AC3E}">
        <p14:creationId xmlns:p14="http://schemas.microsoft.com/office/powerpoint/2010/main" val="324893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一般的情况下，我们可以假设前者服从最一般的高斯分布，即右上图每一点都是一个二维的高斯分布，圆心表示均值大小，半径表示方差大小。</a:t>
            </a:r>
            <a:endParaRPr kumimoji="1" lang="en-US" altLang="zh-CN" dirty="0"/>
          </a:p>
          <a:p>
            <a:r>
              <a:rPr kumimoji="1" lang="zh-CN" altLang="en-US" dirty="0"/>
              <a:t>这样的话，模型的输出与我们想要它输出的标签的差值就是真实的标签与圆心的差值，可以使用最小平方差来数值化这种差距。</a:t>
            </a:r>
            <a:endParaRPr kumimoji="1" lang="en-US" altLang="zh-CN" dirty="0"/>
          </a:p>
          <a:p>
            <a:r>
              <a:rPr kumimoji="1" lang="zh-CN" altLang="en-US" dirty="0"/>
              <a:t>也就是说学习</a:t>
            </a:r>
            <a:r>
              <a:rPr kumimoji="1" lang="en-US" altLang="zh-CN" dirty="0"/>
              <a:t>μ</a:t>
            </a:r>
            <a:r>
              <a:rPr kumimoji="1" lang="zh-CN" altLang="en-US" dirty="0"/>
              <a:t>，使其尽量与真实点的标签</a:t>
            </a:r>
            <a:r>
              <a:rPr kumimoji="1" lang="en-US" altLang="zh-CN" dirty="0"/>
              <a:t>y</a:t>
            </a:r>
            <a:r>
              <a:rPr kumimoji="1" lang="zh-CN" altLang="en-US" dirty="0"/>
              <a:t>相同，这时高斯分布的参数：方差可以当做固定的。</a:t>
            </a:r>
            <a:endParaRPr kumimoji="1" lang="en-US" altLang="zh-CN" dirty="0"/>
          </a:p>
          <a:p>
            <a:r>
              <a:rPr kumimoji="1" lang="zh-CN" altLang="en-US" dirty="0"/>
              <a:t>而考虑到模型的参数也是服从概率分布的话，即高斯分布的参数：方差也服从一个概率分布的话，</a:t>
            </a:r>
            <a:r>
              <a:rPr kumimoji="1" lang="el-GR" altLang="zh-CN" dirty="0"/>
              <a:t>Σ</a:t>
            </a:r>
            <a:r>
              <a:rPr kumimoji="1" lang="zh-CN" altLang="en-US" dirty="0"/>
              <a:t>就不能看作是常数，它也是随数据的变化而变换的，</a:t>
            </a:r>
            <a:endParaRPr kumimoji="1" lang="en-US" altLang="zh-CN" dirty="0"/>
          </a:p>
          <a:p>
            <a:r>
              <a:rPr kumimoji="1" lang="zh-CN" altLang="en-US" dirty="0"/>
              <a:t>则得到下面的损失函数</a:t>
            </a:r>
            <a:r>
              <a:rPr kumimoji="1" lang="en-US" altLang="zh-CN" dirty="0"/>
              <a:t>(</a:t>
            </a:r>
            <a:r>
              <a:rPr kumimoji="1" lang="zh-CN" altLang="en-US" dirty="0"/>
              <a:t>用于表示模型输出与真实标签差距的函数</a:t>
            </a:r>
            <a:r>
              <a:rPr kumimoji="1" lang="en-US" altLang="zh-CN" dirty="0"/>
              <a:t>)</a:t>
            </a:r>
            <a:r>
              <a:rPr kumimoji="1" lang="zh-CN"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6</a:t>
            </a:fld>
            <a:endParaRPr kumimoji="1" lang="ja-JP" altLang="en-US"/>
          </a:p>
        </p:txBody>
      </p:sp>
    </p:spTree>
    <p:extLst>
      <p:ext uri="{BB962C8B-B14F-4D97-AF65-F5344CB8AC3E}">
        <p14:creationId xmlns:p14="http://schemas.microsoft.com/office/powerpoint/2010/main" val="30961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下面讨论一下，模型本身参数所服从的概率分布。</a:t>
            </a:r>
            <a:endParaRPr kumimoji="1" lang="en-US" altLang="zh-CN" dirty="0"/>
          </a:p>
          <a:p>
            <a:r>
              <a:rPr kumimoji="1" lang="zh-CN" altLang="en-US" dirty="0"/>
              <a:t>这种概率分布是由使用的数据不同所产生的，利用贝叶斯公式，我们可以把它转换一下。</a:t>
            </a:r>
            <a:endParaRPr kumimoji="1" lang="en-US" altLang="zh-CN" dirty="0"/>
          </a:p>
          <a:p>
            <a:r>
              <a:rPr kumimoji="1" lang="zh-CN" altLang="en-US" dirty="0"/>
              <a:t>如最上面的式子。</a:t>
            </a:r>
            <a:endParaRPr kumimoji="1" lang="en-US" altLang="zh-CN" dirty="0"/>
          </a:p>
          <a:p>
            <a:endParaRPr kumimoji="1" lang="en-US" altLang="ja-JP" dirty="0"/>
          </a:p>
          <a:p>
            <a:r>
              <a:rPr kumimoji="1" lang="zh-CN" altLang="en-US" dirty="0"/>
              <a:t>为了得到参数</a:t>
            </a:r>
            <a:r>
              <a:rPr kumimoji="1" lang="el-GR" altLang="ja-JP" dirty="0"/>
              <a:t>Θ</a:t>
            </a:r>
            <a:r>
              <a:rPr kumimoji="1" lang="zh-CN" altLang="en-US" dirty="0"/>
              <a:t>的最优值，有两种方法：（注意参数</a:t>
            </a:r>
            <a:r>
              <a:rPr kumimoji="1" lang="el-GR" altLang="ja-JP" dirty="0"/>
              <a:t>Θ</a:t>
            </a:r>
            <a:r>
              <a:rPr kumimoji="1" lang="zh-CN" altLang="en-US" dirty="0"/>
              <a:t>和最优参数</a:t>
            </a:r>
            <a:r>
              <a:rPr kumimoji="1" lang="el-GR" altLang="ja-JP" dirty="0"/>
              <a:t>Θ</a:t>
            </a:r>
            <a:r>
              <a:rPr kumimoji="1" lang="zh-CN" altLang="en-US" dirty="0"/>
              <a:t>是两个概念，前面只是假设参数</a:t>
            </a:r>
            <a:r>
              <a:rPr kumimoji="1" lang="el-GR" altLang="ja-JP" dirty="0"/>
              <a:t>Θ</a:t>
            </a:r>
            <a:r>
              <a:rPr kumimoji="1" lang="zh-CN" altLang="en-US" dirty="0"/>
              <a:t>服从概率分布）</a:t>
            </a:r>
            <a:endParaRPr kumimoji="1" lang="en-US" altLang="zh-CN" dirty="0"/>
          </a:p>
          <a:p>
            <a:r>
              <a:rPr kumimoji="1" lang="en-US" altLang="ja-JP" dirty="0"/>
              <a:t>1.</a:t>
            </a:r>
            <a:r>
              <a:rPr kumimoji="1" lang="zh-CN" altLang="en-US" dirty="0"/>
              <a:t>假定我们要寻找的最优参数</a:t>
            </a:r>
            <a:r>
              <a:rPr kumimoji="1" lang="el-GR" altLang="ja-JP" dirty="0"/>
              <a:t>Θ</a:t>
            </a:r>
            <a:r>
              <a:rPr kumimoji="1" lang="zh-CN" altLang="en-US" dirty="0"/>
              <a:t>是唯一固定的未知数，找到一个参数</a:t>
            </a:r>
            <a:r>
              <a:rPr kumimoji="1" lang="el-GR" altLang="ja-JP" dirty="0"/>
              <a:t>Θ</a:t>
            </a:r>
            <a:r>
              <a:rPr kumimoji="1" lang="zh-CN" altLang="en-US" dirty="0"/>
              <a:t>使得使用到的所有训练数据出现的概率最大，那么这个参数</a:t>
            </a:r>
            <a:r>
              <a:rPr kumimoji="1" lang="el-GR" altLang="ja-JP" dirty="0"/>
              <a:t>Θ</a:t>
            </a:r>
            <a:r>
              <a:rPr kumimoji="1" lang="zh-CN" altLang="en-US" dirty="0"/>
              <a:t>就是最好的；</a:t>
            </a:r>
            <a:endParaRPr kumimoji="1" lang="en-US" altLang="zh-CN" dirty="0"/>
          </a:p>
          <a:p>
            <a:r>
              <a:rPr kumimoji="1" lang="en-US" altLang="ja-JP" dirty="0"/>
              <a:t>2.</a:t>
            </a:r>
            <a:r>
              <a:rPr kumimoji="1" lang="zh-CN" altLang="en-US" dirty="0"/>
              <a:t>假定我们要寻找的最优参数</a:t>
            </a:r>
            <a:r>
              <a:rPr kumimoji="1" lang="el-GR" altLang="ja-JP" dirty="0"/>
              <a:t>Θ</a:t>
            </a:r>
            <a:r>
              <a:rPr kumimoji="1" lang="zh-CN" altLang="en-US" dirty="0"/>
              <a:t>是也是一个随机变量，服从一个概率分布（通常假设其服从高斯分布）。在这种概率分布下，找到使使用到的所有训练数据出现的概率最大的参数</a:t>
            </a:r>
            <a:r>
              <a:rPr kumimoji="1" lang="el-GR" altLang="ja-JP" dirty="0"/>
              <a:t>Θ</a:t>
            </a:r>
            <a:r>
              <a:rPr kumimoji="1" lang="zh-CN" altLang="en-US" dirty="0"/>
              <a:t>。</a:t>
            </a:r>
            <a:endParaRPr kumimoji="1" lang="en-US" altLang="zh-CN" dirty="0"/>
          </a:p>
          <a:p>
            <a:r>
              <a:rPr kumimoji="1" lang="zh-CN" altLang="en-US" dirty="0"/>
              <a:t>可见，第二种方法更科学一些，不过也更复杂，对于事先假设的概率分布依赖度很高。</a:t>
            </a:r>
            <a:endParaRPr kumimoji="1" lang="en-US" altLang="zh-CN" dirty="0"/>
          </a:p>
          <a:p>
            <a:r>
              <a:rPr kumimoji="1" lang="zh-CN" altLang="en-US" dirty="0"/>
              <a:t>但是不管怎样两种方法最终得到的都只是一个最优参数</a:t>
            </a:r>
            <a:r>
              <a:rPr kumimoji="1" lang="el-GR" altLang="ja-JP" dirty="0"/>
              <a:t>Θ</a:t>
            </a:r>
            <a:r>
              <a:rPr kumimoji="1" lang="zh-CN" altLang="en-US" dirty="0"/>
              <a:t>，故名</a:t>
            </a:r>
            <a:r>
              <a:rPr kumimoji="1" lang="ja-JP" altLang="en-US" dirty="0"/>
              <a:t>「点推定」。</a:t>
            </a:r>
            <a:endParaRPr kumimoji="1" lang="en-US" altLang="ja-JP" dirty="0"/>
          </a:p>
          <a:p>
            <a:endParaRPr kumimoji="1" lang="en-US" altLang="ja-JP" dirty="0"/>
          </a:p>
          <a:p>
            <a:r>
              <a:rPr kumimoji="1" lang="zh-CN" altLang="en-US" dirty="0"/>
              <a:t>结合前面提到的知识，我们知道只是得到一个值的话并不好，我们需要的是这个值的概率分布。</a:t>
            </a:r>
            <a:endParaRPr kumimoji="1" lang="en-US" altLang="zh-CN" dirty="0"/>
          </a:p>
          <a:p>
            <a:r>
              <a:rPr kumimoji="1" lang="zh-CN" altLang="en-US" dirty="0"/>
              <a:t>所以比</a:t>
            </a:r>
            <a:r>
              <a:rPr kumimoji="1" lang="ja-JP" altLang="en-US" dirty="0"/>
              <a:t>「点推定」</a:t>
            </a:r>
            <a:r>
              <a:rPr kumimoji="1" lang="zh-CN" altLang="en-US" dirty="0"/>
              <a:t>更好的方法是推导在当前数据集下参数</a:t>
            </a:r>
            <a:r>
              <a:rPr kumimoji="1" lang="el-GR" altLang="ja-JP" dirty="0"/>
              <a:t>Θ</a:t>
            </a:r>
            <a:r>
              <a:rPr kumimoji="1" lang="zh-CN" altLang="en-US" dirty="0"/>
              <a:t>的分布，而不是单纯的用最优参数</a:t>
            </a:r>
            <a:r>
              <a:rPr kumimoji="1" lang="el-GR" altLang="ja-JP" dirty="0"/>
              <a:t>Θ</a:t>
            </a:r>
            <a:r>
              <a:rPr kumimoji="1" lang="zh-CN" altLang="en-US" dirty="0"/>
              <a:t>来取代这个分布。</a:t>
            </a:r>
            <a:endParaRPr kumimoji="1" lang="en-US" altLang="zh-CN" dirty="0"/>
          </a:p>
          <a:p>
            <a:r>
              <a:rPr kumimoji="1" lang="zh-CN" altLang="en-US" dirty="0"/>
              <a:t>但是很遗憾，大多数情况下数学上是无法推导出这个分布的。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7</a:t>
            </a:fld>
            <a:endParaRPr kumimoji="1" lang="ja-JP" altLang="en-US"/>
          </a:p>
        </p:txBody>
      </p:sp>
    </p:spTree>
    <p:extLst>
      <p:ext uri="{BB962C8B-B14F-4D97-AF65-F5344CB8AC3E}">
        <p14:creationId xmlns:p14="http://schemas.microsoft.com/office/powerpoint/2010/main" val="105013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但是我们近似这个分布。</a:t>
            </a:r>
            <a:endParaRPr kumimoji="1" lang="en-US" altLang="zh-CN" dirty="0"/>
          </a:p>
          <a:p>
            <a:r>
              <a:rPr kumimoji="1" lang="zh-CN" altLang="en-US" dirty="0"/>
              <a:t>把函数当作变量，带入原式进行求解的</a:t>
            </a:r>
            <a:r>
              <a:rPr kumimoji="1" lang="ja-JP" altLang="en-US" dirty="0"/>
              <a:t>「</a:t>
            </a:r>
            <a:r>
              <a:rPr lang="ja-JP" altLang="en-US" b="0" i="0" dirty="0">
                <a:solidFill>
                  <a:srgbClr val="EA4335"/>
                </a:solidFill>
                <a:effectLst/>
                <a:latin typeface="arial" panose="020B0604020202020204" pitchFamily="34" charset="0"/>
              </a:rPr>
              <a:t>変分</a:t>
            </a:r>
            <a:r>
              <a:rPr lang="ja-JP" altLang="en-US" b="0" i="0" dirty="0">
                <a:solidFill>
                  <a:srgbClr val="202124"/>
                </a:solidFill>
                <a:effectLst/>
                <a:latin typeface="arial" panose="020B0604020202020204" pitchFamily="34" charset="0"/>
              </a:rPr>
              <a:t>法</a:t>
            </a:r>
            <a:r>
              <a:rPr kumimoji="1" lang="ja-JP" altLang="en-US" dirty="0"/>
              <a:t>」</a:t>
            </a:r>
            <a:r>
              <a:rPr kumimoji="1" lang="zh-CN" altLang="en-US" dirty="0"/>
              <a:t>便是一种普遍的解法</a:t>
            </a:r>
            <a:r>
              <a:rPr kumimoji="1" lang="ja-JP" altLang="en-US" dirty="0"/>
              <a:t>。</a:t>
            </a:r>
            <a:endParaRPr kumimoji="1" lang="en-US" altLang="zh-CN" dirty="0"/>
          </a:p>
          <a:p>
            <a:endParaRPr kumimoji="1" lang="en-US" altLang="ja-JP" dirty="0"/>
          </a:p>
          <a:p>
            <a:r>
              <a:rPr kumimoji="1" lang="ja-JP" altLang="en-US" dirty="0"/>
              <a:t>「</a:t>
            </a:r>
            <a:r>
              <a:rPr lang="ja-JP" altLang="en-US" b="0" i="0" dirty="0">
                <a:solidFill>
                  <a:srgbClr val="EA4335"/>
                </a:solidFill>
                <a:effectLst/>
                <a:latin typeface="arial" panose="020B0604020202020204" pitchFamily="34" charset="0"/>
              </a:rPr>
              <a:t>変分</a:t>
            </a:r>
            <a:r>
              <a:rPr lang="ja-JP" altLang="en-US" b="0" i="0" dirty="0">
                <a:solidFill>
                  <a:srgbClr val="202124"/>
                </a:solidFill>
                <a:effectLst/>
                <a:latin typeface="arial" panose="020B0604020202020204" pitchFamily="34" charset="0"/>
              </a:rPr>
              <a:t>法</a:t>
            </a:r>
            <a:r>
              <a:rPr kumimoji="1" lang="ja-JP" altLang="en-US" dirty="0"/>
              <a:t>」</a:t>
            </a:r>
            <a:r>
              <a:rPr lang="ja-JP" altLang="en-US" b="0" i="0" dirty="0">
                <a:solidFill>
                  <a:srgbClr val="202124"/>
                </a:solidFill>
                <a:effectLst/>
                <a:latin typeface="arial" panose="020B0604020202020204" pitchFamily="34" charset="0"/>
              </a:rPr>
              <a:t>は、ある関数</a:t>
            </a:r>
            <a:r>
              <a:rPr lang="en-US" altLang="ja-JP" b="0" i="0" dirty="0">
                <a:solidFill>
                  <a:srgbClr val="202124"/>
                </a:solidFill>
                <a:effectLst/>
                <a:latin typeface="arial" panose="020B0604020202020204" pitchFamily="34" charset="0"/>
              </a:rPr>
              <a:t>y(x)</a:t>
            </a:r>
            <a:r>
              <a:rPr lang="ja-JP" altLang="en-US" b="0" i="0" dirty="0">
                <a:solidFill>
                  <a:srgbClr val="202124"/>
                </a:solidFill>
                <a:effectLst/>
                <a:latin typeface="arial" panose="020B0604020202020204" pitchFamily="34" charset="0"/>
              </a:rPr>
              <a:t>によって決定される関数</a:t>
            </a:r>
            <a:r>
              <a:rPr lang="en-US" altLang="ja-JP" b="0" i="0" dirty="0">
                <a:solidFill>
                  <a:srgbClr val="202124"/>
                </a:solidFill>
                <a:effectLst/>
                <a:latin typeface="arial" panose="020B0604020202020204" pitchFamily="34" charset="0"/>
              </a:rPr>
              <a:t>I</a:t>
            </a:r>
            <a:r>
              <a:rPr lang="ja-JP" altLang="en-US" b="0" i="0" dirty="0">
                <a:solidFill>
                  <a:srgbClr val="202124"/>
                </a:solidFill>
                <a:effectLst/>
                <a:latin typeface="arial" panose="020B0604020202020204" pitchFamily="34" charset="0"/>
              </a:rPr>
              <a:t>の最適化問題を考える際に、その関数</a:t>
            </a:r>
            <a:r>
              <a:rPr lang="en-US" altLang="ja-JP" b="0" i="0" dirty="0">
                <a:solidFill>
                  <a:srgbClr val="202124"/>
                </a:solidFill>
                <a:effectLst/>
                <a:latin typeface="arial" panose="020B0604020202020204" pitchFamily="34" charset="0"/>
              </a:rPr>
              <a:t>I</a:t>
            </a:r>
            <a:r>
              <a:rPr lang="ja-JP" altLang="en-US" b="0" i="0" dirty="0">
                <a:solidFill>
                  <a:srgbClr val="202124"/>
                </a:solidFill>
                <a:effectLst/>
                <a:latin typeface="arial" panose="020B0604020202020204" pitchFamily="34" charset="0"/>
              </a:rPr>
              <a:t>を最小化・最大化するような</a:t>
            </a:r>
            <a:r>
              <a:rPr lang="en-US" altLang="ja-JP" b="0" i="0" dirty="0">
                <a:solidFill>
                  <a:srgbClr val="202124"/>
                </a:solidFill>
                <a:effectLst/>
                <a:latin typeface="arial" panose="020B0604020202020204" pitchFamily="34" charset="0"/>
              </a:rPr>
              <a:t>y(x)</a:t>
            </a:r>
            <a:r>
              <a:rPr lang="ja-JP" altLang="en-US" b="0" i="0" dirty="0">
                <a:solidFill>
                  <a:srgbClr val="202124"/>
                </a:solidFill>
                <a:effectLst/>
                <a:latin typeface="arial" panose="020B0604020202020204" pitchFamily="34" charset="0"/>
              </a:rPr>
              <a:t>を求めることである。</a:t>
            </a:r>
            <a:endParaRPr lang="en-US" altLang="ja-JP" b="0" i="0" dirty="0">
              <a:solidFill>
                <a:srgbClr val="202124"/>
              </a:solidFill>
              <a:effectLst/>
              <a:latin typeface="arial" panose="020B0604020202020204" pitchFamily="34" charset="0"/>
            </a:endParaRPr>
          </a:p>
          <a:p>
            <a:endParaRPr kumimoji="1" lang="en-US" altLang="ja-JP" b="0" i="0" dirty="0">
              <a:solidFill>
                <a:srgbClr val="202124"/>
              </a:solidFill>
              <a:effectLst/>
              <a:latin typeface="arial" panose="020B0604020202020204" pitchFamily="34" charset="0"/>
            </a:endParaRPr>
          </a:p>
          <a:p>
            <a:r>
              <a:rPr kumimoji="1" lang="zh-CN" altLang="en-US" b="0" i="0" dirty="0">
                <a:solidFill>
                  <a:srgbClr val="202124"/>
                </a:solidFill>
                <a:effectLst/>
                <a:latin typeface="arial" panose="020B0604020202020204" pitchFamily="34" charset="0"/>
              </a:rPr>
              <a:t>上图蓝色的分布</a:t>
            </a:r>
            <a:r>
              <a:rPr kumimoji="1" lang="en-US" altLang="zh-CN" b="0" i="0" dirty="0">
                <a:solidFill>
                  <a:srgbClr val="202124"/>
                </a:solidFill>
                <a:effectLst/>
                <a:latin typeface="arial" panose="020B0604020202020204" pitchFamily="34" charset="0"/>
              </a:rPr>
              <a:t>q</a:t>
            </a:r>
            <a:r>
              <a:rPr kumimoji="1" lang="zh-CN" altLang="en-US" b="0" i="0" dirty="0">
                <a:solidFill>
                  <a:srgbClr val="202124"/>
                </a:solidFill>
                <a:effectLst/>
                <a:latin typeface="arial" panose="020B0604020202020204" pitchFamily="34" charset="0"/>
              </a:rPr>
              <a:t>就是近似得到的结果，而右图是单一使用最优</a:t>
            </a:r>
            <a:r>
              <a:rPr kumimoji="1" lang="zh-CN" altLang="en-US" dirty="0"/>
              <a:t>参数</a:t>
            </a:r>
            <a:r>
              <a:rPr kumimoji="1" lang="el-GR" altLang="ja-JP" dirty="0"/>
              <a:t>Θ</a:t>
            </a:r>
            <a:r>
              <a:rPr kumimoji="1" lang="en-US" altLang="ja-JP" dirty="0"/>
              <a:t>1</a:t>
            </a:r>
            <a:r>
              <a:rPr kumimoji="1" lang="zh-CN" altLang="en-US" dirty="0"/>
              <a:t>或者</a:t>
            </a:r>
            <a:r>
              <a:rPr kumimoji="1" lang="zh-CN" altLang="en-US" b="0" i="0" dirty="0">
                <a:solidFill>
                  <a:srgbClr val="202124"/>
                </a:solidFill>
                <a:effectLst/>
                <a:latin typeface="arial" panose="020B0604020202020204" pitchFamily="34" charset="0"/>
              </a:rPr>
              <a:t>最优</a:t>
            </a:r>
            <a:r>
              <a:rPr kumimoji="1" lang="zh-CN" altLang="en-US" dirty="0"/>
              <a:t>参数</a:t>
            </a:r>
            <a:r>
              <a:rPr kumimoji="1" lang="el-GR" altLang="ja-JP" dirty="0"/>
              <a:t>Θ</a:t>
            </a:r>
            <a:r>
              <a:rPr kumimoji="1" lang="en-US" altLang="ja-JP" dirty="0"/>
              <a:t>2</a:t>
            </a:r>
            <a:r>
              <a:rPr kumimoji="1" lang="zh-CN" altLang="en-US" dirty="0"/>
              <a:t>来代替整个</a:t>
            </a:r>
            <a:r>
              <a:rPr kumimoji="1" lang="el-GR" altLang="ja-JP" dirty="0"/>
              <a:t>Θ</a:t>
            </a:r>
            <a:r>
              <a:rPr kumimoji="1" lang="zh-CN" altLang="en-US" dirty="0"/>
              <a:t>。（说是最优，其实是局部最优的意思）</a:t>
            </a:r>
            <a:endParaRPr kumimoji="1" lang="en-US" altLang="zh-CN" dirty="0"/>
          </a:p>
          <a:p>
            <a:r>
              <a:rPr kumimoji="1" lang="zh-CN" altLang="en-US" dirty="0"/>
              <a:t>也可见</a:t>
            </a:r>
            <a:r>
              <a:rPr kumimoji="1" lang="ja-JP" altLang="en-US" dirty="0"/>
              <a:t>「</a:t>
            </a:r>
            <a:r>
              <a:rPr lang="ja-JP" altLang="en-US" b="0" i="0" dirty="0">
                <a:solidFill>
                  <a:srgbClr val="EA4335"/>
                </a:solidFill>
                <a:effectLst/>
                <a:latin typeface="arial" panose="020B0604020202020204" pitchFamily="34" charset="0"/>
              </a:rPr>
              <a:t>変分</a:t>
            </a:r>
            <a:r>
              <a:rPr lang="ja-JP" altLang="en-US" b="0" i="0" dirty="0">
                <a:solidFill>
                  <a:srgbClr val="202124"/>
                </a:solidFill>
                <a:effectLst/>
                <a:latin typeface="arial" panose="020B0604020202020204" pitchFamily="34" charset="0"/>
              </a:rPr>
              <a:t>法</a:t>
            </a:r>
            <a:r>
              <a:rPr kumimoji="1" lang="ja-JP" altLang="en-US" dirty="0"/>
              <a:t>」</a:t>
            </a:r>
            <a:r>
              <a:rPr kumimoji="1" lang="zh-CN" altLang="en-US" dirty="0"/>
              <a:t>得到的结果取决于假设的分布（左图中假设的是高斯分布，所以只有一个波峰，实际很多情况下是混合高斯分布，有很多波峰）</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8</a:t>
            </a:fld>
            <a:endParaRPr kumimoji="1" lang="ja-JP" altLang="en-US"/>
          </a:p>
        </p:txBody>
      </p:sp>
    </p:spTree>
    <p:extLst>
      <p:ext uri="{BB962C8B-B14F-4D97-AF65-F5344CB8AC3E}">
        <p14:creationId xmlns:p14="http://schemas.microsoft.com/office/powerpoint/2010/main" val="70481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最后，来提一下机器学习模型的可微分性。</a:t>
            </a:r>
            <a:endParaRPr kumimoji="1" lang="en-US" altLang="zh-CN" dirty="0"/>
          </a:p>
          <a:p>
            <a:endParaRPr kumimoji="1" lang="en-US" altLang="ja-JP" dirty="0"/>
          </a:p>
          <a:p>
            <a:r>
              <a:rPr kumimoji="1" lang="zh-CN" altLang="en-US" dirty="0"/>
              <a:t>由于深度神经网络等很多机器模型都相当于“黑盒”，即很难解释其输出的结果和输入究竟是什么样的关系，</a:t>
            </a:r>
            <a:endParaRPr kumimoji="1" lang="en-US" altLang="zh-CN" dirty="0"/>
          </a:p>
          <a:p>
            <a:r>
              <a:rPr kumimoji="1" lang="zh-CN" altLang="en-US" dirty="0"/>
              <a:t>这就导致产业应用时有很大的壁垒，毕竟一些高精度的制造业涉及的不光是金钱，还有用户的生命，所以出现什么差错不能简单的将原因归结于无法解释的“黑盒”。</a:t>
            </a:r>
            <a:endParaRPr kumimoji="1" lang="en-US" altLang="zh-CN" dirty="0"/>
          </a:p>
          <a:p>
            <a:endParaRPr kumimoji="1" lang="en-US" altLang="ja-JP" dirty="0"/>
          </a:p>
          <a:p>
            <a:r>
              <a:rPr kumimoji="1" lang="zh-CN" altLang="en-US" dirty="0"/>
              <a:t>所以如果能有可以解释的算法，很多行业都是优先使用后者。</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9</a:t>
            </a:fld>
            <a:endParaRPr kumimoji="1" lang="ja-JP" altLang="en-US"/>
          </a:p>
        </p:txBody>
      </p:sp>
    </p:spTree>
    <p:extLst>
      <p:ext uri="{BB962C8B-B14F-4D97-AF65-F5344CB8AC3E}">
        <p14:creationId xmlns:p14="http://schemas.microsoft.com/office/powerpoint/2010/main" val="145966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413569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84222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270894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91172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810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76677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02439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8209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1025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89671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53415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F2726F3-FE06-45CB-8A94-0019E2F4F996}" type="datetimeFigureOut">
              <a:rPr kumimoji="1" lang="ja-JP" altLang="en-US" smtClean="0"/>
              <a:t>2021/2/23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207348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84EE5-181A-4B3C-98F9-525882555681}"/>
              </a:ext>
            </a:extLst>
          </p:cNvPr>
          <p:cNvSpPr>
            <a:spLocks noGrp="1"/>
          </p:cNvSpPr>
          <p:nvPr>
            <p:ph type="ctrTitle"/>
          </p:nvPr>
        </p:nvSpPr>
        <p:spPr/>
        <p:txBody>
          <a:bodyPr>
            <a:normAutofit/>
          </a:bodyPr>
          <a:lstStyle/>
          <a:p>
            <a:r>
              <a:rPr kumimoji="1" lang="ja-JP" altLang="en-US" sz="4800" dirty="0"/>
              <a:t>不確実性と微分可能性を考慮した機械学習</a:t>
            </a:r>
          </a:p>
        </p:txBody>
      </p:sp>
      <p:sp>
        <p:nvSpPr>
          <p:cNvPr id="3" name="字幕 2">
            <a:extLst>
              <a:ext uri="{FF2B5EF4-FFF2-40B4-BE49-F238E27FC236}">
                <a16:creationId xmlns:a16="http://schemas.microsoft.com/office/drawing/2014/main" id="{642B6A2F-1CD7-4104-82F9-8CBC416BC853}"/>
              </a:ext>
            </a:extLst>
          </p:cNvPr>
          <p:cNvSpPr>
            <a:spLocks noGrp="1"/>
          </p:cNvSpPr>
          <p:nvPr>
            <p:ph type="subTitle" idx="1"/>
          </p:nvPr>
        </p:nvSpPr>
        <p:spPr>
          <a:xfrm>
            <a:off x="1524000" y="4333558"/>
            <a:ext cx="9144000" cy="1655762"/>
          </a:xfrm>
        </p:spPr>
        <p:txBody>
          <a:bodyPr/>
          <a:lstStyle/>
          <a:p>
            <a:r>
              <a:rPr kumimoji="1" lang="ja-JP" altLang="en-US" dirty="0"/>
              <a:t>徐　宏坤</a:t>
            </a:r>
            <a:endParaRPr kumimoji="1" lang="en-US" altLang="ja-JP" dirty="0"/>
          </a:p>
          <a:p>
            <a:r>
              <a:rPr kumimoji="1" lang="en-US" altLang="ja-JP" dirty="0"/>
              <a:t>2021.02.22</a:t>
            </a:r>
            <a:endParaRPr kumimoji="1" lang="ja-JP" altLang="en-US" dirty="0"/>
          </a:p>
        </p:txBody>
      </p:sp>
    </p:spTree>
    <p:extLst>
      <p:ext uri="{BB962C8B-B14F-4D97-AF65-F5344CB8AC3E}">
        <p14:creationId xmlns:p14="http://schemas.microsoft.com/office/powerpoint/2010/main" val="426056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BA3C8FC-23F0-4125-A10F-D37190C41FE8}"/>
              </a:ext>
            </a:extLst>
          </p:cNvPr>
          <p:cNvSpPr>
            <a:spLocks noGrp="1"/>
          </p:cNvSpPr>
          <p:nvPr>
            <p:ph idx="1"/>
          </p:nvPr>
        </p:nvSpPr>
        <p:spPr/>
        <p:txBody>
          <a:bodyPr/>
          <a:lstStyle/>
          <a:p>
            <a:r>
              <a:rPr kumimoji="1" lang="ja-JP" altLang="en-US" dirty="0"/>
              <a:t>アルゴリズムが存在したとしても、それが単純に適用できるケースは少ない</a:t>
            </a:r>
            <a:endParaRPr kumimoji="1" lang="en-US" altLang="ja-JP" dirty="0"/>
          </a:p>
          <a:p>
            <a:endParaRPr lang="en-US" altLang="ja-JP" dirty="0"/>
          </a:p>
          <a:p>
            <a:endParaRPr lang="en-US" altLang="ja-JP" dirty="0"/>
          </a:p>
          <a:p>
            <a:endParaRPr lang="en-US" altLang="ja-JP" dirty="0"/>
          </a:p>
          <a:p>
            <a:endParaRPr lang="en-US" altLang="ja-JP" dirty="0"/>
          </a:p>
          <a:p>
            <a:r>
              <a:rPr kumimoji="1" lang="ja-JP" altLang="en-US" dirty="0"/>
              <a:t>アルゴリズムに必要なパラメータを「学習」できるか？</a:t>
            </a:r>
            <a:endParaRPr kumimoji="1" lang="en-US" altLang="ja-JP" dirty="0"/>
          </a:p>
          <a:p>
            <a:pPr marL="0" indent="0">
              <a:buNone/>
            </a:pPr>
            <a:r>
              <a:rPr kumimoji="1" lang="ja-JP" altLang="en-US" sz="2000" dirty="0">
                <a:solidFill>
                  <a:srgbClr val="BE5108"/>
                </a:solidFill>
              </a:rPr>
              <a:t>⇒ アルゴリズムが微分可能</a:t>
            </a:r>
            <a:r>
              <a:rPr kumimoji="1" lang="en-US" altLang="ja-JP" sz="2000" dirty="0">
                <a:solidFill>
                  <a:srgbClr val="BE5108"/>
                </a:solidFill>
              </a:rPr>
              <a:t>(differentiable)</a:t>
            </a:r>
            <a:r>
              <a:rPr kumimoji="1" lang="ja-JP" altLang="en-US" sz="2000" dirty="0">
                <a:solidFill>
                  <a:srgbClr val="BE5108"/>
                </a:solidFill>
              </a:rPr>
              <a:t>であれば可能！</a:t>
            </a:r>
            <a:endParaRPr kumimoji="1" lang="en-US" altLang="ja-JP" sz="2000" dirty="0">
              <a:solidFill>
                <a:srgbClr val="BE5108"/>
              </a:solidFill>
            </a:endParaRPr>
          </a:p>
          <a:p>
            <a:endParaRPr kumimoji="1" lang="ja-JP" altLang="en-US" dirty="0"/>
          </a:p>
        </p:txBody>
      </p:sp>
      <p:sp>
        <p:nvSpPr>
          <p:cNvPr id="2" name="タイトル 1">
            <a:extLst>
              <a:ext uri="{FF2B5EF4-FFF2-40B4-BE49-F238E27FC236}">
                <a16:creationId xmlns:a16="http://schemas.microsoft.com/office/drawing/2014/main" id="{687FFC95-D5E0-43C1-BBD2-30C5A59C7FAD}"/>
              </a:ext>
            </a:extLst>
          </p:cNvPr>
          <p:cNvSpPr>
            <a:spLocks noGrp="1"/>
          </p:cNvSpPr>
          <p:nvPr>
            <p:ph type="title"/>
          </p:nvPr>
        </p:nvSpPr>
        <p:spPr/>
        <p:txBody>
          <a:bodyPr/>
          <a:lstStyle/>
          <a:p>
            <a:r>
              <a:rPr kumimoji="1" lang="ja-JP" altLang="en-US" dirty="0"/>
              <a:t>微分可能性</a:t>
            </a:r>
          </a:p>
        </p:txBody>
      </p:sp>
      <p:sp>
        <p:nvSpPr>
          <p:cNvPr id="4" name="テキスト ボックス 3">
            <a:extLst>
              <a:ext uri="{FF2B5EF4-FFF2-40B4-BE49-F238E27FC236}">
                <a16:creationId xmlns:a16="http://schemas.microsoft.com/office/drawing/2014/main" id="{28A670B1-B5B0-4CFD-AE7B-CEB7A4511F55}"/>
              </a:ext>
            </a:extLst>
          </p:cNvPr>
          <p:cNvSpPr txBox="1"/>
          <p:nvPr/>
        </p:nvSpPr>
        <p:spPr>
          <a:xfrm>
            <a:off x="3968890" y="3596987"/>
            <a:ext cx="47135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X</a:t>
            </a:r>
            <a:endParaRPr kumimoji="1" lang="ja-JP" altLang="en-US" sz="2400" dirty="0">
              <a:latin typeface="Arial Rounded MT Bold" panose="020F0704030504030204" pitchFamily="34" charset="0"/>
            </a:endParaRPr>
          </a:p>
        </p:txBody>
      </p:sp>
      <p:sp>
        <p:nvSpPr>
          <p:cNvPr id="5" name="テキスト ボックス 4">
            <a:extLst>
              <a:ext uri="{FF2B5EF4-FFF2-40B4-BE49-F238E27FC236}">
                <a16:creationId xmlns:a16="http://schemas.microsoft.com/office/drawing/2014/main" id="{7CB1A920-F3FF-4889-85B1-0A77629274B4}"/>
              </a:ext>
            </a:extLst>
          </p:cNvPr>
          <p:cNvSpPr txBox="1"/>
          <p:nvPr/>
        </p:nvSpPr>
        <p:spPr>
          <a:xfrm>
            <a:off x="7412483" y="3596986"/>
            <a:ext cx="47135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Y</a:t>
            </a:r>
            <a:endParaRPr kumimoji="1" lang="ja-JP" altLang="en-US" sz="2400" dirty="0">
              <a:latin typeface="Arial Rounded MT Bold" panose="020F0704030504030204" pitchFamily="34" charset="0"/>
            </a:endParaRPr>
          </a:p>
        </p:txBody>
      </p:sp>
      <p:sp>
        <p:nvSpPr>
          <p:cNvPr id="6" name="矢印: 右 5">
            <a:extLst>
              <a:ext uri="{FF2B5EF4-FFF2-40B4-BE49-F238E27FC236}">
                <a16:creationId xmlns:a16="http://schemas.microsoft.com/office/drawing/2014/main" id="{096E531D-7BBC-4090-8900-E4D0663B763C}"/>
              </a:ext>
            </a:extLst>
          </p:cNvPr>
          <p:cNvSpPr/>
          <p:nvPr/>
        </p:nvSpPr>
        <p:spPr>
          <a:xfrm>
            <a:off x="4348269" y="3668628"/>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B2DE88-B800-4984-A3F1-4DB2A9C6D266}"/>
              </a:ext>
            </a:extLst>
          </p:cNvPr>
          <p:cNvSpPr/>
          <p:nvPr/>
        </p:nvSpPr>
        <p:spPr>
          <a:xfrm>
            <a:off x="6941133" y="3668628"/>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8" name="Picture 2" descr="“代码”的图片搜索结果">
            <a:extLst>
              <a:ext uri="{FF2B5EF4-FFF2-40B4-BE49-F238E27FC236}">
                <a16:creationId xmlns:a16="http://schemas.microsoft.com/office/drawing/2014/main" id="{5411A5CA-060B-496A-95E2-175C2CFDF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929" y="3201159"/>
            <a:ext cx="1877438" cy="1253317"/>
          </a:xfrm>
          <a:prstGeom prst="rect">
            <a:avLst/>
          </a:prstGeom>
          <a:noFill/>
          <a:extLst>
            <a:ext uri="{909E8E84-426E-40DD-AFC4-6F175D3DCCD1}">
              <a14:hiddenFill xmlns:a14="http://schemas.microsoft.com/office/drawing/2010/main">
                <a:solidFill>
                  <a:srgbClr val="FFFFFF"/>
                </a:solidFill>
              </a14:hiddenFill>
            </a:ext>
          </a:extLst>
        </p:spPr>
      </p:pic>
      <p:sp>
        <p:nvSpPr>
          <p:cNvPr id="9" name="吹き出し: 角を丸めた四角形 8">
            <a:extLst>
              <a:ext uri="{FF2B5EF4-FFF2-40B4-BE49-F238E27FC236}">
                <a16:creationId xmlns:a16="http://schemas.microsoft.com/office/drawing/2014/main" id="{4A9B1663-AD8A-45A9-A8C8-EF8D8763F32C}"/>
              </a:ext>
            </a:extLst>
          </p:cNvPr>
          <p:cNvSpPr/>
          <p:nvPr/>
        </p:nvSpPr>
        <p:spPr>
          <a:xfrm>
            <a:off x="1293577" y="3120878"/>
            <a:ext cx="2198446" cy="1280487"/>
          </a:xfrm>
          <a:prstGeom prst="wedgeRoundRectCallout">
            <a:avLst>
              <a:gd name="adj1" fmla="val 72285"/>
              <a:gd name="adj2" fmla="val 10140"/>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例</a:t>
            </a:r>
            <a:r>
              <a:rPr kumimoji="1" lang="en-US" altLang="ja-JP" dirty="0"/>
              <a:t>:</a:t>
            </a:r>
            <a:r>
              <a:rPr kumimoji="1" lang="ja-JP" altLang="en-US" dirty="0"/>
              <a:t>入力が画像などの高次元データで</a:t>
            </a:r>
          </a:p>
          <a:p>
            <a:pPr algn="ctr"/>
            <a:r>
              <a:rPr kumimoji="1" lang="ja-JP" altLang="en-US" dirty="0"/>
              <a:t>直接アルゴリズムに入力できない</a:t>
            </a:r>
          </a:p>
        </p:txBody>
      </p:sp>
      <p:sp>
        <p:nvSpPr>
          <p:cNvPr id="14" name="矢印: 右 13">
            <a:extLst>
              <a:ext uri="{FF2B5EF4-FFF2-40B4-BE49-F238E27FC236}">
                <a16:creationId xmlns:a16="http://schemas.microsoft.com/office/drawing/2014/main" id="{F6890671-8B82-4A17-B921-656AAAA317CF}"/>
              </a:ext>
            </a:extLst>
          </p:cNvPr>
          <p:cNvSpPr/>
          <p:nvPr/>
        </p:nvSpPr>
        <p:spPr>
          <a:xfrm rot="5400000">
            <a:off x="5696038" y="2787803"/>
            <a:ext cx="34922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0846838-E8D7-40CE-A191-5B5A3094EED4}"/>
              </a:ext>
            </a:extLst>
          </p:cNvPr>
          <p:cNvSpPr txBox="1"/>
          <p:nvPr/>
        </p:nvSpPr>
        <p:spPr>
          <a:xfrm>
            <a:off x="5692002" y="2310718"/>
            <a:ext cx="559798" cy="461665"/>
          </a:xfrm>
          <a:prstGeom prst="rect">
            <a:avLst/>
          </a:prstGeom>
          <a:noFill/>
        </p:spPr>
        <p:txBody>
          <a:bodyPr wrap="square" rtlCol="0">
            <a:spAutoFit/>
          </a:bodyPr>
          <a:lstStyle/>
          <a:p>
            <a:r>
              <a:rPr kumimoji="1" lang="ja-JP" altLang="en-US" sz="2800" dirty="0">
                <a:latin typeface="Arial Rounded MT Bold" panose="020F0704030504030204" pitchFamily="34" charset="0"/>
              </a:rPr>
              <a:t>𝜃</a:t>
            </a:r>
          </a:p>
        </p:txBody>
      </p:sp>
      <p:sp>
        <p:nvSpPr>
          <p:cNvPr id="16" name="吹き出し: 角を丸めた四角形 15">
            <a:extLst>
              <a:ext uri="{FF2B5EF4-FFF2-40B4-BE49-F238E27FC236}">
                <a16:creationId xmlns:a16="http://schemas.microsoft.com/office/drawing/2014/main" id="{368D0478-D385-4AB8-A217-72EAAE02F848}"/>
              </a:ext>
            </a:extLst>
          </p:cNvPr>
          <p:cNvSpPr/>
          <p:nvPr/>
        </p:nvSpPr>
        <p:spPr>
          <a:xfrm>
            <a:off x="3347770" y="2253853"/>
            <a:ext cx="2096664" cy="795381"/>
          </a:xfrm>
          <a:prstGeom prst="wedgeRoundRectCallout">
            <a:avLst>
              <a:gd name="adj1" fmla="val 64577"/>
              <a:gd name="adj2" fmla="val -12413"/>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r>
              <a:rPr lang="ja-JP" altLang="en-US" sz="1800" dirty="0">
                <a:solidFill>
                  <a:srgbClr val="000000"/>
                </a:solidFill>
                <a:effectLst/>
                <a:latin typeface="PUDGoDpMt"/>
              </a:rPr>
              <a:t>例</a:t>
            </a:r>
            <a:r>
              <a:rPr lang="en-US" altLang="ja-JP" sz="1800" dirty="0">
                <a:solidFill>
                  <a:srgbClr val="000000"/>
                </a:solidFill>
                <a:effectLst/>
                <a:latin typeface="PUDGoDpMt"/>
              </a:rPr>
              <a:t>:</a:t>
            </a:r>
            <a:r>
              <a:rPr lang="ja-JP" altLang="en-US" sz="1800" dirty="0">
                <a:solidFill>
                  <a:srgbClr val="000000"/>
                </a:solidFill>
                <a:effectLst/>
                <a:latin typeface="PUDGoDpMt"/>
              </a:rPr>
              <a:t>アルゴリズムのパラメータが未知</a:t>
            </a:r>
            <a:endParaRPr kumimoji="1" lang="ja-JP" altLang="en-US" dirty="0"/>
          </a:p>
        </p:txBody>
      </p:sp>
      <p:sp>
        <p:nvSpPr>
          <p:cNvPr id="17" name="テキスト ボックス 16">
            <a:extLst>
              <a:ext uri="{FF2B5EF4-FFF2-40B4-BE49-F238E27FC236}">
                <a16:creationId xmlns:a16="http://schemas.microsoft.com/office/drawing/2014/main" id="{B5F301D4-3F91-4F37-A695-00AC701609D1}"/>
              </a:ext>
            </a:extLst>
          </p:cNvPr>
          <p:cNvSpPr txBox="1"/>
          <p:nvPr/>
        </p:nvSpPr>
        <p:spPr>
          <a:xfrm>
            <a:off x="8424171" y="3576041"/>
            <a:ext cx="85160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J(Y)</a:t>
            </a:r>
            <a:endParaRPr kumimoji="1" lang="ja-JP" altLang="en-US" sz="2400" dirty="0">
              <a:latin typeface="Arial Rounded MT Bold" panose="020F0704030504030204" pitchFamily="34" charset="0"/>
            </a:endParaRPr>
          </a:p>
        </p:txBody>
      </p:sp>
      <p:sp>
        <p:nvSpPr>
          <p:cNvPr id="18" name="矢印: 右 17">
            <a:extLst>
              <a:ext uri="{FF2B5EF4-FFF2-40B4-BE49-F238E27FC236}">
                <a16:creationId xmlns:a16="http://schemas.microsoft.com/office/drawing/2014/main" id="{A7FE0783-528D-4CDD-87E2-4BCDF8BB2AF1}"/>
              </a:ext>
            </a:extLst>
          </p:cNvPr>
          <p:cNvSpPr/>
          <p:nvPr/>
        </p:nvSpPr>
        <p:spPr>
          <a:xfrm>
            <a:off x="7918327" y="3668628"/>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85DDDA4F-D33E-45A3-AC86-B8845503D1C0}"/>
              </a:ext>
            </a:extLst>
          </p:cNvPr>
          <p:cNvSpPr/>
          <p:nvPr/>
        </p:nvSpPr>
        <p:spPr>
          <a:xfrm>
            <a:off x="5957001" y="2779946"/>
            <a:ext cx="2373104" cy="1122249"/>
          </a:xfrm>
          <a:custGeom>
            <a:avLst/>
            <a:gdLst>
              <a:gd name="connsiteX0" fmla="*/ 2738157 w 2738157"/>
              <a:gd name="connsiteY0" fmla="*/ 1322962 h 1386946"/>
              <a:gd name="connsiteX1" fmla="*/ 189510 w 2738157"/>
              <a:gd name="connsiteY1" fmla="*/ 1235413 h 1386946"/>
              <a:gd name="connsiteX2" fmla="*/ 189510 w 2738157"/>
              <a:gd name="connsiteY2" fmla="*/ 0 h 1386946"/>
            </a:gdLst>
            <a:ahLst/>
            <a:cxnLst>
              <a:cxn ang="0">
                <a:pos x="connsiteX0" y="connsiteY0"/>
              </a:cxn>
              <a:cxn ang="0">
                <a:pos x="connsiteX1" y="connsiteY1"/>
              </a:cxn>
              <a:cxn ang="0">
                <a:pos x="connsiteX2" y="connsiteY2"/>
              </a:cxn>
            </a:cxnLst>
            <a:rect l="l" t="t" r="r" b="b"/>
            <a:pathLst>
              <a:path w="2738157" h="1386946">
                <a:moveTo>
                  <a:pt x="2738157" y="1322962"/>
                </a:moveTo>
                <a:cubicBezTo>
                  <a:pt x="1676220" y="1389434"/>
                  <a:pt x="614284" y="1455907"/>
                  <a:pt x="189510" y="1235413"/>
                </a:cubicBezTo>
                <a:cubicBezTo>
                  <a:pt x="-235264" y="1014919"/>
                  <a:pt x="186268" y="223736"/>
                  <a:pt x="189510" y="0"/>
                </a:cubicBezTo>
              </a:path>
            </a:pathLst>
          </a:custGeom>
          <a:noFill/>
          <a:ln w="41275">
            <a:solidFill>
              <a:srgbClr val="BE5108"/>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14024E55-DF92-4ED8-BFCA-1815453DB4C2}"/>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42588" y="2360382"/>
            <a:ext cx="459671" cy="669502"/>
          </a:xfrm>
          <a:prstGeom prst="rect">
            <a:avLst/>
          </a:prstGeom>
        </p:spPr>
      </p:pic>
    </p:spTree>
    <p:extLst>
      <p:ext uri="{BB962C8B-B14F-4D97-AF65-F5344CB8AC3E}">
        <p14:creationId xmlns:p14="http://schemas.microsoft.com/office/powerpoint/2010/main" val="24077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F8A59-2CAA-4577-8A99-F5E6801A7232}"/>
              </a:ext>
            </a:extLst>
          </p:cNvPr>
          <p:cNvSpPr>
            <a:spLocks noGrp="1"/>
          </p:cNvSpPr>
          <p:nvPr>
            <p:ph type="title"/>
          </p:nvPr>
        </p:nvSpPr>
        <p:spPr/>
        <p:txBody>
          <a:bodyPr/>
          <a:lstStyle/>
          <a:p>
            <a:r>
              <a:rPr kumimoji="1" lang="ja-JP" altLang="en-US" dirty="0"/>
              <a:t>深層学習モデルの微分可能性</a:t>
            </a:r>
          </a:p>
        </p:txBody>
      </p:sp>
      <p:sp>
        <p:nvSpPr>
          <p:cNvPr id="3" name="コンテンツ プレースホルダー 2">
            <a:extLst>
              <a:ext uri="{FF2B5EF4-FFF2-40B4-BE49-F238E27FC236}">
                <a16:creationId xmlns:a16="http://schemas.microsoft.com/office/drawing/2014/main" id="{0DD660B1-3DE1-4A67-9E59-1F711185DDC5}"/>
              </a:ext>
            </a:extLst>
          </p:cNvPr>
          <p:cNvSpPr>
            <a:spLocks noGrp="1"/>
          </p:cNvSpPr>
          <p:nvPr>
            <p:ph idx="1"/>
          </p:nvPr>
        </p:nvSpPr>
        <p:spPr/>
        <p:txBody>
          <a:bodyPr/>
          <a:lstStyle/>
          <a:p>
            <a:r>
              <a:rPr kumimoji="1" lang="ja-JP" altLang="en-US" dirty="0"/>
              <a:t>微分可能な関数の集合体（合成関数）</a:t>
            </a:r>
            <a:endParaRPr kumimoji="1" lang="en-US" altLang="ja-JP" dirty="0"/>
          </a:p>
          <a:p>
            <a:pPr>
              <a:buFont typeface="Wingdings" panose="05000000000000000000" pitchFamily="2" charset="2"/>
              <a:buChar char="Ø"/>
            </a:pPr>
            <a:r>
              <a:rPr kumimoji="1" lang="ja-JP" altLang="en-US" sz="2000" dirty="0"/>
              <a:t>微分可能な関数が直並列に並んだ（巨大な）ネットワーク</a:t>
            </a:r>
          </a:p>
          <a:p>
            <a:pPr>
              <a:buFont typeface="Wingdings" panose="05000000000000000000" pitchFamily="2" charset="2"/>
              <a:buChar char="Ø"/>
            </a:pPr>
            <a:r>
              <a:rPr kumimoji="1" lang="ja-JP" altLang="en-US" sz="2000" dirty="0"/>
              <a:t>連鎖律により全パラメータの微分を計算できる → 学習可能な関数</a:t>
            </a:r>
          </a:p>
        </p:txBody>
      </p:sp>
      <p:pic>
        <p:nvPicPr>
          <p:cNvPr id="5" name="図 4">
            <a:extLst>
              <a:ext uri="{FF2B5EF4-FFF2-40B4-BE49-F238E27FC236}">
                <a16:creationId xmlns:a16="http://schemas.microsoft.com/office/drawing/2014/main" id="{B19D3D1C-795B-4FB7-B646-30EFBED3E15E}"/>
              </a:ext>
            </a:extLst>
          </p:cNvPr>
          <p:cNvPicPr>
            <a:picLocks noChangeAspect="1"/>
          </p:cNvPicPr>
          <p:nvPr/>
        </p:nvPicPr>
        <p:blipFill>
          <a:blip r:embed="rId3"/>
          <a:stretch>
            <a:fillRect/>
          </a:stretch>
        </p:blipFill>
        <p:spPr>
          <a:xfrm>
            <a:off x="424206" y="3521889"/>
            <a:ext cx="11500701" cy="3185281"/>
          </a:xfrm>
          <a:prstGeom prst="rect">
            <a:avLst/>
          </a:prstGeom>
        </p:spPr>
      </p:pic>
    </p:spTree>
    <p:extLst>
      <p:ext uri="{BB962C8B-B14F-4D97-AF65-F5344CB8AC3E}">
        <p14:creationId xmlns:p14="http://schemas.microsoft.com/office/powerpoint/2010/main" val="17550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6CED-7FFA-4335-A97E-E4670378B552}"/>
              </a:ext>
            </a:extLst>
          </p:cNvPr>
          <p:cNvSpPr>
            <a:spLocks noGrp="1"/>
          </p:cNvSpPr>
          <p:nvPr>
            <p:ph type="title"/>
          </p:nvPr>
        </p:nvSpPr>
        <p:spPr>
          <a:xfrm>
            <a:off x="838200" y="2766219"/>
            <a:ext cx="10515600" cy="1325562"/>
          </a:xfrm>
        </p:spPr>
        <p:txBody>
          <a:bodyPr/>
          <a:lstStyle/>
          <a:p>
            <a:pPr algn="ctr"/>
            <a:r>
              <a:rPr kumimoji="1" lang="ja-JP" altLang="en-US" dirty="0"/>
              <a:t>ご清聴ありがとうございました</a:t>
            </a:r>
          </a:p>
        </p:txBody>
      </p:sp>
    </p:spTree>
    <p:extLst>
      <p:ext uri="{BB962C8B-B14F-4D97-AF65-F5344CB8AC3E}">
        <p14:creationId xmlns:p14="http://schemas.microsoft.com/office/powerpoint/2010/main" val="322115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A7374-1B3B-4C50-9F67-22D2AFBE6D10}"/>
              </a:ext>
            </a:extLst>
          </p:cNvPr>
          <p:cNvSpPr>
            <a:spLocks noGrp="1"/>
          </p:cNvSpPr>
          <p:nvPr>
            <p:ph type="title"/>
          </p:nvPr>
        </p:nvSpPr>
        <p:spPr/>
        <p:txBody>
          <a:bodyPr/>
          <a:lstStyle/>
          <a:p>
            <a:r>
              <a:rPr kumimoji="1" lang="ja-JP" altLang="en-US" dirty="0"/>
              <a:t>予測と意思決定</a:t>
            </a:r>
          </a:p>
        </p:txBody>
      </p:sp>
      <p:sp>
        <p:nvSpPr>
          <p:cNvPr id="3" name="コンテンツ プレースホルダー 2">
            <a:extLst>
              <a:ext uri="{FF2B5EF4-FFF2-40B4-BE49-F238E27FC236}">
                <a16:creationId xmlns:a16="http://schemas.microsoft.com/office/drawing/2014/main" id="{393AC47B-7BD3-4CF1-84E5-F36157CE99D8}"/>
              </a:ext>
            </a:extLst>
          </p:cNvPr>
          <p:cNvSpPr>
            <a:spLocks noGrp="1"/>
          </p:cNvSpPr>
          <p:nvPr>
            <p:ph idx="1"/>
          </p:nvPr>
        </p:nvSpPr>
        <p:spPr/>
        <p:txBody>
          <a:bodyPr/>
          <a:lstStyle/>
          <a:p>
            <a:r>
              <a:rPr kumimoji="1" lang="ja-JP" altLang="en-US" dirty="0"/>
              <a:t>多くの意思決定は予測に基づいて行われる</a:t>
            </a:r>
            <a:endParaRPr kumimoji="1" lang="en-US" altLang="ja-JP" dirty="0"/>
          </a:p>
          <a:p>
            <a:endParaRPr kumimoji="1" lang="en-US" altLang="ja-JP" dirty="0"/>
          </a:p>
          <a:p>
            <a:r>
              <a:rPr kumimoji="1" lang="ja-JP" altLang="en-US" dirty="0"/>
              <a:t>予測は外れるときもある</a:t>
            </a:r>
            <a:endParaRPr kumimoji="1" lang="en-US" altLang="ja-JP" dirty="0"/>
          </a:p>
          <a:p>
            <a:endParaRPr lang="en-US" altLang="ja-JP" dirty="0"/>
          </a:p>
          <a:p>
            <a:r>
              <a:rPr kumimoji="1" lang="ja-JP" altLang="en-US" dirty="0"/>
              <a:t>意思決定は予測の不確実さも考慮して実施されるべき</a:t>
            </a:r>
          </a:p>
        </p:txBody>
      </p:sp>
    </p:spTree>
    <p:extLst>
      <p:ext uri="{BB962C8B-B14F-4D97-AF65-F5344CB8AC3E}">
        <p14:creationId xmlns:p14="http://schemas.microsoft.com/office/powerpoint/2010/main" val="15160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5E831-CC9C-42A2-B993-6A056F945E92}"/>
              </a:ext>
            </a:extLst>
          </p:cNvPr>
          <p:cNvSpPr>
            <a:spLocks noGrp="1"/>
          </p:cNvSpPr>
          <p:nvPr>
            <p:ph type="title"/>
          </p:nvPr>
        </p:nvSpPr>
        <p:spPr/>
        <p:txBody>
          <a:bodyPr/>
          <a:lstStyle/>
          <a:p>
            <a:r>
              <a:rPr kumimoji="1" lang="ja-JP" altLang="en-US" dirty="0"/>
              <a:t>予測と意思決定の実装</a:t>
            </a:r>
          </a:p>
        </p:txBody>
      </p:sp>
      <p:sp>
        <p:nvSpPr>
          <p:cNvPr id="3" name="コンテンツ プレースホルダー 2">
            <a:extLst>
              <a:ext uri="{FF2B5EF4-FFF2-40B4-BE49-F238E27FC236}">
                <a16:creationId xmlns:a16="http://schemas.microsoft.com/office/drawing/2014/main" id="{9379F8C4-82C7-4BF8-AFFF-73AF3AC7498A}"/>
              </a:ext>
            </a:extLst>
          </p:cNvPr>
          <p:cNvSpPr>
            <a:spLocks noGrp="1"/>
          </p:cNvSpPr>
          <p:nvPr>
            <p:ph idx="1"/>
          </p:nvPr>
        </p:nvSpPr>
        <p:spPr/>
        <p:txBody>
          <a:bodyPr/>
          <a:lstStyle/>
          <a:p>
            <a:r>
              <a:rPr kumimoji="1" lang="ja-JP" altLang="en-US" dirty="0"/>
              <a:t>最先端の技術でも精度</a:t>
            </a:r>
            <a:r>
              <a:rPr kumimoji="1" lang="en-US" altLang="ja-JP" dirty="0"/>
              <a:t>100%</a:t>
            </a:r>
            <a:r>
              <a:rPr kumimoji="1" lang="ja-JP" altLang="en-US" dirty="0"/>
              <a:t>は保証されない</a:t>
            </a:r>
            <a:endParaRPr kumimoji="1" lang="en-US" altLang="ja-JP" dirty="0"/>
          </a:p>
          <a:p>
            <a:endParaRPr lang="en-US" altLang="ja-JP" dirty="0"/>
          </a:p>
          <a:p>
            <a:endParaRPr lang="en-US" altLang="ja-JP" dirty="0"/>
          </a:p>
          <a:p>
            <a:endParaRPr kumimoji="1" lang="en-US" altLang="ja-JP" dirty="0"/>
          </a:p>
          <a:p>
            <a:endParaRPr kumimoji="1" lang="ja-JP" altLang="en-US" dirty="0"/>
          </a:p>
        </p:txBody>
      </p:sp>
      <p:grpSp>
        <p:nvGrpSpPr>
          <p:cNvPr id="15" name="object 2">
            <a:extLst>
              <a:ext uri="{FF2B5EF4-FFF2-40B4-BE49-F238E27FC236}">
                <a16:creationId xmlns:a16="http://schemas.microsoft.com/office/drawing/2014/main" id="{2B328FC3-5DC5-4873-94D0-43C6F6796649}"/>
              </a:ext>
            </a:extLst>
          </p:cNvPr>
          <p:cNvGrpSpPr/>
          <p:nvPr/>
        </p:nvGrpSpPr>
        <p:grpSpPr>
          <a:xfrm>
            <a:off x="3577975" y="5485448"/>
            <a:ext cx="2898775" cy="767080"/>
            <a:chOff x="937260" y="4707635"/>
            <a:chExt cx="2898775" cy="767080"/>
          </a:xfrm>
        </p:grpSpPr>
        <p:sp>
          <p:nvSpPr>
            <p:cNvPr id="17" name="object 4">
              <a:extLst>
                <a:ext uri="{FF2B5EF4-FFF2-40B4-BE49-F238E27FC236}">
                  <a16:creationId xmlns:a16="http://schemas.microsoft.com/office/drawing/2014/main" id="{527E2BA5-4228-4C05-8945-A3C3FEDB6C2B}"/>
                </a:ext>
              </a:extLst>
            </p:cNvPr>
            <p:cNvSpPr/>
            <p:nvPr/>
          </p:nvSpPr>
          <p:spPr>
            <a:xfrm>
              <a:off x="937260" y="4707635"/>
              <a:ext cx="2898775" cy="767080"/>
            </a:xfrm>
            <a:custGeom>
              <a:avLst/>
              <a:gdLst/>
              <a:ahLst/>
              <a:cxnLst/>
              <a:rect l="l" t="t" r="r" b="b"/>
              <a:pathLst>
                <a:path w="2898775" h="767079">
                  <a:moveTo>
                    <a:pt x="0" y="75311"/>
                  </a:moveTo>
                  <a:lnTo>
                    <a:pt x="5914" y="45970"/>
                  </a:lnTo>
                  <a:lnTo>
                    <a:pt x="22042" y="22034"/>
                  </a:lnTo>
                  <a:lnTo>
                    <a:pt x="45964" y="5909"/>
                  </a:lnTo>
                  <a:lnTo>
                    <a:pt x="75260" y="0"/>
                  </a:lnTo>
                  <a:lnTo>
                    <a:pt x="2823337" y="0"/>
                  </a:lnTo>
                  <a:lnTo>
                    <a:pt x="2852677" y="5909"/>
                  </a:lnTo>
                  <a:lnTo>
                    <a:pt x="2876613" y="22034"/>
                  </a:lnTo>
                  <a:lnTo>
                    <a:pt x="2892738" y="45970"/>
                  </a:lnTo>
                  <a:lnTo>
                    <a:pt x="2898648" y="75311"/>
                  </a:lnTo>
                  <a:lnTo>
                    <a:pt x="2898648" y="691260"/>
                  </a:lnTo>
                  <a:lnTo>
                    <a:pt x="2892738" y="720601"/>
                  </a:lnTo>
                  <a:lnTo>
                    <a:pt x="2876613" y="744537"/>
                  </a:lnTo>
                  <a:lnTo>
                    <a:pt x="2852677" y="760662"/>
                  </a:lnTo>
                  <a:lnTo>
                    <a:pt x="2823337" y="766572"/>
                  </a:lnTo>
                  <a:lnTo>
                    <a:pt x="75260" y="766572"/>
                  </a:lnTo>
                  <a:lnTo>
                    <a:pt x="45964" y="760662"/>
                  </a:lnTo>
                  <a:lnTo>
                    <a:pt x="22042" y="744537"/>
                  </a:lnTo>
                  <a:lnTo>
                    <a:pt x="5914" y="720601"/>
                  </a:lnTo>
                  <a:lnTo>
                    <a:pt x="0" y="691260"/>
                  </a:lnTo>
                  <a:lnTo>
                    <a:pt x="0" y="75311"/>
                  </a:lnTo>
                  <a:close/>
                </a:path>
              </a:pathLst>
            </a:custGeom>
            <a:ln w="9144">
              <a:solidFill>
                <a:srgbClr val="000000"/>
              </a:solidFill>
            </a:ln>
          </p:spPr>
          <p:txBody>
            <a:bodyPr wrap="square" lIns="0" tIns="0" rIns="0" bIns="0" rtlCol="0"/>
            <a:lstStyle/>
            <a:p>
              <a:endParaRPr/>
            </a:p>
          </p:txBody>
        </p:sp>
        <p:sp>
          <p:nvSpPr>
            <p:cNvPr id="18" name="object 5">
              <a:extLst>
                <a:ext uri="{FF2B5EF4-FFF2-40B4-BE49-F238E27FC236}">
                  <a16:creationId xmlns:a16="http://schemas.microsoft.com/office/drawing/2014/main" id="{FF9CC838-3BCF-4EF6-BAC2-2E956563EF8E}"/>
                </a:ext>
              </a:extLst>
            </p:cNvPr>
            <p:cNvSpPr/>
            <p:nvPr/>
          </p:nvSpPr>
          <p:spPr>
            <a:xfrm>
              <a:off x="1771904" y="4962651"/>
              <a:ext cx="935990" cy="282575"/>
            </a:xfrm>
            <a:custGeom>
              <a:avLst/>
              <a:gdLst/>
              <a:ahLst/>
              <a:cxnLst/>
              <a:rect l="l" t="t" r="r" b="b"/>
              <a:pathLst>
                <a:path w="935989" h="282575">
                  <a:moveTo>
                    <a:pt x="334644" y="2031"/>
                  </a:moveTo>
                  <a:lnTo>
                    <a:pt x="311784" y="2031"/>
                  </a:lnTo>
                  <a:lnTo>
                    <a:pt x="311784" y="279019"/>
                  </a:lnTo>
                  <a:lnTo>
                    <a:pt x="334644" y="279019"/>
                  </a:lnTo>
                  <a:lnTo>
                    <a:pt x="334644" y="2031"/>
                  </a:lnTo>
                  <a:close/>
                </a:path>
                <a:path w="935989" h="282575">
                  <a:moveTo>
                    <a:pt x="90043" y="0"/>
                  </a:moveTo>
                  <a:lnTo>
                    <a:pt x="51641" y="18081"/>
                  </a:lnTo>
                  <a:lnTo>
                    <a:pt x="23240" y="49403"/>
                  </a:lnTo>
                  <a:lnTo>
                    <a:pt x="5810" y="91408"/>
                  </a:lnTo>
                  <a:lnTo>
                    <a:pt x="0" y="141224"/>
                  </a:lnTo>
                  <a:lnTo>
                    <a:pt x="1452" y="167106"/>
                  </a:lnTo>
                  <a:lnTo>
                    <a:pt x="13073" y="212965"/>
                  </a:lnTo>
                  <a:lnTo>
                    <a:pt x="36125" y="250209"/>
                  </a:lnTo>
                  <a:lnTo>
                    <a:pt x="69514" y="274887"/>
                  </a:lnTo>
                  <a:lnTo>
                    <a:pt x="90043" y="282321"/>
                  </a:lnTo>
                  <a:lnTo>
                    <a:pt x="93598" y="270764"/>
                  </a:lnTo>
                  <a:lnTo>
                    <a:pt x="77531" y="263646"/>
                  </a:lnTo>
                  <a:lnTo>
                    <a:pt x="63642" y="253730"/>
                  </a:lnTo>
                  <a:lnTo>
                    <a:pt x="35210" y="207529"/>
                  </a:lnTo>
                  <a:lnTo>
                    <a:pt x="26828" y="164580"/>
                  </a:lnTo>
                  <a:lnTo>
                    <a:pt x="25781" y="139700"/>
                  </a:lnTo>
                  <a:lnTo>
                    <a:pt x="26828" y="115623"/>
                  </a:lnTo>
                  <a:lnTo>
                    <a:pt x="35210" y="73852"/>
                  </a:lnTo>
                  <a:lnTo>
                    <a:pt x="63753" y="28305"/>
                  </a:lnTo>
                  <a:lnTo>
                    <a:pt x="94106" y="11430"/>
                  </a:lnTo>
                  <a:lnTo>
                    <a:pt x="90043" y="0"/>
                  </a:lnTo>
                  <a:close/>
                </a:path>
                <a:path w="935989" h="282575">
                  <a:moveTo>
                    <a:pt x="845438" y="0"/>
                  </a:moveTo>
                  <a:lnTo>
                    <a:pt x="841501" y="11430"/>
                  </a:lnTo>
                  <a:lnTo>
                    <a:pt x="857809" y="18504"/>
                  </a:lnTo>
                  <a:lnTo>
                    <a:pt x="871854" y="28305"/>
                  </a:lnTo>
                  <a:lnTo>
                    <a:pt x="900378" y="73852"/>
                  </a:lnTo>
                  <a:lnTo>
                    <a:pt x="908673" y="115623"/>
                  </a:lnTo>
                  <a:lnTo>
                    <a:pt x="909701" y="139700"/>
                  </a:lnTo>
                  <a:lnTo>
                    <a:pt x="908673" y="164580"/>
                  </a:lnTo>
                  <a:lnTo>
                    <a:pt x="900378" y="207529"/>
                  </a:lnTo>
                  <a:lnTo>
                    <a:pt x="871902" y="253730"/>
                  </a:lnTo>
                  <a:lnTo>
                    <a:pt x="841882" y="270764"/>
                  </a:lnTo>
                  <a:lnTo>
                    <a:pt x="845438" y="282321"/>
                  </a:lnTo>
                  <a:lnTo>
                    <a:pt x="883983" y="264191"/>
                  </a:lnTo>
                  <a:lnTo>
                    <a:pt x="912240" y="232918"/>
                  </a:lnTo>
                  <a:lnTo>
                    <a:pt x="929671" y="191023"/>
                  </a:lnTo>
                  <a:lnTo>
                    <a:pt x="935482" y="141224"/>
                  </a:lnTo>
                  <a:lnTo>
                    <a:pt x="934029" y="115339"/>
                  </a:lnTo>
                  <a:lnTo>
                    <a:pt x="922408" y="69429"/>
                  </a:lnTo>
                  <a:lnTo>
                    <a:pt x="899338" y="32093"/>
                  </a:lnTo>
                  <a:lnTo>
                    <a:pt x="865913" y="7379"/>
                  </a:lnTo>
                  <a:lnTo>
                    <a:pt x="845438" y="0"/>
                  </a:lnTo>
                  <a:close/>
                </a:path>
              </a:pathLst>
            </a:custGeom>
            <a:solidFill>
              <a:srgbClr val="000000"/>
            </a:solidFill>
          </p:spPr>
          <p:txBody>
            <a:bodyPr wrap="square" lIns="0" tIns="0" rIns="0" bIns="0" rtlCol="0"/>
            <a:lstStyle/>
            <a:p>
              <a:endParaRPr/>
            </a:p>
          </p:txBody>
        </p:sp>
      </p:grpSp>
      <p:sp>
        <p:nvSpPr>
          <p:cNvPr id="19" name="object 13">
            <a:extLst>
              <a:ext uri="{FF2B5EF4-FFF2-40B4-BE49-F238E27FC236}">
                <a16:creationId xmlns:a16="http://schemas.microsoft.com/office/drawing/2014/main" id="{E81AA392-FD5F-42F2-93F9-3FDB38EC977C}"/>
              </a:ext>
            </a:extLst>
          </p:cNvPr>
          <p:cNvSpPr txBox="1"/>
          <p:nvPr/>
        </p:nvSpPr>
        <p:spPr>
          <a:xfrm>
            <a:off x="3638731" y="5651310"/>
            <a:ext cx="2684145" cy="391160"/>
          </a:xfrm>
          <a:prstGeom prst="rect">
            <a:avLst/>
          </a:prstGeom>
        </p:spPr>
        <p:txBody>
          <a:bodyPr vert="horz" wrap="square" lIns="0" tIns="12700" rIns="0" bIns="0" rtlCol="0">
            <a:spAutoFit/>
          </a:bodyPr>
          <a:lstStyle/>
          <a:p>
            <a:pPr marL="12700">
              <a:lnSpc>
                <a:spcPct val="100000"/>
              </a:lnSpc>
              <a:spcBef>
                <a:spcPts val="100"/>
              </a:spcBef>
              <a:tabLst>
                <a:tab pos="873125" algn="l"/>
                <a:tab pos="1736089" algn="l"/>
              </a:tabLst>
            </a:pPr>
            <a:r>
              <a:rPr sz="2400" spc="-240" dirty="0">
                <a:latin typeface="Cambria Math"/>
                <a:cs typeface="Cambria Math"/>
              </a:rPr>
              <a:t>𝑦 </a:t>
            </a:r>
            <a:r>
              <a:rPr sz="2400" spc="-125" dirty="0">
                <a:latin typeface="Cambria Math"/>
                <a:cs typeface="Cambria Math"/>
              </a:rPr>
              <a:t> </a:t>
            </a:r>
            <a:r>
              <a:rPr sz="2400" dirty="0">
                <a:latin typeface="Cambria Math"/>
                <a:cs typeface="Cambria Math"/>
              </a:rPr>
              <a:t>∼</a:t>
            </a:r>
            <a:r>
              <a:rPr sz="2400" spc="140" dirty="0">
                <a:latin typeface="Cambria Math"/>
                <a:cs typeface="Cambria Math"/>
              </a:rPr>
              <a:t> </a:t>
            </a:r>
            <a:r>
              <a:rPr sz="2400" spc="-245" dirty="0">
                <a:latin typeface="Cambria Math"/>
                <a:cs typeface="Cambria Math"/>
              </a:rPr>
              <a:t>𝑝	</a:t>
            </a:r>
            <a:r>
              <a:rPr sz="2400" spc="-240" dirty="0">
                <a:latin typeface="Cambria Math"/>
                <a:cs typeface="Cambria Math"/>
              </a:rPr>
              <a:t>𝑦 </a:t>
            </a:r>
            <a:r>
              <a:rPr sz="2400" spc="-25" dirty="0">
                <a:latin typeface="Cambria Math"/>
                <a:cs typeface="Cambria Math"/>
              </a:rPr>
              <a:t> </a:t>
            </a:r>
            <a:r>
              <a:rPr lang="en-US" sz="2400" spc="-25" dirty="0">
                <a:latin typeface="Cambria Math"/>
                <a:cs typeface="Cambria Math"/>
              </a:rPr>
              <a:t> </a:t>
            </a:r>
            <a:r>
              <a:rPr sz="2400" spc="-114" dirty="0">
                <a:latin typeface="Cambria Math"/>
                <a:cs typeface="Cambria Math"/>
              </a:rPr>
              <a:t>𝑥,</a:t>
            </a:r>
            <a:r>
              <a:rPr sz="2400" spc="-135" dirty="0">
                <a:latin typeface="Cambria Math"/>
                <a:cs typeface="Cambria Math"/>
              </a:rPr>
              <a:t> </a:t>
            </a:r>
            <a:r>
              <a:rPr sz="2400" spc="-229" dirty="0">
                <a:latin typeface="Cambria Math"/>
                <a:cs typeface="Cambria Math"/>
              </a:rPr>
              <a:t>𝜃	</a:t>
            </a:r>
            <a:r>
              <a:rPr sz="2400" spc="-30" dirty="0">
                <a:latin typeface="Cambria Math"/>
                <a:cs typeface="Cambria Math"/>
              </a:rPr>
              <a:t>𝑝(𝜃|𝒟)</a:t>
            </a:r>
            <a:endParaRPr sz="2400" dirty="0">
              <a:latin typeface="Cambria Math"/>
              <a:cs typeface="Cambria Math"/>
            </a:endParaRPr>
          </a:p>
        </p:txBody>
      </p:sp>
      <p:sp>
        <p:nvSpPr>
          <p:cNvPr id="20" name="object 14">
            <a:extLst>
              <a:ext uri="{FF2B5EF4-FFF2-40B4-BE49-F238E27FC236}">
                <a16:creationId xmlns:a16="http://schemas.microsoft.com/office/drawing/2014/main" id="{97E2E57A-F28F-4D22-8D8C-48804E5274B4}"/>
              </a:ext>
            </a:extLst>
          </p:cNvPr>
          <p:cNvSpPr/>
          <p:nvPr/>
        </p:nvSpPr>
        <p:spPr>
          <a:xfrm>
            <a:off x="7246243" y="5485448"/>
            <a:ext cx="1979930" cy="767080"/>
          </a:xfrm>
          <a:custGeom>
            <a:avLst/>
            <a:gdLst/>
            <a:ahLst/>
            <a:cxnLst/>
            <a:rect l="l" t="t" r="r" b="b"/>
            <a:pathLst>
              <a:path w="1979929" h="767079">
                <a:moveTo>
                  <a:pt x="0" y="75311"/>
                </a:moveTo>
                <a:lnTo>
                  <a:pt x="5909" y="45970"/>
                </a:lnTo>
                <a:lnTo>
                  <a:pt x="22034" y="22034"/>
                </a:lnTo>
                <a:lnTo>
                  <a:pt x="45970" y="5909"/>
                </a:lnTo>
                <a:lnTo>
                  <a:pt x="75311" y="0"/>
                </a:lnTo>
                <a:lnTo>
                  <a:pt x="1904365" y="0"/>
                </a:lnTo>
                <a:lnTo>
                  <a:pt x="1933705" y="5909"/>
                </a:lnTo>
                <a:lnTo>
                  <a:pt x="1957641" y="22034"/>
                </a:lnTo>
                <a:lnTo>
                  <a:pt x="1973766" y="45970"/>
                </a:lnTo>
                <a:lnTo>
                  <a:pt x="1979676" y="75311"/>
                </a:lnTo>
                <a:lnTo>
                  <a:pt x="1979676" y="691260"/>
                </a:lnTo>
                <a:lnTo>
                  <a:pt x="1973766" y="720601"/>
                </a:lnTo>
                <a:lnTo>
                  <a:pt x="1957641" y="744537"/>
                </a:lnTo>
                <a:lnTo>
                  <a:pt x="1933705" y="760662"/>
                </a:lnTo>
                <a:lnTo>
                  <a:pt x="1904365" y="766572"/>
                </a:lnTo>
                <a:lnTo>
                  <a:pt x="75311" y="766572"/>
                </a:lnTo>
                <a:lnTo>
                  <a:pt x="45970" y="760662"/>
                </a:lnTo>
                <a:lnTo>
                  <a:pt x="22034" y="744537"/>
                </a:lnTo>
                <a:lnTo>
                  <a:pt x="5909" y="720601"/>
                </a:lnTo>
                <a:lnTo>
                  <a:pt x="0" y="691260"/>
                </a:lnTo>
                <a:lnTo>
                  <a:pt x="0" y="75311"/>
                </a:lnTo>
                <a:close/>
              </a:path>
            </a:pathLst>
          </a:custGeom>
          <a:ln w="9144">
            <a:solidFill>
              <a:srgbClr val="000000"/>
            </a:solidFill>
          </a:ln>
        </p:spPr>
        <p:txBody>
          <a:bodyPr wrap="square" lIns="0" tIns="0" rIns="0" bIns="0" rtlCol="0"/>
          <a:lstStyle/>
          <a:p>
            <a:endParaRPr/>
          </a:p>
        </p:txBody>
      </p:sp>
      <p:sp>
        <p:nvSpPr>
          <p:cNvPr id="21" name="object 15">
            <a:extLst>
              <a:ext uri="{FF2B5EF4-FFF2-40B4-BE49-F238E27FC236}">
                <a16:creationId xmlns:a16="http://schemas.microsoft.com/office/drawing/2014/main" id="{B48C1674-1F06-4FD6-9BC5-721EA7BA0FB6}"/>
              </a:ext>
            </a:extLst>
          </p:cNvPr>
          <p:cNvSpPr txBox="1"/>
          <p:nvPr/>
        </p:nvSpPr>
        <p:spPr>
          <a:xfrm>
            <a:off x="7726477" y="5651310"/>
            <a:ext cx="1195070" cy="391160"/>
          </a:xfrm>
          <a:prstGeom prst="rect">
            <a:avLst/>
          </a:prstGeom>
        </p:spPr>
        <p:txBody>
          <a:bodyPr vert="horz" wrap="square" lIns="0" tIns="12700" rIns="0" bIns="0" rtlCol="0">
            <a:spAutoFit/>
          </a:bodyPr>
          <a:lstStyle/>
          <a:p>
            <a:pPr marL="12700">
              <a:lnSpc>
                <a:spcPct val="100000"/>
              </a:lnSpc>
              <a:spcBef>
                <a:spcPts val="100"/>
              </a:spcBef>
            </a:pPr>
            <a:r>
              <a:rPr sz="2400" spc="-420" dirty="0">
                <a:latin typeface="Cambria Math"/>
                <a:cs typeface="Cambria Math"/>
              </a:rPr>
              <a:t>𝑧 </a:t>
            </a:r>
            <a:r>
              <a:rPr sz="2400" dirty="0">
                <a:latin typeface="Cambria Math"/>
                <a:cs typeface="Cambria Math"/>
              </a:rPr>
              <a:t>=</a:t>
            </a:r>
            <a:r>
              <a:rPr sz="2400" spc="114" dirty="0">
                <a:latin typeface="Cambria Math"/>
                <a:cs typeface="Cambria Math"/>
              </a:rPr>
              <a:t> </a:t>
            </a:r>
            <a:r>
              <a:rPr sz="2400" spc="-75" dirty="0">
                <a:latin typeface="Cambria Math"/>
                <a:cs typeface="Cambria Math"/>
              </a:rPr>
              <a:t>𝑔(𝑦)</a:t>
            </a:r>
            <a:endParaRPr sz="2400">
              <a:latin typeface="Cambria Math"/>
              <a:cs typeface="Cambria Math"/>
            </a:endParaRPr>
          </a:p>
        </p:txBody>
      </p:sp>
      <p:sp>
        <p:nvSpPr>
          <p:cNvPr id="22" name="object 16">
            <a:extLst>
              <a:ext uri="{FF2B5EF4-FFF2-40B4-BE49-F238E27FC236}">
                <a16:creationId xmlns:a16="http://schemas.microsoft.com/office/drawing/2014/main" id="{5BB9753B-39F3-41A6-B9FD-532939290CBE}"/>
              </a:ext>
            </a:extLst>
          </p:cNvPr>
          <p:cNvSpPr txBox="1"/>
          <p:nvPr/>
        </p:nvSpPr>
        <p:spPr>
          <a:xfrm>
            <a:off x="3912499" y="5074400"/>
            <a:ext cx="2316480" cy="330835"/>
          </a:xfrm>
          <a:prstGeom prst="rect">
            <a:avLst/>
          </a:prstGeom>
        </p:spPr>
        <p:txBody>
          <a:bodyPr vert="horz" wrap="square" lIns="0" tIns="12700" rIns="0" bIns="0" rtlCol="0">
            <a:spAutoFit/>
          </a:bodyPr>
          <a:lstStyle/>
          <a:p>
            <a:pPr marL="12700">
              <a:lnSpc>
                <a:spcPct val="100000"/>
              </a:lnSpc>
              <a:spcBef>
                <a:spcPts val="100"/>
              </a:spcBef>
            </a:pPr>
            <a:r>
              <a:rPr sz="2000" u="sng" spc="-500" dirty="0">
                <a:uFill>
                  <a:solidFill>
                    <a:srgbClr val="000000"/>
                  </a:solidFill>
                </a:uFill>
                <a:latin typeface="Times New Roman"/>
                <a:cs typeface="Times New Roman"/>
              </a:rPr>
              <a:t> </a:t>
            </a:r>
            <a:r>
              <a:rPr sz="2000" u="sng" dirty="0">
                <a:uFill>
                  <a:solidFill>
                    <a:srgbClr val="000000"/>
                  </a:solidFill>
                </a:uFill>
                <a:latin typeface="MS UI Gothic"/>
                <a:cs typeface="MS UI Gothic"/>
              </a:rPr>
              <a:t>確率的</a:t>
            </a:r>
            <a:r>
              <a:rPr sz="2000" u="sng" spc="290" dirty="0">
                <a:uFill>
                  <a:solidFill>
                    <a:srgbClr val="000000"/>
                  </a:solidFill>
                </a:uFill>
                <a:latin typeface="MS UI Gothic"/>
                <a:cs typeface="MS UI Gothic"/>
              </a:rPr>
              <a:t>な</a:t>
            </a:r>
            <a:r>
              <a:rPr sz="2000" u="sng" spc="215" dirty="0">
                <a:uFill>
                  <a:solidFill>
                    <a:srgbClr val="000000"/>
                  </a:solidFill>
                </a:uFill>
                <a:latin typeface="MS UI Gothic"/>
                <a:cs typeface="MS UI Gothic"/>
              </a:rPr>
              <a:t>予測モデ</a:t>
            </a:r>
            <a:r>
              <a:rPr sz="2000" u="sng" spc="365" dirty="0">
                <a:uFill>
                  <a:solidFill>
                    <a:srgbClr val="000000"/>
                  </a:solidFill>
                </a:uFill>
                <a:latin typeface="MS UI Gothic"/>
                <a:cs typeface="MS UI Gothic"/>
              </a:rPr>
              <a:t>ル</a:t>
            </a:r>
            <a:endParaRPr sz="2000" dirty="0">
              <a:latin typeface="MS UI Gothic"/>
              <a:cs typeface="MS UI Gothic"/>
            </a:endParaRPr>
          </a:p>
        </p:txBody>
      </p:sp>
      <p:sp>
        <p:nvSpPr>
          <p:cNvPr id="23" name="object 17">
            <a:extLst>
              <a:ext uri="{FF2B5EF4-FFF2-40B4-BE49-F238E27FC236}">
                <a16:creationId xmlns:a16="http://schemas.microsoft.com/office/drawing/2014/main" id="{52DAB7D9-A7C1-434F-92A4-D7136C1039B6}"/>
              </a:ext>
            </a:extLst>
          </p:cNvPr>
          <p:cNvSpPr txBox="1"/>
          <p:nvPr/>
        </p:nvSpPr>
        <p:spPr>
          <a:xfrm>
            <a:off x="7090218" y="5065332"/>
            <a:ext cx="2825750" cy="330835"/>
          </a:xfrm>
          <a:prstGeom prst="rect">
            <a:avLst/>
          </a:prstGeom>
        </p:spPr>
        <p:txBody>
          <a:bodyPr vert="horz" wrap="square" lIns="0" tIns="12700" rIns="0" bIns="0" rtlCol="0">
            <a:spAutoFit/>
          </a:bodyPr>
          <a:lstStyle/>
          <a:p>
            <a:pPr marL="12700">
              <a:lnSpc>
                <a:spcPct val="100000"/>
              </a:lnSpc>
              <a:spcBef>
                <a:spcPts val="100"/>
              </a:spcBef>
            </a:pPr>
            <a:r>
              <a:rPr sz="2000" u="sng" spc="-500" dirty="0">
                <a:uFill>
                  <a:solidFill>
                    <a:srgbClr val="000000"/>
                  </a:solidFill>
                </a:uFill>
                <a:latin typeface="Times New Roman"/>
                <a:cs typeface="Times New Roman"/>
              </a:rPr>
              <a:t> </a:t>
            </a:r>
            <a:r>
              <a:rPr sz="2000" u="sng" spc="440" dirty="0">
                <a:uFill>
                  <a:solidFill>
                    <a:srgbClr val="000000"/>
                  </a:solidFill>
                </a:uFill>
                <a:latin typeface="MS UI Gothic"/>
                <a:cs typeface="MS UI Gothic"/>
              </a:rPr>
              <a:t>後段のアプリケーション</a:t>
            </a:r>
            <a:endParaRPr sz="2000" dirty="0">
              <a:latin typeface="MS UI Gothic"/>
              <a:cs typeface="MS UI Gothic"/>
            </a:endParaRPr>
          </a:p>
        </p:txBody>
      </p:sp>
      <p:sp>
        <p:nvSpPr>
          <p:cNvPr id="24" name="object 19">
            <a:extLst>
              <a:ext uri="{FF2B5EF4-FFF2-40B4-BE49-F238E27FC236}">
                <a16:creationId xmlns:a16="http://schemas.microsoft.com/office/drawing/2014/main" id="{BEAF58B7-98AE-4A00-9DA9-DB4C4D015615}"/>
              </a:ext>
            </a:extLst>
          </p:cNvPr>
          <p:cNvSpPr/>
          <p:nvPr/>
        </p:nvSpPr>
        <p:spPr>
          <a:xfrm>
            <a:off x="3177163" y="5829872"/>
            <a:ext cx="6738620" cy="76200"/>
          </a:xfrm>
          <a:custGeom>
            <a:avLst/>
            <a:gdLst/>
            <a:ahLst/>
            <a:cxnLst/>
            <a:rect l="l" t="t" r="r" b="b"/>
            <a:pathLst>
              <a:path w="6738620" h="76200">
                <a:moveTo>
                  <a:pt x="400316" y="38100"/>
                </a:moveTo>
                <a:lnTo>
                  <a:pt x="387616" y="31750"/>
                </a:lnTo>
                <a:lnTo>
                  <a:pt x="324116" y="0"/>
                </a:lnTo>
                <a:lnTo>
                  <a:pt x="324116" y="31750"/>
                </a:lnTo>
                <a:lnTo>
                  <a:pt x="0" y="31750"/>
                </a:lnTo>
                <a:lnTo>
                  <a:pt x="0" y="44450"/>
                </a:lnTo>
                <a:lnTo>
                  <a:pt x="324116" y="44450"/>
                </a:lnTo>
                <a:lnTo>
                  <a:pt x="324116" y="76200"/>
                </a:lnTo>
                <a:lnTo>
                  <a:pt x="387616" y="44450"/>
                </a:lnTo>
                <a:lnTo>
                  <a:pt x="400316" y="38100"/>
                </a:lnTo>
                <a:close/>
              </a:path>
              <a:path w="6738620" h="76200">
                <a:moveTo>
                  <a:pt x="6738239" y="38100"/>
                </a:moveTo>
                <a:lnTo>
                  <a:pt x="6725539" y="31750"/>
                </a:lnTo>
                <a:lnTo>
                  <a:pt x="6662039" y="0"/>
                </a:lnTo>
                <a:lnTo>
                  <a:pt x="6662039" y="31750"/>
                </a:lnTo>
                <a:lnTo>
                  <a:pt x="6048756" y="31750"/>
                </a:lnTo>
                <a:lnTo>
                  <a:pt x="6048756" y="44450"/>
                </a:lnTo>
                <a:lnTo>
                  <a:pt x="6662039" y="44450"/>
                </a:lnTo>
                <a:lnTo>
                  <a:pt x="6662039" y="76200"/>
                </a:lnTo>
                <a:lnTo>
                  <a:pt x="6725539" y="44450"/>
                </a:lnTo>
                <a:lnTo>
                  <a:pt x="6738239" y="38100"/>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9479E435-B9AD-4C46-803C-73470F405E78}"/>
              </a:ext>
            </a:extLst>
          </p:cNvPr>
          <p:cNvGrpSpPr/>
          <p:nvPr/>
        </p:nvGrpSpPr>
        <p:grpSpPr>
          <a:xfrm>
            <a:off x="3068521" y="2913121"/>
            <a:ext cx="6396355" cy="1519555"/>
            <a:chOff x="504444" y="2122932"/>
            <a:chExt cx="6396355" cy="1519555"/>
          </a:xfrm>
        </p:grpSpPr>
        <p:sp>
          <p:nvSpPr>
            <p:cNvPr id="26" name="object 8">
              <a:extLst>
                <a:ext uri="{FF2B5EF4-FFF2-40B4-BE49-F238E27FC236}">
                  <a16:creationId xmlns:a16="http://schemas.microsoft.com/office/drawing/2014/main" id="{67C6D128-BC01-4705-92FD-DA9F1A79531F}"/>
                </a:ext>
              </a:extLst>
            </p:cNvPr>
            <p:cNvSpPr/>
            <p:nvPr/>
          </p:nvSpPr>
          <p:spPr>
            <a:xfrm>
              <a:off x="1402080" y="2127504"/>
              <a:ext cx="4521835" cy="767080"/>
            </a:xfrm>
            <a:custGeom>
              <a:avLst/>
              <a:gdLst/>
              <a:ahLst/>
              <a:cxnLst/>
              <a:rect l="l" t="t" r="r" b="b"/>
              <a:pathLst>
                <a:path w="4521835" h="767080">
                  <a:moveTo>
                    <a:pt x="0" y="75311"/>
                  </a:moveTo>
                  <a:lnTo>
                    <a:pt x="5909" y="45970"/>
                  </a:lnTo>
                  <a:lnTo>
                    <a:pt x="22034" y="22034"/>
                  </a:lnTo>
                  <a:lnTo>
                    <a:pt x="45970" y="5909"/>
                  </a:lnTo>
                  <a:lnTo>
                    <a:pt x="75310" y="0"/>
                  </a:lnTo>
                  <a:lnTo>
                    <a:pt x="1451737" y="0"/>
                  </a:lnTo>
                  <a:lnTo>
                    <a:pt x="1481077" y="5909"/>
                  </a:lnTo>
                  <a:lnTo>
                    <a:pt x="1505013" y="22034"/>
                  </a:lnTo>
                  <a:lnTo>
                    <a:pt x="1521138" y="45970"/>
                  </a:lnTo>
                  <a:lnTo>
                    <a:pt x="1527047" y="75311"/>
                  </a:lnTo>
                  <a:lnTo>
                    <a:pt x="1527047" y="691261"/>
                  </a:lnTo>
                  <a:lnTo>
                    <a:pt x="1521138" y="720601"/>
                  </a:lnTo>
                  <a:lnTo>
                    <a:pt x="1505013" y="744537"/>
                  </a:lnTo>
                  <a:lnTo>
                    <a:pt x="1481077" y="760662"/>
                  </a:lnTo>
                  <a:lnTo>
                    <a:pt x="1451737" y="766572"/>
                  </a:lnTo>
                  <a:lnTo>
                    <a:pt x="75310" y="766572"/>
                  </a:lnTo>
                  <a:lnTo>
                    <a:pt x="45970" y="760662"/>
                  </a:lnTo>
                  <a:lnTo>
                    <a:pt x="22034" y="744537"/>
                  </a:lnTo>
                  <a:lnTo>
                    <a:pt x="5909" y="720601"/>
                  </a:lnTo>
                  <a:lnTo>
                    <a:pt x="0" y="691261"/>
                  </a:lnTo>
                  <a:lnTo>
                    <a:pt x="0" y="75311"/>
                  </a:lnTo>
                  <a:close/>
                </a:path>
                <a:path w="4521835" h="767080">
                  <a:moveTo>
                    <a:pt x="2542032" y="75311"/>
                  </a:moveTo>
                  <a:lnTo>
                    <a:pt x="2547941" y="45970"/>
                  </a:lnTo>
                  <a:lnTo>
                    <a:pt x="2564066" y="22034"/>
                  </a:lnTo>
                  <a:lnTo>
                    <a:pt x="2588002" y="5909"/>
                  </a:lnTo>
                  <a:lnTo>
                    <a:pt x="2617343" y="0"/>
                  </a:lnTo>
                  <a:lnTo>
                    <a:pt x="4446397" y="0"/>
                  </a:lnTo>
                  <a:lnTo>
                    <a:pt x="4475737" y="5909"/>
                  </a:lnTo>
                  <a:lnTo>
                    <a:pt x="4499673" y="22034"/>
                  </a:lnTo>
                  <a:lnTo>
                    <a:pt x="4515798" y="45970"/>
                  </a:lnTo>
                  <a:lnTo>
                    <a:pt x="4521708" y="75311"/>
                  </a:lnTo>
                  <a:lnTo>
                    <a:pt x="4521708" y="691261"/>
                  </a:lnTo>
                  <a:lnTo>
                    <a:pt x="4515798" y="720601"/>
                  </a:lnTo>
                  <a:lnTo>
                    <a:pt x="4499673" y="744537"/>
                  </a:lnTo>
                  <a:lnTo>
                    <a:pt x="4475737" y="760662"/>
                  </a:lnTo>
                  <a:lnTo>
                    <a:pt x="4446397" y="766572"/>
                  </a:lnTo>
                  <a:lnTo>
                    <a:pt x="2617343" y="766572"/>
                  </a:lnTo>
                  <a:lnTo>
                    <a:pt x="2588002" y="760662"/>
                  </a:lnTo>
                  <a:lnTo>
                    <a:pt x="2564066" y="744537"/>
                  </a:lnTo>
                  <a:lnTo>
                    <a:pt x="2547941" y="720601"/>
                  </a:lnTo>
                  <a:lnTo>
                    <a:pt x="2542032" y="691261"/>
                  </a:lnTo>
                  <a:lnTo>
                    <a:pt x="2542032" y="75311"/>
                  </a:lnTo>
                  <a:close/>
                </a:path>
              </a:pathLst>
            </a:custGeom>
            <a:ln w="9144">
              <a:solidFill>
                <a:srgbClr val="000000"/>
              </a:solidFill>
            </a:ln>
          </p:spPr>
          <p:txBody>
            <a:bodyPr wrap="square" lIns="0" tIns="0" rIns="0" bIns="0" rtlCol="0"/>
            <a:lstStyle/>
            <a:p>
              <a:endParaRPr/>
            </a:p>
          </p:txBody>
        </p:sp>
        <p:sp>
          <p:nvSpPr>
            <p:cNvPr id="27" name="object 9">
              <a:extLst>
                <a:ext uri="{FF2B5EF4-FFF2-40B4-BE49-F238E27FC236}">
                  <a16:creationId xmlns:a16="http://schemas.microsoft.com/office/drawing/2014/main" id="{4C25F6F5-1B78-488C-A3E1-22540E9266C3}"/>
                </a:ext>
              </a:extLst>
            </p:cNvPr>
            <p:cNvSpPr/>
            <p:nvPr/>
          </p:nvSpPr>
          <p:spPr>
            <a:xfrm>
              <a:off x="643128" y="2471927"/>
              <a:ext cx="6257290" cy="76200"/>
            </a:xfrm>
            <a:custGeom>
              <a:avLst/>
              <a:gdLst/>
              <a:ahLst/>
              <a:cxnLst/>
              <a:rect l="l" t="t" r="r" b="b"/>
              <a:pathLst>
                <a:path w="6257290" h="76200">
                  <a:moveTo>
                    <a:pt x="758317" y="38100"/>
                  </a:moveTo>
                  <a:lnTo>
                    <a:pt x="745617" y="31750"/>
                  </a:lnTo>
                  <a:lnTo>
                    <a:pt x="682117" y="0"/>
                  </a:lnTo>
                  <a:lnTo>
                    <a:pt x="682117" y="31750"/>
                  </a:lnTo>
                  <a:lnTo>
                    <a:pt x="0" y="31750"/>
                  </a:lnTo>
                  <a:lnTo>
                    <a:pt x="0" y="44450"/>
                  </a:lnTo>
                  <a:lnTo>
                    <a:pt x="682117" y="44450"/>
                  </a:lnTo>
                  <a:lnTo>
                    <a:pt x="682117" y="76200"/>
                  </a:lnTo>
                  <a:lnTo>
                    <a:pt x="745617" y="44450"/>
                  </a:lnTo>
                  <a:lnTo>
                    <a:pt x="758317" y="38100"/>
                  </a:lnTo>
                  <a:close/>
                </a:path>
                <a:path w="6257290" h="76200">
                  <a:moveTo>
                    <a:pt x="3300349" y="38100"/>
                  </a:moveTo>
                  <a:lnTo>
                    <a:pt x="3287649" y="31750"/>
                  </a:lnTo>
                  <a:lnTo>
                    <a:pt x="3224149" y="0"/>
                  </a:lnTo>
                  <a:lnTo>
                    <a:pt x="3224149" y="31750"/>
                  </a:lnTo>
                  <a:lnTo>
                    <a:pt x="2286000" y="31750"/>
                  </a:lnTo>
                  <a:lnTo>
                    <a:pt x="2286000" y="44450"/>
                  </a:lnTo>
                  <a:lnTo>
                    <a:pt x="3224149" y="44450"/>
                  </a:lnTo>
                  <a:lnTo>
                    <a:pt x="3224149" y="76200"/>
                  </a:lnTo>
                  <a:lnTo>
                    <a:pt x="3287649" y="44450"/>
                  </a:lnTo>
                  <a:lnTo>
                    <a:pt x="3300349" y="38100"/>
                  </a:lnTo>
                  <a:close/>
                </a:path>
                <a:path w="6257290" h="76200">
                  <a:moveTo>
                    <a:pt x="6257163" y="38100"/>
                  </a:moveTo>
                  <a:lnTo>
                    <a:pt x="6244463" y="31750"/>
                  </a:lnTo>
                  <a:lnTo>
                    <a:pt x="6180963" y="0"/>
                  </a:lnTo>
                  <a:lnTo>
                    <a:pt x="6180963" y="31750"/>
                  </a:lnTo>
                  <a:lnTo>
                    <a:pt x="5280660" y="31750"/>
                  </a:lnTo>
                  <a:lnTo>
                    <a:pt x="5280660" y="44450"/>
                  </a:lnTo>
                  <a:lnTo>
                    <a:pt x="6180963" y="44450"/>
                  </a:lnTo>
                  <a:lnTo>
                    <a:pt x="6180963" y="76200"/>
                  </a:lnTo>
                  <a:lnTo>
                    <a:pt x="6244463" y="44450"/>
                  </a:lnTo>
                  <a:lnTo>
                    <a:pt x="6257163" y="38100"/>
                  </a:lnTo>
                  <a:close/>
                </a:path>
              </a:pathLst>
            </a:custGeom>
            <a:solidFill>
              <a:srgbClr val="000000"/>
            </a:solidFill>
          </p:spPr>
          <p:txBody>
            <a:bodyPr wrap="square" lIns="0" tIns="0" rIns="0" bIns="0" rtlCol="0"/>
            <a:lstStyle/>
            <a:p>
              <a:endParaRPr/>
            </a:p>
          </p:txBody>
        </p:sp>
        <p:sp>
          <p:nvSpPr>
            <p:cNvPr id="28" name="object 10">
              <a:extLst>
                <a:ext uri="{FF2B5EF4-FFF2-40B4-BE49-F238E27FC236}">
                  <a16:creationId xmlns:a16="http://schemas.microsoft.com/office/drawing/2014/main" id="{AEAAA696-B324-40A6-96A5-A5CA7328C736}"/>
                </a:ext>
              </a:extLst>
            </p:cNvPr>
            <p:cNvSpPr/>
            <p:nvPr/>
          </p:nvSpPr>
          <p:spPr>
            <a:xfrm>
              <a:off x="509016" y="2792222"/>
              <a:ext cx="4529455" cy="845819"/>
            </a:xfrm>
            <a:custGeom>
              <a:avLst/>
              <a:gdLst/>
              <a:ahLst/>
              <a:cxnLst/>
              <a:rect l="l" t="t" r="r" b="b"/>
              <a:pathLst>
                <a:path w="4529455" h="845820">
                  <a:moveTo>
                    <a:pt x="4446270" y="347217"/>
                  </a:moveTo>
                  <a:lnTo>
                    <a:pt x="83057" y="347217"/>
                  </a:lnTo>
                  <a:lnTo>
                    <a:pt x="50727" y="353748"/>
                  </a:lnTo>
                  <a:lnTo>
                    <a:pt x="24326" y="371554"/>
                  </a:lnTo>
                  <a:lnTo>
                    <a:pt x="6527" y="397956"/>
                  </a:lnTo>
                  <a:lnTo>
                    <a:pt x="0" y="430275"/>
                  </a:lnTo>
                  <a:lnTo>
                    <a:pt x="0" y="762507"/>
                  </a:lnTo>
                  <a:lnTo>
                    <a:pt x="6527" y="794827"/>
                  </a:lnTo>
                  <a:lnTo>
                    <a:pt x="24326" y="821229"/>
                  </a:lnTo>
                  <a:lnTo>
                    <a:pt x="50727" y="839035"/>
                  </a:lnTo>
                  <a:lnTo>
                    <a:pt x="83057" y="845565"/>
                  </a:lnTo>
                  <a:lnTo>
                    <a:pt x="4446270" y="845565"/>
                  </a:lnTo>
                  <a:lnTo>
                    <a:pt x="4478589" y="839035"/>
                  </a:lnTo>
                  <a:lnTo>
                    <a:pt x="4504991" y="821229"/>
                  </a:lnTo>
                  <a:lnTo>
                    <a:pt x="4522797" y="794827"/>
                  </a:lnTo>
                  <a:lnTo>
                    <a:pt x="4529328" y="762507"/>
                  </a:lnTo>
                  <a:lnTo>
                    <a:pt x="4529328" y="430275"/>
                  </a:lnTo>
                  <a:lnTo>
                    <a:pt x="4522797" y="397956"/>
                  </a:lnTo>
                  <a:lnTo>
                    <a:pt x="4504991" y="371554"/>
                  </a:lnTo>
                  <a:lnTo>
                    <a:pt x="4478589" y="353748"/>
                  </a:lnTo>
                  <a:lnTo>
                    <a:pt x="4446270" y="347217"/>
                  </a:lnTo>
                  <a:close/>
                </a:path>
                <a:path w="4529455" h="845820">
                  <a:moveTo>
                    <a:pt x="2133219" y="0"/>
                  </a:moveTo>
                  <a:lnTo>
                    <a:pt x="754888" y="347217"/>
                  </a:lnTo>
                  <a:lnTo>
                    <a:pt x="1887220" y="347217"/>
                  </a:lnTo>
                  <a:lnTo>
                    <a:pt x="2133219" y="0"/>
                  </a:lnTo>
                  <a:close/>
                </a:path>
              </a:pathLst>
            </a:custGeom>
            <a:solidFill>
              <a:srgbClr val="FFFFFF"/>
            </a:solidFill>
          </p:spPr>
          <p:txBody>
            <a:bodyPr wrap="square" lIns="0" tIns="0" rIns="0" bIns="0" rtlCol="0"/>
            <a:lstStyle/>
            <a:p>
              <a:endParaRPr/>
            </a:p>
          </p:txBody>
        </p:sp>
        <p:sp>
          <p:nvSpPr>
            <p:cNvPr id="29" name="object 11">
              <a:extLst>
                <a:ext uri="{FF2B5EF4-FFF2-40B4-BE49-F238E27FC236}">
                  <a16:creationId xmlns:a16="http://schemas.microsoft.com/office/drawing/2014/main" id="{2A18650A-715F-4283-BA43-47D5B84A1A03}"/>
                </a:ext>
              </a:extLst>
            </p:cNvPr>
            <p:cNvSpPr/>
            <p:nvPr/>
          </p:nvSpPr>
          <p:spPr>
            <a:xfrm>
              <a:off x="509016" y="2792222"/>
              <a:ext cx="4529455" cy="845819"/>
            </a:xfrm>
            <a:custGeom>
              <a:avLst/>
              <a:gdLst/>
              <a:ahLst/>
              <a:cxnLst/>
              <a:rect l="l" t="t" r="r" b="b"/>
              <a:pathLst>
                <a:path w="4529455" h="845820">
                  <a:moveTo>
                    <a:pt x="0" y="430275"/>
                  </a:moveTo>
                  <a:lnTo>
                    <a:pt x="6527" y="397956"/>
                  </a:lnTo>
                  <a:lnTo>
                    <a:pt x="24326" y="371554"/>
                  </a:lnTo>
                  <a:lnTo>
                    <a:pt x="50727" y="353748"/>
                  </a:lnTo>
                  <a:lnTo>
                    <a:pt x="83057" y="347217"/>
                  </a:lnTo>
                  <a:lnTo>
                    <a:pt x="754888" y="347217"/>
                  </a:lnTo>
                  <a:lnTo>
                    <a:pt x="2133219" y="0"/>
                  </a:lnTo>
                  <a:lnTo>
                    <a:pt x="1887220" y="347217"/>
                  </a:lnTo>
                  <a:lnTo>
                    <a:pt x="4446270" y="347217"/>
                  </a:lnTo>
                  <a:lnTo>
                    <a:pt x="4478589" y="353748"/>
                  </a:lnTo>
                  <a:lnTo>
                    <a:pt x="4504991" y="371554"/>
                  </a:lnTo>
                  <a:lnTo>
                    <a:pt x="4522797" y="397956"/>
                  </a:lnTo>
                  <a:lnTo>
                    <a:pt x="4529328" y="430275"/>
                  </a:lnTo>
                  <a:lnTo>
                    <a:pt x="4529328" y="554863"/>
                  </a:lnTo>
                  <a:lnTo>
                    <a:pt x="4529328" y="762507"/>
                  </a:lnTo>
                  <a:lnTo>
                    <a:pt x="4522797" y="794827"/>
                  </a:lnTo>
                  <a:lnTo>
                    <a:pt x="4504991" y="821229"/>
                  </a:lnTo>
                  <a:lnTo>
                    <a:pt x="4478589" y="839035"/>
                  </a:lnTo>
                  <a:lnTo>
                    <a:pt x="4446270" y="845565"/>
                  </a:lnTo>
                  <a:lnTo>
                    <a:pt x="1887220" y="845565"/>
                  </a:lnTo>
                  <a:lnTo>
                    <a:pt x="754888" y="845565"/>
                  </a:lnTo>
                  <a:lnTo>
                    <a:pt x="83057" y="845565"/>
                  </a:lnTo>
                  <a:lnTo>
                    <a:pt x="50727" y="839035"/>
                  </a:lnTo>
                  <a:lnTo>
                    <a:pt x="24326" y="821229"/>
                  </a:lnTo>
                  <a:lnTo>
                    <a:pt x="6527" y="794827"/>
                  </a:lnTo>
                  <a:lnTo>
                    <a:pt x="0" y="762507"/>
                  </a:lnTo>
                  <a:lnTo>
                    <a:pt x="0" y="554863"/>
                  </a:lnTo>
                  <a:lnTo>
                    <a:pt x="0" y="430275"/>
                  </a:lnTo>
                  <a:close/>
                </a:path>
              </a:pathLst>
            </a:custGeom>
            <a:ln w="9144">
              <a:solidFill>
                <a:srgbClr val="000000"/>
              </a:solidFill>
            </a:ln>
          </p:spPr>
          <p:txBody>
            <a:bodyPr wrap="square" lIns="0" tIns="0" rIns="0" bIns="0" rtlCol="0"/>
            <a:lstStyle/>
            <a:p>
              <a:endParaRPr/>
            </a:p>
          </p:txBody>
        </p:sp>
      </p:grpSp>
      <p:sp>
        <p:nvSpPr>
          <p:cNvPr id="30" name="object 12">
            <a:extLst>
              <a:ext uri="{FF2B5EF4-FFF2-40B4-BE49-F238E27FC236}">
                <a16:creationId xmlns:a16="http://schemas.microsoft.com/office/drawing/2014/main" id="{CD54483D-5AFD-4177-9897-471DB99DA512}"/>
              </a:ext>
            </a:extLst>
          </p:cNvPr>
          <p:cNvSpPr txBox="1"/>
          <p:nvPr/>
        </p:nvSpPr>
        <p:spPr>
          <a:xfrm>
            <a:off x="3277432" y="2481419"/>
            <a:ext cx="6603604" cy="1857560"/>
          </a:xfrm>
          <a:prstGeom prst="rect">
            <a:avLst/>
          </a:prstGeom>
        </p:spPr>
        <p:txBody>
          <a:bodyPr vert="horz" wrap="square" lIns="0" tIns="13335" rIns="0" bIns="0" rtlCol="0">
            <a:spAutoFit/>
          </a:bodyPr>
          <a:lstStyle/>
          <a:p>
            <a:pPr marL="802005">
              <a:lnSpc>
                <a:spcPct val="100000"/>
              </a:lnSpc>
              <a:spcBef>
                <a:spcPts val="105"/>
              </a:spcBef>
              <a:tabLst>
                <a:tab pos="3314700" algn="l"/>
              </a:tabLst>
            </a:pPr>
            <a:r>
              <a:rPr sz="2000" u="sng" spc="-500" dirty="0">
                <a:uFill>
                  <a:solidFill>
                    <a:srgbClr val="000000"/>
                  </a:solidFill>
                </a:uFill>
                <a:latin typeface="Times New Roman"/>
                <a:cs typeface="Times New Roman"/>
              </a:rPr>
              <a:t> </a:t>
            </a:r>
            <a:r>
              <a:rPr sz="2000" u="sng" spc="245" dirty="0">
                <a:uFill>
                  <a:solidFill>
                    <a:srgbClr val="000000"/>
                  </a:solidFill>
                </a:uFill>
                <a:latin typeface="MS UI Gothic"/>
                <a:cs typeface="MS UI Gothic"/>
              </a:rPr>
              <a:t>予測</a:t>
            </a:r>
            <a:r>
              <a:rPr sz="2000" u="sng" spc="180" dirty="0">
                <a:uFill>
                  <a:solidFill>
                    <a:srgbClr val="000000"/>
                  </a:solidFill>
                </a:uFill>
                <a:latin typeface="MS UI Gothic"/>
                <a:cs typeface="MS UI Gothic"/>
              </a:rPr>
              <a:t>モ</a:t>
            </a:r>
            <a:r>
              <a:rPr sz="2000" u="sng" spc="200" dirty="0">
                <a:uFill>
                  <a:solidFill>
                    <a:srgbClr val="000000"/>
                  </a:solidFill>
                </a:uFill>
                <a:latin typeface="MS UI Gothic"/>
                <a:cs typeface="MS UI Gothic"/>
              </a:rPr>
              <a:t>デ</a:t>
            </a:r>
            <a:r>
              <a:rPr sz="2000" u="sng" spc="370" dirty="0">
                <a:uFill>
                  <a:solidFill>
                    <a:srgbClr val="000000"/>
                  </a:solidFill>
                </a:uFill>
                <a:latin typeface="MS UI Gothic"/>
                <a:cs typeface="MS UI Gothic"/>
              </a:rPr>
              <a:t>ル</a:t>
            </a:r>
            <a:r>
              <a:rPr sz="2000" spc="370" dirty="0">
                <a:latin typeface="MS UI Gothic"/>
                <a:cs typeface="MS UI Gothic"/>
              </a:rPr>
              <a:t>	</a:t>
            </a:r>
            <a:r>
              <a:rPr sz="3000" u="sng" spc="847" baseline="1388" dirty="0" err="1">
                <a:uFill>
                  <a:solidFill>
                    <a:srgbClr val="000000"/>
                  </a:solidFill>
                </a:uFill>
                <a:latin typeface="MS UI Gothic"/>
                <a:cs typeface="MS UI Gothic"/>
              </a:rPr>
              <a:t>後段</a:t>
            </a:r>
            <a:r>
              <a:rPr sz="3000" u="sng" spc="697" baseline="1388" dirty="0" err="1">
                <a:uFill>
                  <a:solidFill>
                    <a:srgbClr val="000000"/>
                  </a:solidFill>
                </a:uFill>
                <a:latin typeface="MS UI Gothic"/>
                <a:cs typeface="MS UI Gothic"/>
              </a:rPr>
              <a:t>の</a:t>
            </a:r>
            <a:r>
              <a:rPr sz="3000" u="sng" spc="637" baseline="1388" dirty="0" err="1">
                <a:uFill>
                  <a:solidFill>
                    <a:srgbClr val="000000"/>
                  </a:solidFill>
                </a:uFill>
                <a:latin typeface="MS UI Gothic"/>
                <a:cs typeface="MS UI Gothic"/>
              </a:rPr>
              <a:t>アプ</a:t>
            </a:r>
            <a:r>
              <a:rPr sz="3000" u="sng" spc="494" baseline="1388" dirty="0" err="1">
                <a:uFill>
                  <a:solidFill>
                    <a:srgbClr val="000000"/>
                  </a:solidFill>
                </a:uFill>
                <a:latin typeface="MS UI Gothic"/>
                <a:cs typeface="MS UI Gothic"/>
              </a:rPr>
              <a:t>リ</a:t>
            </a:r>
            <a:r>
              <a:rPr sz="3000" u="sng" spc="667" baseline="1388" dirty="0" err="1">
                <a:uFill>
                  <a:solidFill>
                    <a:srgbClr val="000000"/>
                  </a:solidFill>
                </a:uFill>
                <a:latin typeface="MS UI Gothic"/>
                <a:cs typeface="MS UI Gothic"/>
              </a:rPr>
              <a:t>ケ</a:t>
            </a:r>
            <a:r>
              <a:rPr sz="3000" u="sng" spc="697" baseline="1388" dirty="0" err="1">
                <a:uFill>
                  <a:solidFill>
                    <a:srgbClr val="000000"/>
                  </a:solidFill>
                </a:uFill>
                <a:latin typeface="MS UI Gothic"/>
                <a:cs typeface="MS UI Gothic"/>
              </a:rPr>
              <a:t>ーシ</a:t>
            </a:r>
            <a:r>
              <a:rPr sz="3000" u="sng" spc="427" baseline="1388" dirty="0" err="1">
                <a:uFill>
                  <a:solidFill>
                    <a:srgbClr val="000000"/>
                  </a:solidFill>
                </a:uFill>
                <a:latin typeface="MS UI Gothic"/>
                <a:cs typeface="MS UI Gothic"/>
              </a:rPr>
              <a:t>ョ</a:t>
            </a:r>
            <a:r>
              <a:rPr sz="3000" u="sng" spc="637" baseline="1388" dirty="0" err="1">
                <a:uFill>
                  <a:solidFill>
                    <a:srgbClr val="000000"/>
                  </a:solidFill>
                </a:uFill>
                <a:latin typeface="MS UI Gothic"/>
                <a:cs typeface="MS UI Gothic"/>
              </a:rPr>
              <a:t>ン</a:t>
            </a:r>
            <a:endParaRPr sz="3000" baseline="1388" dirty="0">
              <a:latin typeface="MS UI Gothic"/>
              <a:cs typeface="MS UI Gothic"/>
            </a:endParaRPr>
          </a:p>
          <a:p>
            <a:pPr>
              <a:lnSpc>
                <a:spcPct val="100000"/>
              </a:lnSpc>
              <a:spcBef>
                <a:spcPts val="10"/>
              </a:spcBef>
            </a:pPr>
            <a:endParaRPr sz="2050" dirty="0">
              <a:latin typeface="MS UI Gothic"/>
              <a:cs typeface="MS UI Gothic"/>
            </a:endParaRPr>
          </a:p>
          <a:p>
            <a:pPr marL="919480">
              <a:lnSpc>
                <a:spcPct val="100000"/>
              </a:lnSpc>
              <a:tabLst>
                <a:tab pos="3690620" algn="l"/>
              </a:tabLst>
            </a:pPr>
            <a:r>
              <a:rPr sz="2400" dirty="0">
                <a:latin typeface="Cambria Math"/>
                <a:cs typeface="Cambria Math"/>
              </a:rPr>
              <a:t>𝑦</a:t>
            </a:r>
            <a:r>
              <a:rPr sz="2400" spc="180" dirty="0">
                <a:latin typeface="Cambria Math"/>
                <a:cs typeface="Cambria Math"/>
              </a:rPr>
              <a:t> </a:t>
            </a:r>
            <a:r>
              <a:rPr sz="2400" dirty="0">
                <a:latin typeface="Cambria Math"/>
                <a:cs typeface="Cambria Math"/>
              </a:rPr>
              <a:t>=</a:t>
            </a:r>
            <a:r>
              <a:rPr sz="2400" spc="130" dirty="0">
                <a:latin typeface="Cambria Math"/>
                <a:cs typeface="Cambria Math"/>
              </a:rPr>
              <a:t> </a:t>
            </a:r>
            <a:r>
              <a:rPr sz="2400" spc="-110" dirty="0">
                <a:latin typeface="Cambria Math"/>
                <a:cs typeface="Cambria Math"/>
              </a:rPr>
              <a:t>𝑓(𝑥)	</a:t>
            </a:r>
            <a:r>
              <a:rPr sz="2400" spc="-420" dirty="0">
                <a:latin typeface="Cambria Math"/>
                <a:cs typeface="Cambria Math"/>
              </a:rPr>
              <a:t>𝑧 </a:t>
            </a:r>
            <a:r>
              <a:rPr sz="2400" dirty="0">
                <a:latin typeface="Cambria Math"/>
                <a:cs typeface="Cambria Math"/>
              </a:rPr>
              <a:t>=</a:t>
            </a:r>
            <a:r>
              <a:rPr sz="2400" spc="80" dirty="0">
                <a:latin typeface="Cambria Math"/>
                <a:cs typeface="Cambria Math"/>
              </a:rPr>
              <a:t> </a:t>
            </a:r>
            <a:r>
              <a:rPr sz="2400" spc="-75" dirty="0">
                <a:latin typeface="Cambria Math"/>
                <a:cs typeface="Cambria Math"/>
              </a:rPr>
              <a:t>𝑔(𝑦)</a:t>
            </a:r>
            <a:endParaRPr sz="2400" dirty="0">
              <a:latin typeface="Cambria Math"/>
              <a:cs typeface="Cambria Math"/>
            </a:endParaRPr>
          </a:p>
          <a:p>
            <a:pPr>
              <a:lnSpc>
                <a:spcPct val="100000"/>
              </a:lnSpc>
            </a:pPr>
            <a:endParaRPr sz="2400" dirty="0">
              <a:latin typeface="Cambria Math"/>
              <a:cs typeface="Cambria Math"/>
            </a:endParaRPr>
          </a:p>
          <a:p>
            <a:pPr marL="12700">
              <a:lnSpc>
                <a:spcPct val="100000"/>
              </a:lnSpc>
              <a:spcBef>
                <a:spcPts val="1600"/>
              </a:spcBef>
            </a:pPr>
            <a:r>
              <a:rPr sz="1800" spc="130" dirty="0">
                <a:latin typeface="Arial"/>
                <a:cs typeface="Arial"/>
              </a:rPr>
              <a:t>e.g., </a:t>
            </a:r>
            <a:r>
              <a:rPr sz="1800" spc="190" dirty="0">
                <a:latin typeface="Arial"/>
                <a:cs typeface="Arial"/>
              </a:rPr>
              <a:t>Deep </a:t>
            </a:r>
            <a:r>
              <a:rPr sz="1800" spc="180" dirty="0">
                <a:latin typeface="Arial"/>
                <a:cs typeface="Arial"/>
              </a:rPr>
              <a:t>Neural </a:t>
            </a:r>
            <a:r>
              <a:rPr sz="1800" spc="260" dirty="0">
                <a:latin typeface="Arial"/>
                <a:cs typeface="Arial"/>
              </a:rPr>
              <a:t>Network</a:t>
            </a:r>
            <a:r>
              <a:rPr sz="1800" spc="-335" dirty="0">
                <a:latin typeface="Arial"/>
                <a:cs typeface="Arial"/>
              </a:rPr>
              <a:t> </a:t>
            </a:r>
            <a:r>
              <a:rPr sz="1800" spc="210" dirty="0">
                <a:latin typeface="Arial"/>
                <a:cs typeface="Arial"/>
              </a:rPr>
              <a:t>(DNN)</a:t>
            </a:r>
            <a:endParaRPr sz="1800" dirty="0">
              <a:latin typeface="Arial"/>
              <a:cs typeface="Arial"/>
            </a:endParaRPr>
          </a:p>
        </p:txBody>
      </p:sp>
      <p:cxnSp>
        <p:nvCxnSpPr>
          <p:cNvPr id="5" name="直線矢印コネクタ 4">
            <a:extLst>
              <a:ext uri="{FF2B5EF4-FFF2-40B4-BE49-F238E27FC236}">
                <a16:creationId xmlns:a16="http://schemas.microsoft.com/office/drawing/2014/main" id="{7178DE89-671C-4638-9278-FD182710A9E0}"/>
              </a:ext>
            </a:extLst>
          </p:cNvPr>
          <p:cNvCxnSpPr/>
          <p:nvPr/>
        </p:nvCxnSpPr>
        <p:spPr>
          <a:xfrm>
            <a:off x="6501415" y="5881751"/>
            <a:ext cx="744828" cy="0"/>
          </a:xfrm>
          <a:prstGeom prst="straightConnector1">
            <a:avLst/>
          </a:prstGeom>
          <a:ln w="22225">
            <a:solidFill>
              <a:schemeClr val="tx1">
                <a:lumMod val="85000"/>
                <a:lumOff val="15000"/>
              </a:schemeClr>
            </a:solidFill>
            <a:tailEnd type="triangle"/>
          </a:ln>
        </p:spPr>
        <p:style>
          <a:lnRef idx="3">
            <a:schemeClr val="dk1"/>
          </a:lnRef>
          <a:fillRef idx="0">
            <a:schemeClr val="dk1"/>
          </a:fillRef>
          <a:effectRef idx="2">
            <a:schemeClr val="dk1"/>
          </a:effectRef>
          <a:fontRef idx="minor">
            <a:schemeClr val="tx1"/>
          </a:fontRef>
        </p:style>
      </p:cxnSp>
      <p:sp>
        <p:nvSpPr>
          <p:cNvPr id="6" name="テキスト ボックス 5">
            <a:extLst>
              <a:ext uri="{FF2B5EF4-FFF2-40B4-BE49-F238E27FC236}">
                <a16:creationId xmlns:a16="http://schemas.microsoft.com/office/drawing/2014/main" id="{64CDFD1E-2265-49B7-89C8-07B2907A11DF}"/>
              </a:ext>
            </a:extLst>
          </p:cNvPr>
          <p:cNvSpPr txBox="1"/>
          <p:nvPr/>
        </p:nvSpPr>
        <p:spPr>
          <a:xfrm>
            <a:off x="1234775" y="3105834"/>
            <a:ext cx="1834309" cy="646331"/>
          </a:xfrm>
          <a:prstGeom prst="rect">
            <a:avLst/>
          </a:prstGeom>
          <a:noFill/>
        </p:spPr>
        <p:txBody>
          <a:bodyPr wrap="square" rtlCol="0">
            <a:spAutoFit/>
          </a:bodyPr>
          <a:lstStyle/>
          <a:p>
            <a:r>
              <a:rPr kumimoji="1" lang="ja-JP" altLang="en-US" dirty="0"/>
              <a:t>単一の予測：</a:t>
            </a:r>
            <a:endParaRPr kumimoji="1" lang="en-US" altLang="ja-JP" dirty="0"/>
          </a:p>
          <a:p>
            <a:endParaRPr kumimoji="1" lang="ja-JP" altLang="en-US" dirty="0"/>
          </a:p>
        </p:txBody>
      </p:sp>
      <p:sp>
        <p:nvSpPr>
          <p:cNvPr id="31" name="テキスト ボックス 30">
            <a:extLst>
              <a:ext uri="{FF2B5EF4-FFF2-40B4-BE49-F238E27FC236}">
                <a16:creationId xmlns:a16="http://schemas.microsoft.com/office/drawing/2014/main" id="{82CAF550-276C-4C0C-8928-91DF51CB5AB8}"/>
              </a:ext>
            </a:extLst>
          </p:cNvPr>
          <p:cNvSpPr txBox="1"/>
          <p:nvPr/>
        </p:nvSpPr>
        <p:spPr>
          <a:xfrm>
            <a:off x="1234775" y="5671284"/>
            <a:ext cx="1834309" cy="646331"/>
          </a:xfrm>
          <a:prstGeom prst="rect">
            <a:avLst/>
          </a:prstGeom>
          <a:noFill/>
        </p:spPr>
        <p:txBody>
          <a:bodyPr wrap="square" rtlCol="0">
            <a:spAutoFit/>
          </a:bodyPr>
          <a:lstStyle/>
          <a:p>
            <a:r>
              <a:rPr kumimoji="1" lang="ja-JP" altLang="en-US" dirty="0"/>
              <a:t>確率の予測：</a:t>
            </a:r>
            <a:endParaRPr kumimoji="1" lang="en-US" altLang="ja-JP" dirty="0"/>
          </a:p>
          <a:p>
            <a:endParaRPr kumimoji="1" lang="ja-JP" altLang="en-US" dirty="0"/>
          </a:p>
        </p:txBody>
      </p:sp>
    </p:spTree>
    <p:extLst>
      <p:ext uri="{BB962C8B-B14F-4D97-AF65-F5344CB8AC3E}">
        <p14:creationId xmlns:p14="http://schemas.microsoft.com/office/powerpoint/2010/main" val="68260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01AF90-3E4B-4B20-8738-60D744FA57AC}"/>
              </a:ext>
            </a:extLst>
          </p:cNvPr>
          <p:cNvSpPr>
            <a:spLocks noGrp="1"/>
          </p:cNvSpPr>
          <p:nvPr>
            <p:ph type="title"/>
          </p:nvPr>
        </p:nvSpPr>
        <p:spPr/>
        <p:txBody>
          <a:bodyPr/>
          <a:lstStyle/>
          <a:p>
            <a:r>
              <a:rPr kumimoji="1" lang="ja-JP" altLang="en-US" dirty="0"/>
              <a:t>予測の不確実さ</a:t>
            </a:r>
          </a:p>
        </p:txBody>
      </p:sp>
      <p:sp>
        <p:nvSpPr>
          <p:cNvPr id="3" name="コンテンツ プレースホルダー 2">
            <a:extLst>
              <a:ext uri="{FF2B5EF4-FFF2-40B4-BE49-F238E27FC236}">
                <a16:creationId xmlns:a16="http://schemas.microsoft.com/office/drawing/2014/main" id="{2478D625-91E8-4636-BE20-F4DA4D7038DC}"/>
              </a:ext>
            </a:extLst>
          </p:cNvPr>
          <p:cNvSpPr>
            <a:spLocks noGrp="1"/>
          </p:cNvSpPr>
          <p:nvPr>
            <p:ph idx="1"/>
          </p:nvPr>
        </p:nvSpPr>
        <p:spPr/>
        <p:txBody>
          <a:bodyPr>
            <a:normAutofit/>
          </a:bodyPr>
          <a:lstStyle/>
          <a:p>
            <a:endParaRPr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sz="2400" dirty="0"/>
              <a:t>不確実性による予測の幅を知ることが柔軟・頑健な意思決定につながる</a:t>
            </a:r>
          </a:p>
        </p:txBody>
      </p:sp>
      <p:pic>
        <p:nvPicPr>
          <p:cNvPr id="4" name="object 3">
            <a:extLst>
              <a:ext uri="{FF2B5EF4-FFF2-40B4-BE49-F238E27FC236}">
                <a16:creationId xmlns:a16="http://schemas.microsoft.com/office/drawing/2014/main" id="{1BE34C1A-99D1-4525-A49E-DDB6970FA894}"/>
              </a:ext>
            </a:extLst>
          </p:cNvPr>
          <p:cNvPicPr/>
          <p:nvPr/>
        </p:nvPicPr>
        <p:blipFill>
          <a:blip r:embed="rId3" cstate="print"/>
          <a:stretch>
            <a:fillRect/>
          </a:stretch>
        </p:blipFill>
        <p:spPr>
          <a:xfrm>
            <a:off x="1275588" y="2530782"/>
            <a:ext cx="3515867" cy="2638043"/>
          </a:xfrm>
          <a:prstGeom prst="rect">
            <a:avLst/>
          </a:prstGeom>
        </p:spPr>
      </p:pic>
      <p:pic>
        <p:nvPicPr>
          <p:cNvPr id="5" name="object 5">
            <a:extLst>
              <a:ext uri="{FF2B5EF4-FFF2-40B4-BE49-F238E27FC236}">
                <a16:creationId xmlns:a16="http://schemas.microsoft.com/office/drawing/2014/main" id="{A12D1D59-79D3-4E6C-834E-28CC79B92E9F}"/>
              </a:ext>
            </a:extLst>
          </p:cNvPr>
          <p:cNvPicPr/>
          <p:nvPr/>
        </p:nvPicPr>
        <p:blipFill>
          <a:blip r:embed="rId4" cstate="print"/>
          <a:stretch>
            <a:fillRect/>
          </a:stretch>
        </p:blipFill>
        <p:spPr>
          <a:xfrm>
            <a:off x="6102927" y="2530782"/>
            <a:ext cx="3515867" cy="2638043"/>
          </a:xfrm>
          <a:prstGeom prst="rect">
            <a:avLst/>
          </a:prstGeom>
        </p:spPr>
      </p:pic>
      <p:sp>
        <p:nvSpPr>
          <p:cNvPr id="6" name="テキスト ボックス 5">
            <a:extLst>
              <a:ext uri="{FF2B5EF4-FFF2-40B4-BE49-F238E27FC236}">
                <a16:creationId xmlns:a16="http://schemas.microsoft.com/office/drawing/2014/main" id="{8CE6924D-ACE5-4F74-A7AC-841C4AD46B1D}"/>
              </a:ext>
            </a:extLst>
          </p:cNvPr>
          <p:cNvSpPr txBox="1"/>
          <p:nvPr/>
        </p:nvSpPr>
        <p:spPr>
          <a:xfrm>
            <a:off x="5637229" y="2894028"/>
            <a:ext cx="914400" cy="914400"/>
          </a:xfrm>
          <a:prstGeom prst="rect">
            <a:avLst/>
          </a:prstGeom>
          <a:noFill/>
        </p:spPr>
        <p:txBody>
          <a:bodyPr wrap="square" rtlCol="0">
            <a:spAutoFit/>
          </a:bodyPr>
          <a:lstStyle/>
          <a:p>
            <a:endParaRPr kumimoji="1" lang="ja-JP" altLang="en-US" dirty="0"/>
          </a:p>
        </p:txBody>
      </p:sp>
      <p:sp>
        <p:nvSpPr>
          <p:cNvPr id="7" name="テキスト ボックス 6">
            <a:extLst>
              <a:ext uri="{FF2B5EF4-FFF2-40B4-BE49-F238E27FC236}">
                <a16:creationId xmlns:a16="http://schemas.microsoft.com/office/drawing/2014/main" id="{454D6D03-1D7A-4FE4-AA5E-2BE8EFAEB724}"/>
              </a:ext>
            </a:extLst>
          </p:cNvPr>
          <p:cNvSpPr txBox="1"/>
          <p:nvPr/>
        </p:nvSpPr>
        <p:spPr>
          <a:xfrm>
            <a:off x="5680039" y="1742909"/>
            <a:ext cx="4361641" cy="646331"/>
          </a:xfrm>
          <a:prstGeom prst="rect">
            <a:avLst/>
          </a:prstGeom>
          <a:noFill/>
        </p:spPr>
        <p:txBody>
          <a:bodyPr wrap="square" rtlCol="0">
            <a:spAutoFit/>
          </a:bodyPr>
          <a:lstStyle/>
          <a:p>
            <a:r>
              <a:rPr lang="ja-JP" altLang="en-US" sz="1800" b="1" i="1" dirty="0"/>
              <a:t>認識論的不確実性</a:t>
            </a:r>
            <a:r>
              <a:rPr lang="en-US" altLang="ja-JP" sz="1800" b="1" i="1" dirty="0"/>
              <a:t>(Epistemic Uncertainty)</a:t>
            </a:r>
            <a:r>
              <a:rPr lang="ja-JP" altLang="en-US" sz="1800" b="1" dirty="0"/>
              <a:t>：</a:t>
            </a:r>
            <a:endParaRPr lang="en-US" altLang="ja-JP" sz="1800" b="1" dirty="0"/>
          </a:p>
          <a:p>
            <a:r>
              <a:rPr lang="ja-JP" altLang="en-US" sz="1800" dirty="0">
                <a:solidFill>
                  <a:srgbClr val="000000"/>
                </a:solidFill>
                <a:effectLst/>
                <a:latin typeface="PUDGoDpMt"/>
              </a:rPr>
              <a:t> 知識（データ・モデル）の違いに起因</a:t>
            </a:r>
            <a:endParaRPr kumimoji="1" lang="ja-JP" altLang="en-US" dirty="0"/>
          </a:p>
        </p:txBody>
      </p:sp>
      <p:sp>
        <p:nvSpPr>
          <p:cNvPr id="8" name="テキスト ボックス 7">
            <a:extLst>
              <a:ext uri="{FF2B5EF4-FFF2-40B4-BE49-F238E27FC236}">
                <a16:creationId xmlns:a16="http://schemas.microsoft.com/office/drawing/2014/main" id="{A5D4999D-88D4-4972-9FC4-FFA91EA5A889}"/>
              </a:ext>
            </a:extLst>
          </p:cNvPr>
          <p:cNvSpPr txBox="1"/>
          <p:nvPr/>
        </p:nvSpPr>
        <p:spPr>
          <a:xfrm>
            <a:off x="852700" y="1742909"/>
            <a:ext cx="4361641" cy="646331"/>
          </a:xfrm>
          <a:prstGeom prst="rect">
            <a:avLst/>
          </a:prstGeom>
          <a:noFill/>
        </p:spPr>
        <p:txBody>
          <a:bodyPr wrap="square" rtlCol="0">
            <a:spAutoFit/>
          </a:bodyPr>
          <a:lstStyle/>
          <a:p>
            <a:r>
              <a:rPr lang="ja-JP" altLang="en-US" sz="1800" b="1" i="1" dirty="0"/>
              <a:t>偶発的不確実性</a:t>
            </a:r>
            <a:r>
              <a:rPr lang="en-US" altLang="ja-JP" sz="1800" b="1" i="1" dirty="0"/>
              <a:t>(Aleatoric Uncertainty)</a:t>
            </a:r>
            <a:r>
              <a:rPr lang="ja-JP" altLang="en-US" sz="1800" b="1" dirty="0"/>
              <a:t>：</a:t>
            </a:r>
            <a:endParaRPr lang="en-US" altLang="ja-JP" sz="1800" b="1" dirty="0"/>
          </a:p>
          <a:p>
            <a:r>
              <a:rPr lang="ja-JP" altLang="en-US" sz="1800" dirty="0">
                <a:solidFill>
                  <a:srgbClr val="000000"/>
                </a:solidFill>
                <a:effectLst/>
                <a:latin typeface="PUDGoDpMt"/>
              </a:rPr>
              <a:t> 確率的振る舞いに起因</a:t>
            </a:r>
            <a:endParaRPr kumimoji="1" lang="ja-JP" altLang="en-US" dirty="0"/>
          </a:p>
        </p:txBody>
      </p:sp>
    </p:spTree>
    <p:extLst>
      <p:ext uri="{BB962C8B-B14F-4D97-AF65-F5344CB8AC3E}">
        <p14:creationId xmlns:p14="http://schemas.microsoft.com/office/powerpoint/2010/main" val="232603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57B22-B62E-415D-9E42-83368123BD5A}"/>
              </a:ext>
            </a:extLst>
          </p:cNvPr>
          <p:cNvSpPr>
            <a:spLocks noGrp="1"/>
          </p:cNvSpPr>
          <p:nvPr>
            <p:ph type="title"/>
          </p:nvPr>
        </p:nvSpPr>
        <p:spPr/>
        <p:txBody>
          <a:bodyPr/>
          <a:lstStyle/>
          <a:p>
            <a:r>
              <a:rPr kumimoji="1" lang="ja-JP" altLang="en-US" dirty="0"/>
              <a:t>不確実性を考慮した機械学習</a:t>
            </a:r>
          </a:p>
        </p:txBody>
      </p:sp>
      <p:sp>
        <p:nvSpPr>
          <p:cNvPr id="3" name="コンテンツ プレースホルダー 2">
            <a:extLst>
              <a:ext uri="{FF2B5EF4-FFF2-40B4-BE49-F238E27FC236}">
                <a16:creationId xmlns:a16="http://schemas.microsoft.com/office/drawing/2014/main" id="{A69D4896-61D0-4E5F-91B1-E1FA4D7F5964}"/>
              </a:ext>
            </a:extLst>
          </p:cNvPr>
          <p:cNvSpPr>
            <a:spLocks noGrp="1"/>
          </p:cNvSpPr>
          <p:nvPr>
            <p:ph idx="1"/>
          </p:nvPr>
        </p:nvSpPr>
        <p:spPr/>
        <p:txBody>
          <a:bodyPr/>
          <a:lstStyle/>
          <a:p>
            <a:r>
              <a:rPr kumimoji="1" lang="ja-JP" altLang="en-US" dirty="0"/>
              <a:t>確率的な予測モデル</a:t>
            </a:r>
            <a:endParaRPr kumimoji="1" lang="en-US" altLang="ja-JP" dirty="0"/>
          </a:p>
          <a:p>
            <a:endParaRPr lang="en-US" altLang="ja-JP" dirty="0"/>
          </a:p>
          <a:p>
            <a:endParaRPr kumimoji="1" lang="ja-JP" altLang="en-US" dirty="0"/>
          </a:p>
        </p:txBody>
      </p:sp>
      <p:pic>
        <p:nvPicPr>
          <p:cNvPr id="23" name="図 22">
            <a:extLst>
              <a:ext uri="{FF2B5EF4-FFF2-40B4-BE49-F238E27FC236}">
                <a16:creationId xmlns:a16="http://schemas.microsoft.com/office/drawing/2014/main" id="{80A8A227-2B6C-43BD-A8D2-A804F12DAE78}"/>
              </a:ext>
            </a:extLst>
          </p:cNvPr>
          <p:cNvPicPr>
            <a:picLocks noChangeAspect="1"/>
          </p:cNvPicPr>
          <p:nvPr/>
        </p:nvPicPr>
        <p:blipFill>
          <a:blip r:embed="rId3"/>
          <a:stretch>
            <a:fillRect/>
          </a:stretch>
        </p:blipFill>
        <p:spPr>
          <a:xfrm>
            <a:off x="7490637" y="2043657"/>
            <a:ext cx="3579439" cy="3487658"/>
          </a:xfrm>
          <a:prstGeom prst="rect">
            <a:avLst/>
          </a:prstGeom>
        </p:spPr>
      </p:pic>
      <p:pic>
        <p:nvPicPr>
          <p:cNvPr id="16" name="図 15">
            <a:extLst>
              <a:ext uri="{FF2B5EF4-FFF2-40B4-BE49-F238E27FC236}">
                <a16:creationId xmlns:a16="http://schemas.microsoft.com/office/drawing/2014/main" id="{711EFC4A-F52A-41F3-B882-68CD00DD8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127" y="2530169"/>
            <a:ext cx="6208989" cy="3488960"/>
          </a:xfrm>
          <a:prstGeom prst="rect">
            <a:avLst/>
          </a:prstGeom>
        </p:spPr>
      </p:pic>
    </p:spTree>
    <p:extLst>
      <p:ext uri="{BB962C8B-B14F-4D97-AF65-F5344CB8AC3E}">
        <p14:creationId xmlns:p14="http://schemas.microsoft.com/office/powerpoint/2010/main" val="358235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6A97DB-902A-41C6-9098-A3A47B949F51}"/>
              </a:ext>
            </a:extLst>
          </p:cNvPr>
          <p:cNvSpPr>
            <a:spLocks noGrp="1"/>
          </p:cNvSpPr>
          <p:nvPr>
            <p:ph type="title"/>
          </p:nvPr>
        </p:nvSpPr>
        <p:spPr/>
        <p:txBody>
          <a:bodyPr/>
          <a:lstStyle/>
          <a:p>
            <a:r>
              <a:rPr lang="ja-JP" altLang="en-US" sz="4400" dirty="0"/>
              <a:t>偶発的不確実性</a:t>
            </a:r>
            <a:endParaRPr kumimoji="1" lang="ja-JP" altLang="en-US" dirty="0"/>
          </a:p>
        </p:txBody>
      </p:sp>
      <p:sp>
        <p:nvSpPr>
          <p:cNvPr id="3" name="コンテンツ プレースホルダー 2">
            <a:extLst>
              <a:ext uri="{FF2B5EF4-FFF2-40B4-BE49-F238E27FC236}">
                <a16:creationId xmlns:a16="http://schemas.microsoft.com/office/drawing/2014/main" id="{3F080BC4-DE0F-4D59-94DE-AA68BA4D9428}"/>
              </a:ext>
            </a:extLst>
          </p:cNvPr>
          <p:cNvSpPr>
            <a:spLocks noGrp="1"/>
          </p:cNvSpPr>
          <p:nvPr>
            <p:ph idx="1"/>
          </p:nvPr>
        </p:nvSpPr>
        <p:spPr/>
        <p:txBody>
          <a:bodyPr/>
          <a:lstStyle/>
          <a:p>
            <a:r>
              <a:rPr kumimoji="1" lang="ja-JP" altLang="en-US" dirty="0"/>
              <a:t>一般的な回帰：</a:t>
            </a:r>
            <a:endParaRPr kumimoji="1" lang="en-US" altLang="ja-JP" dirty="0"/>
          </a:p>
          <a:p>
            <a:pPr>
              <a:buFont typeface="Wingdings" panose="05000000000000000000" pitchFamily="2" charset="2"/>
              <a:buChar char="Ø"/>
            </a:pPr>
            <a:r>
              <a:rPr lang="en-US" altLang="ja-JP" sz="2400" dirty="0"/>
              <a:t>1</a:t>
            </a:r>
          </a:p>
          <a:p>
            <a:pPr>
              <a:buFont typeface="Wingdings" panose="05000000000000000000" pitchFamily="2" charset="2"/>
              <a:buChar char="Ø"/>
            </a:pPr>
            <a:r>
              <a:rPr lang="ja-JP" altLang="en-US" sz="2400" dirty="0"/>
              <a:t>損失関数：</a:t>
            </a:r>
            <a:endParaRPr lang="en-US" altLang="ja-JP" sz="2400" dirty="0"/>
          </a:p>
          <a:p>
            <a:pPr marL="0" indent="0">
              <a:buNone/>
            </a:pPr>
            <a:endParaRPr lang="en-US" altLang="ja-JP" dirty="0"/>
          </a:p>
          <a:p>
            <a:r>
              <a:rPr lang="ja-JP" altLang="en-US" sz="2800" dirty="0"/>
              <a:t>偶発的不確実性</a:t>
            </a:r>
            <a:r>
              <a:rPr kumimoji="1" lang="ja-JP" altLang="en-US" dirty="0"/>
              <a:t>を考慮した回帰：</a:t>
            </a:r>
            <a:endParaRPr kumimoji="1" lang="en-US" altLang="ja-JP" dirty="0"/>
          </a:p>
          <a:p>
            <a:pPr>
              <a:buFont typeface="Wingdings" panose="05000000000000000000" pitchFamily="2" charset="2"/>
              <a:buChar char="Ø"/>
            </a:pPr>
            <a:r>
              <a:rPr lang="ja-JP" altLang="en-US" sz="2400" dirty="0"/>
              <a:t>１</a:t>
            </a:r>
            <a:endParaRPr lang="en-US" altLang="ja-JP" sz="2400" dirty="0"/>
          </a:p>
          <a:p>
            <a:pPr>
              <a:buFont typeface="Wingdings" panose="05000000000000000000" pitchFamily="2" charset="2"/>
              <a:buChar char="Ø"/>
            </a:pPr>
            <a:r>
              <a:rPr lang="ja-JP" altLang="en-US" sz="2400" dirty="0"/>
              <a:t>損失関数：</a:t>
            </a:r>
            <a:endParaRPr kumimoji="1" lang="ja-JP" altLang="en-US" sz="2400" dirty="0"/>
          </a:p>
        </p:txBody>
      </p:sp>
      <p:pic>
        <p:nvPicPr>
          <p:cNvPr id="6" name="object 3">
            <a:extLst>
              <a:ext uri="{FF2B5EF4-FFF2-40B4-BE49-F238E27FC236}">
                <a16:creationId xmlns:a16="http://schemas.microsoft.com/office/drawing/2014/main" id="{FA8A73C1-BD82-4FD9-8D2F-AEB03A65C4AA}"/>
              </a:ext>
            </a:extLst>
          </p:cNvPr>
          <p:cNvPicPr/>
          <p:nvPr/>
        </p:nvPicPr>
        <p:blipFill>
          <a:blip r:embed="rId3" cstate="print"/>
          <a:stretch>
            <a:fillRect/>
          </a:stretch>
        </p:blipFill>
        <p:spPr>
          <a:xfrm>
            <a:off x="7549272" y="443575"/>
            <a:ext cx="3515867" cy="2638043"/>
          </a:xfrm>
          <a:prstGeom prst="rect">
            <a:avLst/>
          </a:prstGeom>
        </p:spPr>
      </p:pic>
      <p:grpSp>
        <p:nvGrpSpPr>
          <p:cNvPr id="11" name="グループ化 10">
            <a:extLst>
              <a:ext uri="{FF2B5EF4-FFF2-40B4-BE49-F238E27FC236}">
                <a16:creationId xmlns:a16="http://schemas.microsoft.com/office/drawing/2014/main" id="{FD901A8E-C519-40EC-A81C-373FD6235E94}"/>
              </a:ext>
            </a:extLst>
          </p:cNvPr>
          <p:cNvGrpSpPr/>
          <p:nvPr/>
        </p:nvGrpSpPr>
        <p:grpSpPr>
          <a:xfrm>
            <a:off x="1157594" y="2270701"/>
            <a:ext cx="5575749" cy="491809"/>
            <a:chOff x="1348537" y="2348595"/>
            <a:chExt cx="5575749" cy="491809"/>
          </a:xfrm>
        </p:grpSpPr>
        <p:pic>
          <p:nvPicPr>
            <p:cNvPr id="8" name="図 7">
              <a:extLst>
                <a:ext uri="{FF2B5EF4-FFF2-40B4-BE49-F238E27FC236}">
                  <a16:creationId xmlns:a16="http://schemas.microsoft.com/office/drawing/2014/main" id="{D7622928-C53C-4ED8-9702-EF239227C3DF}"/>
                </a:ext>
              </a:extLst>
            </p:cNvPr>
            <p:cNvPicPr>
              <a:picLocks noChangeAspect="1"/>
            </p:cNvPicPr>
            <p:nvPr/>
          </p:nvPicPr>
          <p:blipFill>
            <a:blip r:embed="rId4"/>
            <a:stretch>
              <a:fillRect/>
            </a:stretch>
          </p:blipFill>
          <p:spPr>
            <a:xfrm>
              <a:off x="1348537" y="2361072"/>
              <a:ext cx="4236093" cy="479332"/>
            </a:xfrm>
            <a:prstGeom prst="rect">
              <a:avLst/>
            </a:prstGeom>
          </p:spPr>
        </p:pic>
        <p:sp>
          <p:nvSpPr>
            <p:cNvPr id="9" name="テキスト ボックス 8">
              <a:extLst>
                <a:ext uri="{FF2B5EF4-FFF2-40B4-BE49-F238E27FC236}">
                  <a16:creationId xmlns:a16="http://schemas.microsoft.com/office/drawing/2014/main" id="{DF9C8343-2971-4644-9EE2-34F559009414}"/>
                </a:ext>
              </a:extLst>
            </p:cNvPr>
            <p:cNvSpPr txBox="1"/>
            <p:nvPr/>
          </p:nvSpPr>
          <p:spPr>
            <a:xfrm>
              <a:off x="5457218" y="2348595"/>
              <a:ext cx="1467068" cy="400110"/>
            </a:xfrm>
            <a:prstGeom prst="rect">
              <a:avLst/>
            </a:prstGeom>
            <a:noFill/>
          </p:spPr>
          <p:txBody>
            <a:bodyPr wrap="none" rtlCol="0">
              <a:spAutoFit/>
            </a:bodyPr>
            <a:lstStyle/>
            <a:p>
              <a:r>
                <a:rPr kumimoji="1" lang="ja-JP" altLang="en-US" sz="2400" dirty="0"/>
                <a:t>分散（定数）</a:t>
              </a:r>
            </a:p>
          </p:txBody>
        </p:sp>
      </p:grpSp>
      <p:pic>
        <p:nvPicPr>
          <p:cNvPr id="13" name="図 12">
            <a:extLst>
              <a:ext uri="{FF2B5EF4-FFF2-40B4-BE49-F238E27FC236}">
                <a16:creationId xmlns:a16="http://schemas.microsoft.com/office/drawing/2014/main" id="{72953BBB-40B8-45CC-A8A4-334CDAB8E75E}"/>
              </a:ext>
            </a:extLst>
          </p:cNvPr>
          <p:cNvPicPr>
            <a:picLocks noChangeAspect="1"/>
          </p:cNvPicPr>
          <p:nvPr/>
        </p:nvPicPr>
        <p:blipFill>
          <a:blip r:embed="rId5"/>
          <a:stretch>
            <a:fillRect/>
          </a:stretch>
        </p:blipFill>
        <p:spPr>
          <a:xfrm>
            <a:off x="2571627" y="2734547"/>
            <a:ext cx="4072364" cy="556045"/>
          </a:xfrm>
          <a:prstGeom prst="rect">
            <a:avLst/>
          </a:prstGeom>
        </p:spPr>
      </p:pic>
      <p:sp>
        <p:nvSpPr>
          <p:cNvPr id="14" name="吹き出し: 角を丸めた四角形 13">
            <a:extLst>
              <a:ext uri="{FF2B5EF4-FFF2-40B4-BE49-F238E27FC236}">
                <a16:creationId xmlns:a16="http://schemas.microsoft.com/office/drawing/2014/main" id="{D32F1BAB-DB86-45C6-B8C2-DD59D2DAF48A}"/>
              </a:ext>
            </a:extLst>
          </p:cNvPr>
          <p:cNvSpPr/>
          <p:nvPr/>
        </p:nvSpPr>
        <p:spPr>
          <a:xfrm>
            <a:off x="6359511" y="3361867"/>
            <a:ext cx="2205369" cy="432471"/>
          </a:xfrm>
          <a:prstGeom prst="wedgeRoundRectCallout">
            <a:avLst>
              <a:gd name="adj1" fmla="val -42449"/>
              <a:gd name="adj2" fmla="val -115614"/>
              <a:gd name="adj3" fmla="val 16667"/>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二乗誤差の最小化</a:t>
            </a:r>
          </a:p>
        </p:txBody>
      </p:sp>
      <p:pic>
        <p:nvPicPr>
          <p:cNvPr id="16" name="図 15">
            <a:extLst>
              <a:ext uri="{FF2B5EF4-FFF2-40B4-BE49-F238E27FC236}">
                <a16:creationId xmlns:a16="http://schemas.microsoft.com/office/drawing/2014/main" id="{683BCC12-A47B-4534-B3A8-F66AB6C62197}"/>
              </a:ext>
            </a:extLst>
          </p:cNvPr>
          <p:cNvPicPr>
            <a:picLocks noChangeAspect="1"/>
          </p:cNvPicPr>
          <p:nvPr/>
        </p:nvPicPr>
        <p:blipFill>
          <a:blip r:embed="rId6"/>
          <a:stretch>
            <a:fillRect/>
          </a:stretch>
        </p:blipFill>
        <p:spPr>
          <a:xfrm>
            <a:off x="1157594" y="4242164"/>
            <a:ext cx="4704369" cy="493200"/>
          </a:xfrm>
          <a:prstGeom prst="rect">
            <a:avLst/>
          </a:prstGeom>
        </p:spPr>
      </p:pic>
      <p:pic>
        <p:nvPicPr>
          <p:cNvPr id="18" name="図 17">
            <a:extLst>
              <a:ext uri="{FF2B5EF4-FFF2-40B4-BE49-F238E27FC236}">
                <a16:creationId xmlns:a16="http://schemas.microsoft.com/office/drawing/2014/main" id="{5CE037DF-6751-49E6-9EBB-70C126396432}"/>
              </a:ext>
            </a:extLst>
          </p:cNvPr>
          <p:cNvPicPr>
            <a:picLocks noChangeAspect="1"/>
          </p:cNvPicPr>
          <p:nvPr/>
        </p:nvPicPr>
        <p:blipFill>
          <a:blip r:embed="rId7"/>
          <a:stretch>
            <a:fillRect/>
          </a:stretch>
        </p:blipFill>
        <p:spPr>
          <a:xfrm>
            <a:off x="1452523" y="5264905"/>
            <a:ext cx="7091680" cy="786182"/>
          </a:xfrm>
          <a:prstGeom prst="rect">
            <a:avLst/>
          </a:prstGeom>
        </p:spPr>
      </p:pic>
    </p:spTree>
    <p:extLst>
      <p:ext uri="{BB962C8B-B14F-4D97-AF65-F5344CB8AC3E}">
        <p14:creationId xmlns:p14="http://schemas.microsoft.com/office/powerpoint/2010/main" val="346277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29EEE-541F-4137-BF0B-AEEA26103150}"/>
              </a:ext>
            </a:extLst>
          </p:cNvPr>
          <p:cNvSpPr>
            <a:spLocks noGrp="1"/>
          </p:cNvSpPr>
          <p:nvPr>
            <p:ph type="title"/>
          </p:nvPr>
        </p:nvSpPr>
        <p:spPr/>
        <p:txBody>
          <a:bodyPr/>
          <a:lstStyle/>
          <a:p>
            <a:r>
              <a:rPr lang="ja-JP" altLang="en-US" sz="4400" dirty="0"/>
              <a:t>認識論的不確実性</a:t>
            </a:r>
            <a:endParaRPr kumimoji="1" lang="ja-JP" altLang="en-US" dirty="0"/>
          </a:p>
        </p:txBody>
      </p:sp>
      <p:sp>
        <p:nvSpPr>
          <p:cNvPr id="3" name="コンテンツ プレースホルダー 2">
            <a:extLst>
              <a:ext uri="{FF2B5EF4-FFF2-40B4-BE49-F238E27FC236}">
                <a16:creationId xmlns:a16="http://schemas.microsoft.com/office/drawing/2014/main" id="{86FE94BB-374D-4E65-89A5-8AC9597E141F}"/>
              </a:ext>
            </a:extLst>
          </p:cNvPr>
          <p:cNvSpPr>
            <a:spLocks noGrp="1"/>
          </p:cNvSpPr>
          <p:nvPr>
            <p:ph idx="1"/>
          </p:nvPr>
        </p:nvSpPr>
        <p:spPr>
          <a:xfrm>
            <a:off x="845127" y="1828800"/>
            <a:ext cx="10515600" cy="4958080"/>
          </a:xfrm>
        </p:spPr>
        <p:txBody>
          <a:bodyPr>
            <a:normAutofit/>
          </a:bodyPr>
          <a:lstStyle/>
          <a:p>
            <a:r>
              <a:rPr kumimoji="1" lang="ja-JP" altLang="en-US" dirty="0"/>
              <a:t>１</a:t>
            </a:r>
            <a:endParaRPr kumimoji="1" lang="en-US" altLang="ja-JP" dirty="0"/>
          </a:p>
          <a:p>
            <a:pPr>
              <a:buFont typeface="Wingdings" panose="05000000000000000000" pitchFamily="2" charset="2"/>
              <a:buChar char="Ø"/>
            </a:pPr>
            <a:r>
              <a:rPr lang="ja-JP" altLang="en-US" sz="2400" dirty="0"/>
              <a:t>データ 𝒟 で条件付けされたパラメタ 𝜃 の事後分布</a:t>
            </a:r>
            <a:endParaRPr lang="en-US" altLang="ja-JP" sz="2400" dirty="0"/>
          </a:p>
          <a:p>
            <a:endParaRPr kumimoji="1" lang="en-US" altLang="ja-JP" dirty="0"/>
          </a:p>
          <a:p>
            <a:r>
              <a:rPr kumimoji="1" lang="ja-JP" altLang="en-US" dirty="0"/>
              <a:t>一般的な学習：点推定　⇒　予測モデルは一つに限定</a:t>
            </a:r>
            <a:endParaRPr kumimoji="1" lang="en-US" altLang="ja-JP" dirty="0"/>
          </a:p>
          <a:p>
            <a:pPr>
              <a:buFont typeface="Wingdings" panose="05000000000000000000" pitchFamily="2" charset="2"/>
              <a:buChar char="Ø"/>
            </a:pPr>
            <a:r>
              <a:rPr lang="ja-JP" altLang="en-US" sz="2400" dirty="0"/>
              <a:t>最尤推定：</a:t>
            </a:r>
            <a:endParaRPr lang="en-US" altLang="ja-JP" sz="2400" dirty="0"/>
          </a:p>
          <a:p>
            <a:pPr>
              <a:buFont typeface="Wingdings" panose="05000000000000000000" pitchFamily="2" charset="2"/>
              <a:buChar char="Ø"/>
            </a:pPr>
            <a:r>
              <a:rPr lang="en-US" altLang="ja-JP" sz="2400" dirty="0"/>
              <a:t>MAP (Maximum a Posterior) </a:t>
            </a:r>
            <a:r>
              <a:rPr lang="ja-JP" altLang="en-US" sz="2400" dirty="0"/>
              <a:t>推定：</a:t>
            </a:r>
            <a:endParaRPr lang="en-US" altLang="ja-JP" sz="2400" dirty="0"/>
          </a:p>
          <a:p>
            <a:endParaRPr kumimoji="1" lang="en-US" altLang="ja-JP" dirty="0"/>
          </a:p>
          <a:p>
            <a:r>
              <a:rPr lang="ja-JP" altLang="en-US" sz="2800" dirty="0"/>
              <a:t>認識論的不確実性を考慮した学習</a:t>
            </a:r>
            <a:r>
              <a:rPr kumimoji="1" lang="ja-JP" altLang="en-US" dirty="0"/>
              <a:t>：</a:t>
            </a:r>
            <a:endParaRPr kumimoji="1" lang="en-US" altLang="ja-JP" dirty="0"/>
          </a:p>
          <a:p>
            <a:pPr>
              <a:buFont typeface="Wingdings" panose="05000000000000000000" pitchFamily="2" charset="2"/>
              <a:buChar char="Ø"/>
            </a:pPr>
            <a:r>
              <a:rPr kumimoji="1" lang="ja-JP" altLang="en-US" sz="2400" dirty="0"/>
              <a:t>　　　　　の分布そのものを求めたい（分布推定）</a:t>
            </a:r>
            <a:endParaRPr kumimoji="1" lang="en-US" altLang="ja-JP" sz="2400" dirty="0"/>
          </a:p>
          <a:p>
            <a:pPr>
              <a:buFont typeface="Wingdings" panose="05000000000000000000" pitchFamily="2" charset="2"/>
              <a:buChar char="Ø"/>
            </a:pPr>
            <a:r>
              <a:rPr kumimoji="1" lang="ja-JP" altLang="en-US" sz="2400" dirty="0"/>
              <a:t>ただし解析的な導出な不可能</a:t>
            </a:r>
          </a:p>
        </p:txBody>
      </p:sp>
      <p:pic>
        <p:nvPicPr>
          <p:cNvPr id="4" name="object 5">
            <a:extLst>
              <a:ext uri="{FF2B5EF4-FFF2-40B4-BE49-F238E27FC236}">
                <a16:creationId xmlns:a16="http://schemas.microsoft.com/office/drawing/2014/main" id="{402E8368-A678-4CA7-84DB-776CA93BCACD}"/>
              </a:ext>
            </a:extLst>
          </p:cNvPr>
          <p:cNvPicPr/>
          <p:nvPr/>
        </p:nvPicPr>
        <p:blipFill>
          <a:blip r:embed="rId3" cstate="print"/>
          <a:stretch>
            <a:fillRect/>
          </a:stretch>
        </p:blipFill>
        <p:spPr>
          <a:xfrm>
            <a:off x="7549272" y="441040"/>
            <a:ext cx="3515867" cy="2638043"/>
          </a:xfrm>
          <a:prstGeom prst="rect">
            <a:avLst/>
          </a:prstGeom>
        </p:spPr>
      </p:pic>
      <p:pic>
        <p:nvPicPr>
          <p:cNvPr id="7" name="図 6">
            <a:extLst>
              <a:ext uri="{FF2B5EF4-FFF2-40B4-BE49-F238E27FC236}">
                <a16:creationId xmlns:a16="http://schemas.microsoft.com/office/drawing/2014/main" id="{626782EE-3CF8-438C-BFDD-EFCB169AA5D0}"/>
              </a:ext>
            </a:extLst>
          </p:cNvPr>
          <p:cNvPicPr>
            <a:picLocks noChangeAspect="1"/>
          </p:cNvPicPr>
          <p:nvPr/>
        </p:nvPicPr>
        <p:blipFill>
          <a:blip r:embed="rId4"/>
          <a:stretch>
            <a:fillRect/>
          </a:stretch>
        </p:blipFill>
        <p:spPr>
          <a:xfrm>
            <a:off x="1126861" y="1760061"/>
            <a:ext cx="3503948" cy="475200"/>
          </a:xfrm>
          <a:prstGeom prst="rect">
            <a:avLst/>
          </a:prstGeom>
        </p:spPr>
      </p:pic>
      <p:pic>
        <p:nvPicPr>
          <p:cNvPr id="9" name="図 8">
            <a:extLst>
              <a:ext uri="{FF2B5EF4-FFF2-40B4-BE49-F238E27FC236}">
                <a16:creationId xmlns:a16="http://schemas.microsoft.com/office/drawing/2014/main" id="{B3AED5F1-23B0-4A1A-AC7D-649AF462F2BD}"/>
              </a:ext>
            </a:extLst>
          </p:cNvPr>
          <p:cNvPicPr>
            <a:picLocks noChangeAspect="1"/>
          </p:cNvPicPr>
          <p:nvPr/>
        </p:nvPicPr>
        <p:blipFill>
          <a:blip r:embed="rId5"/>
          <a:stretch>
            <a:fillRect/>
          </a:stretch>
        </p:blipFill>
        <p:spPr>
          <a:xfrm>
            <a:off x="2534934" y="3810698"/>
            <a:ext cx="4109706" cy="476577"/>
          </a:xfrm>
          <a:prstGeom prst="rect">
            <a:avLst/>
          </a:prstGeom>
        </p:spPr>
      </p:pic>
      <p:pic>
        <p:nvPicPr>
          <p:cNvPr id="11" name="図 10">
            <a:extLst>
              <a:ext uri="{FF2B5EF4-FFF2-40B4-BE49-F238E27FC236}">
                <a16:creationId xmlns:a16="http://schemas.microsoft.com/office/drawing/2014/main" id="{25B05BE6-AF99-4742-84E4-A0127699430E}"/>
              </a:ext>
            </a:extLst>
          </p:cNvPr>
          <p:cNvPicPr>
            <a:picLocks noChangeAspect="1"/>
          </p:cNvPicPr>
          <p:nvPr/>
        </p:nvPicPr>
        <p:blipFill>
          <a:blip r:embed="rId6"/>
          <a:stretch>
            <a:fillRect/>
          </a:stretch>
        </p:blipFill>
        <p:spPr>
          <a:xfrm>
            <a:off x="5526795" y="4287275"/>
            <a:ext cx="4930969" cy="475200"/>
          </a:xfrm>
          <a:prstGeom prst="rect">
            <a:avLst/>
          </a:prstGeom>
        </p:spPr>
      </p:pic>
      <p:pic>
        <p:nvPicPr>
          <p:cNvPr id="13" name="図 12">
            <a:extLst>
              <a:ext uri="{FF2B5EF4-FFF2-40B4-BE49-F238E27FC236}">
                <a16:creationId xmlns:a16="http://schemas.microsoft.com/office/drawing/2014/main" id="{9DB25913-9F6A-4A7A-93C3-F04A0DA50921}"/>
              </a:ext>
            </a:extLst>
          </p:cNvPr>
          <p:cNvPicPr>
            <a:picLocks noChangeAspect="1"/>
          </p:cNvPicPr>
          <p:nvPr/>
        </p:nvPicPr>
        <p:blipFill rotWithShape="1">
          <a:blip r:embed="rId7"/>
          <a:srcRect l="-1" r="2691"/>
          <a:stretch/>
        </p:blipFill>
        <p:spPr>
          <a:xfrm>
            <a:off x="1177661" y="5750560"/>
            <a:ext cx="1019439" cy="399097"/>
          </a:xfrm>
          <a:prstGeom prst="rect">
            <a:avLst/>
          </a:prstGeom>
        </p:spPr>
      </p:pic>
    </p:spTree>
    <p:extLst>
      <p:ext uri="{BB962C8B-B14F-4D97-AF65-F5344CB8AC3E}">
        <p14:creationId xmlns:p14="http://schemas.microsoft.com/office/powerpoint/2010/main" val="357845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C1DACC-3FE7-4580-9E11-D89EEFD1799B}"/>
              </a:ext>
            </a:extLst>
          </p:cNvPr>
          <p:cNvSpPr>
            <a:spLocks noGrp="1"/>
          </p:cNvSpPr>
          <p:nvPr>
            <p:ph type="title"/>
          </p:nvPr>
        </p:nvSpPr>
        <p:spPr/>
        <p:txBody>
          <a:bodyPr/>
          <a:lstStyle/>
          <a:p>
            <a:r>
              <a:rPr lang="ja-JP" altLang="en-US" sz="4400" dirty="0"/>
              <a:t>認識論的不確実性</a:t>
            </a:r>
            <a:endParaRPr kumimoji="1" lang="ja-JP" altLang="en-US" dirty="0"/>
          </a:p>
        </p:txBody>
      </p:sp>
      <p:sp>
        <p:nvSpPr>
          <p:cNvPr id="3" name="コンテンツ プレースホルダー 2">
            <a:extLst>
              <a:ext uri="{FF2B5EF4-FFF2-40B4-BE49-F238E27FC236}">
                <a16:creationId xmlns:a16="http://schemas.microsoft.com/office/drawing/2014/main" id="{9B5213B1-BE04-4F91-B109-13C625D27A75}"/>
              </a:ext>
            </a:extLst>
          </p:cNvPr>
          <p:cNvSpPr>
            <a:spLocks noGrp="1"/>
          </p:cNvSpPr>
          <p:nvPr>
            <p:ph idx="1"/>
          </p:nvPr>
        </p:nvSpPr>
        <p:spPr/>
        <p:txBody>
          <a:bodyPr/>
          <a:lstStyle/>
          <a:p>
            <a:r>
              <a:rPr kumimoji="1" lang="ja-JP" altLang="en-US" dirty="0"/>
              <a:t>変分推論</a:t>
            </a:r>
            <a:endParaRPr kumimoji="1" lang="en-US" altLang="ja-JP" dirty="0"/>
          </a:p>
          <a:p>
            <a:pPr>
              <a:buFont typeface="Wingdings" panose="05000000000000000000" pitchFamily="2" charset="2"/>
              <a:buChar char="Ø"/>
            </a:pPr>
            <a:r>
              <a:rPr kumimoji="1" lang="ja-JP" altLang="en-US" sz="2400" dirty="0"/>
              <a:t>扱いやすい変分分布           を定義</a:t>
            </a:r>
            <a:endParaRPr kumimoji="1" lang="en-US" altLang="ja-JP" sz="2400" dirty="0"/>
          </a:p>
          <a:p>
            <a:pPr>
              <a:buFont typeface="Wingdings" panose="05000000000000000000" pitchFamily="2" charset="2"/>
              <a:buChar char="Ø"/>
            </a:pPr>
            <a:r>
              <a:rPr kumimoji="1" lang="ja-JP" altLang="en-US" sz="2400" dirty="0"/>
              <a:t>真の分布を最も近似する　　　　を導出</a:t>
            </a:r>
          </a:p>
        </p:txBody>
      </p:sp>
      <p:pic>
        <p:nvPicPr>
          <p:cNvPr id="7" name="図 6">
            <a:extLst>
              <a:ext uri="{FF2B5EF4-FFF2-40B4-BE49-F238E27FC236}">
                <a16:creationId xmlns:a16="http://schemas.microsoft.com/office/drawing/2014/main" id="{BD47BBB3-3ACE-4608-B733-44389808BE20}"/>
              </a:ext>
            </a:extLst>
          </p:cNvPr>
          <p:cNvPicPr>
            <a:picLocks noChangeAspect="1"/>
          </p:cNvPicPr>
          <p:nvPr/>
        </p:nvPicPr>
        <p:blipFill>
          <a:blip r:embed="rId3"/>
          <a:stretch>
            <a:fillRect/>
          </a:stretch>
        </p:blipFill>
        <p:spPr>
          <a:xfrm>
            <a:off x="3885288" y="2383067"/>
            <a:ext cx="706167" cy="364579"/>
          </a:xfrm>
          <a:prstGeom prst="rect">
            <a:avLst/>
          </a:prstGeom>
        </p:spPr>
      </p:pic>
      <p:pic>
        <p:nvPicPr>
          <p:cNvPr id="9" name="図 8">
            <a:extLst>
              <a:ext uri="{FF2B5EF4-FFF2-40B4-BE49-F238E27FC236}">
                <a16:creationId xmlns:a16="http://schemas.microsoft.com/office/drawing/2014/main" id="{6D457A32-7F7F-452D-9650-A0056EFB41F6}"/>
              </a:ext>
            </a:extLst>
          </p:cNvPr>
          <p:cNvPicPr>
            <a:picLocks noChangeAspect="1"/>
          </p:cNvPicPr>
          <p:nvPr/>
        </p:nvPicPr>
        <p:blipFill>
          <a:blip r:embed="rId4"/>
          <a:stretch>
            <a:fillRect/>
          </a:stretch>
        </p:blipFill>
        <p:spPr>
          <a:xfrm>
            <a:off x="4396226" y="2852451"/>
            <a:ext cx="788413" cy="342204"/>
          </a:xfrm>
          <a:prstGeom prst="rect">
            <a:avLst/>
          </a:prstGeom>
        </p:spPr>
      </p:pic>
      <p:pic>
        <p:nvPicPr>
          <p:cNvPr id="11" name="図 10">
            <a:extLst>
              <a:ext uri="{FF2B5EF4-FFF2-40B4-BE49-F238E27FC236}">
                <a16:creationId xmlns:a16="http://schemas.microsoft.com/office/drawing/2014/main" id="{FEEED7B9-88ED-48C6-932A-D71A96A741CB}"/>
              </a:ext>
            </a:extLst>
          </p:cNvPr>
          <p:cNvPicPr>
            <a:picLocks noChangeAspect="1"/>
          </p:cNvPicPr>
          <p:nvPr/>
        </p:nvPicPr>
        <p:blipFill>
          <a:blip r:embed="rId5"/>
          <a:stretch>
            <a:fillRect/>
          </a:stretch>
        </p:blipFill>
        <p:spPr>
          <a:xfrm>
            <a:off x="1331270" y="3305755"/>
            <a:ext cx="5108035" cy="465542"/>
          </a:xfrm>
          <a:prstGeom prst="rect">
            <a:avLst/>
          </a:prstGeom>
        </p:spPr>
      </p:pic>
      <p:pic>
        <p:nvPicPr>
          <p:cNvPr id="13" name="図 12">
            <a:extLst>
              <a:ext uri="{FF2B5EF4-FFF2-40B4-BE49-F238E27FC236}">
                <a16:creationId xmlns:a16="http://schemas.microsoft.com/office/drawing/2014/main" id="{49F5EB60-6107-4473-A161-83A90E3D1170}"/>
              </a:ext>
            </a:extLst>
          </p:cNvPr>
          <p:cNvPicPr>
            <a:picLocks noChangeAspect="1"/>
          </p:cNvPicPr>
          <p:nvPr/>
        </p:nvPicPr>
        <p:blipFill>
          <a:blip r:embed="rId6"/>
          <a:stretch>
            <a:fillRect/>
          </a:stretch>
        </p:blipFill>
        <p:spPr>
          <a:xfrm>
            <a:off x="1179376" y="4067677"/>
            <a:ext cx="3791457" cy="2512748"/>
          </a:xfrm>
          <a:prstGeom prst="rect">
            <a:avLst/>
          </a:prstGeom>
        </p:spPr>
      </p:pic>
      <p:pic>
        <p:nvPicPr>
          <p:cNvPr id="15" name="図 14">
            <a:extLst>
              <a:ext uri="{FF2B5EF4-FFF2-40B4-BE49-F238E27FC236}">
                <a16:creationId xmlns:a16="http://schemas.microsoft.com/office/drawing/2014/main" id="{28830B29-D250-4961-AC19-5511C1B55E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5770" y="4087133"/>
            <a:ext cx="3681929" cy="2595645"/>
          </a:xfrm>
          <a:prstGeom prst="rect">
            <a:avLst/>
          </a:prstGeom>
        </p:spPr>
      </p:pic>
    </p:spTree>
    <p:extLst>
      <p:ext uri="{BB962C8B-B14F-4D97-AF65-F5344CB8AC3E}">
        <p14:creationId xmlns:p14="http://schemas.microsoft.com/office/powerpoint/2010/main" val="239145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FBFF6E-D217-47CB-ABC0-92367698055E}"/>
              </a:ext>
            </a:extLst>
          </p:cNvPr>
          <p:cNvSpPr>
            <a:spLocks noGrp="1"/>
          </p:cNvSpPr>
          <p:nvPr>
            <p:ph type="title"/>
          </p:nvPr>
        </p:nvSpPr>
        <p:spPr/>
        <p:txBody>
          <a:bodyPr/>
          <a:lstStyle/>
          <a:p>
            <a:r>
              <a:rPr kumimoji="1" lang="ja-JP" altLang="en-US" dirty="0"/>
              <a:t>微分可能性</a:t>
            </a:r>
          </a:p>
        </p:txBody>
      </p:sp>
      <p:sp>
        <p:nvSpPr>
          <p:cNvPr id="3" name="コンテンツ プレースホルダー 2">
            <a:extLst>
              <a:ext uri="{FF2B5EF4-FFF2-40B4-BE49-F238E27FC236}">
                <a16:creationId xmlns:a16="http://schemas.microsoft.com/office/drawing/2014/main" id="{F997A8C2-DF3A-4F70-9B19-2779467094D6}"/>
              </a:ext>
            </a:extLst>
          </p:cNvPr>
          <p:cNvSpPr>
            <a:spLocks noGrp="1"/>
          </p:cNvSpPr>
          <p:nvPr>
            <p:ph idx="1"/>
          </p:nvPr>
        </p:nvSpPr>
        <p:spPr/>
        <p:txBody>
          <a:bodyPr/>
          <a:lstStyle/>
          <a:p>
            <a:r>
              <a:rPr kumimoji="1" lang="ja-JP" altLang="en-US" dirty="0"/>
              <a:t>機械学習モデルは一般的にブラックボックスになりがち</a:t>
            </a:r>
            <a:endParaRPr kumimoji="1" lang="en-US" altLang="ja-JP" dirty="0"/>
          </a:p>
          <a:p>
            <a:pPr>
              <a:buFont typeface="Wingdings" panose="05000000000000000000" pitchFamily="2" charset="2"/>
              <a:buChar char="Ø"/>
            </a:pPr>
            <a:r>
              <a:rPr kumimoji="1" lang="ja-JP" altLang="en-US" sz="2400" dirty="0"/>
              <a:t>産業応用には動作の説明可能性や動作保証が求められることが多いが、多くの機械学習モデルはそれを満足しない</a:t>
            </a:r>
            <a:endParaRPr kumimoji="1" lang="en-US" altLang="ja-JP" sz="2400" dirty="0"/>
          </a:p>
          <a:p>
            <a:endParaRPr lang="en-US" altLang="ja-JP" sz="2400" dirty="0"/>
          </a:p>
          <a:p>
            <a:endParaRPr kumimoji="1" lang="en-US" altLang="ja-JP" sz="2400" dirty="0"/>
          </a:p>
          <a:p>
            <a:r>
              <a:rPr lang="ja-JP" altLang="en-US" dirty="0"/>
              <a:t>扱う問題を解けるアルゴリズムが存在するのであれば、そちらを使うほうが望ましい</a:t>
            </a:r>
          </a:p>
        </p:txBody>
      </p:sp>
      <p:sp>
        <p:nvSpPr>
          <p:cNvPr id="4" name="テキスト ボックス 3">
            <a:extLst>
              <a:ext uri="{FF2B5EF4-FFF2-40B4-BE49-F238E27FC236}">
                <a16:creationId xmlns:a16="http://schemas.microsoft.com/office/drawing/2014/main" id="{A6872746-47CB-4D01-84D9-9FC57939DBEC}"/>
              </a:ext>
            </a:extLst>
          </p:cNvPr>
          <p:cNvSpPr txBox="1"/>
          <p:nvPr/>
        </p:nvSpPr>
        <p:spPr>
          <a:xfrm>
            <a:off x="4036983" y="3285716"/>
            <a:ext cx="47135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X</a:t>
            </a:r>
            <a:endParaRPr kumimoji="1" lang="ja-JP" altLang="en-US" sz="2400" dirty="0">
              <a:latin typeface="Arial Rounded MT Bold" panose="020F0704030504030204" pitchFamily="34" charset="0"/>
            </a:endParaRPr>
          </a:p>
        </p:txBody>
      </p:sp>
      <p:sp>
        <p:nvSpPr>
          <p:cNvPr id="5" name="テキスト ボックス 4">
            <a:extLst>
              <a:ext uri="{FF2B5EF4-FFF2-40B4-BE49-F238E27FC236}">
                <a16:creationId xmlns:a16="http://schemas.microsoft.com/office/drawing/2014/main" id="{4AF010B8-68DF-449B-8C10-4F87E8DA1F30}"/>
              </a:ext>
            </a:extLst>
          </p:cNvPr>
          <p:cNvSpPr txBox="1"/>
          <p:nvPr/>
        </p:nvSpPr>
        <p:spPr>
          <a:xfrm>
            <a:off x="7480576" y="3285715"/>
            <a:ext cx="47135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Y</a:t>
            </a:r>
            <a:endParaRPr kumimoji="1" lang="ja-JP" altLang="en-US" sz="2400" dirty="0">
              <a:latin typeface="Arial Rounded MT Bold" panose="020F0704030504030204" pitchFamily="34" charset="0"/>
            </a:endParaRPr>
          </a:p>
        </p:txBody>
      </p:sp>
      <p:sp>
        <p:nvSpPr>
          <p:cNvPr id="6" name="矢印: 右 5">
            <a:extLst>
              <a:ext uri="{FF2B5EF4-FFF2-40B4-BE49-F238E27FC236}">
                <a16:creationId xmlns:a16="http://schemas.microsoft.com/office/drawing/2014/main" id="{4CDDE3A9-1468-46CD-BDA6-763C396BC0FE}"/>
              </a:ext>
            </a:extLst>
          </p:cNvPr>
          <p:cNvSpPr/>
          <p:nvPr/>
        </p:nvSpPr>
        <p:spPr>
          <a:xfrm>
            <a:off x="4416362" y="3357357"/>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C48F2E5B-1585-4BA8-9D1F-09C79222DB62}"/>
              </a:ext>
            </a:extLst>
          </p:cNvPr>
          <p:cNvSpPr/>
          <p:nvPr/>
        </p:nvSpPr>
        <p:spPr>
          <a:xfrm>
            <a:off x="7009226" y="3357357"/>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32EE7C7-4E52-4637-844E-A6B0C57F3F22}"/>
              </a:ext>
            </a:extLst>
          </p:cNvPr>
          <p:cNvSpPr/>
          <p:nvPr/>
        </p:nvSpPr>
        <p:spPr>
          <a:xfrm>
            <a:off x="5000022" y="3180945"/>
            <a:ext cx="1877438" cy="7198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3200" dirty="0"/>
              <a:t>Black Box</a:t>
            </a:r>
            <a:endParaRPr kumimoji="1" lang="ja-JP" altLang="en-US" sz="3200" dirty="0"/>
          </a:p>
        </p:txBody>
      </p:sp>
      <p:sp>
        <p:nvSpPr>
          <p:cNvPr id="9" name="テキスト ボックス 8">
            <a:extLst>
              <a:ext uri="{FF2B5EF4-FFF2-40B4-BE49-F238E27FC236}">
                <a16:creationId xmlns:a16="http://schemas.microsoft.com/office/drawing/2014/main" id="{3571926D-DB55-411C-AFB9-84A797D6CA10}"/>
              </a:ext>
            </a:extLst>
          </p:cNvPr>
          <p:cNvSpPr txBox="1"/>
          <p:nvPr/>
        </p:nvSpPr>
        <p:spPr>
          <a:xfrm>
            <a:off x="4036983" y="5240961"/>
            <a:ext cx="47135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X</a:t>
            </a:r>
            <a:endParaRPr kumimoji="1" lang="ja-JP" altLang="en-US" sz="2400" dirty="0">
              <a:latin typeface="Arial Rounded MT Bold" panose="020F0704030504030204" pitchFamily="34" charset="0"/>
            </a:endParaRPr>
          </a:p>
        </p:txBody>
      </p:sp>
      <p:sp>
        <p:nvSpPr>
          <p:cNvPr id="10" name="テキスト ボックス 9">
            <a:extLst>
              <a:ext uri="{FF2B5EF4-FFF2-40B4-BE49-F238E27FC236}">
                <a16:creationId xmlns:a16="http://schemas.microsoft.com/office/drawing/2014/main" id="{278B0F9D-DBAE-444F-8D2D-726C0632357F}"/>
              </a:ext>
            </a:extLst>
          </p:cNvPr>
          <p:cNvSpPr txBox="1"/>
          <p:nvPr/>
        </p:nvSpPr>
        <p:spPr>
          <a:xfrm>
            <a:off x="7480576" y="5240960"/>
            <a:ext cx="471350"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Y</a:t>
            </a:r>
            <a:endParaRPr kumimoji="1" lang="ja-JP" altLang="en-US" sz="2400" dirty="0">
              <a:latin typeface="Arial Rounded MT Bold" panose="020F0704030504030204" pitchFamily="34" charset="0"/>
            </a:endParaRPr>
          </a:p>
        </p:txBody>
      </p:sp>
      <p:sp>
        <p:nvSpPr>
          <p:cNvPr id="11" name="矢印: 右 10">
            <a:extLst>
              <a:ext uri="{FF2B5EF4-FFF2-40B4-BE49-F238E27FC236}">
                <a16:creationId xmlns:a16="http://schemas.microsoft.com/office/drawing/2014/main" id="{CC8144DC-339A-4D0B-B971-D213C4564EC4}"/>
              </a:ext>
            </a:extLst>
          </p:cNvPr>
          <p:cNvSpPr/>
          <p:nvPr/>
        </p:nvSpPr>
        <p:spPr>
          <a:xfrm>
            <a:off x="4416362" y="5312602"/>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8EBF9AF-E9E3-4E2C-8243-1DC0C226C0EB}"/>
              </a:ext>
            </a:extLst>
          </p:cNvPr>
          <p:cNvSpPr/>
          <p:nvPr/>
        </p:nvSpPr>
        <p:spPr>
          <a:xfrm>
            <a:off x="7009226" y="5312602"/>
            <a:ext cx="47135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026" name="Picture 2" descr="“代码”的图片搜索结果">
            <a:extLst>
              <a:ext uri="{FF2B5EF4-FFF2-40B4-BE49-F238E27FC236}">
                <a16:creationId xmlns:a16="http://schemas.microsoft.com/office/drawing/2014/main" id="{1669E066-9DF0-462F-871F-FF58B2FC2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022" y="4845133"/>
            <a:ext cx="1877438" cy="1253317"/>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4D572DFF-E0A6-4D1D-84D5-5709CC01FFDF}"/>
              </a:ext>
            </a:extLst>
          </p:cNvPr>
          <p:cNvSpPr/>
          <p:nvPr/>
        </p:nvSpPr>
        <p:spPr>
          <a:xfrm rot="16200000" flipV="1">
            <a:off x="5762200" y="6143898"/>
            <a:ext cx="349220" cy="318380"/>
          </a:xfrm>
          <a:prstGeom prst="rightArrow">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77E9516-43B6-443D-903C-3BFF4FD879EF}"/>
              </a:ext>
            </a:extLst>
          </p:cNvPr>
          <p:cNvSpPr txBox="1"/>
          <p:nvPr/>
        </p:nvSpPr>
        <p:spPr>
          <a:xfrm>
            <a:off x="5738708" y="6396656"/>
            <a:ext cx="559798" cy="461665"/>
          </a:xfrm>
          <a:prstGeom prst="rect">
            <a:avLst/>
          </a:prstGeom>
          <a:noFill/>
        </p:spPr>
        <p:txBody>
          <a:bodyPr wrap="square" rtlCol="0">
            <a:spAutoFit/>
          </a:bodyPr>
          <a:lstStyle/>
          <a:p>
            <a:r>
              <a:rPr kumimoji="1" lang="ja-JP" altLang="en-US" sz="2800" dirty="0">
                <a:latin typeface="Arial Rounded MT Bold" panose="020F0704030504030204" pitchFamily="34" charset="0"/>
              </a:rPr>
              <a:t>𝜃</a:t>
            </a:r>
          </a:p>
        </p:txBody>
      </p:sp>
    </p:spTree>
    <p:extLst>
      <p:ext uri="{BB962C8B-B14F-4D97-AF65-F5344CB8AC3E}">
        <p14:creationId xmlns:p14="http://schemas.microsoft.com/office/powerpoint/2010/main" val="392602351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186</TotalTime>
  <Words>1725</Words>
  <Application>Microsoft Office PowerPoint</Application>
  <PresentationFormat>ワイド画面</PresentationFormat>
  <Paragraphs>164</Paragraphs>
  <Slides>12</Slides>
  <Notes>11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12</vt:i4>
      </vt:variant>
    </vt:vector>
  </HeadingPairs>
  <TitlesOfParts>
    <vt:vector size="25" baseType="lpstr">
      <vt:lpstr>MS UI Gothic</vt:lpstr>
      <vt:lpstr>PUDGoDpMt</vt:lpstr>
      <vt:lpstr>游ゴシック</vt:lpstr>
      <vt:lpstr>Arial</vt:lpstr>
      <vt:lpstr>Arial</vt:lpstr>
      <vt:lpstr>Arial Rounded MT Bold</vt:lpstr>
      <vt:lpstr>Calibri</vt:lpstr>
      <vt:lpstr>Calibri Light</vt:lpstr>
      <vt:lpstr>Cambria Math</vt:lpstr>
      <vt:lpstr>Times New Roman</vt:lpstr>
      <vt:lpstr>Wingdings</vt:lpstr>
      <vt:lpstr>Wingdings 2</vt:lpstr>
      <vt:lpstr>HDOfficeLightV0</vt:lpstr>
      <vt:lpstr>不確実性と微分可能性を考慮した機械学習</vt:lpstr>
      <vt:lpstr>予測と意思決定</vt:lpstr>
      <vt:lpstr>予測と意思決定の実装</vt:lpstr>
      <vt:lpstr>予測の不確実さ</vt:lpstr>
      <vt:lpstr>不確実性を考慮した機械学習</vt:lpstr>
      <vt:lpstr>偶発的不確実性</vt:lpstr>
      <vt:lpstr>認識論的不確実性</vt:lpstr>
      <vt:lpstr>認識論的不確実性</vt:lpstr>
      <vt:lpstr>微分可能性</vt:lpstr>
      <vt:lpstr>微分可能性</vt:lpstr>
      <vt:lpstr>深層学習モデルの微分可能性</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Xu Hongkun</dc:creator>
  <cp:lastModifiedBy>Xu Hongkun</cp:lastModifiedBy>
  <cp:revision>101</cp:revision>
  <dcterms:created xsi:type="dcterms:W3CDTF">2021-02-22T01:17:54Z</dcterms:created>
  <dcterms:modified xsi:type="dcterms:W3CDTF">2021-02-23T11:50:53Z</dcterms:modified>
</cp:coreProperties>
</file>