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65" r:id="rId3"/>
    <p:sldId id="266" r:id="rId4"/>
    <p:sldId id="258" r:id="rId5"/>
    <p:sldId id="267" r:id="rId6"/>
    <p:sldId id="260" r:id="rId7"/>
    <p:sldId id="268" r:id="rId8"/>
    <p:sldId id="261" r:id="rId9"/>
    <p:sldId id="262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52" autoAdjust="0"/>
  </p:normalViewPr>
  <p:slideViewPr>
    <p:cSldViewPr snapToGrid="0">
      <p:cViewPr varScale="1">
        <p:scale>
          <a:sx n="69" d="100"/>
          <a:sy n="69" d="100"/>
        </p:scale>
        <p:origin x="12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120</cx:pt>
          <cx:pt idx="1">122</cx:pt>
          <cx:pt idx="2">110</cx:pt>
          <cx:pt idx="3">120</cx:pt>
          <cx:pt idx="4">121</cx:pt>
          <cx:pt idx="5">2</cx:pt>
          <cx:pt idx="6">3</cx:pt>
          <cx:pt idx="7">1</cx:pt>
          <cx:pt idx="8">2</cx:pt>
          <cx:pt idx="9">3</cx:pt>
          <cx:pt idx="10">120</cx:pt>
          <cx:pt idx="11">119</cx:pt>
          <cx:pt idx="12">3</cx:pt>
          <cx:pt idx="13">5</cx:pt>
          <cx:pt idx="14">2</cx:pt>
          <cx:pt idx="15">3</cx:pt>
          <cx:pt idx="16">100</cx:pt>
          <cx:pt idx="17">117</cx:pt>
          <cx:pt idx="18">3</cx:pt>
          <cx:pt idx="19">2</cx:pt>
          <cx:pt idx="20">1</cx:pt>
          <cx:pt idx="21">2</cx:pt>
          <cx:pt idx="22">3</cx:pt>
          <cx:pt idx="23">4</cx:pt>
          <cx:pt idx="24">5</cx:pt>
          <cx:pt idx="25">6</cx:pt>
          <cx:pt idx="26">2</cx:pt>
          <cx:pt idx="27">3</cx:pt>
          <cx:pt idx="28">4</cx:pt>
          <cx:pt idx="29">5</cx:pt>
          <cx:pt idx="30">4</cx:pt>
          <cx:pt idx="31">120</cx:pt>
          <cx:pt idx="32">134</cx:pt>
          <cx:pt idx="33">122</cx:pt>
          <cx:pt idx="34">121</cx:pt>
          <cx:pt idx="35">119</cx:pt>
          <cx:pt idx="36">118</cx:pt>
          <cx:pt idx="37">117</cx:pt>
          <cx:pt idx="38">120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ＭＳ Ｐゴシック" panose="020B0600070205080204" pitchFamily="34" charset="-128"/>
              </a:rPr>
              <a:t>不同像素的灰度值</a:t>
            </a:r>
            <a:endParaRPr lang="ja-JP" alt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ＭＳ Ｐゴシック" panose="020B0600070205080204" pitchFamily="34" charset="-128"/>
            </a:endParaRPr>
          </a:p>
        </cx:rich>
      </cx:tx>
    </cx:title>
    <cx:plotArea>
      <cx:plotAreaRegion>
        <cx:series layoutId="clusteredColumn" uniqueId="{24F37813-AE03-4901-B87E-25278095C3DE}">
          <cx:tx>
            <cx:txData>
              <cx:f>Sheet1!$A$1</cx:f>
              <cx:v>系列1</cx:v>
            </cx:txData>
          </cx:tx>
          <cx:dataId val="0"/>
          <cx:layoutPr>
            <cx:binning intervalClosed="r">
              <cx:binCount val="2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C2C28-F0D3-4433-A2AE-9BB55A4B3E58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3EC0-C652-469D-8EA6-691DC4FEDC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7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对于一张账本的照片</a:t>
            </a:r>
            <a:r>
              <a:rPr kumimoji="1" lang="en-US" altLang="zh-CN" dirty="0"/>
              <a:t>OCR</a:t>
            </a:r>
            <a:r>
              <a:rPr kumimoji="1" lang="zh-CN" altLang="en-US" dirty="0"/>
              <a:t>识别的流程中第一步肯定是识别账本所在区域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如图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，图例使用的是</a:t>
            </a:r>
            <a:r>
              <a:rPr kumimoji="1" lang="en-US" altLang="zh-CN" dirty="0"/>
              <a:t>adobe scan</a:t>
            </a:r>
            <a:r>
              <a:rPr kumimoji="1" lang="zh-CN" altLang="en-US" dirty="0"/>
              <a:t>，一款</a:t>
            </a:r>
            <a:r>
              <a:rPr kumimoji="1" lang="en-US" altLang="zh-CN" dirty="0"/>
              <a:t>pdf OCR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识别的范围肯定不是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准确，这时用户可以手动调整。</a:t>
            </a:r>
            <a:endParaRPr kumimoji="1" lang="en-US" altLang="zh-CN" dirty="0"/>
          </a:p>
          <a:p>
            <a:r>
              <a:rPr kumimoji="1" lang="zh-CN" altLang="en-US" dirty="0"/>
              <a:t>软件在经过一些图像预处理工作之后，首先要进行表头识别。</a:t>
            </a:r>
            <a:endParaRPr kumimoji="1" lang="en-US" altLang="zh-CN" dirty="0"/>
          </a:p>
          <a:p>
            <a:r>
              <a:rPr kumimoji="1" lang="zh-CN" altLang="en-US" dirty="0"/>
              <a:t>因为针对账本问题来说，表头比数据更重要，必须明确列数和每列的含义。</a:t>
            </a:r>
            <a:endParaRPr kumimoji="1" lang="en-US" altLang="zh-CN" dirty="0"/>
          </a:p>
          <a:p>
            <a:r>
              <a:rPr kumimoji="1" lang="zh-CN" altLang="en-US" dirty="0"/>
              <a:t>当然这里的识别也不是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准确，可以在软件中提供编辑功能，让用户自行编辑识别后的结果，使表头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准确。（并且用户可以规定每列的数据类型：日期，数字，字符串</a:t>
            </a:r>
            <a:r>
              <a:rPr kumimoji="1" lang="en-US" altLang="zh-CN" dirty="0"/>
              <a:t>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之后软件再进行数据识别，填写数据，注意这时要利用算法保证所有数据都填写在用户给定的列数内。</a:t>
            </a:r>
            <a:endParaRPr kumimoji="1" lang="en-US" altLang="zh-CN" dirty="0"/>
          </a:p>
          <a:p>
            <a:r>
              <a:rPr kumimoji="1" lang="zh-CN" altLang="en-US" dirty="0"/>
              <a:t>可以根据用户给定的每列的数据类型，或集成到识别算法里，或先识别后处理，将账本中过于紧密的，容易识别到一个格里的内容分开。</a:t>
            </a:r>
            <a:endParaRPr kumimoji="1" lang="en-US" altLang="zh-CN" dirty="0"/>
          </a:p>
          <a:p>
            <a:r>
              <a:rPr kumimoji="1" lang="zh-CN" altLang="en-US" dirty="0"/>
              <a:t>例：混合内容：数字</a:t>
            </a:r>
            <a:r>
              <a:rPr kumimoji="1" lang="en-US" altLang="zh-CN" dirty="0"/>
              <a:t>+</a:t>
            </a:r>
            <a:r>
              <a:rPr kumimoji="1" lang="zh-CN" altLang="en-US" dirty="0"/>
              <a:t>字符串 </a:t>
            </a:r>
            <a:r>
              <a:rPr kumimoji="1" lang="en-US" altLang="zh-CN" dirty="0"/>
              <a:t>-&gt; 1</a:t>
            </a:r>
            <a:r>
              <a:rPr kumimoji="1" lang="zh-CN" altLang="en-US" dirty="0"/>
              <a:t>列数字， </a:t>
            </a:r>
            <a:r>
              <a:rPr kumimoji="1" lang="en-US" altLang="zh-CN" dirty="0"/>
              <a:t>1</a:t>
            </a:r>
            <a:r>
              <a:rPr kumimoji="1" lang="zh-CN" altLang="en-US" dirty="0"/>
              <a:t>列字符串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针对同一账本，由于表头都是一样的，每次每一张照片不用重复执行表头识别，加一个“是否继续识别同一类型账本”按钮，让用户点击确定就好，或者增加批量处理功能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7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红色区域内的竖线导致识别出错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3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不光是竖线，由于每行的前部经常出现特殊的记号，可以针对黄色部分加一个图像处理的层级，使得算法可以只针对头部进行进一步的处理。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每行头部是由数字组成的日期，这是我们事先知道的“知识”，机器识别的结果要不会出现除数字外的其他信息。</a:t>
            </a:r>
            <a:endParaRPr kumimoji="1" lang="ja-JP" altLang="en-US" dirty="0"/>
          </a:p>
          <a:p>
            <a:r>
              <a:rPr kumimoji="1" lang="zh-CN" altLang="en-US" dirty="0"/>
              <a:t>对于黄色部分的识别可以只使用数字分类器，将可能是数字概率低的字符再分两类，即，使用机器学习针对</a:t>
            </a:r>
            <a:r>
              <a:rPr kumimoji="1" lang="en-US" altLang="zh-CN" dirty="0"/>
              <a:t>0,1,2,3,4,5,6,7,8,9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</a:t>
            </a:r>
            <a:r>
              <a:rPr kumimoji="1" lang="zh-CN" altLang="en-US" dirty="0"/>
              <a:t>，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，总计</a:t>
            </a:r>
            <a:r>
              <a:rPr kumimoji="1" lang="en-US" altLang="zh-CN" dirty="0"/>
              <a:t>12</a:t>
            </a:r>
            <a:r>
              <a:rPr kumimoji="1" lang="zh-CN" altLang="en-US" dirty="0"/>
              <a:t>类字符进行分类，</a:t>
            </a:r>
            <a:endParaRPr kumimoji="1" lang="en-US" altLang="zh-CN" dirty="0"/>
          </a:p>
          <a:p>
            <a:r>
              <a:rPr kumimoji="1" lang="zh-CN" altLang="en-US" dirty="0"/>
              <a:t>返回纯数字结果。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0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红色区域内出现重叠现象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74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很明显，</a:t>
            </a:r>
            <a:r>
              <a:rPr kumimoji="1" lang="en-US" altLang="zh-CN" dirty="0"/>
              <a:t>03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12</a:t>
            </a:r>
            <a:r>
              <a:rPr kumimoji="1" lang="zh-CN" altLang="en-US" dirty="0"/>
              <a:t>的灰度值不同，我们可以针对黄色区域先通过图像处理技术增加对比度，强调像素间对比度的差值。</a:t>
            </a:r>
            <a:endParaRPr kumimoji="1" lang="en-US" altLang="zh-CN" dirty="0"/>
          </a:p>
          <a:p>
            <a:r>
              <a:rPr kumimoji="1" lang="zh-CN" altLang="en-US" dirty="0"/>
              <a:t>然后表示成直方图，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KNN</a:t>
            </a:r>
            <a:r>
              <a:rPr kumimoji="1" lang="zh-CN" altLang="en-US" dirty="0"/>
              <a:t>等聚簇算法将所有像素的灰度值分为两簇，求出各自的中心灰度值，</a:t>
            </a:r>
            <a:endParaRPr kumimoji="1" lang="en-US" altLang="zh-CN" dirty="0"/>
          </a:p>
          <a:p>
            <a:r>
              <a:rPr kumimoji="1" lang="zh-CN" altLang="en-US" dirty="0"/>
              <a:t>根据这两个灰度值，计算出阈值，</a:t>
            </a:r>
            <a:endParaRPr kumimoji="1" lang="en-US" altLang="zh-CN" dirty="0"/>
          </a:p>
          <a:p>
            <a:r>
              <a:rPr kumimoji="1" lang="zh-CN" altLang="en-US" dirty="0"/>
              <a:t>将灰度值高于阈值的像素都设定为白色，</a:t>
            </a:r>
            <a:endParaRPr kumimoji="1" lang="en-US" altLang="zh-CN" dirty="0"/>
          </a:p>
          <a:p>
            <a:r>
              <a:rPr kumimoji="1" lang="zh-CN" altLang="en-US" dirty="0"/>
              <a:t>这样就可以只显示较深黑色的文字了。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6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针对问题</a:t>
            </a:r>
            <a:r>
              <a:rPr kumimoji="1" lang="en-US" altLang="zh-CN" dirty="0"/>
              <a:t>4</a:t>
            </a:r>
            <a:r>
              <a:rPr kumimoji="1" lang="zh-CN" altLang="en-US" dirty="0"/>
              <a:t>很难改善，可以增加手动修改识别结果的功能，让用户可以自行修改错误的识别结果。</a:t>
            </a:r>
            <a:endParaRPr kumimoji="1" lang="en-US" altLang="zh-CN" dirty="0"/>
          </a:p>
          <a:p>
            <a:endParaRPr kumimoji="1" lang="en-US" altLang="ja-JP" dirty="0"/>
          </a:p>
          <a:p>
            <a:r>
              <a:rPr kumimoji="1" lang="zh-CN" altLang="en-US" dirty="0"/>
              <a:t>当然也可以采用如图中红色窗口那样的滑动窗口算法，只识别红色窗口中的内容。</a:t>
            </a:r>
            <a:endParaRPr kumimoji="1" lang="en-US" altLang="zh-CN" dirty="0"/>
          </a:p>
          <a:p>
            <a:r>
              <a:rPr kumimoji="1" lang="zh-CN" altLang="en-US" dirty="0"/>
              <a:t>但是对于窗口位置的确定，计算量极大，效果也不会特别出色。</a:t>
            </a:r>
            <a:endParaRPr kumimoji="1" lang="en-US" altLang="zh-CN" dirty="0"/>
          </a:p>
          <a:p>
            <a:r>
              <a:rPr kumimoji="1" lang="zh-CN" altLang="en-US" dirty="0"/>
              <a:t>两行重叠的情况比起大部分正常情况来说是小概率事件，如果因为要防止重叠而对每行都求一个窗口，</a:t>
            </a:r>
            <a:endParaRPr kumimoji="1" lang="en-US" altLang="zh-CN" dirty="0"/>
          </a:p>
          <a:p>
            <a:r>
              <a:rPr kumimoji="1" lang="zh-CN" altLang="en-US" dirty="0"/>
              <a:t>那么这样的代价是极大的，还不如让用户自己手动进行修改重叠的情况。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10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的解决方案，如果能确立每列的数据结构，比如一列是数字，一列是文字，就可以把合并的内容分开。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78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如同问题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的解决方案，确立每列数据结构。</a:t>
            </a:r>
            <a:endParaRPr kumimoji="1" lang="en-US" altLang="zh-CN" dirty="0"/>
          </a:p>
          <a:p>
            <a:r>
              <a:rPr kumimoji="1" lang="zh-CN" altLang="en-US" dirty="0"/>
              <a:t>这里需要注意的是，出入金这两列肯定是一个是数字，一个是文字，</a:t>
            </a:r>
            <a:endParaRPr kumimoji="1" lang="en-US" altLang="zh-CN" dirty="0"/>
          </a:p>
          <a:p>
            <a:r>
              <a:rPr kumimoji="1" lang="zh-CN" altLang="en-US" dirty="0"/>
              <a:t>按照这个前期“知识”，就可以通过算法将两者分开。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99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对于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的识别一直都是特别困难的问题，无法从根本上解决识别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的困难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可行的方案是从识别前的图像预处理入手，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如果能明确摘要列不想识别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的话，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可以通过腐蚀，膨胀，阈值处理等图像处理的手段在识别前就去除第二列中的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r>
              <a:rPr kumimoji="1" lang="zh-CN" altLang="en-US" dirty="0"/>
              <a:t>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3EC0-C652-469D-8EA6-691DC4FEDC7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4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5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3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08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7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6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6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6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4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639BF0-AC80-472E-9442-7D5B4898284E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820A-06DC-4441-9F4A-41DCB2EC14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4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20B0-E18C-47A9-9E2D-2A7F0B44D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説明資料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E02C25-8DBA-411D-BE0F-2DE6EABD4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徐　宏坤</a:t>
            </a:r>
            <a:endParaRPr kumimoji="1" lang="en-US" altLang="ja-JP" dirty="0"/>
          </a:p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9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38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出金額と入金額に適用が印字されている場合、間に空白がないので、同一セルに表示されてしまう。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 </a:t>
            </a:r>
            <a:r>
              <a:rPr kumimoji="1" lang="zh-CN" altLang="en-US" sz="2000" dirty="0">
                <a:solidFill>
                  <a:srgbClr val="FF0000"/>
                </a:solidFill>
              </a:rPr>
              <a:t> 同问题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解决方案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85646B-DD22-4C84-B8A4-A4C2458D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364" y="2955346"/>
            <a:ext cx="6457950" cy="330517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69C484-7997-443E-9F3A-CB5A6011DF5B}"/>
              </a:ext>
            </a:extLst>
          </p:cNvPr>
          <p:cNvCxnSpPr/>
          <p:nvPr/>
        </p:nvCxnSpPr>
        <p:spPr>
          <a:xfrm>
            <a:off x="8088912" y="2587712"/>
            <a:ext cx="0" cy="40404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5029E5-E484-4378-80E5-88E4DB12C4D2}"/>
              </a:ext>
            </a:extLst>
          </p:cNvPr>
          <p:cNvSpPr txBox="1"/>
          <p:nvPr/>
        </p:nvSpPr>
        <p:spPr>
          <a:xfrm>
            <a:off x="6822935" y="2541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数字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08125D-A604-44CB-9A48-3BFB3D3E11AA}"/>
              </a:ext>
            </a:extLst>
          </p:cNvPr>
          <p:cNvSpPr txBox="1"/>
          <p:nvPr/>
        </p:nvSpPr>
        <p:spPr>
          <a:xfrm>
            <a:off x="8681874" y="2541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文字列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1CDA5E-7EA6-4634-A5D6-F972976D5986}"/>
              </a:ext>
            </a:extLst>
          </p:cNvPr>
          <p:cNvSpPr txBox="1"/>
          <p:nvPr/>
        </p:nvSpPr>
        <p:spPr>
          <a:xfrm>
            <a:off x="8501117" y="3746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数字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B2A3E0-5BFB-47F5-8490-0C75884D4045}"/>
              </a:ext>
            </a:extLst>
          </p:cNvPr>
          <p:cNvSpPr txBox="1"/>
          <p:nvPr/>
        </p:nvSpPr>
        <p:spPr>
          <a:xfrm>
            <a:off x="6343957" y="3746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文字列</a:t>
            </a:r>
          </a:p>
        </p:txBody>
      </p:sp>
    </p:spTree>
    <p:extLst>
      <p:ext uri="{BB962C8B-B14F-4D97-AF65-F5344CB8AC3E}">
        <p14:creationId xmlns:p14="http://schemas.microsoft.com/office/powerpoint/2010/main" val="212140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摘要に「</a:t>
            </a:r>
            <a:r>
              <a:rPr kumimoji="1" lang="en-US" altLang="ja-JP" sz="2000" dirty="0"/>
              <a:t>.</a:t>
            </a:r>
            <a:r>
              <a:rPr kumimoji="1" lang="ja-JP" altLang="en-US" sz="2000" dirty="0"/>
              <a:t>」などのマークや記号があり、これを文字として変換してしまう。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 </a:t>
            </a:r>
            <a:r>
              <a:rPr lang="ja-JP" altLang="en-US" sz="2000" dirty="0">
                <a:solidFill>
                  <a:srgbClr val="FF0000"/>
                </a:solidFill>
              </a:rPr>
              <a:t>画像前処理</a:t>
            </a:r>
            <a:endParaRPr kumimoji="1" lang="ja-JP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63D266-8096-4ED0-8A88-DF11FAB5255C}"/>
              </a:ext>
            </a:extLst>
          </p:cNvPr>
          <p:cNvSpPr txBox="1"/>
          <p:nvPr/>
        </p:nvSpPr>
        <p:spPr>
          <a:xfrm>
            <a:off x="9230126" y="3883633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有时能识别出</a:t>
            </a:r>
            <a:r>
              <a:rPr kumimoji="1" lang="ja-JP" altLang="en-US" dirty="0"/>
              <a:t>「</a:t>
            </a:r>
            <a:r>
              <a:rPr kumimoji="1" lang="en-US" altLang="ja-JP" dirty="0"/>
              <a:t>.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kumimoji="1" lang="zh-CN" altLang="en-US" dirty="0"/>
              <a:t>有时识别成</a:t>
            </a:r>
            <a:r>
              <a:rPr kumimoji="1" lang="ja-JP" altLang="en-US" dirty="0"/>
              <a:t>「・」</a:t>
            </a:r>
            <a:endParaRPr kumimoji="1" lang="en-US" altLang="ja-JP" dirty="0"/>
          </a:p>
          <a:p>
            <a:r>
              <a:rPr kumimoji="1" lang="zh-CN" altLang="en-US" dirty="0"/>
              <a:t>有时识别成文字</a:t>
            </a:r>
            <a:endParaRPr kumimoji="1" lang="en-US" altLang="zh-CN" dirty="0"/>
          </a:p>
          <a:p>
            <a:r>
              <a:rPr kumimoji="1" lang="zh-CN" altLang="en-US" dirty="0"/>
              <a:t>有时识别不出来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A8C505-17E4-4247-B210-E72D687F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07" y="2415540"/>
            <a:ext cx="2524125" cy="40767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D6EACB4-AB98-4A41-92F8-5E00E1F15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149" y="2848213"/>
            <a:ext cx="2031194" cy="35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ページ毎に列がずれる。</a:t>
            </a:r>
            <a:endParaRPr kumimoji="1"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CF04EB-9578-4B74-AE82-A42AF50C507D}"/>
              </a:ext>
            </a:extLst>
          </p:cNvPr>
          <p:cNvSpPr txBox="1"/>
          <p:nvPr/>
        </p:nvSpPr>
        <p:spPr>
          <a:xfrm>
            <a:off x="6702457" y="381980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每页识别的列数不同，并且很容易串行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E49224-620E-4F83-8DF4-06E54DA6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8" y="2384591"/>
            <a:ext cx="4967718" cy="40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ページ毎に列がずれる。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2CEEFD-CE68-4F75-9871-13EDD6D3B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6"/>
          <a:stretch/>
        </p:blipFill>
        <p:spPr>
          <a:xfrm>
            <a:off x="601992" y="2681211"/>
            <a:ext cx="1892296" cy="362863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09B8AA-7D40-435E-A4B7-D980A7ED2CC8}"/>
              </a:ext>
            </a:extLst>
          </p:cNvPr>
          <p:cNvSpPr txBox="1"/>
          <p:nvPr/>
        </p:nvSpPr>
        <p:spPr>
          <a:xfrm>
            <a:off x="109285" y="637356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</a:t>
            </a:r>
            <a:r>
              <a:rPr kumimoji="1" lang="zh-CN" altLang="en-US" dirty="0"/>
              <a:t>自动识别边界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手动调整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6EBD7F-D73F-49B9-A134-4104E3165F52}"/>
              </a:ext>
            </a:extLst>
          </p:cNvPr>
          <p:cNvSpPr txBox="1"/>
          <p:nvPr/>
        </p:nvSpPr>
        <p:spPr>
          <a:xfrm>
            <a:off x="5012944" y="1315851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3. </a:t>
            </a:r>
            <a:r>
              <a:rPr kumimoji="1" lang="zh-CN" altLang="en-US" dirty="0"/>
              <a:t>表头识别</a:t>
            </a:r>
            <a:endParaRPr kumimoji="1" lang="ja-JP" altLang="en-US" dirty="0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C6DB40CD-43C0-4A50-9485-F511E8FA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59677"/>
              </p:ext>
            </p:extLst>
          </p:nvPr>
        </p:nvGraphicFramePr>
        <p:xfrm>
          <a:off x="6511245" y="1215789"/>
          <a:ext cx="3577561" cy="569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99">
                  <a:extLst>
                    <a:ext uri="{9D8B030D-6E8A-4147-A177-3AD203B41FA5}">
                      <a16:colId xmlns:a16="http://schemas.microsoft.com/office/drawing/2014/main" val="598135235"/>
                    </a:ext>
                  </a:extLst>
                </a:gridCol>
                <a:gridCol w="631596">
                  <a:extLst>
                    <a:ext uri="{9D8B030D-6E8A-4147-A177-3AD203B41FA5}">
                      <a16:colId xmlns:a16="http://schemas.microsoft.com/office/drawing/2014/main" val="1581580816"/>
                    </a:ext>
                  </a:extLst>
                </a:gridCol>
                <a:gridCol w="737142">
                  <a:extLst>
                    <a:ext uri="{9D8B030D-6E8A-4147-A177-3AD203B41FA5}">
                      <a16:colId xmlns:a16="http://schemas.microsoft.com/office/drawing/2014/main" val="1136245817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3006538656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848416858"/>
                    </a:ext>
                  </a:extLst>
                </a:gridCol>
              </a:tblGrid>
              <a:tr h="5694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摘要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お支払金額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9860"/>
                  </a:ext>
                </a:extLst>
              </a:tr>
            </a:tbl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7E021B9A-44B3-4C2B-BECC-00F3FA0376A9}"/>
              </a:ext>
            </a:extLst>
          </p:cNvPr>
          <p:cNvSpPr/>
          <p:nvPr/>
        </p:nvSpPr>
        <p:spPr>
          <a:xfrm>
            <a:off x="8149196" y="2020634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0">
            <a:extLst>
              <a:ext uri="{FF2B5EF4-FFF2-40B4-BE49-F238E27FC236}">
                <a16:creationId xmlns:a16="http://schemas.microsoft.com/office/drawing/2014/main" id="{D1E0EFA7-94C0-484F-BE7C-926C808A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19857"/>
              </p:ext>
            </p:extLst>
          </p:nvPr>
        </p:nvGraphicFramePr>
        <p:xfrm>
          <a:off x="6827041" y="2943541"/>
          <a:ext cx="2945965" cy="569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99">
                  <a:extLst>
                    <a:ext uri="{9D8B030D-6E8A-4147-A177-3AD203B41FA5}">
                      <a16:colId xmlns:a16="http://schemas.microsoft.com/office/drawing/2014/main" val="598135235"/>
                    </a:ext>
                  </a:extLst>
                </a:gridCol>
                <a:gridCol w="737142">
                  <a:extLst>
                    <a:ext uri="{9D8B030D-6E8A-4147-A177-3AD203B41FA5}">
                      <a16:colId xmlns:a16="http://schemas.microsoft.com/office/drawing/2014/main" val="1136245817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3006538656"/>
                    </a:ext>
                  </a:extLst>
                </a:gridCol>
                <a:gridCol w="715512">
                  <a:extLst>
                    <a:ext uri="{9D8B030D-6E8A-4147-A177-3AD203B41FA5}">
                      <a16:colId xmlns:a16="http://schemas.microsoft.com/office/drawing/2014/main" val="848416858"/>
                    </a:ext>
                  </a:extLst>
                </a:gridCol>
              </a:tblGrid>
              <a:tr h="5694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摘要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お支払金額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986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68847C-7694-4826-B1A7-8281E9AAB532}"/>
              </a:ext>
            </a:extLst>
          </p:cNvPr>
          <p:cNvSpPr txBox="1"/>
          <p:nvPr/>
        </p:nvSpPr>
        <p:spPr>
          <a:xfrm>
            <a:off x="8450853" y="3835317"/>
            <a:ext cx="202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5. </a:t>
            </a:r>
            <a:r>
              <a:rPr kumimoji="1" lang="zh-CN" altLang="en-US" dirty="0"/>
              <a:t>数据识别与填入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F0BE33-2434-4835-92AA-3BCE7F6CD250}"/>
              </a:ext>
            </a:extLst>
          </p:cNvPr>
          <p:cNvSpPr txBox="1"/>
          <p:nvPr/>
        </p:nvSpPr>
        <p:spPr>
          <a:xfrm>
            <a:off x="8450853" y="2169914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4. </a:t>
            </a:r>
            <a:r>
              <a:rPr kumimoji="1" lang="zh-CN" altLang="en-US" dirty="0"/>
              <a:t>用户手动调整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确认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FDAD9E4-2A1E-49E5-8D04-A0C2F8C47C5F}"/>
              </a:ext>
            </a:extLst>
          </p:cNvPr>
          <p:cNvSpPr/>
          <p:nvPr/>
        </p:nvSpPr>
        <p:spPr>
          <a:xfrm>
            <a:off x="3755586" y="2057072"/>
            <a:ext cx="1469788" cy="171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表 10">
            <a:extLst>
              <a:ext uri="{FF2B5EF4-FFF2-40B4-BE49-F238E27FC236}">
                <a16:creationId xmlns:a16="http://schemas.microsoft.com/office/drawing/2014/main" id="{6A9D0688-59E1-4C27-BA16-D9D86C69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10052"/>
              </p:ext>
            </p:extLst>
          </p:nvPr>
        </p:nvGraphicFramePr>
        <p:xfrm>
          <a:off x="7571127" y="4674090"/>
          <a:ext cx="1488033" cy="18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873">
                  <a:extLst>
                    <a:ext uri="{9D8B030D-6E8A-4147-A177-3AD203B41FA5}">
                      <a16:colId xmlns:a16="http://schemas.microsoft.com/office/drawing/2014/main" val="598135235"/>
                    </a:ext>
                  </a:extLst>
                </a:gridCol>
                <a:gridCol w="372336">
                  <a:extLst>
                    <a:ext uri="{9D8B030D-6E8A-4147-A177-3AD203B41FA5}">
                      <a16:colId xmlns:a16="http://schemas.microsoft.com/office/drawing/2014/main" val="1136245817"/>
                    </a:ext>
                  </a:extLst>
                </a:gridCol>
                <a:gridCol w="361412">
                  <a:extLst>
                    <a:ext uri="{9D8B030D-6E8A-4147-A177-3AD203B41FA5}">
                      <a16:colId xmlns:a16="http://schemas.microsoft.com/office/drawing/2014/main" val="3006538656"/>
                    </a:ext>
                  </a:extLst>
                </a:gridCol>
                <a:gridCol w="361412">
                  <a:extLst>
                    <a:ext uri="{9D8B030D-6E8A-4147-A177-3AD203B41FA5}">
                      <a16:colId xmlns:a16="http://schemas.microsoft.com/office/drawing/2014/main" val="848416858"/>
                    </a:ext>
                  </a:extLst>
                </a:gridCol>
              </a:tblGrid>
              <a:tr h="147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/>
                        <a:t>摘要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/>
                        <a:t>お支払金額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00" dirty="0"/>
                        <a:t>…</a:t>
                      </a:r>
                      <a:endParaRPr kumimoji="1" lang="ja-JP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9860"/>
                  </a:ext>
                </a:extLst>
              </a:tr>
            </a:tbl>
          </a:graphicData>
        </a:graphic>
      </p:graphicFrame>
      <p:sp>
        <p:nvSpPr>
          <p:cNvPr id="19" name="矢印: 下 18">
            <a:extLst>
              <a:ext uri="{FF2B5EF4-FFF2-40B4-BE49-F238E27FC236}">
                <a16:creationId xmlns:a16="http://schemas.microsoft.com/office/drawing/2014/main" id="{E6987A2E-81EC-42FC-A19E-E5444E8A230E}"/>
              </a:ext>
            </a:extLst>
          </p:cNvPr>
          <p:cNvSpPr/>
          <p:nvPr/>
        </p:nvSpPr>
        <p:spPr>
          <a:xfrm>
            <a:off x="8131044" y="3693391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554FA87C-69FC-4339-818F-A308BA1AAFDB}"/>
              </a:ext>
            </a:extLst>
          </p:cNvPr>
          <p:cNvSpPr/>
          <p:nvPr/>
        </p:nvSpPr>
        <p:spPr>
          <a:xfrm rot="14124528">
            <a:off x="2990397" y="3330484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E4FF54A-9D47-4779-8648-6DCD52CDCDC5}"/>
              </a:ext>
            </a:extLst>
          </p:cNvPr>
          <p:cNvSpPr/>
          <p:nvPr/>
        </p:nvSpPr>
        <p:spPr>
          <a:xfrm rot="14124528">
            <a:off x="5688906" y="1621031"/>
            <a:ext cx="301657" cy="7729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310A03B-F64F-4AB7-B353-E5F6BCFF4185}"/>
              </a:ext>
            </a:extLst>
          </p:cNvPr>
          <p:cNvSpPr txBox="1"/>
          <p:nvPr/>
        </p:nvSpPr>
        <p:spPr>
          <a:xfrm>
            <a:off x="2547087" y="2681211"/>
            <a:ext cx="99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 </a:t>
            </a:r>
            <a:r>
              <a:rPr kumimoji="1" lang="zh-CN" altLang="en-US" dirty="0"/>
              <a:t>图像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预处理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5135491-F58E-44B9-AABC-33E40797400E}"/>
              </a:ext>
            </a:extLst>
          </p:cNvPr>
          <p:cNvSpPr/>
          <p:nvPr/>
        </p:nvSpPr>
        <p:spPr>
          <a:xfrm>
            <a:off x="7574556" y="4856970"/>
            <a:ext cx="1469788" cy="1710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616E015-12AA-4DB5-8523-B9D8D7695080}"/>
              </a:ext>
            </a:extLst>
          </p:cNvPr>
          <p:cNvCxnSpPr/>
          <p:nvPr/>
        </p:nvCxnSpPr>
        <p:spPr>
          <a:xfrm>
            <a:off x="7947497" y="4856970"/>
            <a:ext cx="0" cy="170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3F1628E-344F-405F-9909-87391019E10D}"/>
              </a:ext>
            </a:extLst>
          </p:cNvPr>
          <p:cNvCxnSpPr/>
          <p:nvPr/>
        </p:nvCxnSpPr>
        <p:spPr>
          <a:xfrm>
            <a:off x="8323636" y="4863450"/>
            <a:ext cx="0" cy="170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8AB1AF3-4A43-4C83-8E55-A26AC3494A94}"/>
              </a:ext>
            </a:extLst>
          </p:cNvPr>
          <p:cNvCxnSpPr/>
          <p:nvPr/>
        </p:nvCxnSpPr>
        <p:spPr>
          <a:xfrm>
            <a:off x="8693287" y="4856969"/>
            <a:ext cx="0" cy="170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3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行の頭に通帳の線があり、これを文字として変換してしまう。</a:t>
            </a:r>
            <a:endParaRPr kumimoji="1" lang="en-US" altLang="ja-JP" sz="20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1B614F7-D4F9-4716-9BBE-C1B2414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2493668"/>
            <a:ext cx="2076778" cy="399857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EAF080-DCB7-4BB5-96EF-7FEB35251F5F}"/>
              </a:ext>
            </a:extLst>
          </p:cNvPr>
          <p:cNvSpPr/>
          <p:nvPr/>
        </p:nvSpPr>
        <p:spPr>
          <a:xfrm>
            <a:off x="5186680" y="2682240"/>
            <a:ext cx="45719" cy="3718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4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行の頭に通帳の線があり、これを文字として変換してしまう。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6A4D17-C83C-47BF-92CB-1C16A1D97EB3}"/>
              </a:ext>
            </a:extLst>
          </p:cNvPr>
          <p:cNvSpPr/>
          <p:nvPr/>
        </p:nvSpPr>
        <p:spPr>
          <a:xfrm>
            <a:off x="4000109" y="3233392"/>
            <a:ext cx="1668544" cy="1941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AD56C4-E812-41C5-AF63-48367C16A760}"/>
              </a:ext>
            </a:extLst>
          </p:cNvPr>
          <p:cNvSpPr/>
          <p:nvPr/>
        </p:nvSpPr>
        <p:spPr>
          <a:xfrm>
            <a:off x="7357620" y="3233393"/>
            <a:ext cx="1668544" cy="1941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9D6B-5294-47DC-900E-8A5FE3BDB70B}"/>
              </a:ext>
            </a:extLst>
          </p:cNvPr>
          <p:cNvSpPr/>
          <p:nvPr/>
        </p:nvSpPr>
        <p:spPr>
          <a:xfrm>
            <a:off x="7357620" y="3233393"/>
            <a:ext cx="424940" cy="194192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C9A306-7499-4891-818A-FECB60632ADB}"/>
              </a:ext>
            </a:extLst>
          </p:cNvPr>
          <p:cNvSpPr txBox="1"/>
          <p:nvPr/>
        </p:nvSpPr>
        <p:spPr>
          <a:xfrm>
            <a:off x="109285" y="637356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</a:t>
            </a:r>
            <a:r>
              <a:rPr kumimoji="1" lang="zh-CN" altLang="en-US" dirty="0"/>
              <a:t>自动识别边界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手动调整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997092D-1A39-4B50-8165-13A5D27B6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6"/>
          <a:stretch/>
        </p:blipFill>
        <p:spPr>
          <a:xfrm>
            <a:off x="601992" y="2681211"/>
            <a:ext cx="1892296" cy="3628633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91A32E9E-3F7B-45FC-82DB-D485B81F3F42}"/>
              </a:ext>
            </a:extLst>
          </p:cNvPr>
          <p:cNvSpPr/>
          <p:nvPr/>
        </p:nvSpPr>
        <p:spPr>
          <a:xfrm>
            <a:off x="2840477" y="4017523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1DA1E6-2377-4653-B60E-1A114A4FE697}"/>
              </a:ext>
            </a:extLst>
          </p:cNvPr>
          <p:cNvSpPr txBox="1"/>
          <p:nvPr/>
        </p:nvSpPr>
        <p:spPr>
          <a:xfrm>
            <a:off x="2756505" y="3358137"/>
            <a:ext cx="99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 </a:t>
            </a:r>
            <a:r>
              <a:rPr kumimoji="1" lang="zh-CN" altLang="en-US" dirty="0"/>
              <a:t>图像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预处理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E4E41A4-94E3-4EAB-8FC8-8E5DD0A55DCE}"/>
              </a:ext>
            </a:extLst>
          </p:cNvPr>
          <p:cNvSpPr/>
          <p:nvPr/>
        </p:nvSpPr>
        <p:spPr>
          <a:xfrm>
            <a:off x="6080740" y="4032523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B0E93D-093C-457C-BC88-DB60D757A975}"/>
              </a:ext>
            </a:extLst>
          </p:cNvPr>
          <p:cNvSpPr txBox="1"/>
          <p:nvPr/>
        </p:nvSpPr>
        <p:spPr>
          <a:xfrm>
            <a:off x="5968015" y="3371192"/>
            <a:ext cx="99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3. </a:t>
            </a:r>
            <a:r>
              <a:rPr kumimoji="1" lang="zh-CN" altLang="en-US" dirty="0"/>
              <a:t>层级处理</a:t>
            </a:r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5582B48C-3D3A-4EF2-B96B-645B70EE4053}"/>
              </a:ext>
            </a:extLst>
          </p:cNvPr>
          <p:cNvSpPr/>
          <p:nvPr/>
        </p:nvSpPr>
        <p:spPr>
          <a:xfrm>
            <a:off x="9456739" y="4017523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5AC593-D757-4BB5-997F-741DE194DBF2}"/>
              </a:ext>
            </a:extLst>
          </p:cNvPr>
          <p:cNvSpPr txBox="1"/>
          <p:nvPr/>
        </p:nvSpPr>
        <p:spPr>
          <a:xfrm>
            <a:off x="9147456" y="3383014"/>
            <a:ext cx="135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4. </a:t>
            </a:r>
            <a:r>
              <a:rPr kumimoji="1" lang="zh-CN" altLang="en-US" dirty="0"/>
              <a:t>数据识别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填写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478098-700F-427E-829F-F5E9DF528BF0}"/>
              </a:ext>
            </a:extLst>
          </p:cNvPr>
          <p:cNvSpPr txBox="1"/>
          <p:nvPr/>
        </p:nvSpPr>
        <p:spPr>
          <a:xfrm>
            <a:off x="10657242" y="39355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60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行の頭に番号が入っているため、それが日付と重なって誤変換されてしまう。</a:t>
            </a:r>
            <a:endParaRPr kumimoji="1" lang="en-US" altLang="ja-JP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5F95DE-4509-4789-A56D-ACF22689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75" y="2354094"/>
            <a:ext cx="2035850" cy="432315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509F0F-8C70-4BF4-B972-79486D6C2195}"/>
              </a:ext>
            </a:extLst>
          </p:cNvPr>
          <p:cNvSpPr/>
          <p:nvPr/>
        </p:nvSpPr>
        <p:spPr>
          <a:xfrm>
            <a:off x="5243209" y="2587557"/>
            <a:ext cx="243191" cy="4089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37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1DAE28-8282-47AF-9641-F578C713534C}"/>
              </a:ext>
            </a:extLst>
          </p:cNvPr>
          <p:cNvSpPr txBox="1"/>
          <p:nvPr/>
        </p:nvSpPr>
        <p:spPr>
          <a:xfrm>
            <a:off x="3291458" y="405450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85000"/>
                  </a:schemeClr>
                </a:solidFill>
              </a:rPr>
              <a:t>12</a:t>
            </a:r>
            <a:endParaRPr kumimoji="1" lang="ja-JP" alt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行の頭に番号が入っているため、それが日付と重なって誤変換されてしまう。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9C3AED-18C7-48BC-993D-C673591D0507}"/>
              </a:ext>
            </a:extLst>
          </p:cNvPr>
          <p:cNvSpPr/>
          <p:nvPr/>
        </p:nvSpPr>
        <p:spPr>
          <a:xfrm>
            <a:off x="308970" y="3603355"/>
            <a:ext cx="1668544" cy="1941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782BEA-E218-4099-8E41-94A989C72228}"/>
              </a:ext>
            </a:extLst>
          </p:cNvPr>
          <p:cNvSpPr/>
          <p:nvPr/>
        </p:nvSpPr>
        <p:spPr>
          <a:xfrm>
            <a:off x="308970" y="3603355"/>
            <a:ext cx="424940" cy="194192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0BF8E3-5BD2-4031-9911-A8F3A4C49223}"/>
              </a:ext>
            </a:extLst>
          </p:cNvPr>
          <p:cNvSpPr/>
          <p:nvPr/>
        </p:nvSpPr>
        <p:spPr>
          <a:xfrm>
            <a:off x="3191458" y="3716948"/>
            <a:ext cx="1554480" cy="1569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BDA53F-2AC4-470B-9003-7D982DDFE0B7}"/>
              </a:ext>
            </a:extLst>
          </p:cNvPr>
          <p:cNvSpPr txBox="1"/>
          <p:nvPr/>
        </p:nvSpPr>
        <p:spPr>
          <a:xfrm>
            <a:off x="3625118" y="3901643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/>
              <a:t>03</a:t>
            </a:r>
            <a:endParaRPr kumimoji="1" lang="ja-JP" altLang="en-US" sz="72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4E9B37-7BCC-4214-81F0-607847FD5401}"/>
              </a:ext>
            </a:extLst>
          </p:cNvPr>
          <p:cNvCxnSpPr/>
          <p:nvPr/>
        </p:nvCxnSpPr>
        <p:spPr>
          <a:xfrm flipV="1">
            <a:off x="420835" y="3541688"/>
            <a:ext cx="3337560" cy="81534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4241FC-28F8-47BD-8879-DC7D0C3327AD}"/>
              </a:ext>
            </a:extLst>
          </p:cNvPr>
          <p:cNvCxnSpPr>
            <a:cxnSpLocks/>
          </p:cNvCxnSpPr>
          <p:nvPr/>
        </p:nvCxnSpPr>
        <p:spPr>
          <a:xfrm>
            <a:off x="420835" y="4509890"/>
            <a:ext cx="3337560" cy="9956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3B3F25-F75C-4B64-9C09-50E9FCF79C53}"/>
              </a:ext>
            </a:extLst>
          </p:cNvPr>
          <p:cNvSpPr txBox="1"/>
          <p:nvPr/>
        </p:nvSpPr>
        <p:spPr>
          <a:xfrm>
            <a:off x="3179484" y="5624225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增加对比度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194FA7B-9A2D-4B53-9BB0-C08F347B7F95}"/>
              </a:ext>
            </a:extLst>
          </p:cNvPr>
          <p:cNvGrpSpPr/>
          <p:nvPr/>
        </p:nvGrpSpPr>
        <p:grpSpPr>
          <a:xfrm>
            <a:off x="6286118" y="3345365"/>
            <a:ext cx="4224948" cy="2564780"/>
            <a:chOff x="7947651" y="3088889"/>
            <a:chExt cx="4224948" cy="2564780"/>
          </a:xfrm>
        </p:grpSpPr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9" name="グラフ 18">
                  <a:extLst>
                    <a:ext uri="{FF2B5EF4-FFF2-40B4-BE49-F238E27FC236}">
                      <a16:creationId xmlns:a16="http://schemas.microsoft.com/office/drawing/2014/main" id="{FBAADD60-752D-4C99-B9E8-322817C9B06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97316750"/>
                    </p:ext>
                  </p:extLst>
                </p:nvPr>
              </p:nvGraphicFramePr>
              <p:xfrm>
                <a:off x="8031216" y="3088889"/>
                <a:ext cx="3441376" cy="256478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19" name="グラフ 18">
                  <a:extLst>
                    <a:ext uri="{FF2B5EF4-FFF2-40B4-BE49-F238E27FC236}">
                      <a16:creationId xmlns:a16="http://schemas.microsoft.com/office/drawing/2014/main" id="{FBAADD60-752D-4C99-B9E8-322817C9B06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69683" y="3345365"/>
                  <a:ext cx="3441376" cy="25647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24EDA7E-EE91-4D7E-9183-86C97AF0ADDB}"/>
                </a:ext>
              </a:extLst>
            </p:cNvPr>
            <p:cNvSpPr txBox="1"/>
            <p:nvPr/>
          </p:nvSpPr>
          <p:spPr>
            <a:xfrm>
              <a:off x="11295436" y="47326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灰度值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DBDE13-3C5B-4BCF-944A-9AE8800D3A54}"/>
                </a:ext>
              </a:extLst>
            </p:cNvPr>
            <p:cNvSpPr txBox="1"/>
            <p:nvPr/>
          </p:nvSpPr>
          <p:spPr>
            <a:xfrm>
              <a:off x="7947651" y="3147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数量</a:t>
              </a:r>
              <a:endParaRPr kumimoji="1" lang="ja-JP" altLang="en-US" dirty="0"/>
            </a:p>
          </p:txBody>
        </p:sp>
      </p:grpSp>
      <p:sp>
        <p:nvSpPr>
          <p:cNvPr id="22" name="矢印: 右 21">
            <a:extLst>
              <a:ext uri="{FF2B5EF4-FFF2-40B4-BE49-F238E27FC236}">
                <a16:creationId xmlns:a16="http://schemas.microsoft.com/office/drawing/2014/main" id="{E644276B-98AB-4841-B559-68B0E431D247}"/>
              </a:ext>
            </a:extLst>
          </p:cNvPr>
          <p:cNvSpPr/>
          <p:nvPr/>
        </p:nvSpPr>
        <p:spPr>
          <a:xfrm>
            <a:off x="5241734" y="4440810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817541A-4D7C-4A20-818A-C92C4313E8A1}"/>
              </a:ext>
            </a:extLst>
          </p:cNvPr>
          <p:cNvSpPr txBox="1"/>
          <p:nvPr/>
        </p:nvSpPr>
        <p:spPr>
          <a:xfrm>
            <a:off x="4960348" y="4020596"/>
            <a:ext cx="135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2. </a:t>
            </a:r>
            <a:r>
              <a:rPr kumimoji="1" lang="zh-CN" altLang="en-US" dirty="0"/>
              <a:t>柱状图化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36593DC-14A6-4AC6-8C9E-997BFB9743E6}"/>
              </a:ext>
            </a:extLst>
          </p:cNvPr>
          <p:cNvSpPr txBox="1"/>
          <p:nvPr/>
        </p:nvSpPr>
        <p:spPr>
          <a:xfrm>
            <a:off x="10151127" y="34290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计算出</a:t>
            </a:r>
            <a:endParaRPr kumimoji="1" lang="en-US" altLang="zh-CN" dirty="0"/>
          </a:p>
          <a:p>
            <a:r>
              <a:rPr kumimoji="1" lang="zh-CN" altLang="en-US" dirty="0"/>
              <a:t>灰度识别阈值</a:t>
            </a:r>
            <a:endParaRPr kumimoji="1" lang="en-US" altLang="zh-CN" dirty="0"/>
          </a:p>
          <a:p>
            <a:r>
              <a:rPr kumimoji="1" lang="en-US" altLang="ja-JP" dirty="0"/>
              <a:t>(KNN</a:t>
            </a:r>
            <a:r>
              <a:rPr kumimoji="1" lang="zh-CN" altLang="en-US" dirty="0"/>
              <a:t>等算法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1E0FDE74-D8CD-45C5-9B13-1A2DD9AE2CCB}"/>
              </a:ext>
            </a:extLst>
          </p:cNvPr>
          <p:cNvSpPr/>
          <p:nvPr/>
        </p:nvSpPr>
        <p:spPr>
          <a:xfrm>
            <a:off x="10531178" y="4393502"/>
            <a:ext cx="885217" cy="2918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5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行の印字が重なり、誤変換されてしまう。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改善案なし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619373-0FA8-47C8-A316-60E8C3B5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57" y="2922597"/>
            <a:ext cx="6020584" cy="312691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EE2394-50A2-4218-A729-2BC63E80CE9C}"/>
              </a:ext>
            </a:extLst>
          </p:cNvPr>
          <p:cNvSpPr/>
          <p:nvPr/>
        </p:nvSpPr>
        <p:spPr>
          <a:xfrm>
            <a:off x="3223455" y="4783873"/>
            <a:ext cx="6098965" cy="211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51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6939D-E277-4C55-9D6A-3FA23F8D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808AF-50A2-44D2-9C83-43CD5981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/>
              <a:t>日付と摘要が同一セルに表示されてしまう。</a:t>
            </a:r>
          </a:p>
          <a:p>
            <a:r>
              <a:rPr kumimoji="1" lang="ja-JP" altLang="en-US" sz="2000" dirty="0"/>
              <a:t>日付と摘要には多少の空間あり。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</a:rPr>
              <a:t>改善案：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FF0000"/>
                </a:solidFill>
              </a:rPr>
              <a:t>    同问题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解决方案</a:t>
            </a:r>
            <a:endParaRPr kumimoji="1" lang="en-US" altLang="ja-JP" sz="2000" dirty="0">
              <a:solidFill>
                <a:srgbClr val="FF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0ECC6D0-CF09-400F-A7CB-D61F8ADB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565" y="2208949"/>
            <a:ext cx="819160" cy="410433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6BC307-0AA7-4946-B1B7-5D9034FD1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565" y="2462282"/>
            <a:ext cx="1696824" cy="40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606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ウィスプ</Template>
  <TotalTime>475</TotalTime>
  <Words>1151</Words>
  <Application>Microsoft Office PowerPoint</Application>
  <PresentationFormat>ワイド画面</PresentationFormat>
  <Paragraphs>120</Paragraphs>
  <Slides>11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Calibri</vt:lpstr>
      <vt:lpstr>Calibri Light</vt:lpstr>
      <vt:lpstr>Wingdings 2</vt:lpstr>
      <vt:lpstr>HDOfficeLightV0</vt:lpstr>
      <vt:lpstr>説明資料</vt:lpstr>
      <vt:lpstr>問題点１</vt:lpstr>
      <vt:lpstr>問題点１</vt:lpstr>
      <vt:lpstr>問題点２</vt:lpstr>
      <vt:lpstr>問題点２</vt:lpstr>
      <vt:lpstr>問題点３</vt:lpstr>
      <vt:lpstr>問題点３</vt:lpstr>
      <vt:lpstr>問題点４</vt:lpstr>
      <vt:lpstr>問題点５</vt:lpstr>
      <vt:lpstr>問題点６</vt:lpstr>
      <vt:lpstr>問題点７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説明資料</dc:title>
  <dc:creator>Xu Hongkun</dc:creator>
  <cp:lastModifiedBy>Xu Hongkun</cp:lastModifiedBy>
  <cp:revision>70</cp:revision>
  <dcterms:created xsi:type="dcterms:W3CDTF">2021-07-10T01:09:38Z</dcterms:created>
  <dcterms:modified xsi:type="dcterms:W3CDTF">2021-07-10T09:18:21Z</dcterms:modified>
</cp:coreProperties>
</file>