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notesMasterIdLst>
    <p:notesMasterId r:id="rId48"/>
  </p:notesMasterIdLst>
  <p:sldIdLst>
    <p:sldId id="256" r:id="rId2"/>
    <p:sldId id="270" r:id="rId3"/>
    <p:sldId id="258" r:id="rId4"/>
    <p:sldId id="257" r:id="rId5"/>
    <p:sldId id="262" r:id="rId6"/>
    <p:sldId id="274" r:id="rId7"/>
    <p:sldId id="261" r:id="rId8"/>
    <p:sldId id="276" r:id="rId9"/>
    <p:sldId id="275" r:id="rId10"/>
    <p:sldId id="277" r:id="rId11"/>
    <p:sldId id="278" r:id="rId12"/>
    <p:sldId id="280" r:id="rId13"/>
    <p:sldId id="281" r:id="rId14"/>
    <p:sldId id="282" r:id="rId15"/>
    <p:sldId id="283" r:id="rId16"/>
    <p:sldId id="284" r:id="rId17"/>
    <p:sldId id="279" r:id="rId18"/>
    <p:sldId id="286" r:id="rId19"/>
    <p:sldId id="269" r:id="rId20"/>
    <p:sldId id="293" r:id="rId21"/>
    <p:sldId id="311" r:id="rId22"/>
    <p:sldId id="291" r:id="rId23"/>
    <p:sldId id="295" r:id="rId24"/>
    <p:sldId id="296" r:id="rId25"/>
    <p:sldId id="297" r:id="rId26"/>
    <p:sldId id="309" r:id="rId27"/>
    <p:sldId id="299" r:id="rId28"/>
    <p:sldId id="308" r:id="rId29"/>
    <p:sldId id="306" r:id="rId30"/>
    <p:sldId id="301" r:id="rId31"/>
    <p:sldId id="302" r:id="rId32"/>
    <p:sldId id="303" r:id="rId33"/>
    <p:sldId id="304" r:id="rId34"/>
    <p:sldId id="305" r:id="rId35"/>
    <p:sldId id="307" r:id="rId36"/>
    <p:sldId id="298" r:id="rId37"/>
    <p:sldId id="300" r:id="rId38"/>
    <p:sldId id="310" r:id="rId39"/>
    <p:sldId id="264" r:id="rId40"/>
    <p:sldId id="265" r:id="rId41"/>
    <p:sldId id="260" r:id="rId42"/>
    <p:sldId id="272" r:id="rId43"/>
    <p:sldId id="273" r:id="rId44"/>
    <p:sldId id="266" r:id="rId45"/>
    <p:sldId id="259" r:id="rId46"/>
    <p:sldId id="268" r:id="rId4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419" autoAdjust="0"/>
  </p:normalViewPr>
  <p:slideViewPr>
    <p:cSldViewPr>
      <p:cViewPr>
        <p:scale>
          <a:sx n="75" d="100"/>
          <a:sy n="75" d="100"/>
        </p:scale>
        <p:origin x="-2652"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12583E-0B11-4E90-B71F-D9F09B768E81}" type="datetimeFigureOut">
              <a:rPr kumimoji="1" lang="ja-JP" altLang="en-US" smtClean="0"/>
              <a:t>2018/10/19</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5CC93D-BEE9-4BB4-AFEF-E6B83C88E897}" type="slidenum">
              <a:rPr kumimoji="1" lang="ja-JP" altLang="en-US" smtClean="0"/>
              <a:t>‹#›</a:t>
            </a:fld>
            <a:endParaRPr kumimoji="1" lang="ja-JP" altLang="en-US"/>
          </a:p>
        </p:txBody>
      </p:sp>
    </p:spTree>
    <p:extLst>
      <p:ext uri="{BB962C8B-B14F-4D97-AF65-F5344CB8AC3E}">
        <p14:creationId xmlns:p14="http://schemas.microsoft.com/office/powerpoint/2010/main" val="243313582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皆さん、こんにちは、私は</a:t>
            </a:r>
            <a:r>
              <a:rPr kumimoji="1" lang="ja-JP" altLang="en-US" dirty="0" err="1" smtClean="0"/>
              <a:t>じょこ</a:t>
            </a:r>
            <a:r>
              <a:rPr kumimoji="1" lang="ja-JP" altLang="en-US" dirty="0" smtClean="0"/>
              <a:t>うこんと申します。</a:t>
            </a:r>
            <a:endParaRPr kumimoji="1" lang="en-US" altLang="ja-JP" dirty="0" smtClean="0"/>
          </a:p>
          <a:p>
            <a:r>
              <a:rPr kumimoji="1" lang="ja-JP" altLang="en-US" dirty="0" smtClean="0"/>
              <a:t>今日は、学生時代、身に付けた知識、技術について発表させていただきます。</a:t>
            </a:r>
            <a:endParaRPr kumimoji="1" lang="en-US" altLang="ja-JP" dirty="0" smtClean="0"/>
          </a:p>
          <a:p>
            <a:r>
              <a:rPr kumimoji="1" lang="ja-JP" altLang="en-US" dirty="0" smtClean="0"/>
              <a:t>よろしくお願いします。</a:t>
            </a:r>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1</a:t>
            </a:fld>
            <a:endParaRPr kumimoji="1" lang="ja-JP" altLang="en-US"/>
          </a:p>
        </p:txBody>
      </p:sp>
    </p:spTree>
    <p:extLst>
      <p:ext uri="{BB962C8B-B14F-4D97-AF65-F5344CB8AC3E}">
        <p14:creationId xmlns:p14="http://schemas.microsoft.com/office/powerpoint/2010/main" val="652416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私は</a:t>
            </a:r>
            <a:r>
              <a:rPr kumimoji="1" lang="en-US" altLang="ja-JP" dirty="0" smtClean="0"/>
              <a:t>Unity</a:t>
            </a:r>
            <a:r>
              <a:rPr kumimoji="1" lang="ja-JP" altLang="en-US" dirty="0" smtClean="0"/>
              <a:t>ゲームエンジンと</a:t>
            </a:r>
            <a:r>
              <a:rPr kumimoji="1" lang="en-US" altLang="ja-JP" dirty="0" smtClean="0"/>
              <a:t>VS2017</a:t>
            </a:r>
            <a:r>
              <a:rPr kumimoji="1" lang="ja-JP" altLang="en-US" dirty="0" smtClean="0"/>
              <a:t>を使ってこのゲームを出来上がりました。</a:t>
            </a:r>
            <a:endParaRPr kumimoji="1" lang="en-US" altLang="ja-JP" dirty="0" smtClean="0"/>
          </a:p>
          <a:p>
            <a:r>
              <a:rPr kumimoji="1" lang="en-US" altLang="ja-JP" dirty="0" smtClean="0"/>
              <a:t>Unity</a:t>
            </a:r>
            <a:r>
              <a:rPr kumimoji="1" lang="ja-JP" altLang="en-US" dirty="0" smtClean="0"/>
              <a:t>ゲームエンジンはとても複雑で優れたツールで、どんなゲームも造られます。</a:t>
            </a:r>
            <a:endParaRPr kumimoji="1" lang="en-US" altLang="ja-JP" dirty="0" smtClean="0"/>
          </a:p>
          <a:p>
            <a:r>
              <a:rPr kumimoji="1" lang="ja-JP" altLang="en-US" dirty="0" smtClean="0"/>
              <a:t>使ったプログラミング言語は</a:t>
            </a:r>
            <a:r>
              <a:rPr kumimoji="1" lang="en-US" altLang="ja-JP" dirty="0" smtClean="0"/>
              <a:t>C#</a:t>
            </a:r>
            <a:r>
              <a:rPr kumimoji="1" lang="ja-JP" altLang="en-US" dirty="0" smtClean="0"/>
              <a:t>ですが、</a:t>
            </a:r>
            <a:r>
              <a:rPr kumimoji="1" lang="en-US" altLang="ja-JP" dirty="0" smtClean="0"/>
              <a:t>Unity</a:t>
            </a:r>
            <a:r>
              <a:rPr kumimoji="1" lang="ja-JP" altLang="en-US" dirty="0" smtClean="0"/>
              <a:t>は</a:t>
            </a:r>
            <a:r>
              <a:rPr kumimoji="1" lang="en-US" altLang="ja-JP" dirty="0" smtClean="0"/>
              <a:t>C</a:t>
            </a:r>
            <a:r>
              <a:rPr kumimoji="1" lang="ja-JP" altLang="en-US" dirty="0" smtClean="0"/>
              <a:t>＃をカプセル化しますので、普通の</a:t>
            </a:r>
            <a:r>
              <a:rPr kumimoji="1" lang="en-US" altLang="ja-JP" dirty="0" smtClean="0"/>
              <a:t>C#</a:t>
            </a:r>
            <a:r>
              <a:rPr kumimoji="1" lang="ja-JP" altLang="en-US" dirty="0" smtClean="0"/>
              <a:t>とちょっと違うかもしれません。</a:t>
            </a:r>
            <a:endParaRPr kumimoji="1" lang="en-US" altLang="ja-JP" dirty="0" smtClean="0"/>
          </a:p>
          <a:p>
            <a:r>
              <a:rPr kumimoji="1" lang="ja-JP" altLang="en-US" dirty="0" smtClean="0"/>
              <a:t>ソフトウェアタイプは</a:t>
            </a:r>
            <a:r>
              <a:rPr lang="en-US" altLang="ja-JP" sz="1200" dirty="0" smtClean="0"/>
              <a:t>Windows</a:t>
            </a:r>
            <a:r>
              <a:rPr lang="ja-JP" altLang="en-US" sz="1200" dirty="0" smtClean="0"/>
              <a:t>フォームプログラムです。</a:t>
            </a:r>
            <a:endParaRPr lang="en-US" altLang="ja-JP" sz="1200" dirty="0" smtClean="0"/>
          </a:p>
          <a:p>
            <a:r>
              <a:rPr kumimoji="1" lang="ja-JP" altLang="en-US" sz="1200" dirty="0" smtClean="0"/>
              <a:t>ゲームのサイズは</a:t>
            </a:r>
            <a:r>
              <a:rPr kumimoji="1" lang="en-US" altLang="ja-JP" sz="1200" dirty="0" smtClean="0"/>
              <a:t>200MB</a:t>
            </a:r>
            <a:r>
              <a:rPr kumimoji="1" lang="ja-JP" altLang="en-US" sz="1200" dirty="0" smtClean="0"/>
              <a:t>程度です。</a:t>
            </a:r>
            <a:endParaRPr kumimoji="1" lang="en-US" altLang="ja-JP" sz="1200" dirty="0" smtClean="0"/>
          </a:p>
          <a:p>
            <a:endParaRPr kumimoji="1" lang="ja-JP" altLang="en-US" sz="1200" dirty="0" smtClean="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10</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３</a:t>
            </a:r>
            <a:r>
              <a:rPr kumimoji="1" lang="en-US" altLang="ja-JP" dirty="0" smtClean="0"/>
              <a:t>D</a:t>
            </a:r>
            <a:r>
              <a:rPr kumimoji="1" lang="ja-JP" altLang="en-US" dirty="0" smtClean="0"/>
              <a:t>ゲームの作成のために、まずは３</a:t>
            </a:r>
            <a:r>
              <a:rPr kumimoji="1" lang="en-US" altLang="ja-JP" dirty="0" smtClean="0"/>
              <a:t>D</a:t>
            </a:r>
            <a:r>
              <a:rPr kumimoji="1" lang="ja-JP" altLang="en-US" dirty="0" smtClean="0"/>
              <a:t>モデルを探します。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３</a:t>
            </a:r>
            <a:r>
              <a:rPr kumimoji="1" lang="en-US" altLang="ja-JP" dirty="0" smtClean="0"/>
              <a:t>D</a:t>
            </a:r>
            <a:r>
              <a:rPr kumimoji="1" lang="ja-JP" altLang="en-US" dirty="0" err="1" smtClean="0"/>
              <a:t>ｓ</a:t>
            </a:r>
            <a:r>
              <a:rPr kumimoji="1" lang="en-US" altLang="ja-JP" dirty="0" smtClean="0"/>
              <a:t>Max</a:t>
            </a:r>
            <a:r>
              <a:rPr kumimoji="1" lang="ja-JP" altLang="en-US" dirty="0" smtClean="0"/>
              <a:t>で自分でモデルをつくるのもできますが</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時間と体力がかかりすぎ、</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たとえば、</a:t>
            </a:r>
            <a:r>
              <a:rPr kumimoji="1" lang="en-US" altLang="ja-JP" dirty="0" smtClean="0"/>
              <a:t>3D</a:t>
            </a:r>
            <a:r>
              <a:rPr kumimoji="1" lang="ja-JP" altLang="en-US" dirty="0" smtClean="0"/>
              <a:t>モデルに骨組みを入れることは非常に細かい作業です。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Unity</a:t>
            </a:r>
            <a:r>
              <a:rPr kumimoji="1" lang="ja-JP" altLang="en-US" dirty="0" err="1" smtClean="0"/>
              <a:t>には</a:t>
            </a:r>
            <a:r>
              <a:rPr kumimoji="1" lang="ja-JP" altLang="en-US" dirty="0" smtClean="0"/>
              <a:t>無料あるいは有料の</a:t>
            </a:r>
            <a:r>
              <a:rPr kumimoji="1" lang="en-US" altLang="ja-JP" dirty="0" smtClean="0"/>
              <a:t>3D</a:t>
            </a:r>
            <a:r>
              <a:rPr kumimoji="1" lang="ja-JP" altLang="en-US" dirty="0" smtClean="0"/>
              <a:t>素材がアセットストアにあります。</a:t>
            </a:r>
            <a:endParaRPr kumimoji="1" lang="en-US" altLang="ja-JP" dirty="0" smtClean="0"/>
          </a:p>
          <a:p>
            <a:r>
              <a:rPr kumimoji="1" lang="ja-JP" altLang="en-US" dirty="0" smtClean="0"/>
              <a:t>３</a:t>
            </a:r>
            <a:r>
              <a:rPr kumimoji="1" lang="en-US" altLang="ja-JP" dirty="0" smtClean="0"/>
              <a:t>D</a:t>
            </a:r>
            <a:r>
              <a:rPr kumimoji="1" lang="ja-JP" altLang="en-US" dirty="0" err="1" smtClean="0"/>
              <a:t>ｓ</a:t>
            </a:r>
            <a:r>
              <a:rPr kumimoji="1" lang="en-US" altLang="ja-JP" dirty="0" smtClean="0"/>
              <a:t>Max</a:t>
            </a:r>
            <a:r>
              <a:rPr kumimoji="1" lang="ja-JP" altLang="en-US" dirty="0" smtClean="0"/>
              <a:t>でモデルをつくるに代わり、</a:t>
            </a:r>
            <a:r>
              <a:rPr kumimoji="1" lang="en-US" altLang="ja-JP" dirty="0" smtClean="0"/>
              <a:t>Unity</a:t>
            </a:r>
            <a:r>
              <a:rPr kumimoji="1" lang="ja-JP" altLang="en-US" dirty="0" smtClean="0"/>
              <a:t>のアセットストアを用いて、無料かつ適切な３</a:t>
            </a:r>
            <a:r>
              <a:rPr kumimoji="1" lang="en-US" altLang="ja-JP" dirty="0" smtClean="0"/>
              <a:t>D</a:t>
            </a:r>
            <a:r>
              <a:rPr kumimoji="1" lang="ja-JP" altLang="en-US" dirty="0" smtClean="0"/>
              <a:t>モデルを探す。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11</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a:t>
            </a:r>
            <a:endParaRPr kumimoji="1" lang="en-US" altLang="ja-JP" dirty="0" smtClean="0"/>
          </a:p>
          <a:p>
            <a:r>
              <a:rPr kumimoji="1" lang="en-US" altLang="ja-JP" dirty="0" smtClean="0"/>
              <a:t>Unity</a:t>
            </a:r>
            <a:r>
              <a:rPr kumimoji="1" lang="ja-JP" altLang="en-US" dirty="0" smtClean="0"/>
              <a:t>の</a:t>
            </a:r>
            <a:r>
              <a:rPr kumimoji="1" lang="en-US" altLang="ja-JP" dirty="0" smtClean="0"/>
              <a:t>MTE(Mesh Terrain Editor)</a:t>
            </a:r>
            <a:r>
              <a:rPr kumimoji="1" lang="ja-JP" altLang="en-US" dirty="0" smtClean="0"/>
              <a:t>を利用してゲームの中の環境をデザインします。</a:t>
            </a:r>
            <a:endParaRPr kumimoji="1" lang="en-US" altLang="ja-JP" dirty="0" smtClean="0"/>
          </a:p>
          <a:p>
            <a:r>
              <a:rPr kumimoji="1" lang="en-US" altLang="ja-JP" dirty="0" smtClean="0"/>
              <a:t>MTE</a:t>
            </a:r>
            <a:r>
              <a:rPr kumimoji="1" lang="ja-JP" altLang="en-US" dirty="0" smtClean="0"/>
              <a:t>は日本語で</a:t>
            </a:r>
            <a:r>
              <a:rPr kumimoji="1" lang="ja-JP" altLang="en-US" sz="1200" b="0" i="0" kern="1200" dirty="0" smtClean="0">
                <a:solidFill>
                  <a:schemeClr val="tx1"/>
                </a:solidFill>
                <a:effectLst/>
                <a:latin typeface="+mn-lt"/>
                <a:ea typeface="+mn-ea"/>
                <a:cs typeface="+mn-cs"/>
              </a:rPr>
              <a:t>地形ツールバーという意味です。</a:t>
            </a:r>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Unity</a:t>
            </a:r>
            <a:r>
              <a:rPr kumimoji="1" lang="ja-JP" altLang="en-US" sz="1200" b="0" i="0" kern="1200" dirty="0" smtClean="0">
                <a:solidFill>
                  <a:schemeClr val="tx1"/>
                </a:solidFill>
                <a:effectLst/>
                <a:latin typeface="+mn-lt"/>
                <a:ea typeface="+mn-ea"/>
                <a:cs typeface="+mn-cs"/>
              </a:rPr>
              <a:t>中のツールの一つです。</a:t>
            </a:r>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この図のように、こちらの部分は</a:t>
            </a:r>
            <a:r>
              <a:rPr kumimoji="1" lang="en-US" altLang="ja-JP" sz="1200" b="0" i="0" kern="1200" dirty="0" smtClean="0">
                <a:solidFill>
                  <a:schemeClr val="tx1"/>
                </a:solidFill>
                <a:effectLst/>
                <a:latin typeface="+mn-lt"/>
                <a:ea typeface="+mn-ea"/>
                <a:cs typeface="+mn-cs"/>
              </a:rPr>
              <a:t>MTE</a:t>
            </a:r>
            <a:r>
              <a:rPr kumimoji="1" lang="ja-JP" altLang="en-US" sz="1200" b="0" i="0" kern="1200" dirty="0" smtClean="0">
                <a:solidFill>
                  <a:schemeClr val="tx1"/>
                </a:solidFill>
                <a:effectLst/>
                <a:latin typeface="+mn-lt"/>
                <a:ea typeface="+mn-ea"/>
                <a:cs typeface="+mn-cs"/>
              </a:rPr>
              <a:t>です。</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12</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次は</a:t>
            </a:r>
            <a:r>
              <a:rPr lang="ja-JP" altLang="en-US" sz="1200" dirty="0" smtClean="0"/>
              <a:t>ファイル管理です。</a:t>
            </a:r>
            <a:endParaRPr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t>３</a:t>
            </a:r>
            <a:r>
              <a:rPr lang="en-US" altLang="ja-JP" sz="1200" dirty="0" smtClean="0"/>
              <a:t>D</a:t>
            </a:r>
            <a:r>
              <a:rPr lang="ja-JP" altLang="en-US" sz="1200" dirty="0" smtClean="0"/>
              <a:t>ゲームをつくるために、モデル、シーンやスクリプト （</a:t>
            </a:r>
            <a:r>
              <a:rPr lang="en-US" altLang="ja-JP" sz="1200" dirty="0" smtClean="0"/>
              <a:t>script</a:t>
            </a:r>
            <a:r>
              <a:rPr lang="ja-JP" altLang="en-US" sz="1200" dirty="0" smtClean="0"/>
              <a:t>）など</a:t>
            </a:r>
            <a:r>
              <a:rPr lang="en-US" altLang="ja-JP" sz="1200" dirty="0" smtClean="0"/>
              <a:t>100</a:t>
            </a:r>
            <a:r>
              <a:rPr lang="ja-JP" altLang="en-US" sz="1200" dirty="0" smtClean="0"/>
              <a:t>あまりのファイルがあるから、</a:t>
            </a:r>
            <a:endParaRPr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t>ファイル管理に工夫する必要があります。</a:t>
            </a:r>
            <a:endParaRPr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t>ファイル管理には、ファイルタイプ、ファイル構造などの管理が含まれます。</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13</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次の</a:t>
            </a:r>
            <a:r>
              <a:rPr kumimoji="1" lang="ja-JP" altLang="en-US" dirty="0" err="1" smtClean="0"/>
              <a:t>は</a:t>
            </a:r>
            <a:r>
              <a:rPr kumimoji="1" lang="ja-JP" altLang="en-US" dirty="0" smtClean="0"/>
              <a:t>もっとも複雑の部分です。</a:t>
            </a:r>
            <a:endParaRPr kumimoji="1" lang="en-US" altLang="ja-JP" dirty="0" smtClean="0"/>
          </a:p>
          <a:p>
            <a:r>
              <a:rPr kumimoji="1" lang="ja-JP" altLang="en-US" dirty="0" smtClean="0"/>
              <a:t>プレーヤとゾンビのアクションのためのロジック、すなわちコードを書きます。</a:t>
            </a:r>
          </a:p>
          <a:p>
            <a:endParaRPr kumimoji="1" lang="en-US" altLang="ja-JP" dirty="0" smtClean="0"/>
          </a:p>
          <a:p>
            <a:pPr marL="0" indent="0">
              <a:buNone/>
            </a:pPr>
            <a:r>
              <a:rPr lang="ja-JP" altLang="en-US" sz="1200" dirty="0" smtClean="0"/>
              <a:t>プレーヤとゾンビの動きと攻撃のコントロールとか、</a:t>
            </a:r>
            <a:endParaRPr lang="en-US" altLang="ja-JP" sz="1200" dirty="0" smtClean="0"/>
          </a:p>
          <a:p>
            <a:pPr marL="0" indent="0">
              <a:buNone/>
            </a:pPr>
            <a:r>
              <a:rPr lang="ja-JP" altLang="en-US" sz="1200" dirty="0" smtClean="0"/>
              <a:t>ゾンビがどんな状況で死ぬとか、</a:t>
            </a:r>
            <a:endParaRPr lang="en-US" altLang="ja-JP" sz="1200" dirty="0" smtClean="0"/>
          </a:p>
          <a:p>
            <a:pPr marL="0" indent="0">
              <a:buNone/>
            </a:pPr>
            <a:r>
              <a:rPr lang="ja-JP" altLang="en-US" sz="1200" dirty="0" smtClean="0"/>
              <a:t>さまざまなアクションのコントロールをコードで実現しました。</a:t>
            </a:r>
          </a:p>
          <a:p>
            <a:endParaRPr kumimoji="1" lang="en-US" altLang="ja-JP" dirty="0" smtClean="0"/>
          </a:p>
          <a:p>
            <a:r>
              <a:rPr kumimoji="1" lang="ja-JP" altLang="en-US" dirty="0" smtClean="0"/>
              <a:t>一つの例をあげましょう。</a:t>
            </a:r>
            <a:endParaRPr kumimoji="1" lang="en-US" altLang="ja-JP" dirty="0" smtClean="0"/>
          </a:p>
          <a:p>
            <a:r>
              <a:rPr kumimoji="1" lang="ja-JP" altLang="en-US" dirty="0" smtClean="0"/>
              <a:t>このゲームの中に、ゾンビが自発的にプレイヤーに近づくことができます。</a:t>
            </a:r>
            <a:endParaRPr kumimoji="1" lang="en-US" altLang="ja-JP" dirty="0" smtClean="0"/>
          </a:p>
          <a:p>
            <a:r>
              <a:rPr kumimoji="1" lang="ja-JP" altLang="en-US" dirty="0" smtClean="0"/>
              <a:t>これはどうやっているでしょうか？</a:t>
            </a:r>
            <a:endParaRPr kumimoji="1" lang="en-US" altLang="ja-JP" dirty="0" smtClean="0"/>
          </a:p>
          <a:p>
            <a:r>
              <a:rPr kumimoji="1" lang="ja-JP" altLang="en-US" dirty="0" smtClean="0"/>
              <a:t>「プレーヤーの地理座標を取得し、ゾンビをこの座標に進ませたら済む」</a:t>
            </a:r>
            <a:endParaRPr kumimoji="1" lang="en-US" altLang="ja-JP" dirty="0" smtClean="0"/>
          </a:p>
          <a:p>
            <a:r>
              <a:rPr kumimoji="1" lang="ja-JP" altLang="en-US" dirty="0" smtClean="0"/>
              <a:t>と思ったら、間違っています。</a:t>
            </a:r>
            <a:endParaRPr kumimoji="1" lang="en-US" altLang="ja-JP" dirty="0" smtClean="0"/>
          </a:p>
          <a:p>
            <a:r>
              <a:rPr kumimoji="1" lang="ja-JP" altLang="en-US" dirty="0" smtClean="0"/>
              <a:t>なぜなら、ゾンビは道路上の障害物に遭遇したときに、どのような処置が必要か？</a:t>
            </a:r>
            <a:endParaRPr kumimoji="1" lang="en-US" altLang="ja-JP" dirty="0" smtClean="0"/>
          </a:p>
          <a:p>
            <a:r>
              <a:rPr kumimoji="1" lang="ja-JP" altLang="en-US" dirty="0" smtClean="0"/>
              <a:t>そして、運動中のゾンビがプレーヤに当たった場合、どうすればいいのか？</a:t>
            </a:r>
            <a:endParaRPr kumimoji="1" lang="en-US" altLang="ja-JP" dirty="0" smtClean="0"/>
          </a:p>
          <a:p>
            <a:r>
              <a:rPr kumimoji="1" lang="ja-JP" altLang="en-US" dirty="0" smtClean="0"/>
              <a:t>などの特別な処置をしなければなりません。</a:t>
            </a:r>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14</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a:t>
            </a:r>
            <a:endParaRPr kumimoji="1" lang="en-US" altLang="ja-JP" dirty="0" smtClean="0"/>
          </a:p>
          <a:p>
            <a:pPr marL="0" indent="0">
              <a:buNone/>
            </a:pPr>
            <a:r>
              <a:rPr lang="ja-JP" altLang="en-US" sz="1200" dirty="0" smtClean="0"/>
              <a:t>ユーザがゲームの様々なパラメータ（</a:t>
            </a:r>
            <a:r>
              <a:rPr lang="en-US" altLang="ja-JP" sz="1200" dirty="0" smtClean="0"/>
              <a:t>parameter</a:t>
            </a:r>
            <a:r>
              <a:rPr lang="ja-JP" altLang="en-US" sz="1200" dirty="0" smtClean="0"/>
              <a:t>）をインタフェースで制御できるように、</a:t>
            </a:r>
            <a:endParaRPr lang="en-US" altLang="ja-JP" sz="1200" dirty="0" smtClean="0"/>
          </a:p>
          <a:p>
            <a:pPr marL="0" indent="0">
              <a:buNone/>
            </a:pPr>
            <a:r>
              <a:rPr lang="ja-JP" altLang="en-US" sz="1200" dirty="0" smtClean="0"/>
              <a:t>明確かつ綺麗なインタフェース開発が必要です。</a:t>
            </a:r>
            <a:endParaRPr lang="en-US" altLang="ja-JP" sz="1200" dirty="0" smtClean="0"/>
          </a:p>
          <a:p>
            <a:pPr marL="0" indent="0">
              <a:buNone/>
            </a:pPr>
            <a:r>
              <a:rPr kumimoji="1" lang="ja-JP" altLang="en-US" dirty="0" smtClean="0"/>
              <a:t>インターフェイスのために、私はもう一つのシーンを開発しました。</a:t>
            </a:r>
            <a:endParaRPr kumimoji="1" lang="en-US" altLang="ja-JP" dirty="0" smtClean="0"/>
          </a:p>
          <a:p>
            <a:endParaRPr kumimoji="1" lang="en-US" altLang="ja-JP" dirty="0" smtClean="0"/>
          </a:p>
          <a:p>
            <a:endParaRPr kumimoji="1" lang="en-US" altLang="ja-JP" dirty="0" smtClean="0"/>
          </a:p>
          <a:p>
            <a:r>
              <a:rPr kumimoji="1" lang="en-US" altLang="ja-JP" dirty="0" smtClean="0"/>
              <a:t>NGUI</a:t>
            </a:r>
            <a:r>
              <a:rPr kumimoji="1" lang="ja-JP" altLang="en-US" dirty="0" smtClean="0"/>
              <a:t>プラグイン　</a:t>
            </a:r>
            <a:r>
              <a:rPr kumimoji="1" lang="zh-CN" altLang="en-US" dirty="0" smtClean="0"/>
              <a:t>插件</a:t>
            </a:r>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15</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最後は、</a:t>
            </a:r>
            <a:endParaRPr kumimoji="1" lang="en-US" altLang="ja-JP" dirty="0" smtClean="0"/>
          </a:p>
          <a:p>
            <a:r>
              <a:rPr kumimoji="1" lang="ja-JP" altLang="en-US" dirty="0" smtClean="0"/>
              <a:t>ゲームの楽しさを増やすために、</a:t>
            </a:r>
            <a:endParaRPr kumimoji="1" lang="en-US" altLang="ja-JP" dirty="0" smtClean="0"/>
          </a:p>
          <a:p>
            <a:r>
              <a:rPr kumimoji="1" lang="ja-JP" altLang="en-US" dirty="0" smtClean="0"/>
              <a:t>私はプレーヤーの回復を助けられる小道具など多くの道具をシーンに追加しました。</a:t>
            </a:r>
            <a:endParaRPr kumimoji="1" lang="en-US" altLang="ja-JP" dirty="0" smtClean="0"/>
          </a:p>
          <a:p>
            <a:r>
              <a:rPr kumimoji="1" lang="ja-JP" altLang="en-US" dirty="0" smtClean="0"/>
              <a:t>そして、</a:t>
            </a:r>
            <a:endParaRPr kumimoji="1" lang="en-US" altLang="ja-JP" dirty="0" smtClean="0"/>
          </a:p>
          <a:p>
            <a:pPr marL="0" indent="0">
              <a:buNone/>
            </a:pPr>
            <a:r>
              <a:rPr lang="ja-JP" altLang="en-US" sz="1200" dirty="0" smtClean="0"/>
              <a:t>コードでこれらの機能を</a:t>
            </a:r>
            <a:r>
              <a:rPr lang="en-US" altLang="ja-JP" sz="1200" dirty="0" smtClean="0"/>
              <a:t>1</a:t>
            </a:r>
            <a:r>
              <a:rPr lang="ja-JP" altLang="en-US" sz="1200" dirty="0" err="1" smtClean="0"/>
              <a:t>つずつ</a:t>
            </a:r>
            <a:r>
              <a:rPr lang="ja-JP" altLang="en-US" sz="1200" dirty="0" smtClean="0"/>
              <a:t>作成しました。</a:t>
            </a:r>
          </a:p>
          <a:p>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16</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前の説明のように、</a:t>
            </a:r>
            <a:endParaRPr kumimoji="1" lang="en-US" altLang="ja-JP" dirty="0" smtClean="0"/>
          </a:p>
          <a:p>
            <a:r>
              <a:rPr kumimoji="1" lang="ja-JP" altLang="en-US" dirty="0" smtClean="0"/>
              <a:t>プレーヤとゾンビのアクションのためのロジック（コード）を書くのは</a:t>
            </a:r>
            <a:endParaRPr kumimoji="1" lang="en-US" altLang="ja-JP" dirty="0" smtClean="0"/>
          </a:p>
          <a:p>
            <a:r>
              <a:rPr kumimoji="1" lang="ja-JP" altLang="en-US" dirty="0" smtClean="0"/>
              <a:t>とても複雑で、</a:t>
            </a:r>
            <a:endParaRPr kumimoji="1" lang="en-US" altLang="ja-JP" dirty="0" smtClean="0"/>
          </a:p>
          <a:p>
            <a:r>
              <a:rPr kumimoji="1" lang="ja-JP" altLang="en-US" dirty="0" smtClean="0"/>
              <a:t>物理とか、</a:t>
            </a:r>
            <a:endParaRPr kumimoji="1" lang="en-US" altLang="ja-JP" dirty="0" smtClean="0"/>
          </a:p>
          <a:p>
            <a:r>
              <a:rPr kumimoji="1" lang="ja-JP" altLang="en-US" dirty="0" smtClean="0"/>
              <a:t>数学とか、</a:t>
            </a:r>
            <a:endParaRPr kumimoji="1" lang="en-US" altLang="ja-JP" dirty="0" smtClean="0"/>
          </a:p>
          <a:p>
            <a:r>
              <a:rPr kumimoji="1" lang="ja-JP" altLang="en-US" dirty="0" smtClean="0"/>
              <a:t>さまざまな知識が必要です。</a:t>
            </a:r>
            <a:endParaRPr kumimoji="1" lang="en-US" altLang="ja-JP" dirty="0" smtClean="0"/>
          </a:p>
          <a:p>
            <a:endParaRPr kumimoji="1" lang="en-US" altLang="ja-JP" dirty="0" smtClean="0"/>
          </a:p>
          <a:p>
            <a:r>
              <a:rPr kumimoji="1" lang="ja-JP" altLang="en-US" dirty="0" smtClean="0"/>
              <a:t>この中で、</a:t>
            </a:r>
            <a:endParaRPr kumimoji="1" lang="en-US" altLang="ja-JP" dirty="0" smtClean="0"/>
          </a:p>
          <a:p>
            <a:r>
              <a:rPr kumimoji="1" lang="ja-JP" altLang="en-US" dirty="0" smtClean="0"/>
              <a:t>重力のコントロールは特に難しくて、何度もコードを書き直す必要がありました。</a:t>
            </a:r>
            <a:endParaRPr kumimoji="1" lang="en-US" altLang="ja-JP" dirty="0" smtClean="0"/>
          </a:p>
          <a:p>
            <a:endParaRPr kumimoji="1" lang="en-US" altLang="ja-JP" dirty="0" smtClean="0"/>
          </a:p>
          <a:p>
            <a:r>
              <a:rPr kumimoji="1" lang="ja-JP" altLang="en-US" dirty="0" smtClean="0"/>
              <a:t>そして、</a:t>
            </a:r>
            <a:endParaRPr kumimoji="1" lang="en-US" altLang="ja-JP" dirty="0" smtClean="0"/>
          </a:p>
          <a:p>
            <a:r>
              <a:rPr kumimoji="1" lang="ja-JP" altLang="en-US" dirty="0" smtClean="0"/>
              <a:t>インタフェースロジックの開発も、</a:t>
            </a:r>
            <a:endParaRPr kumimoji="1" lang="en-US" altLang="ja-JP" dirty="0" smtClean="0"/>
          </a:p>
          <a:p>
            <a:r>
              <a:rPr kumimoji="1" lang="ja-JP" altLang="en-US" dirty="0" smtClean="0"/>
              <a:t>機能が向上するにつれて、インタフェースも修正する必要もあります。</a:t>
            </a:r>
            <a:endParaRPr kumimoji="1" lang="en-US" altLang="ja-JP" dirty="0" smtClean="0"/>
          </a:p>
          <a:p>
            <a:endParaRPr kumimoji="1" lang="en-US" altLang="ja-JP" dirty="0" smtClean="0"/>
          </a:p>
          <a:p>
            <a:r>
              <a:rPr kumimoji="1" lang="ja-JP" altLang="en-US" dirty="0" smtClean="0"/>
              <a:t>では、ゲームを遊びましょう。</a:t>
            </a:r>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17</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lang="ja-JP" altLang="en-US" sz="1200" dirty="0" smtClean="0"/>
              <a:t>今回の３</a:t>
            </a:r>
            <a:r>
              <a:rPr lang="en-US" altLang="ja-JP" sz="1200" dirty="0" smtClean="0"/>
              <a:t>D</a:t>
            </a:r>
            <a:r>
              <a:rPr lang="ja-JP" altLang="en-US" sz="1200" dirty="0" smtClean="0"/>
              <a:t>ゲーム作成により、</a:t>
            </a:r>
            <a:endParaRPr lang="en-US" altLang="ja-JP" sz="1200" dirty="0" smtClean="0"/>
          </a:p>
          <a:p>
            <a:pPr marL="0" indent="0">
              <a:buNone/>
            </a:pPr>
            <a:r>
              <a:rPr lang="ja-JP" altLang="en-US" sz="1200" dirty="0" smtClean="0"/>
              <a:t>ゲームを作ることは以上の説明のように非常に複雑な仕事だとわかりました。</a:t>
            </a:r>
            <a:endParaRPr lang="en-US" altLang="ja-JP" sz="1200" dirty="0" smtClean="0"/>
          </a:p>
          <a:p>
            <a:pPr marL="0" indent="0">
              <a:buNone/>
            </a:pPr>
            <a:r>
              <a:rPr lang="ja-JP" altLang="en-US" sz="1200" dirty="0" smtClean="0"/>
              <a:t>何か問題が発生したら、</a:t>
            </a:r>
            <a:endParaRPr lang="en-US" altLang="ja-JP" sz="1200" dirty="0" smtClean="0"/>
          </a:p>
          <a:p>
            <a:pPr marL="0" indent="0">
              <a:buNone/>
            </a:pPr>
            <a:r>
              <a:rPr lang="ja-JP" altLang="en-US" sz="1200" dirty="0" smtClean="0"/>
              <a:t>簡単にシステムクラッシュを引き起こすだけではなく、</a:t>
            </a:r>
            <a:endParaRPr lang="en-US" altLang="ja-JP" sz="1200" dirty="0" smtClean="0"/>
          </a:p>
          <a:p>
            <a:pPr marL="0" indent="0">
              <a:buNone/>
            </a:pPr>
            <a:r>
              <a:rPr lang="ja-JP" altLang="en-US" sz="1200" dirty="0" smtClean="0"/>
              <a:t>プレイヤーの体験も悪くなります。</a:t>
            </a:r>
            <a:endParaRPr lang="en-US" altLang="ja-JP" sz="1200" dirty="0" smtClean="0"/>
          </a:p>
          <a:p>
            <a:pPr marL="0" indent="0">
              <a:buNone/>
            </a:pPr>
            <a:r>
              <a:rPr lang="ja-JP" altLang="en-US" sz="1200" dirty="0" smtClean="0"/>
              <a:t>そして、</a:t>
            </a:r>
            <a:endParaRPr lang="en-US" altLang="ja-JP" sz="1200" dirty="0" smtClean="0"/>
          </a:p>
          <a:p>
            <a:pPr marL="0" indent="0">
              <a:buNone/>
            </a:pPr>
            <a:r>
              <a:rPr lang="ja-JP" altLang="en-US" sz="1200" dirty="0" smtClean="0"/>
              <a:t>問題を処理するために、</a:t>
            </a:r>
            <a:endParaRPr lang="en-US" altLang="ja-JP" sz="1200" dirty="0" smtClean="0"/>
          </a:p>
          <a:p>
            <a:pPr marL="0" indent="0">
              <a:buNone/>
            </a:pPr>
            <a:r>
              <a:rPr lang="ja-JP" altLang="en-US" sz="1200" dirty="0" smtClean="0"/>
              <a:t>多くのコードを変更しなければなりません。</a:t>
            </a:r>
            <a:endParaRPr lang="en-US" altLang="ja-JP" sz="1200" dirty="0" smtClean="0"/>
          </a:p>
          <a:p>
            <a:pPr marL="0" indent="0">
              <a:buNone/>
            </a:pPr>
            <a:r>
              <a:rPr lang="ja-JP" altLang="en-US" sz="1200" dirty="0" smtClean="0"/>
              <a:t>今回のテーマに対して、</a:t>
            </a:r>
            <a:endParaRPr lang="en-US" altLang="ja-JP" sz="1200" dirty="0" smtClean="0"/>
          </a:p>
          <a:p>
            <a:pPr marL="0" indent="0">
              <a:buNone/>
            </a:pPr>
            <a:r>
              <a:rPr lang="ja-JP" altLang="en-US" sz="1200" dirty="0" smtClean="0"/>
              <a:t>自分一人で作成しました。</a:t>
            </a:r>
            <a:endParaRPr lang="en-US" altLang="ja-JP" sz="1200" dirty="0" smtClean="0"/>
          </a:p>
          <a:p>
            <a:pPr marL="0" indent="0">
              <a:buNone/>
            </a:pPr>
            <a:r>
              <a:rPr lang="ja-JP" altLang="en-US" sz="1200" dirty="0" smtClean="0"/>
              <a:t>ストーリーや機能などはすべて自分で決めました。</a:t>
            </a:r>
            <a:endParaRPr lang="en-US" altLang="ja-JP" sz="1200" dirty="0" smtClean="0"/>
          </a:p>
          <a:p>
            <a:pPr marL="0" indent="0">
              <a:buNone/>
            </a:pPr>
            <a:r>
              <a:rPr lang="ja-JP" altLang="en-US" sz="1200" dirty="0" smtClean="0"/>
              <a:t>予想外のバグが多くて、</a:t>
            </a:r>
            <a:endParaRPr lang="en-US" altLang="ja-JP" sz="1200" dirty="0" smtClean="0"/>
          </a:p>
          <a:p>
            <a:pPr marL="0" indent="0">
              <a:buNone/>
            </a:pPr>
            <a:r>
              <a:rPr lang="ja-JP" altLang="en-US" sz="1200" dirty="0" smtClean="0"/>
              <a:t>大変でした。</a:t>
            </a:r>
            <a:endParaRPr lang="en-US" altLang="ja-JP" sz="1200" dirty="0" smtClean="0"/>
          </a:p>
          <a:p>
            <a:pPr marL="0" indent="0">
              <a:buNone/>
            </a:pPr>
            <a:r>
              <a:rPr lang="ja-JP" altLang="en-US" sz="1200" dirty="0" smtClean="0"/>
              <a:t>でも、ゲームができた後、</a:t>
            </a:r>
            <a:endParaRPr lang="en-US" altLang="ja-JP" sz="1200" dirty="0" smtClean="0"/>
          </a:p>
          <a:p>
            <a:pPr marL="0" indent="0">
              <a:buNone/>
            </a:pPr>
            <a:r>
              <a:rPr lang="ja-JP" altLang="en-US" sz="1200" dirty="0" smtClean="0"/>
              <a:t>友達がゲームを楽しめるとき、</a:t>
            </a:r>
            <a:endParaRPr lang="en-US" altLang="ja-JP" sz="1200" dirty="0" smtClean="0"/>
          </a:p>
          <a:p>
            <a:pPr marL="0" indent="0">
              <a:buNone/>
            </a:pPr>
            <a:r>
              <a:rPr lang="ja-JP" altLang="en-US" sz="1200" dirty="0" smtClean="0"/>
              <a:t>とてもうれしいです。</a:t>
            </a:r>
            <a:endParaRPr lang="en-US" altLang="ja-JP" sz="1200" dirty="0" smtClean="0"/>
          </a:p>
          <a:p>
            <a:pPr marL="0" indent="0">
              <a:buNone/>
            </a:pPr>
            <a:r>
              <a:rPr lang="ja-JP" altLang="en-US" sz="1200" dirty="0" smtClean="0"/>
              <a:t>また機会がある時、</a:t>
            </a:r>
            <a:endParaRPr lang="en-US" altLang="ja-JP" sz="1200" dirty="0" smtClean="0"/>
          </a:p>
          <a:p>
            <a:pPr marL="0" indent="0">
              <a:buNone/>
            </a:pPr>
            <a:r>
              <a:rPr lang="ja-JP" altLang="en-US" sz="1200" dirty="0" smtClean="0"/>
              <a:t>一人ではなく、</a:t>
            </a:r>
            <a:endParaRPr lang="en-US" altLang="ja-JP" sz="1200" dirty="0" smtClean="0"/>
          </a:p>
          <a:p>
            <a:pPr marL="0" indent="0">
              <a:buNone/>
            </a:pPr>
            <a:r>
              <a:rPr lang="ja-JP" altLang="en-US" sz="1200" dirty="0" smtClean="0"/>
              <a:t>グループで更に大きいプログラムを作成してみたいです。</a:t>
            </a:r>
            <a:endParaRPr lang="en-US" altLang="ja-JP" sz="1200"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18</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次回は、私のもう一つの作品、</a:t>
            </a:r>
            <a:r>
              <a:rPr kumimoji="1" lang="en-US" altLang="ja-JP" dirty="0" smtClean="0"/>
              <a:t>AR</a:t>
            </a:r>
            <a:r>
              <a:rPr kumimoji="1" lang="ja-JP" altLang="en-US" dirty="0" smtClean="0"/>
              <a:t>ゲーム、すなわち拡張現実ゲームを紹介させていただきます。</a:t>
            </a:r>
            <a:endParaRPr kumimoji="1" lang="en-US" altLang="ja-JP" dirty="0" smtClean="0"/>
          </a:p>
          <a:p>
            <a:endParaRPr kumimoji="1" lang="en-US" altLang="ja-JP" dirty="0" smtClean="0"/>
          </a:p>
          <a:p>
            <a:r>
              <a:rPr kumimoji="1" lang="ja-JP" altLang="en-US" dirty="0" smtClean="0"/>
              <a:t>またよろしくお願いします。</a:t>
            </a:r>
            <a:endParaRPr kumimoji="1" lang="en-US" altLang="ja-JP" dirty="0" smtClean="0"/>
          </a:p>
          <a:p>
            <a:endParaRPr kumimoji="1" lang="en-US" altLang="ja-JP" dirty="0" smtClean="0"/>
          </a:p>
          <a:p>
            <a:r>
              <a:rPr kumimoji="1" lang="ja-JP" altLang="en-US" dirty="0" smtClean="0"/>
              <a:t>以上です</a:t>
            </a:r>
            <a:endParaRPr kumimoji="1" lang="en-US" altLang="ja-JP" dirty="0" smtClean="0"/>
          </a:p>
          <a:p>
            <a:r>
              <a:rPr kumimoji="1" lang="ja-JP" altLang="en-US" dirty="0" smtClean="0"/>
              <a:t>ご清聴、ありがとうございました。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19</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まず紹介内容を簡単に説明します。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１．</a:t>
            </a:r>
            <a:r>
              <a:rPr lang="ja-JP" altLang="en-US" dirty="0" smtClean="0"/>
              <a:t>自分の専攻　</a:t>
            </a:r>
            <a:r>
              <a:rPr kumimoji="1" lang="ja-JP" altLang="en-US" dirty="0" smtClean="0"/>
              <a:t>２．</a:t>
            </a:r>
            <a:r>
              <a:rPr lang="ja-JP" altLang="en-US" dirty="0" smtClean="0"/>
              <a:t>プログラミング言語　３．使用してきたツール　４．ソフトウェアの作成経験　５．インターンシップ体験　６．卒業論文について</a:t>
            </a:r>
            <a:endParaRPr lang="en-US" altLang="ja-JP" dirty="0" smtClean="0"/>
          </a:p>
          <a:p>
            <a:r>
              <a:rPr kumimoji="1" lang="ja-JP" altLang="en-US" dirty="0" smtClean="0"/>
              <a:t>今回は、ソフトウェアの作成経験の３</a:t>
            </a:r>
            <a:r>
              <a:rPr kumimoji="1" lang="en-US" altLang="ja-JP" dirty="0" smtClean="0"/>
              <a:t>D</a:t>
            </a:r>
            <a:r>
              <a:rPr kumimoji="1" lang="ja-JP" altLang="en-US" dirty="0" smtClean="0"/>
              <a:t>ゲームの作成まで発表いたしますので、よろしくお願いします。</a:t>
            </a:r>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2</a:t>
            </a:fld>
            <a:endParaRPr kumimoji="1" lang="ja-JP" altLang="en-US"/>
          </a:p>
        </p:txBody>
      </p:sp>
    </p:spTree>
    <p:extLst>
      <p:ext uri="{BB962C8B-B14F-4D97-AF65-F5344CB8AC3E}">
        <p14:creationId xmlns:p14="http://schemas.microsoft.com/office/powerpoint/2010/main" val="2420174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smtClean="0"/>
              <a:t>私の卒業作品、次回で説明いたします。</a:t>
            </a:r>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20</a:t>
            </a:fld>
            <a:endParaRPr kumimoji="1" lang="ja-JP" altLang="en-US"/>
          </a:p>
        </p:txBody>
      </p:sp>
    </p:spTree>
    <p:extLst>
      <p:ext uri="{BB962C8B-B14F-4D97-AF65-F5344CB8AC3E}">
        <p14:creationId xmlns:p14="http://schemas.microsoft.com/office/powerpoint/2010/main" val="9143512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次に、私のソフトウェアの作成経験を説明させていただきます。</a:t>
            </a:r>
            <a:endParaRPr kumimoji="1" lang="en-US" altLang="ja-JP" dirty="0" smtClean="0"/>
          </a:p>
          <a:p>
            <a:r>
              <a:rPr kumimoji="1" lang="ja-JP" altLang="en-US" dirty="0" smtClean="0"/>
              <a:t>今回の発表はこの３</a:t>
            </a:r>
            <a:r>
              <a:rPr kumimoji="1" lang="en-US" altLang="ja-JP" dirty="0" smtClean="0"/>
              <a:t>D</a:t>
            </a:r>
            <a:r>
              <a:rPr kumimoji="1" lang="ja-JP" altLang="en-US" dirty="0" smtClean="0"/>
              <a:t>ゲームの作成について説明させていただきます。</a:t>
            </a:r>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次回は</a:t>
            </a:r>
            <a:r>
              <a:rPr kumimoji="1" lang="en-US" altLang="ja-JP" dirty="0" smtClean="0"/>
              <a:t>AR</a:t>
            </a:r>
            <a:r>
              <a:rPr kumimoji="1" lang="ja-JP" altLang="en-US" dirty="0" smtClean="0"/>
              <a:t>（拡張現実）ゲームの作成について説明させていただきます。</a:t>
            </a:r>
          </a:p>
          <a:p>
            <a:endParaRPr kumimoji="1" lang="en-US" altLang="ja-JP" dirty="0" smtClean="0"/>
          </a:p>
          <a:p>
            <a:r>
              <a:rPr kumimoji="1" lang="ja-JP" altLang="en-US" dirty="0" smtClean="0"/>
              <a:t>最後はこの両者、</a:t>
            </a:r>
            <a:r>
              <a:rPr lang="ja-JP" altLang="en-US" sz="1200" dirty="0" smtClean="0">
                <a:latin typeface="+mn-ea"/>
              </a:rPr>
              <a:t>画像処理に関連するソフトウェアとコンピュータビジョンを利用する</a:t>
            </a:r>
            <a:r>
              <a:rPr lang="en-US" altLang="ja-JP" sz="1200" dirty="0" smtClean="0">
                <a:latin typeface="+mn-ea"/>
              </a:rPr>
              <a:t>AI</a:t>
            </a:r>
            <a:r>
              <a:rPr lang="ja-JP" altLang="en-US" sz="1200" dirty="0" smtClean="0">
                <a:latin typeface="+mn-ea"/>
              </a:rPr>
              <a:t>ソフトウェアについて発表させていただきます</a:t>
            </a:r>
            <a:r>
              <a:rPr kumimoji="1" lang="ja-JP" altLang="en-US"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21</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22</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23</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smtClean="0"/>
              <a:t>期末作业</a:t>
            </a:r>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24</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25</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26</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27</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28</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29</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まずは、自分の専攻を説明させていただきます。</a:t>
            </a:r>
            <a:endParaRPr kumimoji="1" lang="en-US" altLang="ja-JP" dirty="0" smtClean="0"/>
          </a:p>
          <a:p>
            <a:r>
              <a:rPr kumimoji="1" lang="ja-JP" altLang="en-US" dirty="0" smtClean="0"/>
              <a:t>私は、今年６月にデジタルメディア技術を専攻として中国の東北大学から卒業しました。</a:t>
            </a:r>
            <a:endParaRPr kumimoji="1" lang="en-US" altLang="ja-JP" dirty="0" smtClean="0"/>
          </a:p>
          <a:p>
            <a:r>
              <a:rPr kumimoji="1" lang="ja-JP" altLang="en-US" dirty="0" smtClean="0"/>
              <a:t>デジタルメディア技術とは主に新しい画像ソフトウェアをつくるために誕生した専攻です。</a:t>
            </a:r>
            <a:endParaRPr kumimoji="1" lang="en-US" altLang="ja-JP" dirty="0" smtClean="0"/>
          </a:p>
          <a:p>
            <a:r>
              <a:rPr kumimoji="1" lang="ja-JP" altLang="en-US" dirty="0" smtClean="0"/>
              <a:t>いま、中国のインターネットユーザーが着実に増加しており、イノベーションが拡大しております。</a:t>
            </a:r>
            <a:endParaRPr kumimoji="1" lang="en-US" altLang="ja-JP" dirty="0" smtClean="0"/>
          </a:p>
          <a:p>
            <a:r>
              <a:rPr kumimoji="1" lang="ja-JP" altLang="en-US" dirty="0" smtClean="0"/>
              <a:t>オンライン　エンターテイメントや交通ツールのシェアリング、モバイル決済、電子商取引、広告などの発展の勢いは驚異的です。</a:t>
            </a:r>
            <a:endParaRPr kumimoji="1" lang="en-US" altLang="ja-JP" dirty="0" smtClean="0"/>
          </a:p>
          <a:p>
            <a:r>
              <a:rPr kumimoji="1" lang="ja-JP" altLang="en-US" dirty="0" smtClean="0"/>
              <a:t>そして、たくさんの新しい専攻が誕生しました。</a:t>
            </a:r>
            <a:endParaRPr kumimoji="1" lang="en-US" altLang="ja-JP" dirty="0" smtClean="0"/>
          </a:p>
          <a:p>
            <a:r>
              <a:rPr kumimoji="1" lang="ja-JP" altLang="en-US" dirty="0" smtClean="0"/>
              <a:t>私の専攻はその中の一つで、ソフトウェアの画像処理のニーズを満たすために誕生しました。</a:t>
            </a:r>
            <a:endParaRPr kumimoji="1" lang="en-US" altLang="ja-JP" dirty="0" smtClean="0"/>
          </a:p>
          <a:p>
            <a:r>
              <a:rPr kumimoji="1" lang="ja-JP" altLang="en-US" dirty="0" smtClean="0"/>
              <a:t>たとえば、顔認識、次世代ゲーム、コンピュータビジョンなどのニーズ</a:t>
            </a:r>
            <a:endParaRPr kumimoji="1" lang="en-US" altLang="ja-JP" dirty="0" smtClean="0"/>
          </a:p>
          <a:p>
            <a:endParaRPr kumimoji="1" lang="en-US" altLang="ja-JP" dirty="0" smtClean="0"/>
          </a:p>
          <a:p>
            <a:r>
              <a:rPr kumimoji="1" lang="ja-JP" altLang="en-US" dirty="0" smtClean="0"/>
              <a:t>それで、私は以上のコースを勉強しました。</a:t>
            </a:r>
            <a:endParaRPr kumimoji="1" lang="en-US" altLang="ja-JP" dirty="0" smtClean="0"/>
          </a:p>
          <a:p>
            <a:r>
              <a:rPr kumimoji="1" lang="ja-JP" altLang="en-US" dirty="0" smtClean="0"/>
              <a:t>ほかのコースもたくさんありますが、時間のためにその一部を選びました。</a:t>
            </a:r>
            <a:endParaRPr kumimoji="1" lang="en-US" altLang="ja-JP" dirty="0" smtClean="0"/>
          </a:p>
          <a:p>
            <a:r>
              <a:rPr kumimoji="1" lang="ja-JP" altLang="en-US" dirty="0" smtClean="0"/>
              <a:t>日本の大学にも同様のコースがあると思いますが、ここでは簡単に紹介させていただきます。</a:t>
            </a:r>
            <a:endParaRPr kumimoji="1" lang="en-US" altLang="ja-JP" dirty="0" smtClean="0"/>
          </a:p>
          <a:p>
            <a:r>
              <a:rPr kumimoji="1" lang="ja-JP" altLang="en-US" dirty="0" smtClean="0"/>
              <a:t>この部分のコースは基本的なコースです。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t>「ソフトウェアをつくるために、まずコンピュータの構成を理解しよう。」と私の大学時代の先生がそう言いました。</a:t>
            </a:r>
            <a:endParaRPr lang="en-US" altLang="ja-JP" sz="1200" dirty="0" smtClean="0"/>
          </a:p>
          <a:p>
            <a:r>
              <a:rPr kumimoji="1" lang="en-US" altLang="ja-JP" dirty="0" smtClean="0"/>
              <a:t>CPU</a:t>
            </a:r>
            <a:r>
              <a:rPr kumimoji="1" lang="ja-JP" altLang="en-US" dirty="0" smtClean="0"/>
              <a:t>はどう動きますとか、</a:t>
            </a:r>
            <a:r>
              <a:rPr kumimoji="1" lang="en-US" altLang="ja-JP" dirty="0" smtClean="0"/>
              <a:t>GPU</a:t>
            </a:r>
            <a:r>
              <a:rPr kumimoji="1" lang="ja-JP" altLang="en-US" dirty="0" smtClean="0"/>
              <a:t>と</a:t>
            </a:r>
            <a:r>
              <a:rPr kumimoji="1" lang="en-US" altLang="ja-JP" dirty="0" smtClean="0"/>
              <a:t>CPU</a:t>
            </a:r>
            <a:r>
              <a:rPr kumimoji="1" lang="ja-JP" altLang="en-US" dirty="0" smtClean="0"/>
              <a:t>の区別とか、メモリーも管理方法とかたくさんの知識をこのコンピュータの構成で勉強しました。</a:t>
            </a:r>
            <a:endParaRPr kumimoji="1" lang="en-US" altLang="ja-JP" dirty="0" smtClean="0"/>
          </a:p>
          <a:p>
            <a:r>
              <a:rPr kumimoji="1" lang="ja-JP" altLang="en-US" dirty="0" smtClean="0"/>
              <a:t>私、今もこのコースの担当の若い教授に感心します。</a:t>
            </a:r>
            <a:endParaRPr kumimoji="1" lang="en-US" altLang="ja-JP" dirty="0" smtClean="0"/>
          </a:p>
          <a:p>
            <a:endParaRPr kumimoji="1" lang="en-US" altLang="ja-JP" dirty="0" smtClean="0"/>
          </a:p>
          <a:p>
            <a:r>
              <a:rPr kumimoji="1" lang="ja-JP" altLang="en-US" dirty="0" smtClean="0"/>
              <a:t>このコースの中で一番難しいと思うのはアルゴリズムです。</a:t>
            </a:r>
            <a:endParaRPr kumimoji="1" lang="en-US" altLang="ja-JP" dirty="0" smtClean="0"/>
          </a:p>
          <a:p>
            <a:r>
              <a:rPr kumimoji="1" lang="ja-JP" altLang="en-US" dirty="0" smtClean="0"/>
              <a:t>グラフ理論とか、遺伝的アルゴリズムとか</a:t>
            </a:r>
            <a:endParaRPr kumimoji="1" lang="en-US" altLang="ja-JP" dirty="0" smtClean="0"/>
          </a:p>
          <a:p>
            <a:r>
              <a:rPr kumimoji="1" lang="ja-JP" altLang="en-US" dirty="0" smtClean="0"/>
              <a:t>その時、たいへんでした。</a:t>
            </a:r>
            <a:endParaRPr kumimoji="1" lang="en-US" altLang="ja-JP" dirty="0" smtClean="0"/>
          </a:p>
          <a:p>
            <a:endParaRPr kumimoji="1" lang="en-US" altLang="ja-JP" dirty="0" smtClean="0"/>
          </a:p>
          <a:p>
            <a:r>
              <a:rPr kumimoji="1" lang="ja-JP" altLang="en-US" dirty="0" smtClean="0"/>
              <a:t>下半分のコースは私の趣味のコースです。</a:t>
            </a:r>
            <a:endParaRPr kumimoji="1" lang="en-US" altLang="ja-JP" dirty="0" smtClean="0"/>
          </a:p>
          <a:p>
            <a:r>
              <a:rPr kumimoji="1" lang="ja-JP" altLang="en-US" dirty="0" smtClean="0"/>
              <a:t>画像処理は私の趣味で、今も学び続けてます。</a:t>
            </a:r>
            <a:endParaRPr kumimoji="1" lang="en-US" altLang="ja-JP" dirty="0" smtClean="0"/>
          </a:p>
          <a:p>
            <a:r>
              <a:rPr kumimoji="1" lang="ja-JP" altLang="en-US" dirty="0" smtClean="0"/>
              <a:t>そして、</a:t>
            </a:r>
            <a:r>
              <a:rPr kumimoji="1" lang="en-US" altLang="ja-JP" dirty="0" smtClean="0"/>
              <a:t>VR</a:t>
            </a:r>
            <a:r>
              <a:rPr kumimoji="1" lang="ja-JP" altLang="en-US" dirty="0" smtClean="0"/>
              <a:t>技術は未来に向けて、大事な技術で、興味もあります。</a:t>
            </a:r>
            <a:endParaRPr kumimoji="1" lang="en-US" altLang="ja-JP" dirty="0" smtClean="0"/>
          </a:p>
          <a:p>
            <a:r>
              <a:rPr kumimoji="1" lang="ja-JP" altLang="en-US" dirty="0" smtClean="0"/>
              <a:t>で、この最後のコースは人類の未来にとってとても重要な知識であると思います。</a:t>
            </a:r>
            <a:endParaRPr kumimoji="1" lang="en-US" altLang="ja-JP" dirty="0" smtClean="0"/>
          </a:p>
          <a:p>
            <a:r>
              <a:rPr kumimoji="1" lang="ja-JP" altLang="en-US" dirty="0" smtClean="0"/>
              <a:t>実は、私の卒業論文もその一部の畳み込みニューラルネットワーク、英語で略して</a:t>
            </a:r>
            <a:r>
              <a:rPr kumimoji="1" lang="en-US" altLang="ja-JP" dirty="0" smtClean="0"/>
              <a:t>CNN</a:t>
            </a:r>
            <a:r>
              <a:rPr kumimoji="1" lang="ja-JP" altLang="en-US" dirty="0" smtClean="0"/>
              <a:t>という技術を用いて作成されたものです。</a:t>
            </a:r>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3</a:t>
            </a:fld>
            <a:endParaRPr kumimoji="1" lang="ja-JP" altLang="en-US"/>
          </a:p>
        </p:txBody>
      </p:sp>
    </p:spTree>
    <p:extLst>
      <p:ext uri="{BB962C8B-B14F-4D97-AF65-F5344CB8AC3E}">
        <p14:creationId xmlns:p14="http://schemas.microsoft.com/office/powerpoint/2010/main" val="40249904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30</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31</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32</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33</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34</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35</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36</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37</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smtClean="0"/>
              <a:t>私の卒業作品、最終回で説明いたします。</a:t>
            </a:r>
            <a:endParaRPr lang="en-US" altLang="ja-JP" sz="1200" dirty="0" smtClean="0"/>
          </a:p>
          <a:p>
            <a:endParaRPr kumimoji="1" lang="en-US" altLang="ja-JP" sz="1200" dirty="0" smtClean="0"/>
          </a:p>
          <a:p>
            <a:r>
              <a:rPr lang="ja-JP" altLang="en-US" sz="1200" dirty="0" smtClean="0"/>
              <a:t>お楽しみください。</a:t>
            </a:r>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38</a:t>
            </a:fld>
            <a:endParaRPr kumimoji="1" lang="ja-JP" altLang="en-US"/>
          </a:p>
        </p:txBody>
      </p:sp>
    </p:spTree>
    <p:extLst>
      <p:ext uri="{BB962C8B-B14F-4D97-AF65-F5344CB8AC3E}">
        <p14:creationId xmlns:p14="http://schemas.microsoft.com/office/powerpoint/2010/main" val="9143512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１０％　</a:t>
            </a:r>
            <a:endParaRPr kumimoji="1" lang="en-US" altLang="ja-JP" dirty="0" smtClean="0"/>
          </a:p>
          <a:p>
            <a:r>
              <a:rPr kumimoji="1" lang="ja-JP" altLang="en-US" dirty="0" smtClean="0"/>
              <a:t>顔認識技術</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44</a:t>
            </a:fld>
            <a:endParaRPr kumimoji="1" lang="ja-JP" altLang="en-US"/>
          </a:p>
        </p:txBody>
      </p:sp>
    </p:spTree>
    <p:extLst>
      <p:ext uri="{BB962C8B-B14F-4D97-AF65-F5344CB8AC3E}">
        <p14:creationId xmlns:p14="http://schemas.microsoft.com/office/powerpoint/2010/main" val="2907265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私が、経験してきた</a:t>
            </a:r>
            <a:r>
              <a:rPr lang="ja-JP" altLang="en-US" dirty="0" smtClean="0"/>
              <a:t>プログラミング言語はこちらです。</a:t>
            </a:r>
            <a:endParaRPr lang="en-US" altLang="ja-JP" dirty="0" smtClean="0"/>
          </a:p>
          <a:p>
            <a:r>
              <a:rPr kumimoji="1" lang="ja-JP" altLang="en-US" dirty="0" smtClean="0"/>
              <a:t>その中で一番好きでたまらないのは</a:t>
            </a:r>
            <a:r>
              <a:rPr kumimoji="1" lang="en-US" altLang="ja-JP" dirty="0" smtClean="0"/>
              <a:t>Python</a:t>
            </a:r>
            <a:r>
              <a:rPr kumimoji="1" lang="ja-JP" altLang="en-US" dirty="0" smtClean="0"/>
              <a:t>でーす。（笑）</a:t>
            </a:r>
            <a:endParaRPr kumimoji="1" lang="en-US" altLang="ja-JP" dirty="0" smtClean="0"/>
          </a:p>
          <a:p>
            <a:r>
              <a:rPr kumimoji="1" lang="en-US" altLang="ja-JP" dirty="0" smtClean="0"/>
              <a:t>Python</a:t>
            </a:r>
            <a:r>
              <a:rPr kumimoji="1" lang="ja-JP" altLang="en-US" dirty="0" smtClean="0"/>
              <a:t>の実行はとても遅いですが、ほぼなんでもできると信じています。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ほかに、</a:t>
            </a:r>
            <a:r>
              <a:rPr lang="en-US" altLang="ja-JP" sz="1200" dirty="0" smtClean="0"/>
              <a:t>C</a:t>
            </a:r>
            <a:r>
              <a:rPr lang="ja-JP" altLang="en-US" sz="1200" dirty="0" err="1" smtClean="0"/>
              <a:t>、</a:t>
            </a:r>
            <a:r>
              <a:rPr lang="en-US" altLang="ja-JP" sz="1200" dirty="0" smtClean="0"/>
              <a:t>C++</a:t>
            </a:r>
            <a:r>
              <a:rPr lang="ja-JP" altLang="en-US" sz="1200" dirty="0" smtClean="0"/>
              <a:t>もできますが、もう長い間、</a:t>
            </a:r>
            <a:r>
              <a:rPr lang="en-US" altLang="ja-JP" sz="1200" dirty="0" smtClean="0"/>
              <a:t>C++</a:t>
            </a:r>
            <a:r>
              <a:rPr lang="ja-JP" altLang="en-US" sz="1200" dirty="0" smtClean="0"/>
              <a:t>のプロジェクトを開発していません。</a:t>
            </a:r>
            <a:endParaRPr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smtClean="0">
                <a:solidFill>
                  <a:schemeClr val="tx1"/>
                </a:solidFill>
                <a:effectLst/>
                <a:latin typeface="+mn-lt"/>
                <a:ea typeface="+mn-ea"/>
                <a:cs typeface="+mn-cs"/>
              </a:rPr>
              <a:t>Python</a:t>
            </a:r>
            <a:r>
              <a:rPr kumimoji="1" lang="ja-JP" altLang="en-US" sz="1200" b="0" i="0" kern="1200" dirty="0" smtClean="0">
                <a:solidFill>
                  <a:schemeClr val="tx1"/>
                </a:solidFill>
                <a:effectLst/>
                <a:latin typeface="+mn-lt"/>
                <a:ea typeface="+mn-ea"/>
                <a:cs typeface="+mn-cs"/>
              </a:rPr>
              <a:t>は一番</a:t>
            </a:r>
            <a:r>
              <a:rPr kumimoji="1" lang="ja-JP" altLang="en-US" dirty="0" smtClean="0"/>
              <a:t>遅いスクリプト言語であるかもしれませんが、</a:t>
            </a:r>
            <a:r>
              <a:rPr kumimoji="1" lang="ja-JP" altLang="en-US" sz="1200" b="0" i="0" kern="1200" dirty="0" smtClean="0">
                <a:solidFill>
                  <a:schemeClr val="tx1"/>
                </a:solidFill>
                <a:effectLst/>
                <a:latin typeface="+mn-lt"/>
                <a:ea typeface="+mn-ea"/>
                <a:cs typeface="+mn-cs"/>
              </a:rPr>
              <a:t>ルアは、変数に型のないスクリプト言語では最速の言語です。</a:t>
            </a:r>
            <a:endParaRPr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t>ちなみに、私、</a:t>
            </a:r>
            <a:r>
              <a:rPr lang="en-US" altLang="ja-JP" sz="1200" dirty="0" smtClean="0"/>
              <a:t>Windows 10</a:t>
            </a:r>
            <a:r>
              <a:rPr lang="ja-JP" altLang="en-US" sz="1200" dirty="0" smtClean="0"/>
              <a:t>システムの操作も得意ですよ！</a:t>
            </a:r>
            <a:endParaRPr lang="en-US" altLang="ja-JP" sz="12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4</a:t>
            </a:fld>
            <a:endParaRPr kumimoji="1" lang="ja-JP" altLang="en-US"/>
          </a:p>
        </p:txBody>
      </p:sp>
    </p:spTree>
    <p:extLst>
      <p:ext uri="{BB962C8B-B14F-4D97-AF65-F5344CB8AC3E}">
        <p14:creationId xmlns:p14="http://schemas.microsoft.com/office/powerpoint/2010/main" val="4143364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この前の説明のように、私今、こちらのツールが使えます。</a:t>
            </a:r>
            <a:endParaRPr kumimoji="1" lang="en-US" altLang="ja-JP" dirty="0" smtClean="0"/>
          </a:p>
          <a:p>
            <a:r>
              <a:rPr kumimoji="1" lang="ja-JP" altLang="en-US" dirty="0" smtClean="0"/>
              <a:t>この部分は統合開発環境（とうごうかいはつかんきょう）、英語で略して</a:t>
            </a:r>
            <a:r>
              <a:rPr kumimoji="1" lang="en-US" altLang="ja-JP" dirty="0" smtClean="0"/>
              <a:t>IDE (Integrated Development Environment)</a:t>
            </a:r>
            <a:r>
              <a:rPr kumimoji="1" lang="ja-JP" altLang="en-US" dirty="0" smtClean="0"/>
              <a:t>です。</a:t>
            </a:r>
            <a:endParaRPr kumimoji="1" lang="en-US" altLang="ja-JP" dirty="0" smtClean="0"/>
          </a:p>
          <a:p>
            <a:endParaRPr kumimoji="1" lang="en-US" altLang="ja-JP" dirty="0" smtClean="0"/>
          </a:p>
          <a:p>
            <a:r>
              <a:rPr kumimoji="1" lang="ja-JP" altLang="en-US" dirty="0" smtClean="0"/>
              <a:t>この部分は今、はやっているソフトウェアライブラリです。</a:t>
            </a:r>
            <a:endParaRPr kumimoji="1" lang="en-US" altLang="ja-JP" dirty="0" smtClean="0"/>
          </a:p>
          <a:p>
            <a:r>
              <a:rPr lang="ja-JP" altLang="en-US" sz="1200" dirty="0" smtClean="0"/>
              <a:t>速やかに</a:t>
            </a:r>
            <a:r>
              <a:rPr lang="en-US" altLang="ja-JP" sz="1200" dirty="0" smtClean="0"/>
              <a:t>Deep learning</a:t>
            </a:r>
            <a:r>
              <a:rPr lang="ja-JP" altLang="en-US" sz="1200" dirty="0" smtClean="0"/>
              <a:t>プログラミングを開発ための</a:t>
            </a:r>
            <a:r>
              <a:rPr lang="en-US" altLang="ja-JP" sz="1200" dirty="0" smtClean="0"/>
              <a:t>Google</a:t>
            </a:r>
            <a:r>
              <a:rPr lang="ja-JP" altLang="en-US" sz="1200" dirty="0" smtClean="0"/>
              <a:t>の</a:t>
            </a:r>
            <a:r>
              <a:rPr lang="en-US" altLang="ja-JP" sz="1200" dirty="0" err="1" smtClean="0"/>
              <a:t>TensorFlow</a:t>
            </a:r>
            <a:r>
              <a:rPr lang="ja-JP" altLang="en-US" sz="1200" dirty="0" smtClean="0"/>
              <a:t>は今、</a:t>
            </a:r>
            <a:r>
              <a:rPr lang="en-US" altLang="ja-JP" sz="1200" dirty="0" err="1" smtClean="0"/>
              <a:t>Github</a:t>
            </a:r>
            <a:r>
              <a:rPr lang="ja-JP" altLang="en-US" sz="1200" dirty="0" smtClean="0"/>
              <a:t>で一番ひろく使用されるソフトウェアライブラリです。</a:t>
            </a:r>
            <a:endParaRPr lang="en-US" altLang="ja-JP" sz="1200" dirty="0" smtClean="0"/>
          </a:p>
          <a:p>
            <a:endParaRPr lang="en-US" altLang="ja-JP" sz="12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5</a:t>
            </a:fld>
            <a:endParaRPr kumimoji="1" lang="ja-JP" altLang="en-US"/>
          </a:p>
        </p:txBody>
      </p:sp>
    </p:spTree>
    <p:extLst>
      <p:ext uri="{BB962C8B-B14F-4D97-AF65-F5344CB8AC3E}">
        <p14:creationId xmlns:p14="http://schemas.microsoft.com/office/powerpoint/2010/main" val="2401509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次に、私のソフトウェアの作成経験を説明させていただきます。</a:t>
            </a:r>
            <a:endParaRPr kumimoji="1" lang="en-US" altLang="ja-JP" dirty="0" smtClean="0"/>
          </a:p>
          <a:p>
            <a:r>
              <a:rPr kumimoji="1" lang="ja-JP" altLang="en-US" dirty="0" smtClean="0"/>
              <a:t>今回の発表はこの３</a:t>
            </a:r>
            <a:r>
              <a:rPr kumimoji="1" lang="en-US" altLang="ja-JP" dirty="0" smtClean="0"/>
              <a:t>D</a:t>
            </a:r>
            <a:r>
              <a:rPr kumimoji="1" lang="ja-JP" altLang="en-US" dirty="0" smtClean="0"/>
              <a:t>ゲームの作成について説明させていただきます。</a:t>
            </a:r>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次回は</a:t>
            </a:r>
            <a:r>
              <a:rPr kumimoji="1" lang="en-US" altLang="ja-JP" dirty="0" smtClean="0"/>
              <a:t>AR</a:t>
            </a:r>
            <a:r>
              <a:rPr kumimoji="1" lang="ja-JP" altLang="en-US" dirty="0" smtClean="0"/>
              <a:t>（拡張現実）ゲームの作成について説明させていただきます。</a:t>
            </a:r>
          </a:p>
          <a:p>
            <a:endParaRPr kumimoji="1" lang="en-US" altLang="ja-JP" dirty="0" smtClean="0"/>
          </a:p>
          <a:p>
            <a:r>
              <a:rPr kumimoji="1" lang="ja-JP" altLang="en-US" dirty="0" smtClean="0"/>
              <a:t>最後はこの両者、</a:t>
            </a:r>
            <a:r>
              <a:rPr lang="ja-JP" altLang="en-US" sz="1200" dirty="0" smtClean="0">
                <a:latin typeface="+mn-ea"/>
              </a:rPr>
              <a:t>画像処理に関連するソフトウェアとコンピュータビジョンを利用する</a:t>
            </a:r>
            <a:r>
              <a:rPr lang="en-US" altLang="ja-JP" sz="1200" dirty="0" smtClean="0">
                <a:latin typeface="+mn-ea"/>
              </a:rPr>
              <a:t>AI</a:t>
            </a:r>
            <a:r>
              <a:rPr lang="ja-JP" altLang="en-US" sz="1200" dirty="0" smtClean="0">
                <a:latin typeface="+mn-ea"/>
              </a:rPr>
              <a:t>ソフトウェアについて発表させていただきます</a:t>
            </a:r>
            <a:r>
              <a:rPr kumimoji="1" lang="ja-JP" altLang="en-US"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6</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では、皆さんご覧のような順番で、この３</a:t>
            </a:r>
            <a:r>
              <a:rPr kumimoji="1" lang="en-US" altLang="ja-JP" dirty="0" smtClean="0"/>
              <a:t>D</a:t>
            </a:r>
            <a:r>
              <a:rPr kumimoji="1" lang="ja-JP" altLang="en-US" dirty="0" smtClean="0"/>
              <a:t>ゲームの作成をはじめ、私の自信作を紹介させていただきます。</a:t>
            </a:r>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7</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smtClean="0"/>
              <a:t>大学三年生のときに、ゲームデザインというコースで学んだ知識を運用するために、このゲームを造りました</a:t>
            </a:r>
            <a:r>
              <a:rPr kumimoji="1" lang="ja-JP" altLang="en-US"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8</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こちらはこのゲームの概要です。</a:t>
            </a:r>
            <a:endParaRPr kumimoji="1" lang="en-US" altLang="ja-JP" dirty="0" smtClean="0"/>
          </a:p>
          <a:p>
            <a:r>
              <a:rPr kumimoji="1" lang="ja-JP" altLang="en-US" dirty="0" smtClean="0"/>
              <a:t>このゲームは</a:t>
            </a:r>
            <a:r>
              <a:rPr kumimoji="1" lang="en-US" altLang="ja-JP" dirty="0" smtClean="0"/>
              <a:t>FPS</a:t>
            </a:r>
            <a:r>
              <a:rPr kumimoji="1" lang="ja-JP" altLang="en-US" dirty="0" smtClean="0"/>
              <a:t>ゲームで、</a:t>
            </a:r>
            <a:endParaRPr kumimoji="1" lang="en-US" altLang="ja-JP" dirty="0" smtClean="0"/>
          </a:p>
          <a:p>
            <a:r>
              <a:rPr kumimoji="1" lang="ja-JP" altLang="en-US" dirty="0" smtClean="0"/>
              <a:t>開発時間は４５時間</a:t>
            </a:r>
            <a:r>
              <a:rPr lang="ja-JP" altLang="en-US" sz="1200" dirty="0" smtClean="0"/>
              <a:t>程度</a:t>
            </a:r>
            <a:r>
              <a:rPr kumimoji="1" lang="ja-JP" altLang="en-US" dirty="0" smtClean="0"/>
              <a:t>です。</a:t>
            </a:r>
            <a:endParaRPr kumimoji="1" lang="en-US" altLang="ja-JP" dirty="0" smtClean="0"/>
          </a:p>
          <a:p>
            <a:r>
              <a:rPr kumimoji="1" lang="ja-JP" altLang="en-US" dirty="0" smtClean="0"/>
              <a:t>主人公は暗闇の中で未知の谷に着陸し、ステージに隠されたピラミッドを見つけて破壊することによって村を救うというストーリーです。</a:t>
            </a:r>
            <a:endParaRPr kumimoji="1" lang="en-US" altLang="ja-JP" dirty="0" smtClean="0"/>
          </a:p>
          <a:p>
            <a:r>
              <a:rPr kumimoji="1" lang="ja-JP" altLang="en-US" dirty="0" smtClean="0"/>
              <a:t>ちなみに、隠されたピラミッドは無限に主人公を攻撃するゾンビを生成できます。</a:t>
            </a:r>
            <a:endParaRPr kumimoji="1" lang="en-US" altLang="ja-JP" dirty="0" smtClean="0"/>
          </a:p>
          <a:p>
            <a:r>
              <a:rPr kumimoji="1" lang="ja-JP" altLang="en-US" dirty="0" smtClean="0"/>
              <a:t>プレイヤーは銃でゾンビを倒します、弾丸は無制限です。</a:t>
            </a:r>
            <a:endParaRPr kumimoji="1" lang="en-US" altLang="ja-JP" dirty="0" smtClean="0"/>
          </a:p>
          <a:p>
            <a:r>
              <a:rPr kumimoji="1" lang="ja-JP" altLang="en-US" dirty="0" smtClean="0"/>
              <a:t>クリア条件はすべてのピラミッドを破壊することです。</a:t>
            </a:r>
            <a:endParaRPr kumimoji="1" lang="en-US" altLang="ja-JP" dirty="0" smtClean="0"/>
          </a:p>
          <a:p>
            <a:endParaRPr kumimoji="1" lang="en-US" altLang="ja-JP" dirty="0" smtClean="0"/>
          </a:p>
          <a:p>
            <a:r>
              <a:rPr kumimoji="1" lang="ja-JP" altLang="en-US" dirty="0" smtClean="0"/>
              <a:t>そして、友達のスコアと比較することによってゲームをより競争力のあるものにすることができます。</a:t>
            </a: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9</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smtClean="0"/>
              <a:t>マスター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smtClean="0"/>
              <a:t>マスター サブタイトルの書式設定</a:t>
            </a:r>
            <a:endParaRPr kumimoji="0" lang="en-US"/>
          </a:p>
        </p:txBody>
      </p:sp>
      <p:sp>
        <p:nvSpPr>
          <p:cNvPr id="29" name="日付プレースホルダー 28"/>
          <p:cNvSpPr>
            <a:spLocks noGrp="1"/>
          </p:cNvSpPr>
          <p:nvPr>
            <p:ph type="dt" sz="half" idx="10"/>
          </p:nvPr>
        </p:nvSpPr>
        <p:spPr/>
        <p:txBody>
          <a:bodyPr/>
          <a:lstStyle/>
          <a:p>
            <a:fld id="{E90ED720-0104-4369-84BC-D37694168613}" type="datetimeFigureOut">
              <a:rPr kumimoji="1" lang="ja-JP" altLang="en-US" smtClean="0"/>
              <a:t>2018/10/19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14" name="スライド番号プレースホルダー 1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2018/10/19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39"/>
            <a:ext cx="6400816" cy="5851525"/>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2018/10/19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2018/10/19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2018/10/19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2018/10/19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p>
            <a:fld id="{E90ED720-0104-4369-84BC-D37694168613}" type="datetimeFigureOut">
              <a:rPr kumimoji="1" lang="ja-JP" altLang="en-US" smtClean="0"/>
              <a:t>2018/10/19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p:txBody>
          <a:bodyPr/>
          <a:lstStyle/>
          <a:p>
            <a:fld id="{E90ED720-0104-4369-84BC-D37694168613}" type="datetimeFigureOut">
              <a:rPr kumimoji="1" lang="ja-JP" altLang="en-US" smtClean="0"/>
              <a:t>2018/10/19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90ED720-0104-4369-84BC-D37694168613}" type="datetimeFigureOut">
              <a:rPr kumimoji="1" lang="ja-JP" altLang="en-US" smtClean="0"/>
              <a:t>2018/10/19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2018/10/19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smtClean="0"/>
              <a:t>アイコンをクリックして図を追加</a:t>
            </a:r>
            <a:endParaRPr kumimoji="0" lang="en-US"/>
          </a:p>
        </p:txBody>
      </p:sp>
      <p:sp>
        <p:nvSpPr>
          <p:cNvPr id="4" name="テキスト プレースホルダー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2018/10/19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ー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7" name="日付プレースホルダー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90ED720-0104-4369-84BC-D37694168613}" type="datetimeFigureOut">
              <a:rPr kumimoji="1" lang="ja-JP" altLang="en-US" smtClean="0"/>
              <a:t>2018/10/19</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2"/>
                </a:solidFill>
              </a:defRPr>
            </a:lvl1pPr>
          </a:lstStyle>
          <a:p>
            <a:endParaRPr kumimoji="1" lang="ja-JP" altLang="en-US"/>
          </a:p>
        </p:txBody>
      </p:sp>
      <p:sp>
        <p:nvSpPr>
          <p:cNvPr id="12" name="スライド番号プレースホルダー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45760" y="2500306"/>
            <a:ext cx="5798448" cy="1512888"/>
          </a:xfrm>
        </p:spPr>
        <p:txBody>
          <a:bodyPr/>
          <a:lstStyle/>
          <a:p>
            <a:r>
              <a:rPr lang="ja-JP" altLang="en-US" dirty="0" smtClean="0"/>
              <a:t>学生時代、身</a:t>
            </a:r>
            <a:r>
              <a:rPr lang="ja-JP" altLang="en-US" dirty="0"/>
              <a:t>に</a:t>
            </a:r>
            <a:r>
              <a:rPr lang="ja-JP" altLang="en-US" dirty="0" smtClean="0"/>
              <a:t>付けた知識</a:t>
            </a:r>
            <a:r>
              <a:rPr lang="ja-JP" altLang="en-US" dirty="0"/>
              <a:t>、技術について</a:t>
            </a:r>
            <a:endParaRPr kumimoji="1" lang="ja-JP" altLang="en-US" dirty="0"/>
          </a:p>
        </p:txBody>
      </p:sp>
      <p:sp>
        <p:nvSpPr>
          <p:cNvPr id="3" name="サブタイトル 2"/>
          <p:cNvSpPr>
            <a:spLocks noGrp="1"/>
          </p:cNvSpPr>
          <p:nvPr>
            <p:ph type="subTitle" idx="1"/>
          </p:nvPr>
        </p:nvSpPr>
        <p:spPr/>
        <p:txBody>
          <a:bodyPr>
            <a:normAutofit fontScale="85000" lnSpcReduction="20000"/>
          </a:bodyPr>
          <a:lstStyle/>
          <a:p>
            <a:r>
              <a:rPr lang="ja-JP" altLang="en-US" sz="2800" dirty="0" smtClean="0"/>
              <a:t>ジョ　コウコン</a:t>
            </a:r>
            <a:endParaRPr lang="en-US" altLang="ja-JP" sz="2800" dirty="0" smtClean="0"/>
          </a:p>
          <a:p>
            <a:r>
              <a:rPr lang="ja-JP" altLang="en-US" sz="2800" dirty="0" smtClean="0"/>
              <a:t>徐　宏坤</a:t>
            </a:r>
            <a:endParaRPr lang="en-US" altLang="ja-JP" sz="2800" dirty="0" smtClean="0"/>
          </a:p>
          <a:p>
            <a:r>
              <a:rPr kumimoji="1" lang="ja-JP" altLang="en-US" sz="2800" dirty="0" smtClean="0"/>
              <a:t>２０１８年１０月１０日</a:t>
            </a:r>
            <a:endParaRPr kumimoji="1" lang="ja-JP" altLang="en-US" sz="2800" dirty="0"/>
          </a:p>
        </p:txBody>
      </p:sp>
    </p:spTree>
    <p:extLst>
      <p:ext uri="{BB962C8B-B14F-4D97-AF65-F5344CB8AC3E}">
        <p14:creationId xmlns:p14="http://schemas.microsoft.com/office/powerpoint/2010/main" val="8201368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500174"/>
            <a:ext cx="8229600" cy="5241194"/>
          </a:xfrm>
        </p:spPr>
        <p:txBody>
          <a:bodyPr>
            <a:normAutofit lnSpcReduction="10000"/>
          </a:bodyPr>
          <a:lstStyle/>
          <a:p>
            <a:r>
              <a:rPr lang="ja-JP" altLang="en-US" dirty="0" smtClean="0"/>
              <a:t>３．ツールと技術</a:t>
            </a:r>
            <a:endParaRPr lang="en-US" altLang="ja-JP" dirty="0"/>
          </a:p>
          <a:p>
            <a:pPr marL="0" indent="0">
              <a:buNone/>
            </a:pPr>
            <a:endParaRPr lang="en-US" altLang="ja-JP" sz="2000" dirty="0" smtClean="0"/>
          </a:p>
          <a:p>
            <a:pPr marL="0" indent="0">
              <a:buNone/>
            </a:pPr>
            <a:r>
              <a:rPr lang="ja-JP" altLang="en-US" sz="2000" dirty="0"/>
              <a:t>　</a:t>
            </a:r>
            <a:r>
              <a:rPr lang="ja-JP" altLang="en-US" sz="2000" dirty="0" smtClean="0"/>
              <a:t>　ツール：</a:t>
            </a:r>
            <a:endParaRPr lang="en-US" altLang="ja-JP" sz="2000" dirty="0"/>
          </a:p>
          <a:p>
            <a:pPr marL="0" indent="0">
              <a:buNone/>
            </a:pPr>
            <a:endParaRPr kumimoji="1" lang="en-US" altLang="ja-JP" dirty="0" smtClean="0"/>
          </a:p>
          <a:p>
            <a:pPr marL="0" indent="0">
              <a:buNone/>
            </a:pPr>
            <a:endParaRPr lang="en-US" altLang="ja-JP" dirty="0"/>
          </a:p>
          <a:p>
            <a:pPr marL="0" indent="0">
              <a:buNone/>
            </a:pPr>
            <a:endParaRPr kumimoji="1" lang="en-US" altLang="ja-JP" dirty="0" smtClean="0"/>
          </a:p>
          <a:p>
            <a:pPr marL="0" indent="0">
              <a:buNone/>
            </a:pPr>
            <a:endParaRPr kumimoji="1" lang="en-US" altLang="ja-JP" dirty="0" smtClean="0"/>
          </a:p>
          <a:p>
            <a:pPr marL="0" indent="0">
              <a:buNone/>
            </a:pPr>
            <a:r>
              <a:rPr lang="ja-JP" altLang="en-US" dirty="0"/>
              <a:t>　</a:t>
            </a:r>
            <a:r>
              <a:rPr lang="ja-JP" altLang="en-US" sz="2000" dirty="0"/>
              <a:t>プログラミング</a:t>
            </a:r>
            <a:r>
              <a:rPr lang="ja-JP" altLang="en-US" sz="2000" dirty="0" smtClean="0"/>
              <a:t>言語：　　　</a:t>
            </a:r>
            <a:r>
              <a:rPr lang="en-US" altLang="ja-JP" sz="2000" dirty="0" smtClean="0"/>
              <a:t>C</a:t>
            </a:r>
            <a:r>
              <a:rPr lang="en-US" altLang="ja-JP" sz="2000" dirty="0"/>
              <a:t>#</a:t>
            </a:r>
            <a:r>
              <a:rPr lang="ja-JP" altLang="en-US" sz="2000" dirty="0"/>
              <a:t>　</a:t>
            </a:r>
            <a:r>
              <a:rPr lang="en-US" altLang="ja-JP" sz="2000" dirty="0"/>
              <a:t>in </a:t>
            </a:r>
            <a:r>
              <a:rPr lang="en-US" altLang="ja-JP" sz="2000" dirty="0" smtClean="0"/>
              <a:t>Unity</a:t>
            </a:r>
          </a:p>
          <a:p>
            <a:pPr marL="0" indent="0">
              <a:buNone/>
            </a:pPr>
            <a:r>
              <a:rPr lang="ja-JP" altLang="en-US" sz="2000" dirty="0"/>
              <a:t>　　</a:t>
            </a:r>
            <a:r>
              <a:rPr lang="ja-JP" altLang="en-US" sz="2000" dirty="0" smtClean="0"/>
              <a:t>ソフトウェアタイプ：　　　</a:t>
            </a:r>
            <a:r>
              <a:rPr lang="en-US" altLang="ja-JP" sz="2000" dirty="0" smtClean="0"/>
              <a:t>Windows</a:t>
            </a:r>
            <a:r>
              <a:rPr lang="ja-JP" altLang="en-US" sz="2000" dirty="0"/>
              <a:t>フォームプログラム</a:t>
            </a:r>
          </a:p>
          <a:p>
            <a:pPr marL="0" indent="0">
              <a:buNone/>
            </a:pPr>
            <a:r>
              <a:rPr lang="ja-JP" altLang="en-US" sz="2000" dirty="0"/>
              <a:t>　　</a:t>
            </a:r>
            <a:r>
              <a:rPr lang="ja-JP" altLang="en-US" sz="2000" dirty="0" smtClean="0"/>
              <a:t>サイズ：　　　　　　　　　　</a:t>
            </a:r>
            <a:r>
              <a:rPr lang="en-US" altLang="ja-JP" sz="2000" dirty="0" smtClean="0"/>
              <a:t>200MB</a:t>
            </a:r>
            <a:r>
              <a:rPr lang="ja-JP" altLang="en-US" sz="2000" dirty="0"/>
              <a:t>程度</a:t>
            </a:r>
          </a:p>
          <a:p>
            <a:pPr marL="0" indent="0">
              <a:buNone/>
            </a:pPr>
            <a:r>
              <a:rPr lang="ja-JP" altLang="en-US" sz="2000" dirty="0"/>
              <a:t>　　</a:t>
            </a:r>
            <a:r>
              <a:rPr lang="ja-JP" altLang="en-US" sz="2000" dirty="0" smtClean="0"/>
              <a:t>特徴：　　　　　　　　　　　ネットワーク</a:t>
            </a:r>
            <a:r>
              <a:rPr lang="ja-JP" altLang="en-US" sz="2000" dirty="0"/>
              <a:t>を使わずに</a:t>
            </a:r>
            <a:r>
              <a:rPr lang="en-US" altLang="ja-JP" sz="2000" dirty="0"/>
              <a:t>Windows</a:t>
            </a:r>
            <a:r>
              <a:rPr lang="ja-JP" altLang="en-US" sz="2000" dirty="0" smtClean="0"/>
              <a:t>でゲームを行う</a:t>
            </a:r>
          </a:p>
          <a:p>
            <a:pPr marL="0" indent="0">
              <a:buNone/>
            </a:pPr>
            <a:endParaRPr lang="en-US" altLang="ja-JP" sz="2000" dirty="0" smtClean="0"/>
          </a:p>
          <a:p>
            <a:pPr marL="0" indent="0">
              <a:buNone/>
            </a:pPr>
            <a:endParaRPr lang="ja-JP" altLang="en-US" sz="2000" dirty="0"/>
          </a:p>
          <a:p>
            <a:pPr marL="0" indent="0">
              <a:buNone/>
            </a:pPr>
            <a:endParaRPr kumimoji="1" lang="ja-JP" altLang="en-US" dirty="0"/>
          </a:p>
        </p:txBody>
      </p:sp>
      <p:pic>
        <p:nvPicPr>
          <p:cNvPr id="2054" name="Picture 6" descr="ç¸å³å¾ç"/>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2780928"/>
            <a:ext cx="3672408" cy="1886412"/>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1093014" y="4662259"/>
            <a:ext cx="2304256" cy="369332"/>
          </a:xfrm>
          <a:prstGeom prst="rect">
            <a:avLst/>
          </a:prstGeom>
          <a:noFill/>
        </p:spPr>
        <p:txBody>
          <a:bodyPr wrap="square" rtlCol="0">
            <a:spAutoFit/>
          </a:bodyPr>
          <a:lstStyle/>
          <a:p>
            <a:pPr algn="ctr"/>
            <a:r>
              <a:rPr lang="en-US" altLang="ja-JP" dirty="0" smtClean="0"/>
              <a:t>Unity</a:t>
            </a:r>
            <a:r>
              <a:rPr lang="ja-JP" altLang="en-US" dirty="0" smtClean="0"/>
              <a:t>ゲームエンジン</a:t>
            </a:r>
            <a:endParaRPr kumimoji="1" lang="ja-JP" altLang="en-US" dirty="0"/>
          </a:p>
        </p:txBody>
      </p:sp>
      <p:pic>
        <p:nvPicPr>
          <p:cNvPr id="2057" name="Picture 9" descr="âvisual studioâçå¾çæç´¢ç»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96738" y="2780511"/>
            <a:ext cx="3672408" cy="1824358"/>
          </a:xfrm>
          <a:prstGeom prst="rect">
            <a:avLst/>
          </a:prstGeom>
          <a:noFill/>
          <a:extLst>
            <a:ext uri="{909E8E84-426E-40DD-AFC4-6F175D3DCCD1}">
              <a14:hiddenFill xmlns:a14="http://schemas.microsoft.com/office/drawing/2010/main">
                <a:solidFill>
                  <a:srgbClr val="FFFFFF"/>
                </a:solidFill>
              </a14:hiddenFill>
            </a:ext>
          </a:extLst>
        </p:spPr>
      </p:pic>
      <p:sp>
        <p:nvSpPr>
          <p:cNvPr id="8"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kern="0" dirty="0">
                <a:latin typeface="+mn-ea"/>
              </a:rPr>
              <a:t>３</a:t>
            </a:r>
            <a:r>
              <a:rPr lang="en-US" altLang="ja-JP" b="1" kern="0" dirty="0">
                <a:latin typeface="+mn-ea"/>
              </a:rPr>
              <a:t>D</a:t>
            </a:r>
            <a:r>
              <a:rPr lang="ja-JP" altLang="en-US" b="1" kern="0" dirty="0" smtClean="0">
                <a:latin typeface="+mn-ea"/>
              </a:rPr>
              <a:t>ゲームの作成</a:t>
            </a:r>
            <a:endParaRPr lang="en-US" altLang="ja-JP" b="1" kern="0" dirty="0">
              <a:latin typeface="+mn-ea"/>
            </a:endParaRPr>
          </a:p>
        </p:txBody>
      </p:sp>
      <p:sp>
        <p:nvSpPr>
          <p:cNvPr id="2" name="テキスト ボックス 1"/>
          <p:cNvSpPr txBox="1"/>
          <p:nvPr/>
        </p:nvSpPr>
        <p:spPr>
          <a:xfrm>
            <a:off x="4283968" y="3508024"/>
            <a:ext cx="360040" cy="369332"/>
          </a:xfrm>
          <a:prstGeom prst="rect">
            <a:avLst/>
          </a:prstGeom>
          <a:noFill/>
        </p:spPr>
        <p:txBody>
          <a:bodyPr wrap="square" rtlCol="0">
            <a:spAutoFit/>
          </a:bodyPr>
          <a:lstStyle/>
          <a:p>
            <a:r>
              <a:rPr kumimoji="1" lang="ja-JP" altLang="en-US" dirty="0" smtClean="0"/>
              <a:t>＆</a:t>
            </a:r>
            <a:endParaRPr kumimoji="1" lang="ja-JP" altLang="en-US" dirty="0"/>
          </a:p>
        </p:txBody>
      </p:sp>
      <p:sp>
        <p:nvSpPr>
          <p:cNvPr id="5" name="テキスト ボックス 4"/>
          <p:cNvSpPr txBox="1"/>
          <p:nvPr/>
        </p:nvSpPr>
        <p:spPr>
          <a:xfrm>
            <a:off x="5549842" y="4603466"/>
            <a:ext cx="2448272" cy="369332"/>
          </a:xfrm>
          <a:prstGeom prst="rect">
            <a:avLst/>
          </a:prstGeom>
          <a:noFill/>
        </p:spPr>
        <p:txBody>
          <a:bodyPr wrap="square" rtlCol="0">
            <a:spAutoFit/>
          </a:bodyPr>
          <a:lstStyle/>
          <a:p>
            <a:pPr algn="ctr"/>
            <a:r>
              <a:rPr lang="en-US" altLang="ja-JP" dirty="0"/>
              <a:t>Visual Studio 2017</a:t>
            </a:r>
            <a:endParaRPr kumimoji="1" lang="ja-JP" altLang="en-US" dirty="0"/>
          </a:p>
        </p:txBody>
      </p:sp>
    </p:spTree>
    <p:extLst>
      <p:ext uri="{BB962C8B-B14F-4D97-AF65-F5344CB8AC3E}">
        <p14:creationId xmlns:p14="http://schemas.microsoft.com/office/powerpoint/2010/main" val="31105249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４</a:t>
            </a:r>
            <a:r>
              <a:rPr lang="ja-JP" altLang="en-US" dirty="0" smtClean="0"/>
              <a:t>．プロセス</a:t>
            </a:r>
            <a:endParaRPr lang="en-US" altLang="ja-JP" dirty="0"/>
          </a:p>
          <a:p>
            <a:pPr marL="0" indent="0">
              <a:buNone/>
            </a:pPr>
            <a:endParaRPr lang="en-US" altLang="ja-JP" sz="2000" dirty="0" smtClean="0"/>
          </a:p>
          <a:p>
            <a:pPr marL="0" indent="0">
              <a:buNone/>
            </a:pPr>
            <a:r>
              <a:rPr lang="ja-JP" altLang="en-US" sz="2000" dirty="0" smtClean="0"/>
              <a:t>　　</a:t>
            </a:r>
            <a:r>
              <a:rPr lang="en-US" altLang="ja-JP" sz="2000" dirty="0" smtClean="0"/>
              <a:t>a.3D</a:t>
            </a:r>
            <a:r>
              <a:rPr lang="ja-JP" altLang="en-US" sz="2000" dirty="0" smtClean="0"/>
              <a:t>モデルを探す（人物、木、</a:t>
            </a:r>
            <a:r>
              <a:rPr lang="ja-JP" altLang="en-US" sz="2000" dirty="0"/>
              <a:t>建物、</a:t>
            </a:r>
            <a:r>
              <a:rPr lang="ja-JP" altLang="en-US" sz="2000" dirty="0" smtClean="0"/>
              <a:t>ピラミッドなど）</a:t>
            </a:r>
            <a:endParaRPr lang="en-US" altLang="ja-JP" sz="2000" dirty="0" smtClean="0"/>
          </a:p>
          <a:p>
            <a:pPr marL="0" indent="0">
              <a:buNone/>
            </a:pPr>
            <a:r>
              <a:rPr lang="ja-JP" altLang="en-US" sz="2000" dirty="0"/>
              <a:t>　</a:t>
            </a:r>
            <a:r>
              <a:rPr lang="ja-JP" altLang="en-US" sz="2000" dirty="0" smtClean="0"/>
              <a:t>　　　①無料で応用できる</a:t>
            </a:r>
            <a:endParaRPr lang="en-US" altLang="ja-JP" sz="2000" dirty="0" smtClean="0"/>
          </a:p>
          <a:p>
            <a:pPr marL="0" indent="0">
              <a:buNone/>
            </a:pPr>
            <a:r>
              <a:rPr lang="ja-JP" altLang="en-US" sz="2000" dirty="0"/>
              <a:t>　</a:t>
            </a:r>
            <a:r>
              <a:rPr lang="ja-JP" altLang="en-US" sz="2000" dirty="0" smtClean="0"/>
              <a:t>　　　②適切性</a:t>
            </a:r>
            <a:endParaRPr lang="en-US" altLang="ja-JP" sz="2000" dirty="0" smtClean="0"/>
          </a:p>
          <a:p>
            <a:pPr marL="0" indent="0">
              <a:buNone/>
            </a:pPr>
            <a:r>
              <a:rPr lang="ja-JP" altLang="en-US" sz="2000" dirty="0"/>
              <a:t>　　</a:t>
            </a:r>
            <a:r>
              <a:rPr lang="ja-JP" altLang="en-US" sz="2000" dirty="0" smtClean="0"/>
              <a:t>　　</a:t>
            </a:r>
            <a:r>
              <a:rPr lang="ja-JP" altLang="en-US" sz="2000" dirty="0"/>
              <a:t>③時間を節約</a:t>
            </a:r>
            <a:endParaRPr lang="en-US" altLang="ja-JP" sz="2000" dirty="0" smtClean="0"/>
          </a:p>
          <a:p>
            <a:pPr marL="0" indent="0">
              <a:buNone/>
            </a:pPr>
            <a:r>
              <a:rPr lang="ja-JP" altLang="en-US" sz="2000" dirty="0"/>
              <a:t>　</a:t>
            </a:r>
            <a:r>
              <a:rPr lang="ja-JP" altLang="en-US" sz="2000" dirty="0" smtClean="0"/>
              <a:t>　　　　　</a:t>
            </a:r>
            <a:endParaRPr lang="en-US" altLang="ja-JP" sz="2000" dirty="0" smtClean="0"/>
          </a:p>
          <a:p>
            <a:pPr marL="0" indent="0">
              <a:buNone/>
            </a:pPr>
            <a:r>
              <a:rPr lang="ja-JP" altLang="en-US" sz="2000" dirty="0" smtClean="0"/>
              <a:t>　　</a:t>
            </a:r>
            <a:r>
              <a:rPr lang="ja-JP" altLang="en-US" sz="2000" dirty="0" smtClean="0">
                <a:solidFill>
                  <a:srgbClr val="FF0000"/>
                </a:solidFill>
              </a:rPr>
              <a:t>　　</a:t>
            </a:r>
            <a:endParaRPr kumimoji="1" lang="ja-JP" altLang="en-US" dirty="0"/>
          </a:p>
        </p:txBody>
      </p:sp>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kern="0" dirty="0" smtClean="0">
                <a:latin typeface="+mn-ea"/>
              </a:rPr>
              <a:t>３</a:t>
            </a:r>
            <a:r>
              <a:rPr lang="en-US" altLang="ja-JP" b="1" kern="0" dirty="0" smtClean="0">
                <a:latin typeface="+mn-ea"/>
              </a:rPr>
              <a:t>D</a:t>
            </a:r>
            <a:r>
              <a:rPr lang="ja-JP" altLang="en-US" b="1" kern="0" dirty="0" smtClean="0">
                <a:latin typeface="+mn-ea"/>
              </a:rPr>
              <a:t>ゲームの作成</a:t>
            </a:r>
            <a:endParaRPr lang="en-US" altLang="ja-JP" b="1" kern="0" dirty="0">
              <a:latin typeface="+mn-ea"/>
            </a:endParaRPr>
          </a:p>
        </p:txBody>
      </p:sp>
      <p:sp>
        <p:nvSpPr>
          <p:cNvPr id="2" name="テキスト ボックス 1"/>
          <p:cNvSpPr txBox="1"/>
          <p:nvPr/>
        </p:nvSpPr>
        <p:spPr>
          <a:xfrm>
            <a:off x="899592" y="4691490"/>
            <a:ext cx="2520280" cy="523220"/>
          </a:xfrm>
          <a:prstGeom prst="rect">
            <a:avLst/>
          </a:prstGeom>
          <a:noFill/>
        </p:spPr>
        <p:txBody>
          <a:bodyPr wrap="square" rtlCol="0">
            <a:spAutoFit/>
          </a:bodyPr>
          <a:lstStyle/>
          <a:p>
            <a:r>
              <a:rPr lang="en-US" altLang="ja-JP" sz="2800" dirty="0"/>
              <a:t>3ds Max</a:t>
            </a:r>
            <a:endParaRPr kumimoji="1" lang="ja-JP" altLang="en-US" sz="2800" dirty="0"/>
          </a:p>
        </p:txBody>
      </p:sp>
      <p:sp>
        <p:nvSpPr>
          <p:cNvPr id="8" name="乗算記号 7"/>
          <p:cNvSpPr/>
          <p:nvPr/>
        </p:nvSpPr>
        <p:spPr>
          <a:xfrm>
            <a:off x="755576" y="4076900"/>
            <a:ext cx="1800200" cy="1800200"/>
          </a:xfrm>
          <a:prstGeom prst="mathMultiply">
            <a:avLst/>
          </a:prstGeom>
          <a:solidFill>
            <a:srgbClr val="FF00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4702551" y="4715390"/>
            <a:ext cx="2376264" cy="523220"/>
          </a:xfrm>
          <a:prstGeom prst="rect">
            <a:avLst/>
          </a:prstGeom>
          <a:noFill/>
        </p:spPr>
        <p:txBody>
          <a:bodyPr wrap="square" rtlCol="0">
            <a:spAutoFit/>
          </a:bodyPr>
          <a:lstStyle/>
          <a:p>
            <a:r>
              <a:rPr lang="en-US" altLang="ja-JP" sz="2800" dirty="0"/>
              <a:t>Asset Store</a:t>
            </a:r>
            <a:endParaRPr kumimoji="1" lang="ja-JP" altLang="en-US" sz="2800" dirty="0"/>
          </a:p>
        </p:txBody>
      </p:sp>
      <p:sp>
        <p:nvSpPr>
          <p:cNvPr id="10" name="ドーナツ 9"/>
          <p:cNvSpPr/>
          <p:nvPr/>
        </p:nvSpPr>
        <p:spPr>
          <a:xfrm>
            <a:off x="5004048" y="4292924"/>
            <a:ext cx="1368152" cy="1368152"/>
          </a:xfrm>
          <a:prstGeom prst="donut">
            <a:avLst/>
          </a:prstGeom>
          <a:solidFill>
            <a:srgbClr val="FF00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Tree>
    <p:extLst>
      <p:ext uri="{BB962C8B-B14F-4D97-AF65-F5344CB8AC3E}">
        <p14:creationId xmlns:p14="http://schemas.microsoft.com/office/powerpoint/2010/main" val="19044449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４</a:t>
            </a:r>
            <a:r>
              <a:rPr lang="ja-JP" altLang="en-US" dirty="0" smtClean="0"/>
              <a:t>．プロセス</a:t>
            </a:r>
            <a:endParaRPr lang="en-US" altLang="ja-JP" dirty="0"/>
          </a:p>
          <a:p>
            <a:pPr marL="0" indent="0">
              <a:buNone/>
            </a:pPr>
            <a:endParaRPr lang="en-US" altLang="ja-JP" sz="2000" dirty="0" smtClean="0"/>
          </a:p>
          <a:p>
            <a:pPr marL="0" indent="0">
              <a:buNone/>
            </a:pPr>
            <a:r>
              <a:rPr lang="ja-JP" altLang="en-US" sz="2000" dirty="0" smtClean="0"/>
              <a:t>　　</a:t>
            </a:r>
            <a:r>
              <a:rPr lang="en-US" altLang="ja-JP" sz="2000" dirty="0" smtClean="0"/>
              <a:t>b.</a:t>
            </a:r>
            <a:r>
              <a:rPr lang="ja-JP" altLang="en-US" sz="2000" dirty="0" smtClean="0"/>
              <a:t>シーンの構築（土地、草むら、山など）</a:t>
            </a:r>
            <a:endParaRPr lang="en-US" altLang="ja-JP" sz="2000" dirty="0" smtClean="0"/>
          </a:p>
          <a:p>
            <a:pPr marL="0" indent="0">
              <a:buNone/>
            </a:pPr>
            <a:endParaRPr lang="en-US" altLang="ja-JP" sz="2000" dirty="0"/>
          </a:p>
          <a:p>
            <a:pPr marL="0" indent="0">
              <a:buNone/>
            </a:pPr>
            <a:r>
              <a:rPr lang="ja-JP" altLang="en-US" sz="2000" dirty="0" smtClean="0"/>
              <a:t>　　　　</a:t>
            </a:r>
            <a:r>
              <a:rPr lang="en-US" altLang="ja-JP" sz="2000" dirty="0" smtClean="0"/>
              <a:t>Unity</a:t>
            </a:r>
            <a:r>
              <a:rPr lang="ja-JP" altLang="en-US" sz="2000" dirty="0" smtClean="0"/>
              <a:t>の</a:t>
            </a:r>
            <a:r>
              <a:rPr lang="en-US" altLang="ja-JP" sz="2000" dirty="0"/>
              <a:t>MTE(Mesh Terrain Editor</a:t>
            </a:r>
            <a:r>
              <a:rPr lang="en-US" altLang="ja-JP" sz="2000" dirty="0" smtClean="0"/>
              <a:t>)</a:t>
            </a:r>
            <a:r>
              <a:rPr lang="ja-JP" altLang="en-US" sz="2000" dirty="0" smtClean="0"/>
              <a:t>を利用してゲームの中の環境　</a:t>
            </a:r>
            <a:endParaRPr lang="en-US" altLang="ja-JP" sz="2000" dirty="0" smtClean="0"/>
          </a:p>
          <a:p>
            <a:pPr marL="0" indent="0">
              <a:buNone/>
            </a:pPr>
            <a:r>
              <a:rPr lang="ja-JP" altLang="en-US" sz="2000" dirty="0"/>
              <a:t>　</a:t>
            </a:r>
            <a:r>
              <a:rPr lang="ja-JP" altLang="en-US" sz="2000" dirty="0" smtClean="0"/>
              <a:t>　　をデザイン</a:t>
            </a:r>
            <a:r>
              <a:rPr lang="ja-JP" altLang="en-US" sz="2000" dirty="0"/>
              <a:t>する</a:t>
            </a:r>
            <a:r>
              <a:rPr lang="ja-JP" altLang="en-US" sz="2000" dirty="0" smtClean="0"/>
              <a:t>。</a:t>
            </a:r>
            <a:endParaRPr lang="en-US" altLang="ja-JP" sz="2000" dirty="0" smtClean="0"/>
          </a:p>
          <a:p>
            <a:pPr marL="0" indent="0">
              <a:buNone/>
            </a:pPr>
            <a:endParaRPr lang="en-US" altLang="ja-JP" sz="2000" dirty="0"/>
          </a:p>
          <a:p>
            <a:pPr marL="0" indent="0">
              <a:buNone/>
            </a:pPr>
            <a:r>
              <a:rPr lang="ja-JP" altLang="en-US" sz="2000" dirty="0" smtClean="0"/>
              <a:t>　　　</a:t>
            </a:r>
            <a:endParaRPr lang="en-US" altLang="ja-JP" sz="2000" dirty="0" smtClean="0"/>
          </a:p>
          <a:p>
            <a:pPr marL="0" indent="0">
              <a:buNone/>
            </a:pPr>
            <a:r>
              <a:rPr lang="en-US" altLang="ja-JP" sz="2000" dirty="0" smtClean="0"/>
              <a:t>    </a:t>
            </a:r>
            <a:endParaRPr lang="en-US" altLang="ja-JP" sz="2000" dirty="0"/>
          </a:p>
          <a:p>
            <a:pPr marL="0" indent="0">
              <a:buNone/>
            </a:pPr>
            <a:endParaRPr kumimoji="1" lang="ja-JP" altLang="en-US" dirty="0"/>
          </a:p>
        </p:txBody>
      </p:sp>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kern="0" dirty="0" smtClean="0">
                <a:latin typeface="+mn-ea"/>
              </a:rPr>
              <a:t>３</a:t>
            </a:r>
            <a:r>
              <a:rPr lang="en-US" altLang="ja-JP" b="1" kern="0" dirty="0" smtClean="0">
                <a:latin typeface="+mn-ea"/>
              </a:rPr>
              <a:t>D</a:t>
            </a:r>
            <a:r>
              <a:rPr lang="ja-JP" altLang="en-US" b="1" kern="0" dirty="0" smtClean="0">
                <a:latin typeface="+mn-ea"/>
              </a:rPr>
              <a:t>ゲームの作成</a:t>
            </a:r>
            <a:endParaRPr lang="en-US" altLang="ja-JP" b="1" kern="0" dirty="0">
              <a:latin typeface="+mn-ea"/>
            </a:endParaRPr>
          </a:p>
        </p:txBody>
      </p:sp>
      <p:pic>
        <p:nvPicPr>
          <p:cNvPr id="1026" name="Picture 2" descr="https://d2ujflorbtfzji.cloudfront.net/package-screenshot/d8cdb780-7505-4b7a-9e02-9449119bc987_scale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4117891"/>
            <a:ext cx="4464496" cy="233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3231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４</a:t>
            </a:r>
            <a:r>
              <a:rPr lang="ja-JP" altLang="en-US" dirty="0" smtClean="0"/>
              <a:t>．プロセス</a:t>
            </a:r>
            <a:endParaRPr lang="en-US" altLang="ja-JP" dirty="0"/>
          </a:p>
          <a:p>
            <a:pPr marL="0" indent="0">
              <a:buNone/>
            </a:pPr>
            <a:endParaRPr lang="en-US" altLang="ja-JP" sz="2000" dirty="0" smtClean="0"/>
          </a:p>
          <a:p>
            <a:pPr marL="0" indent="0">
              <a:buNone/>
            </a:pPr>
            <a:r>
              <a:rPr lang="ja-JP" altLang="en-US" sz="2000" dirty="0" smtClean="0"/>
              <a:t>　　</a:t>
            </a:r>
            <a:r>
              <a:rPr lang="en-US" altLang="ja-JP" sz="2000" dirty="0"/>
              <a:t>c</a:t>
            </a:r>
            <a:r>
              <a:rPr lang="en-US" altLang="ja-JP" sz="2000" dirty="0" smtClean="0"/>
              <a:t>.</a:t>
            </a:r>
            <a:r>
              <a:rPr lang="ja-JP" altLang="en-US" sz="2000" dirty="0" smtClean="0"/>
              <a:t>ファイル管理（３</a:t>
            </a:r>
            <a:r>
              <a:rPr lang="en-US" altLang="ja-JP" sz="2000" dirty="0" smtClean="0"/>
              <a:t>D</a:t>
            </a:r>
            <a:r>
              <a:rPr lang="ja-JP" altLang="en-US" sz="2000" dirty="0" smtClean="0"/>
              <a:t>モデル、</a:t>
            </a:r>
            <a:r>
              <a:rPr lang="ja-JP" altLang="en-US" sz="2000" dirty="0"/>
              <a:t>シーン、</a:t>
            </a:r>
            <a:r>
              <a:rPr lang="ja-JP" altLang="en-US" sz="2000" dirty="0" smtClean="0"/>
              <a:t>スクリプトなど）</a:t>
            </a:r>
            <a:endParaRPr lang="en-US" altLang="ja-JP" sz="2000" dirty="0" smtClean="0"/>
          </a:p>
          <a:p>
            <a:pPr marL="0" indent="0">
              <a:buNone/>
            </a:pPr>
            <a:r>
              <a:rPr lang="ja-JP" altLang="en-US" sz="2000" dirty="0"/>
              <a:t>　</a:t>
            </a:r>
            <a:r>
              <a:rPr lang="ja-JP" altLang="en-US" sz="2000" dirty="0" smtClean="0"/>
              <a:t>　　　</a:t>
            </a:r>
            <a:endParaRPr lang="en-US" altLang="ja-JP" sz="2000" dirty="0" smtClean="0"/>
          </a:p>
          <a:p>
            <a:pPr marL="0" indent="0">
              <a:buNone/>
            </a:pPr>
            <a:r>
              <a:rPr lang="ja-JP" altLang="en-US" sz="2000" dirty="0"/>
              <a:t>　</a:t>
            </a:r>
            <a:r>
              <a:rPr lang="ja-JP" altLang="en-US" sz="2000" dirty="0" smtClean="0"/>
              <a:t>　　　３</a:t>
            </a:r>
            <a:r>
              <a:rPr lang="en-US" altLang="ja-JP" sz="2000" dirty="0" smtClean="0"/>
              <a:t>D</a:t>
            </a:r>
            <a:r>
              <a:rPr lang="ja-JP" altLang="en-US" sz="2000" dirty="0" smtClean="0"/>
              <a:t>ゲームをつくるため</a:t>
            </a:r>
            <a:r>
              <a:rPr lang="ja-JP" altLang="en-US" sz="2000" dirty="0"/>
              <a:t>に、モデル、シーンやスクリプト </a:t>
            </a:r>
            <a:r>
              <a:rPr lang="ja-JP" altLang="en-US" sz="2000" dirty="0" smtClean="0"/>
              <a:t>（</a:t>
            </a:r>
            <a:r>
              <a:rPr lang="en-US" altLang="ja-JP" sz="2000" dirty="0" smtClean="0"/>
              <a:t>script</a:t>
            </a:r>
            <a:r>
              <a:rPr lang="ja-JP" altLang="en-US" sz="2000" dirty="0" smtClean="0"/>
              <a:t>）など</a:t>
            </a:r>
            <a:endParaRPr lang="en-US" altLang="ja-JP" sz="2000" dirty="0"/>
          </a:p>
          <a:p>
            <a:pPr marL="0" indent="0">
              <a:buNone/>
            </a:pPr>
            <a:r>
              <a:rPr lang="ja-JP" altLang="en-US" sz="2000" dirty="0" smtClean="0"/>
              <a:t>　　　</a:t>
            </a:r>
            <a:r>
              <a:rPr lang="en-US" altLang="ja-JP" sz="2000" dirty="0" smtClean="0"/>
              <a:t>100</a:t>
            </a:r>
            <a:r>
              <a:rPr lang="ja-JP" altLang="en-US" sz="2000" dirty="0"/>
              <a:t>あまり</a:t>
            </a:r>
            <a:r>
              <a:rPr lang="ja-JP" altLang="en-US" sz="2000" dirty="0" smtClean="0"/>
              <a:t>のファイルがあるから、ファイル管理に工夫する</a:t>
            </a:r>
            <a:r>
              <a:rPr lang="ja-JP" altLang="en-US" sz="2000" dirty="0" err="1" smtClean="0"/>
              <a:t>必要があ</a:t>
            </a:r>
            <a:r>
              <a:rPr lang="ja-JP" altLang="en-US" sz="2000" dirty="0" smtClean="0"/>
              <a:t>　</a:t>
            </a:r>
            <a:endParaRPr lang="en-US" altLang="ja-JP" sz="2000" dirty="0" smtClean="0"/>
          </a:p>
          <a:p>
            <a:pPr marL="0" indent="0">
              <a:buNone/>
            </a:pPr>
            <a:r>
              <a:rPr lang="ja-JP" altLang="en-US" sz="2000" dirty="0"/>
              <a:t>　</a:t>
            </a:r>
            <a:r>
              <a:rPr lang="ja-JP" altLang="en-US" sz="2000" dirty="0" smtClean="0"/>
              <a:t>　　る。</a:t>
            </a:r>
            <a:endParaRPr kumimoji="1" lang="ja-JP" altLang="en-US" dirty="0"/>
          </a:p>
        </p:txBody>
      </p:sp>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kern="0" dirty="0" smtClean="0">
                <a:latin typeface="+mn-ea"/>
              </a:rPr>
              <a:t>３</a:t>
            </a:r>
            <a:r>
              <a:rPr lang="en-US" altLang="ja-JP" b="1" kern="0" dirty="0" smtClean="0">
                <a:latin typeface="+mn-ea"/>
              </a:rPr>
              <a:t>D</a:t>
            </a:r>
            <a:r>
              <a:rPr lang="ja-JP" altLang="en-US" b="1" kern="0" dirty="0" smtClean="0">
                <a:latin typeface="+mn-ea"/>
              </a:rPr>
              <a:t>ゲームの作成</a:t>
            </a:r>
            <a:endParaRPr lang="en-US" altLang="ja-JP" b="1" kern="0" dirty="0">
              <a:latin typeface="+mn-ea"/>
            </a:endParaRPr>
          </a:p>
        </p:txBody>
      </p:sp>
    </p:spTree>
    <p:extLst>
      <p:ext uri="{BB962C8B-B14F-4D97-AF65-F5344CB8AC3E}">
        <p14:creationId xmlns:p14="http://schemas.microsoft.com/office/powerpoint/2010/main" val="22508219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４</a:t>
            </a:r>
            <a:r>
              <a:rPr lang="ja-JP" altLang="en-US" dirty="0" smtClean="0"/>
              <a:t>．プロセス</a:t>
            </a:r>
            <a:endParaRPr lang="en-US" altLang="ja-JP" dirty="0"/>
          </a:p>
          <a:p>
            <a:pPr marL="0" indent="0">
              <a:buNone/>
            </a:pPr>
            <a:endParaRPr lang="en-US" altLang="ja-JP" sz="2000" dirty="0" smtClean="0"/>
          </a:p>
          <a:p>
            <a:pPr marL="0" indent="0">
              <a:buNone/>
            </a:pPr>
            <a:r>
              <a:rPr lang="ja-JP" altLang="en-US" sz="2000" dirty="0" smtClean="0"/>
              <a:t>　　</a:t>
            </a:r>
            <a:r>
              <a:rPr lang="en-US" altLang="ja-JP" sz="2000" dirty="0" smtClean="0"/>
              <a:t>d.</a:t>
            </a:r>
            <a:r>
              <a:rPr lang="ja-JP" altLang="en-US" sz="2000" dirty="0"/>
              <a:t>プレーヤとゾンビのアクションのための</a:t>
            </a:r>
            <a:r>
              <a:rPr lang="ja-JP" altLang="en-US" sz="2000" dirty="0" smtClean="0"/>
              <a:t>ロジック（コード）を書く</a:t>
            </a:r>
            <a:endParaRPr lang="en-US" altLang="ja-JP" sz="2000" dirty="0" smtClean="0"/>
          </a:p>
          <a:p>
            <a:pPr marL="0" indent="0">
              <a:buNone/>
            </a:pPr>
            <a:endParaRPr lang="en-US" altLang="ja-JP" sz="2000" dirty="0"/>
          </a:p>
          <a:p>
            <a:pPr marL="0" indent="0">
              <a:buNone/>
            </a:pPr>
            <a:r>
              <a:rPr lang="ja-JP" altLang="en-US" sz="2000" dirty="0" smtClean="0"/>
              <a:t>　　　　</a:t>
            </a:r>
            <a:r>
              <a:rPr lang="ja-JP" altLang="en-US" sz="2000" dirty="0"/>
              <a:t>プレーヤと</a:t>
            </a:r>
            <a:r>
              <a:rPr lang="ja-JP" altLang="en-US" sz="2000" dirty="0" smtClean="0"/>
              <a:t>ゾンビの動きと攻撃のコントロールとか、ゾンビが</a:t>
            </a:r>
            <a:r>
              <a:rPr lang="ja-JP" altLang="en-US" sz="2000" dirty="0"/>
              <a:t>どんな</a:t>
            </a:r>
            <a:r>
              <a:rPr lang="ja-JP" altLang="en-US" sz="2000" dirty="0" smtClean="0"/>
              <a:t>状況</a:t>
            </a:r>
            <a:endParaRPr lang="en-US" altLang="ja-JP" sz="2000" dirty="0" smtClean="0"/>
          </a:p>
          <a:p>
            <a:pPr marL="0" indent="0">
              <a:buNone/>
            </a:pPr>
            <a:r>
              <a:rPr lang="ja-JP" altLang="en-US" sz="2000" dirty="0" smtClean="0"/>
              <a:t>　　　で死ぬ</a:t>
            </a:r>
            <a:r>
              <a:rPr lang="ja-JP" altLang="en-US" sz="2000" dirty="0"/>
              <a:t>とか</a:t>
            </a:r>
            <a:r>
              <a:rPr lang="ja-JP" altLang="en-US" sz="2000" dirty="0" smtClean="0"/>
              <a:t>、コードで実現</a:t>
            </a:r>
            <a:r>
              <a:rPr lang="ja-JP" altLang="en-US" sz="2000" dirty="0"/>
              <a:t>した</a:t>
            </a:r>
            <a:r>
              <a:rPr lang="ja-JP" altLang="en-US" sz="2000" dirty="0" smtClean="0"/>
              <a:t>。</a:t>
            </a:r>
            <a:endParaRPr lang="ja-JP" altLang="en-US" sz="2000" dirty="0"/>
          </a:p>
          <a:p>
            <a:pPr marL="0" indent="0">
              <a:buNone/>
            </a:pPr>
            <a:endParaRPr lang="en-US" altLang="ja-JP" sz="2000" dirty="0"/>
          </a:p>
          <a:p>
            <a:pPr marL="0" indent="0">
              <a:buNone/>
            </a:pPr>
            <a:endParaRPr kumimoji="1" lang="ja-JP" altLang="en-US" dirty="0"/>
          </a:p>
        </p:txBody>
      </p:sp>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kern="0" dirty="0" smtClean="0">
                <a:latin typeface="+mn-ea"/>
              </a:rPr>
              <a:t>３</a:t>
            </a:r>
            <a:r>
              <a:rPr lang="en-US" altLang="ja-JP" b="1" kern="0" dirty="0" smtClean="0">
                <a:latin typeface="+mn-ea"/>
              </a:rPr>
              <a:t>D</a:t>
            </a:r>
            <a:r>
              <a:rPr lang="ja-JP" altLang="en-US" b="1" kern="0" dirty="0" smtClean="0">
                <a:latin typeface="+mn-ea"/>
              </a:rPr>
              <a:t>ゲームの作成</a:t>
            </a:r>
            <a:endParaRPr lang="en-US" altLang="ja-JP" b="1" kern="0" dirty="0">
              <a:latin typeface="+mn-ea"/>
            </a:endParaRPr>
          </a:p>
        </p:txBody>
      </p:sp>
    </p:spTree>
    <p:extLst>
      <p:ext uri="{BB962C8B-B14F-4D97-AF65-F5344CB8AC3E}">
        <p14:creationId xmlns:p14="http://schemas.microsoft.com/office/powerpoint/2010/main" val="22508219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４</a:t>
            </a:r>
            <a:r>
              <a:rPr lang="ja-JP" altLang="en-US" dirty="0" smtClean="0"/>
              <a:t>．プロセス</a:t>
            </a:r>
            <a:endParaRPr lang="en-US" altLang="ja-JP" dirty="0"/>
          </a:p>
          <a:p>
            <a:pPr marL="0" indent="0">
              <a:buNone/>
            </a:pPr>
            <a:endParaRPr lang="en-US" altLang="ja-JP" sz="2000" dirty="0" smtClean="0"/>
          </a:p>
          <a:p>
            <a:pPr marL="0" indent="0">
              <a:buNone/>
            </a:pPr>
            <a:r>
              <a:rPr lang="ja-JP" altLang="en-US" sz="2000" dirty="0" smtClean="0"/>
              <a:t>　　</a:t>
            </a:r>
            <a:r>
              <a:rPr lang="en-US" altLang="ja-JP" sz="2000" dirty="0" smtClean="0"/>
              <a:t>e.</a:t>
            </a:r>
            <a:r>
              <a:rPr lang="ja-JP" altLang="en-US" sz="2000" dirty="0"/>
              <a:t>インタフェースロジック</a:t>
            </a:r>
            <a:r>
              <a:rPr lang="ja-JP" altLang="en-US" sz="2000" dirty="0" smtClean="0"/>
              <a:t>開発</a:t>
            </a:r>
            <a:endParaRPr lang="en-US" altLang="ja-JP" sz="2000" dirty="0" smtClean="0"/>
          </a:p>
          <a:p>
            <a:pPr marL="0" indent="0">
              <a:buNone/>
            </a:pPr>
            <a:endParaRPr lang="en-US" altLang="ja-JP" sz="2000" dirty="0"/>
          </a:p>
          <a:p>
            <a:pPr marL="0" indent="0">
              <a:buNone/>
            </a:pPr>
            <a:r>
              <a:rPr lang="ja-JP" altLang="en-US" sz="2000" dirty="0"/>
              <a:t>　　　ユーザがゲームの様々な</a:t>
            </a:r>
            <a:r>
              <a:rPr lang="ja-JP" altLang="en-US" sz="2000" dirty="0" smtClean="0"/>
              <a:t>パラメータ（</a:t>
            </a:r>
            <a:r>
              <a:rPr lang="en-US" altLang="ja-JP" sz="2000" dirty="0" smtClean="0"/>
              <a:t>parameter</a:t>
            </a:r>
            <a:r>
              <a:rPr lang="ja-JP" altLang="en-US" sz="2000" dirty="0" smtClean="0"/>
              <a:t>）をインタフェースで制</a:t>
            </a:r>
            <a:endParaRPr lang="en-US" altLang="ja-JP" sz="2000" dirty="0" smtClean="0"/>
          </a:p>
          <a:p>
            <a:pPr marL="0" indent="0">
              <a:buNone/>
            </a:pPr>
            <a:r>
              <a:rPr lang="ja-JP" altLang="en-US" sz="2000" dirty="0"/>
              <a:t>　</a:t>
            </a:r>
            <a:r>
              <a:rPr lang="ja-JP" altLang="en-US" sz="2000" dirty="0" smtClean="0"/>
              <a:t>　御</a:t>
            </a:r>
            <a:r>
              <a:rPr lang="ja-JP" altLang="en-US" sz="2000" dirty="0"/>
              <a:t>できるよう</a:t>
            </a:r>
            <a:r>
              <a:rPr lang="ja-JP" altLang="en-US" sz="2000" dirty="0" smtClean="0"/>
              <a:t>に、明確かつ綺麗なインタフェース</a:t>
            </a:r>
            <a:r>
              <a:rPr lang="ja-JP" altLang="en-US" sz="2000" dirty="0"/>
              <a:t>開発が</a:t>
            </a:r>
            <a:r>
              <a:rPr lang="ja-JP" altLang="en-US" sz="2000" dirty="0" smtClean="0"/>
              <a:t>必要</a:t>
            </a:r>
            <a:r>
              <a:rPr lang="ja-JP" altLang="en-US" sz="2000" dirty="0"/>
              <a:t>である。</a:t>
            </a:r>
          </a:p>
          <a:p>
            <a:pPr marL="0" indent="0">
              <a:buNone/>
            </a:pPr>
            <a:r>
              <a:rPr lang="en-US" altLang="ja-JP" sz="2000" dirty="0" smtClean="0"/>
              <a:t> </a:t>
            </a:r>
            <a:endParaRPr lang="en-US" altLang="ja-JP" sz="2000" dirty="0"/>
          </a:p>
          <a:p>
            <a:pPr marL="0" indent="0">
              <a:buNone/>
            </a:pPr>
            <a:endParaRPr kumimoji="1" lang="ja-JP" altLang="en-US" dirty="0"/>
          </a:p>
        </p:txBody>
      </p:sp>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kern="0" dirty="0" smtClean="0">
                <a:latin typeface="+mn-ea"/>
              </a:rPr>
              <a:t>３</a:t>
            </a:r>
            <a:r>
              <a:rPr lang="en-US" altLang="ja-JP" b="1" kern="0" dirty="0" smtClean="0">
                <a:latin typeface="+mn-ea"/>
              </a:rPr>
              <a:t>D</a:t>
            </a:r>
            <a:r>
              <a:rPr lang="ja-JP" altLang="en-US" b="1" kern="0" dirty="0" smtClean="0">
                <a:latin typeface="+mn-ea"/>
              </a:rPr>
              <a:t>ゲームの作成</a:t>
            </a:r>
            <a:endParaRPr lang="en-US" altLang="ja-JP" b="1" kern="0" dirty="0">
              <a:latin typeface="+mn-ea"/>
            </a:endParaRPr>
          </a:p>
        </p:txBody>
      </p:sp>
    </p:spTree>
    <p:extLst>
      <p:ext uri="{BB962C8B-B14F-4D97-AF65-F5344CB8AC3E}">
        <p14:creationId xmlns:p14="http://schemas.microsoft.com/office/powerpoint/2010/main" val="22508219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４</a:t>
            </a:r>
            <a:r>
              <a:rPr lang="ja-JP" altLang="en-US" dirty="0" smtClean="0"/>
              <a:t>．プロセス</a:t>
            </a:r>
            <a:endParaRPr lang="en-US" altLang="ja-JP" dirty="0"/>
          </a:p>
          <a:p>
            <a:pPr marL="0" indent="0">
              <a:buNone/>
            </a:pPr>
            <a:endParaRPr lang="en-US" altLang="ja-JP" sz="2000" dirty="0" smtClean="0"/>
          </a:p>
          <a:p>
            <a:pPr marL="0" indent="0">
              <a:buNone/>
            </a:pPr>
            <a:r>
              <a:rPr lang="ja-JP" altLang="en-US" sz="2000" dirty="0" smtClean="0"/>
              <a:t>　　</a:t>
            </a:r>
            <a:r>
              <a:rPr lang="en-US" altLang="ja-JP" sz="2000" dirty="0"/>
              <a:t>f</a:t>
            </a:r>
            <a:r>
              <a:rPr lang="en-US" altLang="ja-JP" sz="2000" dirty="0" smtClean="0"/>
              <a:t>.</a:t>
            </a:r>
            <a:r>
              <a:rPr lang="ja-JP" altLang="en-US" sz="2000" dirty="0"/>
              <a:t>他のすべて</a:t>
            </a:r>
            <a:r>
              <a:rPr lang="ja-JP" altLang="en-US" sz="2000" dirty="0" smtClean="0"/>
              <a:t>の道具のロジック（コード）を書く</a:t>
            </a:r>
            <a:endParaRPr lang="en-US" altLang="ja-JP" sz="2000" dirty="0" smtClean="0"/>
          </a:p>
          <a:p>
            <a:pPr marL="0" indent="0">
              <a:buNone/>
            </a:pPr>
            <a:r>
              <a:rPr lang="ja-JP" altLang="en-US" sz="2000" dirty="0"/>
              <a:t>　</a:t>
            </a:r>
            <a:r>
              <a:rPr lang="ja-JP" altLang="en-US" sz="2000" dirty="0" smtClean="0"/>
              <a:t>　　</a:t>
            </a:r>
            <a:endParaRPr lang="en-US" altLang="ja-JP" sz="2000" dirty="0" smtClean="0"/>
          </a:p>
          <a:p>
            <a:pPr marL="0" indent="0">
              <a:buNone/>
            </a:pPr>
            <a:r>
              <a:rPr lang="ja-JP" altLang="en-US" sz="2000" dirty="0"/>
              <a:t>　　　ゲームの楽しさを増やすために、プレーヤーの回復を助けられる</a:t>
            </a:r>
            <a:r>
              <a:rPr lang="ja-JP" altLang="en-US" sz="2000" dirty="0" smtClean="0"/>
              <a:t>小道具</a:t>
            </a:r>
            <a:endParaRPr lang="en-US" altLang="ja-JP" sz="2000" dirty="0" smtClean="0"/>
          </a:p>
          <a:p>
            <a:pPr marL="0" indent="0">
              <a:buNone/>
            </a:pPr>
            <a:r>
              <a:rPr lang="ja-JP" altLang="en-US" sz="2000" dirty="0"/>
              <a:t>　</a:t>
            </a:r>
            <a:r>
              <a:rPr lang="ja-JP" altLang="en-US" sz="2000" dirty="0" smtClean="0"/>
              <a:t>　など</a:t>
            </a:r>
            <a:r>
              <a:rPr lang="ja-JP" altLang="en-US" sz="2000" dirty="0"/>
              <a:t>多く</a:t>
            </a:r>
            <a:r>
              <a:rPr lang="ja-JP" altLang="en-US" sz="2000" dirty="0" smtClean="0"/>
              <a:t>の道具を</a:t>
            </a:r>
            <a:r>
              <a:rPr lang="ja-JP" altLang="en-US" sz="2000" dirty="0"/>
              <a:t>シーンに</a:t>
            </a:r>
            <a:r>
              <a:rPr lang="ja-JP" altLang="en-US" sz="2000" dirty="0" smtClean="0"/>
              <a:t>追加した。次</a:t>
            </a:r>
            <a:r>
              <a:rPr lang="ja-JP" altLang="en-US" sz="2000" dirty="0"/>
              <a:t>に、コードを使用してこれらの</a:t>
            </a:r>
            <a:r>
              <a:rPr lang="ja-JP" altLang="en-US" sz="2000" dirty="0" smtClean="0"/>
              <a:t>機</a:t>
            </a:r>
            <a:endParaRPr lang="en-US" altLang="ja-JP" sz="2000" dirty="0" smtClean="0"/>
          </a:p>
          <a:p>
            <a:pPr marL="0" indent="0">
              <a:buNone/>
            </a:pPr>
            <a:r>
              <a:rPr lang="ja-JP" altLang="en-US" sz="2000" dirty="0"/>
              <a:t>　</a:t>
            </a:r>
            <a:r>
              <a:rPr lang="ja-JP" altLang="en-US" sz="2000" dirty="0" smtClean="0"/>
              <a:t>　能</a:t>
            </a:r>
            <a:r>
              <a:rPr lang="ja-JP" altLang="en-US" sz="2000" dirty="0"/>
              <a:t>を</a:t>
            </a:r>
            <a:r>
              <a:rPr lang="en-US" altLang="ja-JP" sz="2000" dirty="0"/>
              <a:t>1</a:t>
            </a:r>
            <a:r>
              <a:rPr lang="ja-JP" altLang="en-US" sz="2000" dirty="0" err="1" smtClean="0"/>
              <a:t>つずつ</a:t>
            </a:r>
            <a:r>
              <a:rPr lang="ja-JP" altLang="en-US" sz="2000" dirty="0" smtClean="0"/>
              <a:t>作成した。</a:t>
            </a:r>
            <a:endParaRPr lang="ja-JP" altLang="en-US" sz="2000" dirty="0"/>
          </a:p>
          <a:p>
            <a:pPr marL="0" indent="0">
              <a:buNone/>
            </a:pPr>
            <a:endParaRPr lang="en-US" altLang="ja-JP" sz="2000" dirty="0"/>
          </a:p>
          <a:p>
            <a:pPr marL="0" indent="0">
              <a:buNone/>
            </a:pPr>
            <a:endParaRPr kumimoji="1" lang="ja-JP" altLang="en-US" dirty="0"/>
          </a:p>
        </p:txBody>
      </p:sp>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kern="0" dirty="0" smtClean="0">
                <a:latin typeface="+mn-ea"/>
              </a:rPr>
              <a:t>３</a:t>
            </a:r>
            <a:r>
              <a:rPr lang="en-US" altLang="ja-JP" b="1" kern="0" dirty="0" smtClean="0">
                <a:latin typeface="+mn-ea"/>
              </a:rPr>
              <a:t>D</a:t>
            </a:r>
            <a:r>
              <a:rPr lang="ja-JP" altLang="en-US" b="1" kern="0" dirty="0" smtClean="0">
                <a:latin typeface="+mn-ea"/>
              </a:rPr>
              <a:t>ゲームの作成</a:t>
            </a:r>
            <a:endParaRPr lang="en-US" altLang="ja-JP" b="1" kern="0" dirty="0">
              <a:latin typeface="+mn-ea"/>
            </a:endParaRPr>
          </a:p>
        </p:txBody>
      </p:sp>
    </p:spTree>
    <p:extLst>
      <p:ext uri="{BB962C8B-B14F-4D97-AF65-F5344CB8AC3E}">
        <p14:creationId xmlns:p14="http://schemas.microsoft.com/office/powerpoint/2010/main" val="28131210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smtClean="0"/>
              <a:t>５．難しいところ</a:t>
            </a:r>
            <a:endParaRPr lang="en-US" altLang="ja-JP" dirty="0" smtClean="0"/>
          </a:p>
          <a:p>
            <a:pPr marL="0" indent="0">
              <a:buNone/>
            </a:pPr>
            <a:endParaRPr lang="en-US" altLang="ja-JP" dirty="0" smtClean="0"/>
          </a:p>
          <a:p>
            <a:pPr marL="0" indent="0">
              <a:buNone/>
            </a:pPr>
            <a:r>
              <a:rPr lang="ja-JP" altLang="en-US" sz="2000" dirty="0" smtClean="0"/>
              <a:t>　　</a:t>
            </a:r>
            <a:r>
              <a:rPr lang="en-US" altLang="ja-JP" sz="2000" dirty="0" smtClean="0"/>
              <a:t>a.</a:t>
            </a:r>
            <a:r>
              <a:rPr lang="ja-JP" altLang="en-US" sz="2000" dirty="0" smtClean="0"/>
              <a:t>プレーヤ</a:t>
            </a:r>
            <a:r>
              <a:rPr lang="ja-JP" altLang="en-US" sz="2000" dirty="0"/>
              <a:t>とゾンビのアクションのためのロジックを書く</a:t>
            </a:r>
            <a:r>
              <a:rPr lang="ja-JP" altLang="en-US" sz="2000" dirty="0" smtClean="0"/>
              <a:t>こと</a:t>
            </a:r>
            <a:endParaRPr lang="en-US" altLang="ja-JP" sz="2000" dirty="0" smtClean="0"/>
          </a:p>
          <a:p>
            <a:pPr marL="0" indent="0">
              <a:buNone/>
            </a:pPr>
            <a:endParaRPr lang="en-US" altLang="ja-JP" sz="2000" dirty="0"/>
          </a:p>
          <a:p>
            <a:pPr marL="0" indent="0">
              <a:buNone/>
            </a:pPr>
            <a:r>
              <a:rPr lang="ja-JP" altLang="en-US" sz="2000" dirty="0"/>
              <a:t>　　</a:t>
            </a:r>
            <a:r>
              <a:rPr lang="en-US" altLang="ja-JP" sz="2000" dirty="0" smtClean="0"/>
              <a:t>b.</a:t>
            </a:r>
            <a:r>
              <a:rPr lang="ja-JP" altLang="en-US" sz="2000" dirty="0" smtClean="0"/>
              <a:t>インタフェースロジック</a:t>
            </a:r>
            <a:r>
              <a:rPr lang="ja-JP" altLang="en-US" sz="2000" dirty="0"/>
              <a:t>の</a:t>
            </a:r>
            <a:r>
              <a:rPr lang="ja-JP" altLang="en-US" sz="2000" dirty="0" smtClean="0"/>
              <a:t>開発</a:t>
            </a:r>
            <a:endParaRPr lang="en-US" altLang="ja-JP" sz="2000" dirty="0" smtClean="0"/>
          </a:p>
          <a:p>
            <a:pPr marL="0" indent="0">
              <a:buNone/>
            </a:pPr>
            <a:endParaRPr lang="en-US" altLang="ja-JP" sz="2000" dirty="0"/>
          </a:p>
          <a:p>
            <a:pPr marL="0" indent="0">
              <a:buNone/>
            </a:pPr>
            <a:r>
              <a:rPr lang="ja-JP" altLang="en-US" sz="2000" dirty="0"/>
              <a:t>　　</a:t>
            </a:r>
            <a:r>
              <a:rPr lang="en-US" altLang="ja-JP" sz="2000" dirty="0" smtClean="0"/>
              <a:t>c.</a:t>
            </a:r>
            <a:r>
              <a:rPr lang="ja-JP" altLang="en-US" sz="2000" dirty="0" smtClean="0"/>
              <a:t>プレーヤ</a:t>
            </a:r>
            <a:r>
              <a:rPr lang="ja-JP" altLang="en-US" sz="2000" dirty="0"/>
              <a:t>の重力制御</a:t>
            </a:r>
          </a:p>
          <a:p>
            <a:pPr marL="0" indent="0">
              <a:buNone/>
            </a:pPr>
            <a:endParaRPr lang="en-US" altLang="ja-JP" sz="2000" dirty="0" smtClean="0"/>
          </a:p>
          <a:p>
            <a:pPr marL="0" indent="0">
              <a:buNone/>
            </a:pPr>
            <a:r>
              <a:rPr lang="ja-JP" altLang="en-US" sz="2000" dirty="0"/>
              <a:t>　</a:t>
            </a:r>
            <a:r>
              <a:rPr lang="ja-JP" altLang="en-US" sz="2000" dirty="0" smtClean="0"/>
              <a:t>　</a:t>
            </a:r>
            <a:endParaRPr lang="en-US" altLang="ja-JP" sz="2000" dirty="0"/>
          </a:p>
          <a:p>
            <a:pPr marL="0" indent="0">
              <a:buNone/>
            </a:pPr>
            <a:endParaRPr kumimoji="1" lang="ja-JP" altLang="en-US" dirty="0"/>
          </a:p>
        </p:txBody>
      </p:sp>
      <p:sp>
        <p:nvSpPr>
          <p:cNvPr id="5" name="タイトル 1"/>
          <p:cNvSpPr txBox="1">
            <a:spLocks/>
          </p:cNvSpPr>
          <p:nvPr/>
        </p:nvSpPr>
        <p:spPr>
          <a:xfrm>
            <a:off x="-11818"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kern="0" dirty="0" smtClean="0">
                <a:latin typeface="+mn-ea"/>
              </a:rPr>
              <a:t>３</a:t>
            </a:r>
            <a:r>
              <a:rPr lang="en-US" altLang="ja-JP" b="1" kern="0" dirty="0" smtClean="0">
                <a:latin typeface="+mn-ea"/>
              </a:rPr>
              <a:t>D</a:t>
            </a:r>
            <a:r>
              <a:rPr lang="ja-JP" altLang="en-US" b="1" kern="0" dirty="0" smtClean="0">
                <a:latin typeface="+mn-ea"/>
              </a:rPr>
              <a:t>ゲームの作成</a:t>
            </a:r>
            <a:endParaRPr lang="en-US" altLang="ja-JP" b="1" kern="0" dirty="0">
              <a:latin typeface="+mn-ea"/>
            </a:endParaRPr>
          </a:p>
        </p:txBody>
      </p:sp>
    </p:spTree>
    <p:extLst>
      <p:ext uri="{BB962C8B-B14F-4D97-AF65-F5344CB8AC3E}">
        <p14:creationId xmlns:p14="http://schemas.microsoft.com/office/powerpoint/2010/main" val="36672944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６</a:t>
            </a:r>
            <a:r>
              <a:rPr lang="ja-JP" altLang="en-US" dirty="0" smtClean="0"/>
              <a:t>．感想</a:t>
            </a:r>
            <a:endParaRPr lang="en-US" altLang="ja-JP" dirty="0" smtClean="0"/>
          </a:p>
          <a:p>
            <a:pPr marL="0" indent="0">
              <a:buNone/>
            </a:pPr>
            <a:endParaRPr lang="en-US" altLang="ja-JP" sz="2000" dirty="0" smtClean="0"/>
          </a:p>
          <a:p>
            <a:pPr marL="0" indent="0">
              <a:buNone/>
            </a:pPr>
            <a:r>
              <a:rPr lang="ja-JP" altLang="en-US" sz="2000" dirty="0"/>
              <a:t>　</a:t>
            </a:r>
            <a:r>
              <a:rPr lang="ja-JP" altLang="en-US" sz="2000" dirty="0" smtClean="0"/>
              <a:t>　今回の３</a:t>
            </a:r>
            <a:r>
              <a:rPr lang="en-US" altLang="ja-JP" sz="2000" dirty="0" smtClean="0"/>
              <a:t>D</a:t>
            </a:r>
            <a:r>
              <a:rPr lang="ja-JP" altLang="en-US" sz="2000" dirty="0" smtClean="0"/>
              <a:t>ゲーム作成により、ゲーム</a:t>
            </a:r>
            <a:r>
              <a:rPr lang="ja-JP" altLang="en-US" sz="2000" dirty="0"/>
              <a:t>を作ること</a:t>
            </a:r>
            <a:r>
              <a:rPr lang="ja-JP" altLang="en-US" sz="2000" dirty="0" smtClean="0"/>
              <a:t>は以上の説明のように非常</a:t>
            </a:r>
            <a:r>
              <a:rPr lang="ja-JP" altLang="en-US" sz="2000" dirty="0"/>
              <a:t>に複雑な</a:t>
            </a:r>
            <a:r>
              <a:rPr lang="ja-JP" altLang="en-US" sz="2000" dirty="0" smtClean="0"/>
              <a:t>仕事だとわかりました。何か問題が発生したら、</a:t>
            </a:r>
            <a:r>
              <a:rPr lang="ja-JP" altLang="en-US" sz="2000" dirty="0"/>
              <a:t>簡単にシステムクラッシュを</a:t>
            </a:r>
            <a:r>
              <a:rPr lang="ja-JP" altLang="en-US" sz="2000" dirty="0" smtClean="0"/>
              <a:t>引き起こすだけではなく、プレイヤーの体験も悪くなります。そして、問題を処理するために、多く</a:t>
            </a:r>
            <a:r>
              <a:rPr lang="ja-JP" altLang="en-US" sz="2000" dirty="0"/>
              <a:t>の</a:t>
            </a:r>
            <a:r>
              <a:rPr lang="ja-JP" altLang="en-US" sz="2000" dirty="0" smtClean="0"/>
              <a:t>コードを変更しなければなりません。</a:t>
            </a:r>
            <a:endParaRPr lang="en-US" altLang="ja-JP" sz="2000" dirty="0" smtClean="0"/>
          </a:p>
          <a:p>
            <a:pPr marL="0" indent="0">
              <a:buNone/>
            </a:pPr>
            <a:r>
              <a:rPr lang="ja-JP" altLang="en-US" sz="2000" dirty="0"/>
              <a:t>　</a:t>
            </a:r>
            <a:r>
              <a:rPr lang="ja-JP" altLang="en-US" sz="2000" dirty="0" smtClean="0"/>
              <a:t>今回のテーマに対して、自分一人で作成しました。ストーリーや機能などはすべて自分で決めました。予想外</a:t>
            </a:r>
            <a:r>
              <a:rPr lang="ja-JP" altLang="en-US" sz="2000" dirty="0"/>
              <a:t>のバグが</a:t>
            </a:r>
            <a:r>
              <a:rPr lang="ja-JP" altLang="en-US" sz="2000" dirty="0" smtClean="0"/>
              <a:t>多くて、大変でした。でも、ゲームができた後、友達がゲームを楽しめるとき、とてもうれしいです。また機会がある時、一人ではなく、グループで更に大きいプログラムを作成してみたいです。</a:t>
            </a:r>
            <a:endParaRPr lang="en-US" altLang="ja-JP" sz="2000" dirty="0"/>
          </a:p>
          <a:p>
            <a:pPr marL="0" indent="0">
              <a:buNone/>
            </a:pPr>
            <a:endParaRPr kumimoji="1" lang="ja-JP" altLang="en-US" dirty="0"/>
          </a:p>
        </p:txBody>
      </p:sp>
      <p:sp>
        <p:nvSpPr>
          <p:cNvPr id="5" name="タイトル 1"/>
          <p:cNvSpPr txBox="1">
            <a:spLocks/>
          </p:cNvSpPr>
          <p:nvPr/>
        </p:nvSpPr>
        <p:spPr>
          <a:xfrm>
            <a:off x="-11818"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kern="0" dirty="0" smtClean="0">
                <a:latin typeface="+mn-ea"/>
              </a:rPr>
              <a:t>３</a:t>
            </a:r>
            <a:r>
              <a:rPr lang="en-US" altLang="ja-JP" b="1" kern="0" dirty="0" smtClean="0">
                <a:latin typeface="+mn-ea"/>
              </a:rPr>
              <a:t>D</a:t>
            </a:r>
            <a:r>
              <a:rPr lang="ja-JP" altLang="en-US" b="1" kern="0" dirty="0" smtClean="0">
                <a:latin typeface="+mn-ea"/>
              </a:rPr>
              <a:t>ゲームの作成</a:t>
            </a:r>
            <a:endParaRPr lang="en-US" altLang="ja-JP" b="1" kern="0" dirty="0">
              <a:latin typeface="+mn-ea"/>
            </a:endParaRPr>
          </a:p>
        </p:txBody>
      </p:sp>
    </p:spTree>
    <p:extLst>
      <p:ext uri="{BB962C8B-B14F-4D97-AF65-F5344CB8AC3E}">
        <p14:creationId xmlns:p14="http://schemas.microsoft.com/office/powerpoint/2010/main" val="27262841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en-US" altLang="zh-TW" dirty="0"/>
              <a:t>AR</a:t>
            </a:r>
            <a:r>
              <a:rPr lang="zh-TW" altLang="en-US" dirty="0" smtClean="0"/>
              <a:t>（</a:t>
            </a:r>
            <a:r>
              <a:rPr lang="ja-JP" altLang="en-US" dirty="0" smtClean="0"/>
              <a:t>拡張現実</a:t>
            </a:r>
            <a:r>
              <a:rPr lang="zh-TW" altLang="en-US" dirty="0" smtClean="0"/>
              <a:t>）</a:t>
            </a:r>
            <a:r>
              <a:rPr lang="ja-JP" altLang="en-US" dirty="0" smtClean="0"/>
              <a:t>ゲーム</a:t>
            </a:r>
            <a:endParaRPr lang="en-US" altLang="ja-JP" dirty="0" smtClean="0"/>
          </a:p>
          <a:p>
            <a:pPr marL="0" indent="0">
              <a:buNone/>
            </a:pPr>
            <a:r>
              <a:rPr lang="ja-JP" altLang="en-US" sz="2000" dirty="0" smtClean="0"/>
              <a:t>　　　</a:t>
            </a:r>
            <a:endParaRPr lang="en-US" altLang="ja-JP" sz="2000" dirty="0" smtClean="0"/>
          </a:p>
          <a:p>
            <a:pPr marL="0" indent="0">
              <a:buNone/>
            </a:pPr>
            <a:r>
              <a:rPr lang="ja-JP" altLang="en-US" sz="2000" dirty="0"/>
              <a:t>　</a:t>
            </a:r>
            <a:r>
              <a:rPr lang="ja-JP" altLang="en-US" sz="2000" dirty="0" smtClean="0"/>
              <a:t>　　</a:t>
            </a:r>
            <a:r>
              <a:rPr lang="en-US" altLang="ja-JP" sz="2000" dirty="0" err="1" smtClean="0"/>
              <a:t>Vuforia</a:t>
            </a:r>
            <a:r>
              <a:rPr lang="ja-JP" altLang="en-US" sz="2000" dirty="0" smtClean="0"/>
              <a:t>　</a:t>
            </a:r>
            <a:r>
              <a:rPr lang="en-US" altLang="ja-JP" sz="2000" dirty="0" smtClean="0"/>
              <a:t>SDK</a:t>
            </a:r>
            <a:r>
              <a:rPr lang="ja-JP" altLang="en-US" sz="2000" dirty="0" smtClean="0"/>
              <a:t>を利用して、</a:t>
            </a:r>
            <a:r>
              <a:rPr lang="en-US" altLang="ja-JP" sz="2000" dirty="0" smtClean="0"/>
              <a:t>Android</a:t>
            </a:r>
            <a:r>
              <a:rPr lang="ja-JP" altLang="en-US" sz="2000" dirty="0" smtClean="0"/>
              <a:t>スマートフォンゲームをつくった。</a:t>
            </a:r>
            <a:endParaRPr lang="en-US" altLang="ja-JP" sz="2000" dirty="0" smtClean="0"/>
          </a:p>
          <a:p>
            <a:pPr marL="0" indent="0">
              <a:buNone/>
            </a:pPr>
            <a:r>
              <a:rPr lang="ja-JP" altLang="en-US" sz="2000" dirty="0" smtClean="0"/>
              <a:t>　　　</a:t>
            </a:r>
            <a:r>
              <a:rPr lang="en-US" altLang="ja-JP" sz="2000" dirty="0"/>
              <a:t>Microsoft </a:t>
            </a:r>
            <a:r>
              <a:rPr lang="en-US" altLang="ja-JP" sz="2000" dirty="0" err="1"/>
              <a:t>HoloLens</a:t>
            </a:r>
            <a:r>
              <a:rPr lang="ja-JP" altLang="en-US" sz="2000" dirty="0" smtClean="0"/>
              <a:t>の開発にも自信がある。</a:t>
            </a:r>
            <a:endParaRPr lang="en-US" altLang="ja-JP" sz="2000" dirty="0" smtClean="0"/>
          </a:p>
          <a:p>
            <a:r>
              <a:rPr lang="ja-JP" altLang="en-US" dirty="0" smtClean="0"/>
              <a:t>画像</a:t>
            </a:r>
            <a:r>
              <a:rPr lang="ja-JP" altLang="en-US" dirty="0"/>
              <a:t>処理に関連する</a:t>
            </a:r>
            <a:r>
              <a:rPr lang="ja-JP" altLang="en-US" dirty="0" smtClean="0"/>
              <a:t>ソフトウェア</a:t>
            </a:r>
            <a:endParaRPr lang="en-US" altLang="ja-JP" dirty="0" smtClean="0"/>
          </a:p>
          <a:p>
            <a:pPr marL="0" indent="0">
              <a:buNone/>
            </a:pPr>
            <a:r>
              <a:rPr lang="ja-JP" altLang="en-US" dirty="0" smtClean="0"/>
              <a:t>　　</a:t>
            </a:r>
            <a:r>
              <a:rPr lang="ja-JP" altLang="en-US" sz="2000" dirty="0"/>
              <a:t>卒業論文を書く途中、オンラインで入手した膨大な数の画像を処理するために、自由に画像を</a:t>
            </a:r>
            <a:r>
              <a:rPr lang="ja-JP" altLang="en-US" sz="2000" dirty="0" smtClean="0"/>
              <a:t>切り取るとマークできるツール</a:t>
            </a:r>
            <a:r>
              <a:rPr lang="ja-JP" altLang="en-US" sz="2000" dirty="0"/>
              <a:t>を</a:t>
            </a:r>
            <a:r>
              <a:rPr lang="ja-JP" altLang="en-US" sz="2000" dirty="0" smtClean="0"/>
              <a:t>開発した。</a:t>
            </a:r>
            <a:endParaRPr lang="en-US" altLang="ja-JP" sz="2000" dirty="0" smtClean="0"/>
          </a:p>
          <a:p>
            <a:pPr marL="0" indent="0">
              <a:buNone/>
            </a:pPr>
            <a:endParaRPr lang="en-US" altLang="ja-JP" sz="2000" dirty="0" smtClean="0"/>
          </a:p>
          <a:p>
            <a:r>
              <a:rPr lang="ja-JP" altLang="en-US" dirty="0" smtClean="0"/>
              <a:t>コンピュータビジョンを利用する</a:t>
            </a:r>
            <a:r>
              <a:rPr lang="en-US" altLang="ja-JP" dirty="0" smtClean="0"/>
              <a:t>AI</a:t>
            </a:r>
            <a:r>
              <a:rPr lang="ja-JP" altLang="en-US" dirty="0" smtClean="0"/>
              <a:t>ソフトウェア</a:t>
            </a:r>
            <a:endParaRPr lang="en-US" altLang="ja-JP" dirty="0"/>
          </a:p>
          <a:p>
            <a:pPr marL="0" indent="0">
              <a:buNone/>
            </a:pPr>
            <a:r>
              <a:rPr lang="ja-JP" altLang="en-US" sz="2000" dirty="0" smtClean="0"/>
              <a:t>　　　卒論であり、次に紹介する</a:t>
            </a:r>
            <a:endParaRPr lang="en-US" altLang="ja-JP" sz="2000" dirty="0"/>
          </a:p>
          <a:p>
            <a:pPr marL="0" indent="0">
              <a:buNone/>
            </a:pPr>
            <a:endParaRPr lang="en-US" altLang="ja-JP" dirty="0"/>
          </a:p>
          <a:p>
            <a:endParaRPr lang="en-US" altLang="ja-JP" dirty="0" smtClean="0"/>
          </a:p>
          <a:p>
            <a:pPr marL="0" indent="0">
              <a:buNone/>
            </a:pPr>
            <a:endParaRPr kumimoji="1" lang="ja-JP" altLang="en-US" dirty="0"/>
          </a:p>
        </p:txBody>
      </p:sp>
      <p:sp>
        <p:nvSpPr>
          <p:cNvPr id="6" name="タイトル 1"/>
          <p:cNvSpPr>
            <a:spLocks noGrp="1"/>
          </p:cNvSpPr>
          <p:nvPr>
            <p:ph type="title"/>
          </p:nvPr>
        </p:nvSpPr>
        <p:spPr>
          <a:xfrm>
            <a:off x="0" y="0"/>
            <a:ext cx="9144000" cy="1143000"/>
          </a:xfrm>
        </p:spPr>
        <p:txBody>
          <a:bodyPr>
            <a:noAutofit/>
          </a:bodyPr>
          <a:lstStyle/>
          <a:p>
            <a:pPr algn="l"/>
            <a:r>
              <a:rPr lang="ja-JP" altLang="en-US" dirty="0"/>
              <a:t>４．</a:t>
            </a:r>
            <a:r>
              <a:rPr kumimoji="1" lang="ja-JP" altLang="en-US" dirty="0" smtClean="0"/>
              <a:t>ソフトウェアの作成経験</a:t>
            </a:r>
            <a:endParaRPr kumimoji="1" lang="ja-JP" altLang="en-US" dirty="0"/>
          </a:p>
        </p:txBody>
      </p:sp>
    </p:spTree>
    <p:extLst>
      <p:ext uri="{BB962C8B-B14F-4D97-AF65-F5344CB8AC3E}">
        <p14:creationId xmlns:p14="http://schemas.microsoft.com/office/powerpoint/2010/main" val="1300597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373" y="4762"/>
            <a:ext cx="8229600" cy="1143000"/>
          </a:xfrm>
        </p:spPr>
        <p:txBody>
          <a:bodyPr/>
          <a:lstStyle/>
          <a:p>
            <a:pPr algn="l"/>
            <a:r>
              <a:rPr lang="ja-JP" altLang="en-US" dirty="0" smtClean="0"/>
              <a:t>紹介内容</a:t>
            </a:r>
            <a:endParaRPr kumimoji="1" lang="ja-JP" altLang="en-US" dirty="0"/>
          </a:p>
        </p:txBody>
      </p:sp>
      <p:sp>
        <p:nvSpPr>
          <p:cNvPr id="3" name="コンテンツ プレースホルダー 2"/>
          <p:cNvSpPr>
            <a:spLocks noGrp="1"/>
          </p:cNvSpPr>
          <p:nvPr>
            <p:ph idx="1"/>
          </p:nvPr>
        </p:nvSpPr>
        <p:spPr>
          <a:xfrm>
            <a:off x="457200" y="1196752"/>
            <a:ext cx="8229600" cy="5328592"/>
          </a:xfrm>
        </p:spPr>
        <p:txBody>
          <a:bodyPr>
            <a:normAutofit fontScale="77500" lnSpcReduction="20000"/>
          </a:bodyPr>
          <a:lstStyle/>
          <a:p>
            <a:pPr>
              <a:lnSpc>
                <a:spcPct val="160000"/>
              </a:lnSpc>
            </a:pPr>
            <a:r>
              <a:rPr kumimoji="1" lang="ja-JP" altLang="en-US" b="1" dirty="0" smtClean="0"/>
              <a:t>１．</a:t>
            </a:r>
            <a:r>
              <a:rPr lang="ja-JP" altLang="en-US" b="1" dirty="0"/>
              <a:t>自分の</a:t>
            </a:r>
            <a:r>
              <a:rPr lang="ja-JP" altLang="en-US" b="1" dirty="0" smtClean="0"/>
              <a:t>専攻</a:t>
            </a:r>
            <a:endParaRPr lang="en-US" altLang="ja-JP" b="1" dirty="0" smtClean="0"/>
          </a:p>
          <a:p>
            <a:pPr>
              <a:lnSpc>
                <a:spcPct val="160000"/>
              </a:lnSpc>
            </a:pPr>
            <a:r>
              <a:rPr kumimoji="1" lang="ja-JP" altLang="en-US" b="1" dirty="0" smtClean="0"/>
              <a:t>２．</a:t>
            </a:r>
            <a:r>
              <a:rPr lang="ja-JP" altLang="en-US" b="1" dirty="0"/>
              <a:t>プログラミング</a:t>
            </a:r>
            <a:r>
              <a:rPr lang="ja-JP" altLang="en-US" b="1" dirty="0" smtClean="0"/>
              <a:t>言語</a:t>
            </a:r>
            <a:endParaRPr lang="en-US" altLang="ja-JP" b="1" dirty="0" smtClean="0"/>
          </a:p>
          <a:p>
            <a:pPr>
              <a:lnSpc>
                <a:spcPct val="160000"/>
              </a:lnSpc>
            </a:pPr>
            <a:r>
              <a:rPr lang="ja-JP" altLang="en-US" b="1" dirty="0"/>
              <a:t>３</a:t>
            </a:r>
            <a:r>
              <a:rPr lang="ja-JP" altLang="en-US" b="1" dirty="0" smtClean="0"/>
              <a:t>．使用してきたツール</a:t>
            </a:r>
            <a:endParaRPr lang="en-US" altLang="ja-JP" b="1" dirty="0" smtClean="0"/>
          </a:p>
          <a:p>
            <a:pPr>
              <a:lnSpc>
                <a:spcPct val="160000"/>
              </a:lnSpc>
            </a:pPr>
            <a:r>
              <a:rPr lang="ja-JP" altLang="en-US" b="1" dirty="0"/>
              <a:t>４</a:t>
            </a:r>
            <a:r>
              <a:rPr lang="ja-JP" altLang="en-US" b="1" dirty="0" smtClean="0"/>
              <a:t>．ソフトウェアの作成経験</a:t>
            </a:r>
            <a:endParaRPr lang="en-US" altLang="ja-JP" b="1" dirty="0"/>
          </a:p>
          <a:p>
            <a:pPr marL="0" indent="0">
              <a:lnSpc>
                <a:spcPct val="160000"/>
              </a:lnSpc>
              <a:buNone/>
            </a:pPr>
            <a:r>
              <a:rPr lang="ja-JP" altLang="en-US" sz="2000" b="1" dirty="0" smtClean="0"/>
              <a:t>　　４．１　３</a:t>
            </a:r>
            <a:r>
              <a:rPr lang="en-US" altLang="ja-JP" sz="2000" b="1" dirty="0"/>
              <a:t>D</a:t>
            </a:r>
            <a:r>
              <a:rPr lang="ja-JP" altLang="en-US" sz="2000" b="1" dirty="0"/>
              <a:t>ゲームの</a:t>
            </a:r>
            <a:r>
              <a:rPr lang="ja-JP" altLang="en-US" sz="2000" b="1" dirty="0" smtClean="0"/>
              <a:t>作成</a:t>
            </a:r>
            <a:endParaRPr lang="ja-JP" altLang="en-US" sz="2000" b="1" dirty="0"/>
          </a:p>
          <a:p>
            <a:pPr marL="0" indent="0">
              <a:lnSpc>
                <a:spcPct val="160000"/>
              </a:lnSpc>
              <a:buNone/>
            </a:pPr>
            <a:r>
              <a:rPr lang="ja-JP" altLang="en-US" sz="2000" b="1" dirty="0" smtClean="0"/>
              <a:t>　　</a:t>
            </a:r>
            <a:r>
              <a:rPr lang="ja-JP" altLang="en-US" sz="2000" dirty="0" smtClean="0">
                <a:solidFill>
                  <a:schemeClr val="tx1">
                    <a:lumMod val="50000"/>
                    <a:lumOff val="50000"/>
                  </a:schemeClr>
                </a:solidFill>
              </a:rPr>
              <a:t>４．２　</a:t>
            </a:r>
            <a:r>
              <a:rPr lang="en-US" altLang="ja-JP" sz="2000" dirty="0" smtClean="0">
                <a:solidFill>
                  <a:schemeClr val="tx1">
                    <a:lumMod val="50000"/>
                    <a:lumOff val="50000"/>
                  </a:schemeClr>
                </a:solidFill>
              </a:rPr>
              <a:t>AR</a:t>
            </a:r>
            <a:r>
              <a:rPr lang="ja-JP" altLang="en-US" sz="2000" dirty="0">
                <a:solidFill>
                  <a:schemeClr val="tx1">
                    <a:lumMod val="50000"/>
                    <a:lumOff val="50000"/>
                  </a:schemeClr>
                </a:solidFill>
              </a:rPr>
              <a:t>（拡張現実）ゲームの作成</a:t>
            </a:r>
          </a:p>
          <a:p>
            <a:pPr marL="0" indent="0">
              <a:lnSpc>
                <a:spcPct val="160000"/>
              </a:lnSpc>
              <a:buNone/>
            </a:pPr>
            <a:r>
              <a:rPr lang="ja-JP" altLang="en-US" sz="2000" dirty="0" smtClean="0">
                <a:solidFill>
                  <a:schemeClr val="tx1">
                    <a:lumMod val="50000"/>
                    <a:lumOff val="50000"/>
                  </a:schemeClr>
                </a:solidFill>
              </a:rPr>
              <a:t>　　４．３　画像</a:t>
            </a:r>
            <a:r>
              <a:rPr lang="ja-JP" altLang="en-US" sz="2000" dirty="0">
                <a:solidFill>
                  <a:schemeClr val="tx1">
                    <a:lumMod val="50000"/>
                    <a:lumOff val="50000"/>
                  </a:schemeClr>
                </a:solidFill>
              </a:rPr>
              <a:t>処理に関連するソフトウェア</a:t>
            </a:r>
          </a:p>
          <a:p>
            <a:pPr marL="0" indent="0">
              <a:lnSpc>
                <a:spcPct val="160000"/>
              </a:lnSpc>
              <a:buNone/>
            </a:pPr>
            <a:r>
              <a:rPr lang="ja-JP" altLang="en-US" sz="2000" dirty="0" smtClean="0">
                <a:solidFill>
                  <a:schemeClr val="tx1">
                    <a:lumMod val="50000"/>
                    <a:lumOff val="50000"/>
                  </a:schemeClr>
                </a:solidFill>
              </a:rPr>
              <a:t>　　　　　　＆コンピュータビジョン</a:t>
            </a:r>
            <a:r>
              <a:rPr lang="ja-JP" altLang="en-US" sz="2000" dirty="0">
                <a:solidFill>
                  <a:schemeClr val="tx1">
                    <a:lumMod val="50000"/>
                    <a:lumOff val="50000"/>
                  </a:schemeClr>
                </a:solidFill>
              </a:rPr>
              <a:t>を利用する</a:t>
            </a:r>
            <a:r>
              <a:rPr lang="en-US" altLang="ja-JP" sz="2000" dirty="0">
                <a:solidFill>
                  <a:schemeClr val="tx1">
                    <a:lumMod val="50000"/>
                    <a:lumOff val="50000"/>
                  </a:schemeClr>
                </a:solidFill>
              </a:rPr>
              <a:t>AI</a:t>
            </a:r>
            <a:r>
              <a:rPr lang="ja-JP" altLang="en-US" sz="2000" dirty="0" smtClean="0">
                <a:solidFill>
                  <a:schemeClr val="tx1">
                    <a:lumMod val="50000"/>
                    <a:lumOff val="50000"/>
                  </a:schemeClr>
                </a:solidFill>
              </a:rPr>
              <a:t>ソフトウェア</a:t>
            </a:r>
            <a:endParaRPr lang="en-US" altLang="ja-JP" sz="2000" dirty="0" smtClean="0">
              <a:solidFill>
                <a:schemeClr val="tx1">
                  <a:lumMod val="50000"/>
                  <a:lumOff val="50000"/>
                </a:schemeClr>
              </a:solidFill>
            </a:endParaRPr>
          </a:p>
          <a:p>
            <a:pPr>
              <a:lnSpc>
                <a:spcPct val="160000"/>
              </a:lnSpc>
            </a:pPr>
            <a:r>
              <a:rPr lang="ja-JP" altLang="en-US" dirty="0" smtClean="0">
                <a:solidFill>
                  <a:schemeClr val="tx1">
                    <a:lumMod val="50000"/>
                    <a:lumOff val="50000"/>
                  </a:schemeClr>
                </a:solidFill>
              </a:rPr>
              <a:t>５．過去のインターンシップ体験</a:t>
            </a:r>
            <a:endParaRPr lang="en-US" altLang="ja-JP" dirty="0" smtClean="0">
              <a:solidFill>
                <a:schemeClr val="tx1">
                  <a:lumMod val="50000"/>
                  <a:lumOff val="50000"/>
                </a:schemeClr>
              </a:solidFill>
            </a:endParaRPr>
          </a:p>
          <a:p>
            <a:pPr>
              <a:lnSpc>
                <a:spcPct val="160000"/>
              </a:lnSpc>
            </a:pPr>
            <a:r>
              <a:rPr lang="ja-JP" altLang="en-US" dirty="0" smtClean="0">
                <a:solidFill>
                  <a:schemeClr val="tx1">
                    <a:lumMod val="50000"/>
                    <a:lumOff val="50000"/>
                  </a:schemeClr>
                </a:solidFill>
              </a:rPr>
              <a:t>６．</a:t>
            </a:r>
            <a:r>
              <a:rPr lang="ja-JP" altLang="en-US" dirty="0">
                <a:solidFill>
                  <a:schemeClr val="tx1">
                    <a:lumMod val="50000"/>
                    <a:lumOff val="50000"/>
                  </a:schemeClr>
                </a:solidFill>
              </a:rPr>
              <a:t>卒業</a:t>
            </a:r>
            <a:r>
              <a:rPr lang="ja-JP" altLang="en-US" dirty="0" smtClean="0">
                <a:solidFill>
                  <a:schemeClr val="tx1">
                    <a:lumMod val="50000"/>
                    <a:lumOff val="50000"/>
                  </a:schemeClr>
                </a:solidFill>
              </a:rPr>
              <a:t>論文</a:t>
            </a:r>
            <a:r>
              <a:rPr lang="ja-JP" altLang="en-US" dirty="0">
                <a:solidFill>
                  <a:schemeClr val="tx1">
                    <a:lumMod val="50000"/>
                    <a:lumOff val="50000"/>
                  </a:schemeClr>
                </a:solidFill>
              </a:rPr>
              <a:t>について</a:t>
            </a:r>
            <a:endParaRPr lang="en-US" altLang="ja-JP" dirty="0" smtClean="0">
              <a:solidFill>
                <a:schemeClr val="tx1">
                  <a:lumMod val="50000"/>
                  <a:lumOff val="50000"/>
                </a:schemeClr>
              </a:solidFill>
            </a:endParaRPr>
          </a:p>
          <a:p>
            <a:endParaRPr lang="en-US" altLang="ja-JP" dirty="0" smtClean="0"/>
          </a:p>
          <a:p>
            <a:endParaRPr kumimoji="1" lang="ja-JP" altLang="en-US" dirty="0"/>
          </a:p>
        </p:txBody>
      </p:sp>
    </p:spTree>
    <p:extLst>
      <p:ext uri="{BB962C8B-B14F-4D97-AF65-F5344CB8AC3E}">
        <p14:creationId xmlns:p14="http://schemas.microsoft.com/office/powerpoint/2010/main" val="33569212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199784" y="5877272"/>
            <a:ext cx="1944216" cy="1143000"/>
          </a:xfrm>
        </p:spPr>
        <p:txBody>
          <a:bodyPr>
            <a:normAutofit/>
          </a:bodyPr>
          <a:lstStyle/>
          <a:p>
            <a:r>
              <a:rPr kumimoji="1" lang="ja-JP" altLang="en-US" sz="3200" dirty="0" smtClean="0">
                <a:gradFill flip="none" rotWithShape="1">
                  <a:gsLst>
                    <a:gs pos="60000">
                      <a:schemeClr val="tx2">
                        <a:alpha val="50000"/>
                      </a:schemeClr>
                    </a:gs>
                    <a:gs pos="100000">
                      <a:schemeClr val="tx2">
                        <a:tint val="20000"/>
                      </a:schemeClr>
                    </a:gs>
                  </a:gsLst>
                  <a:lin ang="5400000" scaled="1"/>
                  <a:tileRect/>
                </a:gradFill>
              </a:rPr>
              <a:t>つづく</a:t>
            </a:r>
            <a:endParaRPr kumimoji="1" lang="ja-JP" altLang="en-US" sz="3200" dirty="0">
              <a:gradFill flip="none" rotWithShape="1">
                <a:gsLst>
                  <a:gs pos="60000">
                    <a:schemeClr val="tx2">
                      <a:alpha val="50000"/>
                    </a:schemeClr>
                  </a:gs>
                  <a:gs pos="100000">
                    <a:schemeClr val="tx2">
                      <a:tint val="20000"/>
                    </a:schemeClr>
                  </a:gs>
                </a:gsLst>
                <a:lin ang="5400000" scaled="1"/>
                <a:tileRect/>
              </a:gradFill>
            </a:endParaRPr>
          </a:p>
        </p:txBody>
      </p:sp>
      <p:sp>
        <p:nvSpPr>
          <p:cNvPr id="3" name="タイトル 1"/>
          <p:cNvSpPr txBox="1">
            <a:spLocks/>
          </p:cNvSpPr>
          <p:nvPr/>
        </p:nvSpPr>
        <p:spPr>
          <a:xfrm>
            <a:off x="619944" y="2789312"/>
            <a:ext cx="8229600"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r>
              <a:rPr lang="ja-JP" altLang="en-US" kern="0" smtClean="0"/>
              <a:t>ご清聴ありがどうございます。</a:t>
            </a:r>
            <a:endParaRPr lang="ja-JP" altLang="en-US" kern="0" dirty="0"/>
          </a:p>
        </p:txBody>
      </p:sp>
    </p:spTree>
    <p:extLst>
      <p:ext uri="{BB962C8B-B14F-4D97-AF65-F5344CB8AC3E}">
        <p14:creationId xmlns:p14="http://schemas.microsoft.com/office/powerpoint/2010/main" val="8100561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1143000"/>
          </a:xfrm>
        </p:spPr>
        <p:txBody>
          <a:bodyPr>
            <a:noAutofit/>
          </a:bodyPr>
          <a:lstStyle/>
          <a:p>
            <a:pPr algn="l"/>
            <a:r>
              <a:rPr kumimoji="1" lang="ja-JP" altLang="en-US" dirty="0" smtClean="0"/>
              <a:t>４．ソフトウェアの作成経験</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sz="2000" dirty="0" smtClean="0"/>
              <a:t>　　</a:t>
            </a:r>
            <a:endParaRPr lang="en-US" altLang="ja-JP" sz="2000" dirty="0" smtClean="0"/>
          </a:p>
          <a:p>
            <a:pPr marL="0" indent="0">
              <a:buNone/>
            </a:pPr>
            <a:r>
              <a:rPr lang="ja-JP" altLang="en-US" sz="2000" dirty="0"/>
              <a:t>　</a:t>
            </a:r>
            <a:r>
              <a:rPr lang="ja-JP" altLang="en-US" sz="2000" dirty="0" smtClean="0"/>
              <a:t>　</a:t>
            </a:r>
            <a:endParaRPr lang="en-US" altLang="ja-JP" sz="2000" dirty="0"/>
          </a:p>
          <a:p>
            <a:pPr marL="0" indent="0" algn="ctr">
              <a:buNone/>
            </a:pPr>
            <a:endParaRPr kumimoji="1" lang="ja-JP" altLang="en-US" dirty="0"/>
          </a:p>
        </p:txBody>
      </p:sp>
      <p:sp>
        <p:nvSpPr>
          <p:cNvPr id="4" name="テキスト ボックス 3"/>
          <p:cNvSpPr txBox="1"/>
          <p:nvPr/>
        </p:nvSpPr>
        <p:spPr>
          <a:xfrm>
            <a:off x="683568" y="1628800"/>
            <a:ext cx="8352928" cy="4524315"/>
          </a:xfrm>
          <a:prstGeom prst="rect">
            <a:avLst/>
          </a:prstGeom>
          <a:noFill/>
        </p:spPr>
        <p:txBody>
          <a:bodyPr wrap="square" rtlCol="0">
            <a:spAutoFit/>
          </a:bodyPr>
          <a:lstStyle/>
          <a:p>
            <a:r>
              <a:rPr lang="en-US" altLang="ja-JP" sz="3200" dirty="0">
                <a:solidFill>
                  <a:schemeClr val="tx1">
                    <a:lumMod val="50000"/>
                    <a:lumOff val="50000"/>
                  </a:schemeClr>
                </a:solidFill>
                <a:latin typeface="+mn-ea"/>
              </a:rPr>
              <a:t>4.1 </a:t>
            </a:r>
            <a:r>
              <a:rPr lang="ja-JP" altLang="en-US" sz="3200" dirty="0">
                <a:solidFill>
                  <a:schemeClr val="tx1">
                    <a:lumMod val="50000"/>
                    <a:lumOff val="50000"/>
                  </a:schemeClr>
                </a:solidFill>
                <a:latin typeface="+mn-ea"/>
              </a:rPr>
              <a:t>３</a:t>
            </a:r>
            <a:r>
              <a:rPr lang="en-US" altLang="ja-JP" sz="3200" dirty="0">
                <a:solidFill>
                  <a:schemeClr val="tx1">
                    <a:lumMod val="50000"/>
                    <a:lumOff val="50000"/>
                  </a:schemeClr>
                </a:solidFill>
                <a:latin typeface="+mn-ea"/>
              </a:rPr>
              <a:t>D</a:t>
            </a:r>
            <a:r>
              <a:rPr lang="ja-JP" altLang="en-US" sz="3200" dirty="0">
                <a:solidFill>
                  <a:schemeClr val="tx1">
                    <a:lumMod val="50000"/>
                    <a:lumOff val="50000"/>
                  </a:schemeClr>
                </a:solidFill>
                <a:latin typeface="+mn-ea"/>
              </a:rPr>
              <a:t>ゲームの作成</a:t>
            </a:r>
            <a:endParaRPr lang="en-US" altLang="ja-JP" sz="3200" dirty="0">
              <a:solidFill>
                <a:schemeClr val="tx1">
                  <a:lumMod val="50000"/>
                  <a:lumOff val="50000"/>
                </a:schemeClr>
              </a:solidFill>
              <a:latin typeface="+mn-ea"/>
            </a:endParaRPr>
          </a:p>
          <a:p>
            <a:endParaRPr lang="en-US" altLang="ja-JP" sz="3200" b="1" dirty="0">
              <a:latin typeface="+mn-ea"/>
            </a:endParaRPr>
          </a:p>
          <a:p>
            <a:r>
              <a:rPr lang="en-US" altLang="ja-JP" sz="3200" b="1" dirty="0">
                <a:latin typeface="+mn-ea"/>
              </a:rPr>
              <a:t>4.2 AR</a:t>
            </a:r>
            <a:r>
              <a:rPr lang="ja-JP" altLang="en-US" sz="3200" b="1" dirty="0">
                <a:latin typeface="+mn-ea"/>
              </a:rPr>
              <a:t>（拡張現実）ゲームの作成</a:t>
            </a:r>
            <a:endParaRPr lang="en-US" altLang="ja-JP" sz="3200" b="1" dirty="0">
              <a:latin typeface="+mn-ea"/>
            </a:endParaRPr>
          </a:p>
          <a:p>
            <a:endParaRPr lang="en-US" altLang="ja-JP" sz="3200" b="1" dirty="0">
              <a:solidFill>
                <a:schemeClr val="tx1">
                  <a:lumMod val="50000"/>
                  <a:lumOff val="50000"/>
                </a:schemeClr>
              </a:solidFill>
              <a:latin typeface="+mn-ea"/>
            </a:endParaRPr>
          </a:p>
          <a:p>
            <a:r>
              <a:rPr lang="en-US" altLang="ja-JP" sz="3200" dirty="0" smtClean="0">
                <a:solidFill>
                  <a:schemeClr val="tx1">
                    <a:lumMod val="50000"/>
                    <a:lumOff val="50000"/>
                  </a:schemeClr>
                </a:solidFill>
                <a:latin typeface="+mn-ea"/>
              </a:rPr>
              <a:t>4.3 </a:t>
            </a:r>
            <a:r>
              <a:rPr lang="ja-JP" altLang="en-US" sz="3200" dirty="0" smtClean="0">
                <a:solidFill>
                  <a:schemeClr val="tx1">
                    <a:lumMod val="50000"/>
                    <a:lumOff val="50000"/>
                  </a:schemeClr>
                </a:solidFill>
                <a:latin typeface="+mn-ea"/>
              </a:rPr>
              <a:t>画像</a:t>
            </a:r>
            <a:r>
              <a:rPr lang="ja-JP" altLang="en-US" sz="3200" dirty="0">
                <a:solidFill>
                  <a:schemeClr val="tx1">
                    <a:lumMod val="50000"/>
                    <a:lumOff val="50000"/>
                  </a:schemeClr>
                </a:solidFill>
                <a:latin typeface="+mn-ea"/>
              </a:rPr>
              <a:t>処理に関連する</a:t>
            </a:r>
            <a:r>
              <a:rPr lang="ja-JP" altLang="en-US" sz="3200" dirty="0" smtClean="0">
                <a:solidFill>
                  <a:schemeClr val="tx1">
                    <a:lumMod val="50000"/>
                    <a:lumOff val="50000"/>
                  </a:schemeClr>
                </a:solidFill>
                <a:latin typeface="+mn-ea"/>
              </a:rPr>
              <a:t>ソフトウェア</a:t>
            </a:r>
            <a:endParaRPr lang="en-US" altLang="ja-JP" sz="3200" dirty="0" smtClean="0">
              <a:solidFill>
                <a:schemeClr val="tx1">
                  <a:lumMod val="50000"/>
                  <a:lumOff val="50000"/>
                </a:schemeClr>
              </a:solidFill>
              <a:latin typeface="+mn-ea"/>
            </a:endParaRPr>
          </a:p>
          <a:p>
            <a:endParaRPr lang="en-US" altLang="ja-JP" sz="3200" dirty="0">
              <a:solidFill>
                <a:schemeClr val="tx1">
                  <a:lumMod val="50000"/>
                  <a:lumOff val="50000"/>
                </a:schemeClr>
              </a:solidFill>
              <a:latin typeface="+mn-ea"/>
            </a:endParaRPr>
          </a:p>
          <a:p>
            <a:r>
              <a:rPr lang="en-US" altLang="ja-JP" sz="3200" dirty="0" smtClean="0">
                <a:solidFill>
                  <a:schemeClr val="tx1">
                    <a:lumMod val="50000"/>
                    <a:lumOff val="50000"/>
                  </a:schemeClr>
                </a:solidFill>
                <a:latin typeface="+mn-ea"/>
              </a:rPr>
              <a:t> &amp; </a:t>
            </a:r>
            <a:r>
              <a:rPr lang="ja-JP" altLang="en-US" sz="3200" dirty="0" smtClean="0">
                <a:solidFill>
                  <a:schemeClr val="tx1">
                    <a:lumMod val="50000"/>
                    <a:lumOff val="50000"/>
                  </a:schemeClr>
                </a:solidFill>
                <a:latin typeface="+mn-ea"/>
              </a:rPr>
              <a:t>コンピュータビジョン</a:t>
            </a:r>
            <a:r>
              <a:rPr lang="ja-JP" altLang="en-US" sz="3200" dirty="0">
                <a:solidFill>
                  <a:schemeClr val="tx1">
                    <a:lumMod val="50000"/>
                    <a:lumOff val="50000"/>
                  </a:schemeClr>
                </a:solidFill>
                <a:latin typeface="+mn-ea"/>
              </a:rPr>
              <a:t>を利用する</a:t>
            </a:r>
            <a:r>
              <a:rPr lang="en-US" altLang="ja-JP" sz="3200" dirty="0">
                <a:solidFill>
                  <a:schemeClr val="tx1">
                    <a:lumMod val="50000"/>
                    <a:lumOff val="50000"/>
                  </a:schemeClr>
                </a:solidFill>
                <a:latin typeface="+mn-ea"/>
              </a:rPr>
              <a:t>AI</a:t>
            </a:r>
            <a:r>
              <a:rPr lang="ja-JP" altLang="en-US" sz="3200" dirty="0">
                <a:solidFill>
                  <a:schemeClr val="tx1">
                    <a:lumMod val="50000"/>
                    <a:lumOff val="50000"/>
                  </a:schemeClr>
                </a:solidFill>
                <a:latin typeface="+mn-ea"/>
              </a:rPr>
              <a:t>ソフトウェア</a:t>
            </a:r>
            <a:endParaRPr lang="en-US" altLang="ja-JP" sz="3200" dirty="0">
              <a:solidFill>
                <a:schemeClr val="tx1">
                  <a:lumMod val="50000"/>
                  <a:lumOff val="50000"/>
                </a:schemeClr>
              </a:solidFill>
              <a:latin typeface="+mn-ea"/>
            </a:endParaRPr>
          </a:p>
          <a:p>
            <a:endParaRPr lang="en-US" altLang="ja-JP" sz="3200" dirty="0">
              <a:latin typeface="+mn-ea"/>
            </a:endParaRPr>
          </a:p>
          <a:p>
            <a:endParaRPr kumimoji="1" lang="ja-JP" altLang="en-US" sz="3200" b="1" dirty="0">
              <a:latin typeface="+mn-ea"/>
            </a:endParaRPr>
          </a:p>
        </p:txBody>
      </p:sp>
    </p:spTree>
    <p:extLst>
      <p:ext uri="{BB962C8B-B14F-4D97-AF65-F5344CB8AC3E}">
        <p14:creationId xmlns:p14="http://schemas.microsoft.com/office/powerpoint/2010/main" val="18041062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8939336" cy="1143000"/>
          </a:xfrm>
        </p:spPr>
        <p:txBody>
          <a:bodyPr>
            <a:normAutofit/>
          </a:bodyPr>
          <a:lstStyle/>
          <a:p>
            <a:pPr algn="l"/>
            <a:r>
              <a:rPr lang="ja-JP" altLang="en-US" b="1" dirty="0" smtClean="0">
                <a:latin typeface="+mn-ea"/>
              </a:rPr>
              <a:t>拡張現実ゲーム</a:t>
            </a:r>
            <a:r>
              <a:rPr lang="ja-JP" altLang="en-US" b="1" dirty="0">
                <a:latin typeface="+mn-ea"/>
              </a:rPr>
              <a:t>の作成</a:t>
            </a:r>
            <a:endParaRPr lang="en-US" altLang="ja-JP" b="1" dirty="0">
              <a:latin typeface="+mn-ea"/>
            </a:endParaRPr>
          </a:p>
        </p:txBody>
      </p:sp>
      <p:sp>
        <p:nvSpPr>
          <p:cNvPr id="3" name="コンテンツ プレースホルダー 2"/>
          <p:cNvSpPr>
            <a:spLocks noGrp="1"/>
          </p:cNvSpPr>
          <p:nvPr>
            <p:ph idx="1"/>
          </p:nvPr>
        </p:nvSpPr>
        <p:spPr/>
        <p:txBody>
          <a:bodyPr>
            <a:normAutofit/>
          </a:bodyPr>
          <a:lstStyle/>
          <a:p>
            <a:pPr marL="0" indent="0">
              <a:buNone/>
            </a:pPr>
            <a:r>
              <a:rPr lang="ja-JP" altLang="en-US" sz="3600" dirty="0" smtClean="0"/>
              <a:t>目次</a:t>
            </a:r>
            <a:endParaRPr lang="en-US" altLang="ja-JP" sz="3600" dirty="0" smtClean="0"/>
          </a:p>
          <a:p>
            <a:r>
              <a:rPr lang="ja-JP" altLang="en-US" sz="2400" dirty="0"/>
              <a:t>１</a:t>
            </a:r>
            <a:r>
              <a:rPr lang="ja-JP" altLang="en-US" sz="2400" dirty="0" smtClean="0"/>
              <a:t>．背景</a:t>
            </a:r>
            <a:endParaRPr lang="en-US" altLang="ja-JP" sz="2400" dirty="0" smtClean="0"/>
          </a:p>
          <a:p>
            <a:r>
              <a:rPr lang="ja-JP" altLang="en-US" sz="2400" dirty="0"/>
              <a:t>２</a:t>
            </a:r>
            <a:r>
              <a:rPr lang="ja-JP" altLang="en-US" sz="2400" dirty="0" smtClean="0"/>
              <a:t>．概要</a:t>
            </a:r>
            <a:endParaRPr lang="en-US" altLang="ja-JP" sz="2400" dirty="0" smtClean="0"/>
          </a:p>
          <a:p>
            <a:r>
              <a:rPr lang="ja-JP" altLang="en-US" sz="2400" dirty="0" smtClean="0"/>
              <a:t>３．ツールと技術</a:t>
            </a:r>
            <a:endParaRPr lang="en-US" altLang="ja-JP" sz="2400" dirty="0" smtClean="0"/>
          </a:p>
          <a:p>
            <a:r>
              <a:rPr lang="ja-JP" altLang="en-US" sz="2400" dirty="0" smtClean="0"/>
              <a:t>４．プロセス</a:t>
            </a:r>
            <a:endParaRPr lang="en-US" altLang="ja-JP" sz="2400" dirty="0" smtClean="0"/>
          </a:p>
          <a:p>
            <a:r>
              <a:rPr lang="ja-JP" altLang="en-US" sz="2400" dirty="0" smtClean="0"/>
              <a:t>５</a:t>
            </a:r>
            <a:r>
              <a:rPr lang="ja-JP" altLang="en-US" sz="2400" dirty="0"/>
              <a:t>．難しいところ</a:t>
            </a:r>
            <a:endParaRPr lang="en-US" altLang="ja-JP" sz="2400" dirty="0"/>
          </a:p>
          <a:p>
            <a:r>
              <a:rPr lang="ja-JP" altLang="en-US" sz="2400" dirty="0" smtClean="0"/>
              <a:t>６．感想</a:t>
            </a:r>
            <a:endParaRPr lang="en-US" altLang="ja-JP" sz="2400" dirty="0"/>
          </a:p>
          <a:p>
            <a:pPr marL="0" indent="0">
              <a:buNone/>
            </a:pPr>
            <a:r>
              <a:rPr lang="ja-JP" altLang="en-US" sz="2000" dirty="0" smtClean="0"/>
              <a:t>　　</a:t>
            </a:r>
            <a:endParaRPr lang="en-US" altLang="ja-JP" sz="2000" dirty="0" smtClean="0"/>
          </a:p>
          <a:p>
            <a:pPr marL="0" indent="0">
              <a:buNone/>
            </a:pPr>
            <a:r>
              <a:rPr lang="ja-JP" altLang="en-US" sz="2000" dirty="0"/>
              <a:t>　</a:t>
            </a:r>
            <a:r>
              <a:rPr lang="ja-JP" altLang="en-US" sz="2000" dirty="0" smtClean="0"/>
              <a:t>　</a:t>
            </a:r>
            <a:endParaRPr lang="en-US" altLang="ja-JP" sz="2000" dirty="0"/>
          </a:p>
          <a:p>
            <a:pPr marL="0" indent="0">
              <a:buNone/>
            </a:pPr>
            <a:endParaRPr kumimoji="1" lang="ja-JP" altLang="en-US" dirty="0"/>
          </a:p>
        </p:txBody>
      </p:sp>
    </p:spTree>
    <p:extLst>
      <p:ext uri="{BB962C8B-B14F-4D97-AF65-F5344CB8AC3E}">
        <p14:creationId xmlns:p14="http://schemas.microsoft.com/office/powerpoint/2010/main" val="27910818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１．</a:t>
            </a:r>
            <a:r>
              <a:rPr lang="ja-JP" altLang="en-US" dirty="0" smtClean="0"/>
              <a:t>背景</a:t>
            </a:r>
            <a:endParaRPr lang="en-US" altLang="ja-JP" dirty="0" smtClean="0"/>
          </a:p>
          <a:p>
            <a:pPr marL="0" indent="0">
              <a:buNone/>
            </a:pPr>
            <a:r>
              <a:rPr lang="ja-JP" altLang="en-US" sz="2000" dirty="0" smtClean="0"/>
              <a:t>　　</a:t>
            </a:r>
            <a:endParaRPr lang="en-US" altLang="ja-JP" sz="2000" dirty="0" smtClean="0"/>
          </a:p>
          <a:p>
            <a:pPr marL="0" indent="0">
              <a:buNone/>
            </a:pPr>
            <a:r>
              <a:rPr lang="ja-JP" altLang="en-US" sz="2000" dirty="0"/>
              <a:t>　</a:t>
            </a:r>
            <a:r>
              <a:rPr lang="ja-JP" altLang="en-US" sz="2000" dirty="0" smtClean="0"/>
              <a:t>　三年生</a:t>
            </a:r>
            <a:r>
              <a:rPr lang="ja-JP" altLang="en-US" sz="2000" dirty="0"/>
              <a:t>のときは、クラスの期末の宿題を仕上げるため</a:t>
            </a:r>
            <a:r>
              <a:rPr lang="ja-JP" altLang="en-US" sz="2000" dirty="0" smtClean="0"/>
              <a:t>に、このゲームを造った。　　</a:t>
            </a:r>
            <a:endParaRPr lang="en-US" altLang="ja-JP" sz="2000" dirty="0" smtClean="0"/>
          </a:p>
          <a:p>
            <a:pPr marL="0" indent="0">
              <a:buNone/>
            </a:pPr>
            <a:r>
              <a:rPr lang="ja-JP" altLang="en-US" sz="2000" dirty="0"/>
              <a:t>　</a:t>
            </a:r>
            <a:r>
              <a:rPr lang="ja-JP" altLang="en-US" sz="2000" dirty="0" smtClean="0"/>
              <a:t>　</a:t>
            </a:r>
            <a:endParaRPr lang="en-US" altLang="ja-JP" sz="2000" dirty="0"/>
          </a:p>
          <a:p>
            <a:pPr marL="0" indent="0">
              <a:buNone/>
            </a:pPr>
            <a:endParaRPr kumimoji="1" lang="ja-JP" altLang="en-US" dirty="0"/>
          </a:p>
        </p:txBody>
      </p:sp>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dirty="0">
                <a:latin typeface="+mn-ea"/>
              </a:rPr>
              <a:t>拡張現実ゲームの作成</a:t>
            </a:r>
            <a:endParaRPr lang="en-US" altLang="ja-JP" b="1" kern="0" dirty="0">
              <a:latin typeface="+mn-ea"/>
            </a:endParaRPr>
          </a:p>
        </p:txBody>
      </p:sp>
    </p:spTree>
    <p:extLst>
      <p:ext uri="{BB962C8B-B14F-4D97-AF65-F5344CB8AC3E}">
        <p14:creationId xmlns:p14="http://schemas.microsoft.com/office/powerpoint/2010/main" val="3676759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２</a:t>
            </a:r>
            <a:r>
              <a:rPr lang="ja-JP" altLang="en-US" dirty="0" smtClean="0"/>
              <a:t>．概要</a:t>
            </a:r>
            <a:endParaRPr lang="en-US" altLang="ja-JP" dirty="0" smtClean="0"/>
          </a:p>
          <a:p>
            <a:pPr marL="0" indent="0">
              <a:buNone/>
            </a:pPr>
            <a:r>
              <a:rPr lang="ja-JP" altLang="en-US" sz="2000" dirty="0" smtClean="0"/>
              <a:t>　　</a:t>
            </a:r>
            <a:endParaRPr lang="en-US" altLang="ja-JP" sz="2000" dirty="0" smtClean="0"/>
          </a:p>
          <a:p>
            <a:pPr marL="0" indent="0">
              <a:buNone/>
            </a:pPr>
            <a:r>
              <a:rPr lang="ja-JP" altLang="en-US" sz="2000" dirty="0" smtClean="0"/>
              <a:t>　　</a:t>
            </a:r>
          </a:p>
          <a:p>
            <a:pPr marL="0" indent="0">
              <a:buNone/>
            </a:pPr>
            <a:r>
              <a:rPr lang="ja-JP" altLang="en-US" sz="2000" dirty="0" smtClean="0"/>
              <a:t>　</a:t>
            </a:r>
            <a:endParaRPr lang="en-US" altLang="ja-JP" sz="2000" dirty="0" smtClean="0"/>
          </a:p>
          <a:p>
            <a:pPr marL="0" indent="0">
              <a:buNone/>
            </a:pPr>
            <a:r>
              <a:rPr lang="ja-JP" altLang="en-US" sz="2000" dirty="0"/>
              <a:t>　</a:t>
            </a:r>
            <a:r>
              <a:rPr lang="ja-JP" altLang="en-US" sz="2000" dirty="0" smtClean="0"/>
              <a:t>　</a:t>
            </a:r>
            <a:endParaRPr lang="en-US" altLang="ja-JP" sz="2000" dirty="0"/>
          </a:p>
          <a:p>
            <a:pPr marL="0" indent="0">
              <a:buNone/>
            </a:pPr>
            <a:endParaRPr kumimoji="1" lang="ja-JP" altLang="en-US" dirty="0"/>
          </a:p>
        </p:txBody>
      </p:sp>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dirty="0">
                <a:latin typeface="+mn-ea"/>
              </a:rPr>
              <a:t>拡張現実ゲームの作成</a:t>
            </a:r>
            <a:endParaRPr lang="en-US" altLang="ja-JP" b="1" kern="0" dirty="0">
              <a:latin typeface="+mn-ea"/>
            </a:endParaRPr>
          </a:p>
        </p:txBody>
      </p:sp>
      <p:graphicFrame>
        <p:nvGraphicFramePr>
          <p:cNvPr id="2" name="表 1"/>
          <p:cNvGraphicFramePr>
            <a:graphicFrameLocks noGrp="1"/>
          </p:cNvGraphicFramePr>
          <p:nvPr>
            <p:extLst>
              <p:ext uri="{D42A27DB-BD31-4B8C-83A1-F6EECF244321}">
                <p14:modId xmlns:p14="http://schemas.microsoft.com/office/powerpoint/2010/main" val="1969959690"/>
              </p:ext>
            </p:extLst>
          </p:nvPr>
        </p:nvGraphicFramePr>
        <p:xfrm>
          <a:off x="1259632" y="2492896"/>
          <a:ext cx="6288360" cy="2651760"/>
        </p:xfrm>
        <a:graphic>
          <a:graphicData uri="http://schemas.openxmlformats.org/drawingml/2006/table">
            <a:tbl>
              <a:tblPr firstRow="1" bandRow="1">
                <a:tableStyleId>{5C22544A-7EE6-4342-B048-85BDC9FD1C3A}</a:tableStyleId>
              </a:tblPr>
              <a:tblGrid>
                <a:gridCol w="1440160"/>
                <a:gridCol w="4848200"/>
              </a:tblGrid>
              <a:tr h="284201">
                <a:tc gridSpan="2">
                  <a:txBody>
                    <a:bodyPr/>
                    <a:lstStyle/>
                    <a:p>
                      <a:pPr algn="ctr"/>
                      <a:r>
                        <a:rPr kumimoji="1" lang="en-US" altLang="ja-JP" dirty="0" smtClean="0"/>
                        <a:t>AR</a:t>
                      </a:r>
                      <a:r>
                        <a:rPr kumimoji="1" lang="ja-JP" altLang="en-US" dirty="0" smtClean="0"/>
                        <a:t>（拡張現実）スマホゲーム</a:t>
                      </a:r>
                    </a:p>
                  </a:txBody>
                  <a:tcPr/>
                </a:tc>
                <a:tc hMerge="1">
                  <a:txBody>
                    <a:bodyPr/>
                    <a:lstStyle/>
                    <a:p>
                      <a:endParaRPr kumimoji="1" lang="ja-JP" altLang="en-US" dirty="0"/>
                    </a:p>
                  </a:txBody>
                  <a:tcPr/>
                </a:tc>
              </a:tr>
              <a:tr h="284201">
                <a:tc>
                  <a:txBody>
                    <a:bodyPr/>
                    <a:lstStyle/>
                    <a:p>
                      <a:r>
                        <a:rPr kumimoji="1" lang="ja-JP" altLang="en-US" dirty="0" smtClean="0"/>
                        <a:t>開発時間</a:t>
                      </a:r>
                      <a:endParaRPr kumimoji="1" lang="ja-JP" altLang="en-US" dirty="0"/>
                    </a:p>
                  </a:txBody>
                  <a:tcPr/>
                </a:tc>
                <a:tc>
                  <a:txBody>
                    <a:bodyPr/>
                    <a:lstStyle/>
                    <a:p>
                      <a:r>
                        <a:rPr kumimoji="1" lang="ja-JP" altLang="en-US" dirty="0" smtClean="0"/>
                        <a:t>３５時間以内</a:t>
                      </a:r>
                      <a:endParaRPr kumimoji="1" lang="ja-JP" altLang="en-US" dirty="0"/>
                    </a:p>
                  </a:txBody>
                  <a:tcPr/>
                </a:tc>
              </a:tr>
              <a:tr h="284201">
                <a:tc>
                  <a:txBody>
                    <a:bodyPr/>
                    <a:lstStyle/>
                    <a:p>
                      <a:r>
                        <a:rPr kumimoji="1" lang="ja-JP" altLang="en-US" dirty="0" smtClean="0"/>
                        <a:t>遊ぶ方</a:t>
                      </a:r>
                      <a:endParaRPr kumimoji="1" lang="ja-JP" altLang="en-US" dirty="0"/>
                    </a:p>
                  </a:txBody>
                  <a:tcPr/>
                </a:tc>
                <a:tc>
                  <a:txBody>
                    <a:bodyPr/>
                    <a:lstStyle/>
                    <a:p>
                      <a:r>
                        <a:rPr kumimoji="1" lang="en-US" altLang="ja-JP" dirty="0" smtClean="0"/>
                        <a:t>APK</a:t>
                      </a:r>
                      <a:r>
                        <a:rPr kumimoji="1" lang="ja-JP" altLang="en-US" dirty="0" smtClean="0"/>
                        <a:t>でアンドロイド端末にゲームをインストールしたあと、ゲームを開いて特定なラッピングペーパーをスキャンして、ゲームスタートする。</a:t>
                      </a:r>
                      <a:endParaRPr kumimoji="1" lang="en-US" altLang="ja-JP" dirty="0" smtClean="0"/>
                    </a:p>
                  </a:txBody>
                  <a:tcPr/>
                </a:tc>
              </a:tr>
              <a:tr h="284201">
                <a:tc>
                  <a:txBody>
                    <a:bodyPr/>
                    <a:lstStyle/>
                    <a:p>
                      <a:r>
                        <a:rPr kumimoji="1" lang="ja-JP" altLang="en-US" dirty="0" smtClean="0"/>
                        <a:t>ストーリー</a:t>
                      </a:r>
                      <a:endParaRPr kumimoji="1" lang="ja-JP" altLang="en-US" dirty="0"/>
                    </a:p>
                  </a:txBody>
                  <a:tcPr/>
                </a:tc>
                <a:tc>
                  <a:txBody>
                    <a:bodyPr/>
                    <a:lstStyle/>
                    <a:p>
                      <a:r>
                        <a:rPr kumimoji="1" lang="ja-JP" altLang="en-US" dirty="0" smtClean="0"/>
                        <a:t>プレイヤーは公園内のモンスター達を回避して宝物を盗む。</a:t>
                      </a:r>
                      <a:endParaRPr kumimoji="1" lang="ja-JP" altLang="en-US" dirty="0"/>
                    </a:p>
                  </a:txBody>
                  <a:tcPr/>
                </a:tc>
              </a:tr>
              <a:tr h="284201">
                <a:tc>
                  <a:txBody>
                    <a:bodyPr/>
                    <a:lstStyle/>
                    <a:p>
                      <a:r>
                        <a:rPr kumimoji="1" lang="ja-JP" altLang="en-US" dirty="0" smtClean="0"/>
                        <a:t>クリア条件</a:t>
                      </a:r>
                    </a:p>
                  </a:txBody>
                  <a:tcPr/>
                </a:tc>
                <a:tc>
                  <a:txBody>
                    <a:bodyPr/>
                    <a:lstStyle/>
                    <a:p>
                      <a:r>
                        <a:rPr kumimoji="1" lang="ja-JP" altLang="en-US" dirty="0" smtClean="0"/>
                        <a:t>プレイヤーはすべての宝物を拾ってしまう。</a:t>
                      </a:r>
                      <a:endParaRPr kumimoji="1" lang="ja-JP" altLang="en-US" dirty="0"/>
                    </a:p>
                  </a:txBody>
                  <a:tcPr/>
                </a:tc>
              </a:tr>
            </a:tbl>
          </a:graphicData>
        </a:graphic>
      </p:graphicFrame>
      <p:sp>
        <p:nvSpPr>
          <p:cNvPr id="6" name="テキスト ボックス 5"/>
          <p:cNvSpPr txBox="1"/>
          <p:nvPr/>
        </p:nvSpPr>
        <p:spPr>
          <a:xfrm>
            <a:off x="1137202" y="5517232"/>
            <a:ext cx="7128792" cy="369332"/>
          </a:xfrm>
          <a:prstGeom prst="rect">
            <a:avLst/>
          </a:prstGeom>
          <a:noFill/>
        </p:spPr>
        <p:txBody>
          <a:bodyPr wrap="square" rtlCol="0">
            <a:spAutoFit/>
          </a:bodyPr>
          <a:lstStyle/>
          <a:p>
            <a:r>
              <a:rPr kumimoji="1" lang="en-US" altLang="ja-JP" dirty="0" smtClean="0"/>
              <a:t>PS</a:t>
            </a:r>
            <a:r>
              <a:rPr lang="ja-JP" altLang="en-US" dirty="0"/>
              <a:t>：プレイヤーはマップから落とす</a:t>
            </a:r>
            <a:r>
              <a:rPr lang="ja-JP" altLang="en-US" dirty="0" smtClean="0"/>
              <a:t>とすると</a:t>
            </a:r>
            <a:r>
              <a:rPr lang="ja-JP" altLang="en-US" dirty="0"/>
              <a:t>直ちに</a:t>
            </a:r>
            <a:r>
              <a:rPr lang="ja-JP" altLang="en-US" dirty="0" smtClean="0"/>
              <a:t>ゲームオーバーする。</a:t>
            </a:r>
            <a:endParaRPr kumimoji="1" lang="ja-JP" altLang="en-US" dirty="0"/>
          </a:p>
        </p:txBody>
      </p:sp>
    </p:spTree>
    <p:extLst>
      <p:ext uri="{BB962C8B-B14F-4D97-AF65-F5344CB8AC3E}">
        <p14:creationId xmlns:p14="http://schemas.microsoft.com/office/powerpoint/2010/main" val="26359247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３</a:t>
            </a:r>
            <a:r>
              <a:rPr lang="ja-JP" altLang="en-US" dirty="0" smtClean="0"/>
              <a:t>．</a:t>
            </a:r>
            <a:r>
              <a:rPr lang="ja-JP" altLang="en-US" dirty="0"/>
              <a:t>ツールと</a:t>
            </a:r>
            <a:r>
              <a:rPr lang="ja-JP" altLang="en-US" dirty="0" smtClean="0"/>
              <a:t>技術</a:t>
            </a:r>
            <a:endParaRPr lang="en-US" altLang="ja-JP" dirty="0" smtClean="0"/>
          </a:p>
          <a:p>
            <a:pPr marL="0" indent="0">
              <a:buNone/>
            </a:pPr>
            <a:r>
              <a:rPr lang="ja-JP" altLang="en-US" sz="2000" dirty="0" smtClean="0"/>
              <a:t>　　</a:t>
            </a:r>
            <a:endParaRPr lang="en-US" altLang="ja-JP" sz="2000" dirty="0" smtClean="0"/>
          </a:p>
          <a:p>
            <a:pPr marL="0" indent="0">
              <a:buNone/>
            </a:pPr>
            <a:r>
              <a:rPr lang="ja-JP" altLang="en-US" sz="2000" dirty="0"/>
              <a:t>　</a:t>
            </a:r>
            <a:r>
              <a:rPr lang="ja-JP" altLang="en-US" sz="2000" dirty="0" smtClean="0"/>
              <a:t>　</a:t>
            </a:r>
            <a:r>
              <a:rPr lang="en-US" altLang="ja-JP" sz="2000" dirty="0" err="1"/>
              <a:t>Vuforia</a:t>
            </a:r>
            <a:r>
              <a:rPr lang="ja-JP" altLang="en-US" sz="2000" dirty="0"/>
              <a:t>　</a:t>
            </a:r>
            <a:r>
              <a:rPr lang="en-US" altLang="ja-JP" sz="2000" dirty="0" smtClean="0"/>
              <a:t>SDK</a:t>
            </a:r>
            <a:r>
              <a:rPr lang="ja-JP" altLang="en-US" sz="2000" dirty="0" smtClean="0"/>
              <a:t>と</a:t>
            </a:r>
            <a:r>
              <a:rPr lang="en-US" altLang="ja-JP" sz="2000" dirty="0" smtClean="0"/>
              <a:t>Unity</a:t>
            </a:r>
            <a:r>
              <a:rPr lang="ja-JP" altLang="en-US" sz="2000" dirty="0" smtClean="0"/>
              <a:t>を</a:t>
            </a:r>
            <a:r>
              <a:rPr lang="ja-JP" altLang="en-US" sz="2000" dirty="0"/>
              <a:t>利用して、</a:t>
            </a:r>
            <a:r>
              <a:rPr lang="en-US" altLang="ja-JP" sz="2000" dirty="0"/>
              <a:t>Android</a:t>
            </a:r>
            <a:r>
              <a:rPr lang="ja-JP" altLang="en-US" sz="2000" dirty="0"/>
              <a:t>スマートフォンゲームをつくった。</a:t>
            </a:r>
            <a:r>
              <a:rPr lang="ja-JP" altLang="en-US" sz="2000" dirty="0" smtClean="0"/>
              <a:t>　　</a:t>
            </a:r>
            <a:endParaRPr lang="en-US" altLang="ja-JP" sz="2000" dirty="0" smtClean="0"/>
          </a:p>
          <a:p>
            <a:pPr marL="0" indent="0">
              <a:buNone/>
            </a:pPr>
            <a:r>
              <a:rPr lang="ja-JP" altLang="en-US" sz="2000" dirty="0"/>
              <a:t>　</a:t>
            </a:r>
            <a:r>
              <a:rPr lang="ja-JP" altLang="en-US" sz="2000" dirty="0" smtClean="0"/>
              <a:t>　</a:t>
            </a:r>
            <a:endParaRPr lang="en-US" altLang="ja-JP" sz="2000" dirty="0" smtClean="0"/>
          </a:p>
          <a:p>
            <a:pPr marL="0" indent="0">
              <a:buNone/>
            </a:pPr>
            <a:r>
              <a:rPr lang="ja-JP" altLang="en-US" sz="2000" dirty="0"/>
              <a:t>　</a:t>
            </a:r>
            <a:r>
              <a:rPr lang="ja-JP" altLang="en-US" sz="2000" dirty="0" smtClean="0"/>
              <a:t>　</a:t>
            </a:r>
            <a:r>
              <a:rPr lang="en-US" altLang="ja-JP" sz="2000" dirty="0"/>
              <a:t> </a:t>
            </a:r>
            <a:r>
              <a:rPr lang="en-US" altLang="ja-JP" sz="2000" dirty="0" err="1"/>
              <a:t>Vuforia</a:t>
            </a:r>
            <a:r>
              <a:rPr lang="ja-JP" altLang="en-US" sz="2000" dirty="0"/>
              <a:t>　</a:t>
            </a:r>
            <a:r>
              <a:rPr lang="en-US" altLang="ja-JP" sz="2000" dirty="0" smtClean="0"/>
              <a:t>SDK</a:t>
            </a:r>
            <a:r>
              <a:rPr lang="ja-JP" altLang="en-US" sz="2000" dirty="0" smtClean="0"/>
              <a:t>とは？</a:t>
            </a:r>
            <a:endParaRPr lang="en-US" altLang="ja-JP" sz="2000" dirty="0" smtClean="0"/>
          </a:p>
          <a:p>
            <a:pPr marL="0" indent="0">
              <a:buNone/>
            </a:pPr>
            <a:endParaRPr lang="en-US" altLang="ja-JP" sz="2000" dirty="0" smtClean="0"/>
          </a:p>
          <a:p>
            <a:pPr marL="0" indent="0">
              <a:buNone/>
            </a:pPr>
            <a:r>
              <a:rPr lang="ja-JP" altLang="en-US" sz="2000" dirty="0"/>
              <a:t>　</a:t>
            </a:r>
            <a:r>
              <a:rPr lang="ja-JP" altLang="en-US" sz="2000" dirty="0" smtClean="0"/>
              <a:t>　</a:t>
            </a:r>
            <a:r>
              <a:rPr lang="en-US" altLang="ja-JP" sz="2000" dirty="0" err="1"/>
              <a:t>Vuforia</a:t>
            </a:r>
            <a:r>
              <a:rPr lang="en-US" altLang="ja-JP" sz="2000" dirty="0"/>
              <a:t> is an augmented reality software development kit (SDK) for mobile devices that enables the creation of augmented reality applications</a:t>
            </a:r>
            <a:r>
              <a:rPr lang="en-US" altLang="ja-JP" sz="2000" dirty="0" smtClean="0"/>
              <a:t>. </a:t>
            </a:r>
            <a:r>
              <a:rPr lang="en-US" altLang="ja-JP" sz="2000" dirty="0"/>
              <a:t>It uses computer vision technology to recognize and track planar images (Image Targets) and simple 3D objects, such as boxes, in real time. </a:t>
            </a:r>
          </a:p>
          <a:p>
            <a:pPr marL="0" indent="0">
              <a:buNone/>
            </a:pPr>
            <a:endParaRPr kumimoji="1" lang="ja-JP" altLang="en-US" dirty="0"/>
          </a:p>
        </p:txBody>
      </p:sp>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dirty="0">
                <a:latin typeface="+mn-ea"/>
              </a:rPr>
              <a:t>拡張現実ゲームの作成</a:t>
            </a:r>
            <a:endParaRPr lang="en-US" altLang="ja-JP" b="1" kern="0" dirty="0">
              <a:latin typeface="+mn-ea"/>
            </a:endParaRPr>
          </a:p>
        </p:txBody>
      </p:sp>
    </p:spTree>
    <p:extLst>
      <p:ext uri="{BB962C8B-B14F-4D97-AF65-F5344CB8AC3E}">
        <p14:creationId xmlns:p14="http://schemas.microsoft.com/office/powerpoint/2010/main" val="26359247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３</a:t>
            </a:r>
            <a:r>
              <a:rPr lang="ja-JP" altLang="en-US" dirty="0" smtClean="0"/>
              <a:t>．</a:t>
            </a:r>
            <a:r>
              <a:rPr lang="ja-JP" altLang="en-US" dirty="0"/>
              <a:t>ツールと</a:t>
            </a:r>
            <a:r>
              <a:rPr lang="ja-JP" altLang="en-US" dirty="0" smtClean="0"/>
              <a:t>技術</a:t>
            </a:r>
            <a:endParaRPr lang="en-US" altLang="ja-JP" dirty="0" smtClean="0"/>
          </a:p>
          <a:p>
            <a:pPr marL="0" indent="0">
              <a:buNone/>
            </a:pPr>
            <a:r>
              <a:rPr lang="ja-JP" altLang="en-US" sz="2000" dirty="0" smtClean="0"/>
              <a:t>　　</a:t>
            </a:r>
            <a:endParaRPr lang="en-US" altLang="ja-JP" sz="2000" dirty="0" smtClean="0"/>
          </a:p>
          <a:p>
            <a:pPr marL="0" indent="0">
              <a:buNone/>
            </a:pPr>
            <a:r>
              <a:rPr lang="ja-JP" altLang="en-US" sz="2000" dirty="0"/>
              <a:t>　</a:t>
            </a:r>
            <a:r>
              <a:rPr lang="ja-JP" altLang="en-US" sz="2000" dirty="0" smtClean="0"/>
              <a:t>　</a:t>
            </a:r>
            <a:endParaRPr kumimoji="1" lang="ja-JP" altLang="en-US" dirty="0"/>
          </a:p>
        </p:txBody>
      </p:sp>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dirty="0">
                <a:latin typeface="+mn-ea"/>
              </a:rPr>
              <a:t>拡張現実ゲームの作成</a:t>
            </a:r>
            <a:endParaRPr lang="en-US" altLang="ja-JP" b="1" kern="0" dirty="0">
              <a:latin typeface="+mn-ea"/>
            </a:endParaRPr>
          </a:p>
        </p:txBody>
      </p:sp>
      <p:pic>
        <p:nvPicPr>
          <p:cNvPr id="205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1303" t="10703" r="22339"/>
          <a:stretch/>
        </p:blipFill>
        <p:spPr bwMode="auto">
          <a:xfrm>
            <a:off x="2123728" y="2385274"/>
            <a:ext cx="4464496" cy="3978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テキスト ボックス 3"/>
          <p:cNvSpPr txBox="1"/>
          <p:nvPr/>
        </p:nvSpPr>
        <p:spPr>
          <a:xfrm>
            <a:off x="2843808" y="6390489"/>
            <a:ext cx="3024336" cy="307777"/>
          </a:xfrm>
          <a:prstGeom prst="rect">
            <a:avLst/>
          </a:prstGeom>
          <a:noFill/>
        </p:spPr>
        <p:txBody>
          <a:bodyPr wrap="square" rtlCol="0">
            <a:spAutoFit/>
          </a:bodyPr>
          <a:lstStyle/>
          <a:p>
            <a:r>
              <a:rPr lang="en-US" altLang="ja-JP" sz="1400" dirty="0" err="1"/>
              <a:t>Vuforia</a:t>
            </a:r>
            <a:r>
              <a:rPr lang="ja-JP" altLang="en-US" sz="1400" dirty="0"/>
              <a:t> </a:t>
            </a:r>
            <a:r>
              <a:rPr lang="en-US" altLang="ja-JP" sz="1400" dirty="0" smtClean="0"/>
              <a:t>Developer Portal</a:t>
            </a:r>
            <a:r>
              <a:rPr lang="ja-JP" altLang="en-US" sz="1400" dirty="0" smtClean="0"/>
              <a:t>のサイト</a:t>
            </a:r>
            <a:endParaRPr kumimoji="1" lang="ja-JP" altLang="en-US" sz="1400" dirty="0"/>
          </a:p>
        </p:txBody>
      </p:sp>
    </p:spTree>
    <p:extLst>
      <p:ext uri="{BB962C8B-B14F-4D97-AF65-F5344CB8AC3E}">
        <p14:creationId xmlns:p14="http://schemas.microsoft.com/office/powerpoint/2010/main" val="7424843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４</a:t>
            </a:r>
            <a:r>
              <a:rPr lang="ja-JP" altLang="en-US" dirty="0" smtClean="0"/>
              <a:t>．プロセス</a:t>
            </a:r>
            <a:endParaRPr lang="en-US" altLang="ja-JP" dirty="0" smtClean="0"/>
          </a:p>
          <a:p>
            <a:pPr marL="0" indent="0">
              <a:buNone/>
            </a:pPr>
            <a:r>
              <a:rPr lang="ja-JP" altLang="en-US" sz="2000" dirty="0" smtClean="0"/>
              <a:t>　　</a:t>
            </a:r>
            <a:endParaRPr lang="en-US" altLang="ja-JP" sz="2000" dirty="0" smtClean="0"/>
          </a:p>
          <a:p>
            <a:pPr marL="0" indent="0">
              <a:buNone/>
            </a:pPr>
            <a:r>
              <a:rPr lang="ja-JP" altLang="en-US" sz="2000" dirty="0"/>
              <a:t>　</a:t>
            </a:r>
            <a:r>
              <a:rPr lang="ja-JP" altLang="en-US" sz="2000" dirty="0" smtClean="0"/>
              <a:t>　</a:t>
            </a:r>
            <a:r>
              <a:rPr lang="en-US" altLang="ja-JP" sz="2000" dirty="0"/>
              <a:t>a</a:t>
            </a:r>
            <a:r>
              <a:rPr lang="en-US" altLang="ja-JP" sz="2000" dirty="0" smtClean="0"/>
              <a:t>. </a:t>
            </a:r>
            <a:r>
              <a:rPr lang="ja-JP" altLang="en-US" sz="2000" dirty="0" smtClean="0"/>
              <a:t>識別</a:t>
            </a:r>
            <a:r>
              <a:rPr lang="ja-JP" altLang="en-US" sz="2000" dirty="0"/>
              <a:t>したいオブジェクトまたは画像を</a:t>
            </a:r>
            <a:r>
              <a:rPr lang="ja-JP" altLang="en-US" sz="2000" dirty="0" smtClean="0"/>
              <a:t>準備する。</a:t>
            </a:r>
            <a:endParaRPr kumimoji="1" lang="ja-JP" altLang="en-US" dirty="0"/>
          </a:p>
        </p:txBody>
      </p:sp>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dirty="0">
                <a:latin typeface="+mn-ea"/>
              </a:rPr>
              <a:t>拡張現実ゲームの作成</a:t>
            </a:r>
            <a:endParaRPr lang="en-US" altLang="ja-JP" b="1" kern="0" dirty="0">
              <a:latin typeface="+mn-ea"/>
            </a:endParaRPr>
          </a:p>
        </p:txBody>
      </p:sp>
    </p:spTree>
    <p:extLst>
      <p:ext uri="{BB962C8B-B14F-4D97-AF65-F5344CB8AC3E}">
        <p14:creationId xmlns:p14="http://schemas.microsoft.com/office/powerpoint/2010/main" val="26359247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４</a:t>
            </a:r>
            <a:r>
              <a:rPr lang="ja-JP" altLang="en-US" dirty="0" smtClean="0"/>
              <a:t>．プロセス</a:t>
            </a:r>
            <a:endParaRPr lang="en-US" altLang="ja-JP" dirty="0" smtClean="0"/>
          </a:p>
          <a:p>
            <a:pPr marL="0" indent="0">
              <a:buNone/>
            </a:pPr>
            <a:r>
              <a:rPr lang="ja-JP" altLang="en-US" sz="2000" dirty="0" smtClean="0"/>
              <a:t>　　</a:t>
            </a:r>
            <a:endParaRPr lang="en-US" altLang="ja-JP" sz="2000" dirty="0" smtClean="0"/>
          </a:p>
          <a:p>
            <a:pPr marL="0" indent="0">
              <a:buNone/>
            </a:pPr>
            <a:r>
              <a:rPr lang="ja-JP" altLang="en-US" sz="2000" dirty="0"/>
              <a:t>　</a:t>
            </a:r>
            <a:r>
              <a:rPr lang="ja-JP" altLang="en-US" sz="2000" dirty="0" smtClean="0"/>
              <a:t>　ｂ</a:t>
            </a:r>
            <a:r>
              <a:rPr lang="en-US" altLang="ja-JP" sz="2000" dirty="0" smtClean="0"/>
              <a:t>. </a:t>
            </a:r>
            <a:r>
              <a:rPr lang="en-US" altLang="ja-JP" sz="2000" dirty="0" err="1" smtClean="0"/>
              <a:t>Vuforia</a:t>
            </a:r>
            <a:r>
              <a:rPr lang="ja-JP" altLang="en-US" sz="2000" dirty="0" smtClean="0"/>
              <a:t> </a:t>
            </a:r>
            <a:r>
              <a:rPr lang="en-US" altLang="ja-JP" sz="2000" dirty="0" smtClean="0"/>
              <a:t>Developer Portal</a:t>
            </a:r>
            <a:r>
              <a:rPr lang="ja-JP" altLang="en-US" sz="2000" dirty="0" smtClean="0"/>
              <a:t>のウェブサイト</a:t>
            </a:r>
            <a:r>
              <a:rPr lang="ja-JP" altLang="en-US" sz="2000" dirty="0"/>
              <a:t>を登録し、識別</a:t>
            </a:r>
            <a:r>
              <a:rPr lang="ja-JP" altLang="en-US" sz="2000" dirty="0" smtClean="0"/>
              <a:t>したいものに</a:t>
            </a:r>
            <a:r>
              <a:rPr lang="ja-JP" altLang="en-US" sz="2000" dirty="0"/>
              <a:t>関する情報をアップロードします。</a:t>
            </a:r>
            <a:endParaRPr kumimoji="1" lang="ja-JP" altLang="en-US" dirty="0"/>
          </a:p>
        </p:txBody>
      </p:sp>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dirty="0">
                <a:latin typeface="+mn-ea"/>
              </a:rPr>
              <a:t>拡張現実ゲームの作成</a:t>
            </a:r>
            <a:endParaRPr lang="en-US" altLang="ja-JP" b="1" kern="0" dirty="0">
              <a:latin typeface="+mn-ea"/>
            </a:endParaRPr>
          </a:p>
        </p:txBody>
      </p:sp>
    </p:spTree>
    <p:extLst>
      <p:ext uri="{BB962C8B-B14F-4D97-AF65-F5344CB8AC3E}">
        <p14:creationId xmlns:p14="http://schemas.microsoft.com/office/powerpoint/2010/main" val="17450934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４</a:t>
            </a:r>
            <a:r>
              <a:rPr lang="ja-JP" altLang="en-US" dirty="0" smtClean="0"/>
              <a:t>．プロセス</a:t>
            </a:r>
            <a:endParaRPr lang="en-US" altLang="ja-JP" dirty="0" smtClean="0"/>
          </a:p>
          <a:p>
            <a:pPr marL="0" indent="0">
              <a:buNone/>
            </a:pPr>
            <a:r>
              <a:rPr lang="ja-JP" altLang="en-US" sz="2000" dirty="0" smtClean="0"/>
              <a:t>　　</a:t>
            </a:r>
            <a:endParaRPr lang="en-US" altLang="ja-JP" sz="2000" dirty="0" smtClean="0"/>
          </a:p>
          <a:p>
            <a:pPr marL="0" indent="0">
              <a:buNone/>
            </a:pPr>
            <a:r>
              <a:rPr lang="ja-JP" altLang="en-US" sz="2000" dirty="0"/>
              <a:t>　</a:t>
            </a:r>
            <a:r>
              <a:rPr lang="ja-JP" altLang="en-US" sz="2000" dirty="0" smtClean="0"/>
              <a:t>　ｃ</a:t>
            </a:r>
            <a:r>
              <a:rPr lang="en-US" altLang="ja-JP" sz="2000" dirty="0" smtClean="0"/>
              <a:t>. </a:t>
            </a:r>
            <a:r>
              <a:rPr lang="en-US" altLang="ja-JP" sz="2000" dirty="0" err="1"/>
              <a:t>Vuforia</a:t>
            </a:r>
            <a:r>
              <a:rPr lang="ja-JP" altLang="en-US" sz="2000" dirty="0"/>
              <a:t>　</a:t>
            </a:r>
            <a:r>
              <a:rPr lang="en-US" altLang="ja-JP" sz="2000" dirty="0" smtClean="0"/>
              <a:t>SDK</a:t>
            </a:r>
            <a:r>
              <a:rPr lang="ja-JP" altLang="en-US" sz="2000" dirty="0" smtClean="0"/>
              <a:t>を</a:t>
            </a:r>
            <a:r>
              <a:rPr lang="ja-JP" altLang="en-US" sz="2000" dirty="0"/>
              <a:t>ダウンロードし、それを</a:t>
            </a:r>
            <a:r>
              <a:rPr lang="en-US" altLang="ja-JP" sz="2000" dirty="0"/>
              <a:t>unity</a:t>
            </a:r>
            <a:r>
              <a:rPr lang="ja-JP" altLang="en-US" sz="2000" dirty="0"/>
              <a:t>プロジェクトにインポートして、適切な設定を</a:t>
            </a:r>
            <a:r>
              <a:rPr lang="ja-JP" altLang="en-US" sz="2000" dirty="0" smtClean="0"/>
              <a:t>行う。</a:t>
            </a:r>
            <a:endParaRPr lang="en-US" altLang="ja-JP" sz="2000" dirty="0"/>
          </a:p>
          <a:p>
            <a:pPr marL="0" indent="0">
              <a:buNone/>
            </a:pPr>
            <a:endParaRPr kumimoji="1" lang="ja-JP" altLang="en-US" dirty="0"/>
          </a:p>
        </p:txBody>
      </p:sp>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dirty="0">
                <a:latin typeface="+mn-ea"/>
              </a:rPr>
              <a:t>拡張現実ゲームの作成</a:t>
            </a:r>
            <a:endParaRPr lang="en-US" altLang="ja-JP" b="1" kern="0" dirty="0">
              <a:latin typeface="+mn-ea"/>
            </a:endParaRPr>
          </a:p>
        </p:txBody>
      </p:sp>
    </p:spTree>
    <p:extLst>
      <p:ext uri="{BB962C8B-B14F-4D97-AF65-F5344CB8AC3E}">
        <p14:creationId xmlns:p14="http://schemas.microsoft.com/office/powerpoint/2010/main" val="21560993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8229600" cy="1143000"/>
          </a:xfrm>
        </p:spPr>
        <p:txBody>
          <a:bodyPr/>
          <a:lstStyle/>
          <a:p>
            <a:pPr algn="l"/>
            <a:r>
              <a:rPr lang="ja-JP" altLang="en-US" dirty="0" smtClean="0"/>
              <a:t>１．自分の専攻</a:t>
            </a:r>
            <a:endParaRPr kumimoji="1" lang="ja-JP" altLang="en-US" dirty="0"/>
          </a:p>
        </p:txBody>
      </p:sp>
      <p:sp>
        <p:nvSpPr>
          <p:cNvPr id="3" name="コンテンツ プレースホルダー 2"/>
          <p:cNvSpPr>
            <a:spLocks noGrp="1"/>
          </p:cNvSpPr>
          <p:nvPr>
            <p:ph idx="1"/>
          </p:nvPr>
        </p:nvSpPr>
        <p:spPr>
          <a:xfrm>
            <a:off x="457200" y="1500174"/>
            <a:ext cx="8229600" cy="4881154"/>
          </a:xfrm>
        </p:spPr>
        <p:txBody>
          <a:bodyPr>
            <a:normAutofit fontScale="92500" lnSpcReduction="20000"/>
          </a:bodyPr>
          <a:lstStyle/>
          <a:p>
            <a:pPr marL="0" indent="0">
              <a:buNone/>
            </a:pPr>
            <a:r>
              <a:rPr lang="ja-JP" altLang="en-US" dirty="0"/>
              <a:t>デジタルメディア</a:t>
            </a:r>
            <a:r>
              <a:rPr lang="ja-JP" altLang="en-US" dirty="0" smtClean="0"/>
              <a:t>技術とは？</a:t>
            </a:r>
            <a:endParaRPr lang="en-US" altLang="ja-JP" dirty="0" smtClean="0"/>
          </a:p>
          <a:p>
            <a:endParaRPr kumimoji="1" lang="en-US" altLang="ja-JP" sz="2000" dirty="0"/>
          </a:p>
          <a:p>
            <a:r>
              <a:rPr lang="ja-JP" altLang="en-US" sz="2000" dirty="0"/>
              <a:t>新しい画像処理ソフトウェア</a:t>
            </a:r>
            <a:r>
              <a:rPr lang="ja-JP" altLang="en-US" sz="2000" dirty="0" smtClean="0"/>
              <a:t>をつくるために</a:t>
            </a:r>
            <a:endParaRPr lang="en-US" altLang="ja-JP" sz="2000" dirty="0" smtClean="0"/>
          </a:p>
          <a:p>
            <a:pPr marL="0" indent="0">
              <a:buNone/>
            </a:pPr>
            <a:endParaRPr lang="en-US" altLang="ja-JP" sz="2000" dirty="0" smtClean="0"/>
          </a:p>
          <a:p>
            <a:r>
              <a:rPr lang="ja-JP" altLang="en-US" sz="2000" dirty="0" smtClean="0"/>
              <a:t>計算機アーキテクチャ</a:t>
            </a:r>
            <a:r>
              <a:rPr lang="ja-JP" altLang="en-US" sz="2000" dirty="0"/>
              <a:t>（</a:t>
            </a:r>
            <a:r>
              <a:rPr lang="en-US" altLang="ja-JP" sz="2000" dirty="0"/>
              <a:t>Computer </a:t>
            </a:r>
            <a:r>
              <a:rPr lang="en-US" altLang="ja-JP" sz="2000" dirty="0" smtClean="0"/>
              <a:t>Architecture</a:t>
            </a:r>
            <a:r>
              <a:rPr lang="ja-JP" altLang="en-US" sz="2000" dirty="0" smtClean="0"/>
              <a:t>）</a:t>
            </a:r>
            <a:r>
              <a:rPr lang="en-US" altLang="ja-JP" sz="2000" dirty="0" smtClean="0"/>
              <a:t>:CPU</a:t>
            </a:r>
            <a:r>
              <a:rPr lang="ja-JP" altLang="en-US" sz="2000" dirty="0" err="1" smtClean="0"/>
              <a:t>、</a:t>
            </a:r>
            <a:r>
              <a:rPr lang="en-US" altLang="ja-JP" sz="2000" dirty="0" smtClean="0"/>
              <a:t>GPU</a:t>
            </a:r>
            <a:r>
              <a:rPr lang="ja-JP" altLang="en-US" sz="2000" dirty="0" err="1" smtClean="0"/>
              <a:t>、</a:t>
            </a:r>
            <a:r>
              <a:rPr lang="ja-JP" altLang="en-US" sz="2000" dirty="0" smtClean="0"/>
              <a:t>メモリーなど</a:t>
            </a:r>
            <a:endParaRPr lang="en-US" altLang="ja-JP" sz="2000" dirty="0" smtClean="0"/>
          </a:p>
          <a:p>
            <a:r>
              <a:rPr lang="ja-JP" altLang="en-US" sz="2000" dirty="0" smtClean="0"/>
              <a:t>コンピュータネットワーク（</a:t>
            </a:r>
            <a:r>
              <a:rPr lang="en-US" altLang="ja-JP" sz="2000" dirty="0" smtClean="0"/>
              <a:t>Computer Network</a:t>
            </a:r>
            <a:r>
              <a:rPr lang="ja-JP" altLang="en-US" sz="2000" dirty="0" smtClean="0"/>
              <a:t>）</a:t>
            </a:r>
            <a:endParaRPr lang="en-US" altLang="ja-JP" sz="2000" dirty="0" smtClean="0"/>
          </a:p>
          <a:p>
            <a:r>
              <a:rPr lang="ja-JP" altLang="en-US" sz="2000" dirty="0" smtClean="0"/>
              <a:t>プログラミング （</a:t>
            </a:r>
            <a:r>
              <a:rPr lang="en-US" altLang="ja-JP" sz="2000" dirty="0"/>
              <a:t>Programming</a:t>
            </a:r>
            <a:r>
              <a:rPr lang="ja-JP" altLang="en-US" sz="2000" dirty="0" smtClean="0"/>
              <a:t>）：</a:t>
            </a:r>
            <a:r>
              <a:rPr lang="ja-JP" altLang="en-US" sz="2000" dirty="0"/>
              <a:t>　</a:t>
            </a:r>
            <a:r>
              <a:rPr lang="ja-JP" altLang="en-US" sz="2000" dirty="0" smtClean="0"/>
              <a:t>－＞　データ</a:t>
            </a:r>
            <a:r>
              <a:rPr lang="ja-JP" altLang="en-US" sz="2000" dirty="0"/>
              <a:t>構造　（</a:t>
            </a:r>
            <a:r>
              <a:rPr lang="en-US" altLang="ja-JP" sz="2000" dirty="0"/>
              <a:t>Data Structure</a:t>
            </a:r>
            <a:r>
              <a:rPr lang="ja-JP" altLang="en-US" sz="2000" dirty="0" smtClean="0"/>
              <a:t>）</a:t>
            </a:r>
            <a:endParaRPr lang="en-US" altLang="ja-JP" sz="2000" dirty="0" smtClean="0"/>
          </a:p>
          <a:p>
            <a:pPr marL="0" indent="0">
              <a:buNone/>
            </a:pPr>
            <a:r>
              <a:rPr lang="ja-JP" altLang="en-US" sz="2000" dirty="0" smtClean="0"/>
              <a:t>　　　　　　　　　　　　　　　　　　　　　　　　　</a:t>
            </a:r>
            <a:r>
              <a:rPr lang="en-US" altLang="ja-JP" sz="2000" dirty="0" smtClean="0"/>
              <a:t>―</a:t>
            </a:r>
            <a:r>
              <a:rPr lang="ja-JP" altLang="en-US" sz="2000" dirty="0" smtClean="0"/>
              <a:t>＞　アルゴリズム （</a:t>
            </a:r>
            <a:r>
              <a:rPr lang="en-US" altLang="ja-JP" sz="2000" dirty="0" smtClean="0"/>
              <a:t>Algorithm</a:t>
            </a:r>
            <a:r>
              <a:rPr lang="ja-JP" altLang="en-US" sz="2000" dirty="0" smtClean="0"/>
              <a:t>）</a:t>
            </a:r>
            <a:endParaRPr lang="en-US" altLang="ja-JP" sz="2000" dirty="0" smtClean="0"/>
          </a:p>
          <a:p>
            <a:pPr marL="0" indent="0">
              <a:buNone/>
            </a:pPr>
            <a:endParaRPr lang="en-US" altLang="ja-JP" sz="2000" dirty="0" smtClean="0"/>
          </a:p>
          <a:p>
            <a:r>
              <a:rPr lang="ja-JP" altLang="en-US" sz="2000" dirty="0" smtClean="0"/>
              <a:t>画像処理　（</a:t>
            </a:r>
            <a:r>
              <a:rPr lang="en-US" altLang="ja-JP" sz="2000" dirty="0"/>
              <a:t>Image Processing</a:t>
            </a:r>
            <a:r>
              <a:rPr lang="ja-JP" altLang="en-US" sz="2000" dirty="0" smtClean="0"/>
              <a:t>）　（自分の趣味）</a:t>
            </a:r>
            <a:endParaRPr lang="en-US" altLang="ja-JP" sz="2000" dirty="0" smtClean="0"/>
          </a:p>
          <a:p>
            <a:r>
              <a:rPr lang="ja-JP" altLang="en-US" sz="2000" dirty="0"/>
              <a:t>バーチャルリアリティ</a:t>
            </a:r>
            <a:r>
              <a:rPr lang="ja-JP" altLang="en-US" sz="2000" dirty="0" smtClean="0"/>
              <a:t>技術（</a:t>
            </a:r>
            <a:r>
              <a:rPr lang="en-US" altLang="ja-JP" sz="2000" dirty="0" smtClean="0"/>
              <a:t>Virtual Reality Technology</a:t>
            </a:r>
            <a:r>
              <a:rPr lang="ja-JP" altLang="en-US" sz="2000" dirty="0" smtClean="0"/>
              <a:t>）</a:t>
            </a:r>
            <a:endParaRPr lang="en-US" altLang="ja-JP" sz="2000" dirty="0" smtClean="0"/>
          </a:p>
          <a:p>
            <a:r>
              <a:rPr lang="ja-JP" altLang="en-US" sz="2000" dirty="0"/>
              <a:t>人工</a:t>
            </a:r>
            <a:r>
              <a:rPr lang="ja-JP" altLang="en-US" sz="2000" dirty="0" smtClean="0"/>
              <a:t>知能：－＞</a:t>
            </a:r>
            <a:r>
              <a:rPr lang="ja-JP" altLang="en-US" sz="2000" dirty="0"/>
              <a:t>　</a:t>
            </a:r>
            <a:r>
              <a:rPr lang="ja-JP" altLang="en-US" sz="2000" dirty="0" smtClean="0"/>
              <a:t>機械学習　（</a:t>
            </a:r>
            <a:r>
              <a:rPr lang="en-US" altLang="ja-JP" sz="2000" dirty="0" smtClean="0"/>
              <a:t>Machine Learning</a:t>
            </a:r>
            <a:r>
              <a:rPr lang="ja-JP" altLang="en-US" sz="2000" dirty="0" smtClean="0"/>
              <a:t>）</a:t>
            </a:r>
            <a:endParaRPr lang="en-US" altLang="ja-JP" sz="2000" dirty="0" smtClean="0"/>
          </a:p>
          <a:p>
            <a:pPr marL="0" indent="0">
              <a:buNone/>
            </a:pPr>
            <a:r>
              <a:rPr lang="ja-JP" altLang="en-US" sz="2000" dirty="0" smtClean="0"/>
              <a:t>　　　　　　　　　－＞　ディープラーニング （</a:t>
            </a:r>
            <a:r>
              <a:rPr lang="en-US" altLang="ja-JP" sz="2000" dirty="0" smtClean="0"/>
              <a:t>Deep</a:t>
            </a:r>
            <a:r>
              <a:rPr lang="ja-JP" altLang="en-US" sz="2000" dirty="0" smtClean="0"/>
              <a:t>　</a:t>
            </a:r>
            <a:r>
              <a:rPr lang="en-US" altLang="ja-JP" sz="2000" dirty="0" smtClean="0"/>
              <a:t>Learning</a:t>
            </a:r>
            <a:r>
              <a:rPr lang="ja-JP" altLang="en-US" sz="2000" dirty="0" smtClean="0"/>
              <a:t>）　</a:t>
            </a:r>
            <a:endParaRPr lang="en-US" altLang="ja-JP" sz="2000" dirty="0" smtClean="0"/>
          </a:p>
          <a:p>
            <a:pPr marL="0" indent="0">
              <a:buNone/>
            </a:pPr>
            <a:r>
              <a:rPr lang="ja-JP" altLang="en-US" sz="2000" dirty="0" smtClean="0"/>
              <a:t>　　</a:t>
            </a:r>
            <a:r>
              <a:rPr lang="ja-JP" altLang="en-US" sz="2000" dirty="0"/>
              <a:t>　</a:t>
            </a:r>
            <a:r>
              <a:rPr lang="ja-JP" altLang="en-US" sz="2000" dirty="0" smtClean="0"/>
              <a:t>　　　　　　－</a:t>
            </a:r>
            <a:r>
              <a:rPr lang="ja-JP" altLang="en-US" sz="2000" dirty="0"/>
              <a:t>＞　畳み込み</a:t>
            </a:r>
            <a:r>
              <a:rPr lang="ja-JP" altLang="en-US" sz="2000" dirty="0" smtClean="0"/>
              <a:t>ニューラルネットワーク</a:t>
            </a:r>
            <a:endParaRPr lang="en-US" altLang="ja-JP" sz="2000" dirty="0" smtClean="0"/>
          </a:p>
          <a:p>
            <a:pPr marL="0" indent="0">
              <a:buNone/>
            </a:pPr>
            <a:r>
              <a:rPr lang="ja-JP" altLang="en-US" sz="2000" dirty="0"/>
              <a:t>　</a:t>
            </a:r>
            <a:r>
              <a:rPr lang="ja-JP" altLang="en-US" sz="2000" dirty="0" smtClean="0"/>
              <a:t>　　　　　　　　　　　　（</a:t>
            </a:r>
            <a:r>
              <a:rPr lang="en-US" altLang="ja-JP" sz="2000" dirty="0"/>
              <a:t>Convolutional Neural Networks</a:t>
            </a:r>
            <a:r>
              <a:rPr lang="ja-JP" altLang="en-US" sz="2000" dirty="0" smtClean="0"/>
              <a:t>）</a:t>
            </a:r>
            <a:endParaRPr lang="en-US" altLang="ja-JP" sz="2000" dirty="0" smtClean="0"/>
          </a:p>
        </p:txBody>
      </p:sp>
    </p:spTree>
    <p:extLst>
      <p:ext uri="{BB962C8B-B14F-4D97-AF65-F5344CB8AC3E}">
        <p14:creationId xmlns:p14="http://schemas.microsoft.com/office/powerpoint/2010/main" val="9347568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４</a:t>
            </a:r>
            <a:r>
              <a:rPr lang="ja-JP" altLang="en-US" dirty="0" smtClean="0"/>
              <a:t>．プロセス</a:t>
            </a:r>
            <a:endParaRPr lang="en-US" altLang="ja-JP" dirty="0" smtClean="0"/>
          </a:p>
          <a:p>
            <a:pPr marL="0" indent="0">
              <a:buNone/>
            </a:pPr>
            <a:r>
              <a:rPr lang="ja-JP" altLang="en-US" sz="2000" dirty="0" smtClean="0"/>
              <a:t>　　</a:t>
            </a:r>
            <a:endParaRPr lang="en-US" altLang="ja-JP" sz="2000" dirty="0" smtClean="0"/>
          </a:p>
          <a:p>
            <a:pPr marL="0" indent="0">
              <a:buNone/>
            </a:pPr>
            <a:r>
              <a:rPr lang="ja-JP" altLang="en-US" sz="2000" dirty="0"/>
              <a:t>　</a:t>
            </a:r>
            <a:r>
              <a:rPr lang="ja-JP" altLang="en-US" sz="2000" dirty="0" smtClean="0"/>
              <a:t>　ｄ</a:t>
            </a:r>
            <a:r>
              <a:rPr lang="en-US" altLang="ja-JP" sz="2000" dirty="0" smtClean="0"/>
              <a:t>. 3D</a:t>
            </a:r>
            <a:r>
              <a:rPr lang="ja-JP" altLang="en-US" sz="2000" dirty="0"/>
              <a:t>モデルを探す</a:t>
            </a:r>
          </a:p>
          <a:p>
            <a:pPr marL="0" indent="0">
              <a:buNone/>
            </a:pPr>
            <a:endParaRPr kumimoji="1" lang="ja-JP" altLang="en-US" dirty="0"/>
          </a:p>
        </p:txBody>
      </p:sp>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dirty="0">
                <a:latin typeface="+mn-ea"/>
              </a:rPr>
              <a:t>拡張現実ゲームの作成</a:t>
            </a:r>
            <a:endParaRPr lang="en-US" altLang="ja-JP" b="1" kern="0" dirty="0">
              <a:latin typeface="+mn-ea"/>
            </a:endParaRPr>
          </a:p>
        </p:txBody>
      </p:sp>
    </p:spTree>
    <p:extLst>
      <p:ext uri="{BB962C8B-B14F-4D97-AF65-F5344CB8AC3E}">
        <p14:creationId xmlns:p14="http://schemas.microsoft.com/office/powerpoint/2010/main" val="3282102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４</a:t>
            </a:r>
            <a:r>
              <a:rPr lang="ja-JP" altLang="en-US" dirty="0" smtClean="0"/>
              <a:t>．プロセス</a:t>
            </a:r>
            <a:endParaRPr lang="en-US" altLang="ja-JP" dirty="0" smtClean="0"/>
          </a:p>
          <a:p>
            <a:pPr marL="0" indent="0">
              <a:buNone/>
            </a:pPr>
            <a:r>
              <a:rPr lang="ja-JP" altLang="en-US" sz="2000" dirty="0" smtClean="0"/>
              <a:t>　　</a:t>
            </a:r>
            <a:endParaRPr lang="en-US" altLang="ja-JP" sz="2000" dirty="0" smtClean="0"/>
          </a:p>
          <a:p>
            <a:pPr marL="0" indent="0">
              <a:buNone/>
            </a:pPr>
            <a:r>
              <a:rPr lang="ja-JP" altLang="en-US" sz="2000" dirty="0"/>
              <a:t>　</a:t>
            </a:r>
            <a:r>
              <a:rPr lang="ja-JP" altLang="en-US" sz="2000" dirty="0" smtClean="0"/>
              <a:t>　</a:t>
            </a:r>
            <a:r>
              <a:rPr lang="en-US" altLang="ja-JP" sz="2000" dirty="0" smtClean="0"/>
              <a:t>e.</a:t>
            </a:r>
            <a:r>
              <a:rPr lang="ja-JP" altLang="en-US" sz="2000" dirty="0" smtClean="0"/>
              <a:t> シーン</a:t>
            </a:r>
            <a:r>
              <a:rPr lang="ja-JP" altLang="en-US" sz="2000" dirty="0"/>
              <a:t>の構築</a:t>
            </a:r>
            <a:endParaRPr lang="en-US" altLang="ja-JP" sz="2000" dirty="0"/>
          </a:p>
          <a:p>
            <a:pPr marL="0" indent="0">
              <a:buNone/>
            </a:pPr>
            <a:endParaRPr kumimoji="1" lang="ja-JP" altLang="en-US" dirty="0"/>
          </a:p>
        </p:txBody>
      </p:sp>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dirty="0">
                <a:latin typeface="+mn-ea"/>
              </a:rPr>
              <a:t>拡張現実ゲームの作成</a:t>
            </a:r>
            <a:endParaRPr lang="en-US" altLang="ja-JP" b="1" kern="0" dirty="0">
              <a:latin typeface="+mn-ea"/>
            </a:endParaRPr>
          </a:p>
        </p:txBody>
      </p:sp>
    </p:spTree>
    <p:extLst>
      <p:ext uri="{BB962C8B-B14F-4D97-AF65-F5344CB8AC3E}">
        <p14:creationId xmlns:p14="http://schemas.microsoft.com/office/powerpoint/2010/main" val="22017993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４</a:t>
            </a:r>
            <a:r>
              <a:rPr lang="ja-JP" altLang="en-US" dirty="0" smtClean="0"/>
              <a:t>．プロセス</a:t>
            </a:r>
            <a:endParaRPr lang="en-US" altLang="ja-JP" dirty="0" smtClean="0"/>
          </a:p>
          <a:p>
            <a:pPr marL="0" indent="0">
              <a:buNone/>
            </a:pPr>
            <a:r>
              <a:rPr lang="ja-JP" altLang="en-US" sz="2000" dirty="0" smtClean="0"/>
              <a:t>　　</a:t>
            </a:r>
            <a:endParaRPr lang="en-US" altLang="ja-JP" sz="2000" dirty="0" smtClean="0"/>
          </a:p>
          <a:p>
            <a:pPr marL="0" indent="0">
              <a:buNone/>
            </a:pPr>
            <a:r>
              <a:rPr lang="ja-JP" altLang="en-US" sz="2000" dirty="0"/>
              <a:t>　</a:t>
            </a:r>
            <a:r>
              <a:rPr lang="ja-JP" altLang="en-US" sz="2000" dirty="0" smtClean="0"/>
              <a:t>　</a:t>
            </a:r>
            <a:r>
              <a:rPr lang="en-US" altLang="ja-JP" sz="2000" dirty="0" smtClean="0"/>
              <a:t>f. </a:t>
            </a:r>
            <a:r>
              <a:rPr lang="ja-JP" altLang="en-US" sz="2000" dirty="0" smtClean="0"/>
              <a:t>プレーヤ</a:t>
            </a:r>
            <a:r>
              <a:rPr lang="ja-JP" altLang="en-US" sz="2000" dirty="0"/>
              <a:t>とモンスター達のアクションのためのロジック（コード）を書く</a:t>
            </a:r>
            <a:endParaRPr lang="en-US" altLang="ja-JP" sz="2000" dirty="0"/>
          </a:p>
          <a:p>
            <a:pPr marL="0" indent="0">
              <a:buNone/>
            </a:pPr>
            <a:endParaRPr kumimoji="1" lang="ja-JP" altLang="en-US" dirty="0"/>
          </a:p>
        </p:txBody>
      </p:sp>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dirty="0">
                <a:latin typeface="+mn-ea"/>
              </a:rPr>
              <a:t>拡張現実ゲームの作成</a:t>
            </a:r>
            <a:endParaRPr lang="en-US" altLang="ja-JP" b="1" kern="0" dirty="0">
              <a:latin typeface="+mn-ea"/>
            </a:endParaRPr>
          </a:p>
        </p:txBody>
      </p:sp>
    </p:spTree>
    <p:extLst>
      <p:ext uri="{BB962C8B-B14F-4D97-AF65-F5344CB8AC3E}">
        <p14:creationId xmlns:p14="http://schemas.microsoft.com/office/powerpoint/2010/main" val="22017993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４</a:t>
            </a:r>
            <a:r>
              <a:rPr lang="ja-JP" altLang="en-US" dirty="0" smtClean="0"/>
              <a:t>．プロセス</a:t>
            </a:r>
            <a:endParaRPr lang="en-US" altLang="ja-JP" dirty="0" smtClean="0"/>
          </a:p>
          <a:p>
            <a:pPr marL="0" indent="0">
              <a:buNone/>
            </a:pPr>
            <a:r>
              <a:rPr lang="ja-JP" altLang="en-US" sz="2000" dirty="0" smtClean="0"/>
              <a:t>　　</a:t>
            </a:r>
            <a:endParaRPr lang="en-US" altLang="ja-JP" sz="2000" dirty="0" smtClean="0"/>
          </a:p>
          <a:p>
            <a:pPr marL="0" indent="0">
              <a:buNone/>
            </a:pPr>
            <a:r>
              <a:rPr lang="ja-JP" altLang="en-US" sz="2000" dirty="0"/>
              <a:t>　</a:t>
            </a:r>
            <a:r>
              <a:rPr lang="ja-JP" altLang="en-US" sz="2000" dirty="0" smtClean="0"/>
              <a:t>　</a:t>
            </a:r>
            <a:r>
              <a:rPr lang="en-US" altLang="ja-JP" sz="2000" dirty="0" smtClean="0"/>
              <a:t>g. </a:t>
            </a:r>
            <a:r>
              <a:rPr lang="ja-JP" altLang="en-US" sz="2000" dirty="0" smtClean="0"/>
              <a:t>インタフェースロジックの開発</a:t>
            </a:r>
            <a:endParaRPr lang="en-US" altLang="ja-JP" sz="2000" dirty="0"/>
          </a:p>
          <a:p>
            <a:pPr marL="0" indent="0">
              <a:buNone/>
            </a:pPr>
            <a:endParaRPr kumimoji="1" lang="ja-JP" altLang="en-US" dirty="0"/>
          </a:p>
        </p:txBody>
      </p:sp>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dirty="0">
                <a:latin typeface="+mn-ea"/>
              </a:rPr>
              <a:t>拡張現実ゲームの作成</a:t>
            </a:r>
            <a:endParaRPr lang="en-US" altLang="ja-JP" b="1" kern="0" dirty="0">
              <a:latin typeface="+mn-ea"/>
            </a:endParaRPr>
          </a:p>
        </p:txBody>
      </p:sp>
    </p:spTree>
    <p:extLst>
      <p:ext uri="{BB962C8B-B14F-4D97-AF65-F5344CB8AC3E}">
        <p14:creationId xmlns:p14="http://schemas.microsoft.com/office/powerpoint/2010/main" val="22017993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４</a:t>
            </a:r>
            <a:r>
              <a:rPr lang="ja-JP" altLang="en-US" dirty="0" smtClean="0"/>
              <a:t>．プロセス</a:t>
            </a:r>
            <a:endParaRPr lang="en-US" altLang="ja-JP" dirty="0" smtClean="0"/>
          </a:p>
          <a:p>
            <a:pPr marL="0" indent="0">
              <a:buNone/>
            </a:pPr>
            <a:r>
              <a:rPr lang="ja-JP" altLang="en-US" sz="2000" dirty="0" smtClean="0"/>
              <a:t>　　</a:t>
            </a:r>
            <a:endParaRPr lang="en-US" altLang="ja-JP" sz="2000" dirty="0" smtClean="0"/>
          </a:p>
          <a:p>
            <a:pPr marL="0" indent="0">
              <a:buNone/>
            </a:pPr>
            <a:r>
              <a:rPr lang="ja-JP" altLang="en-US" sz="2000" dirty="0"/>
              <a:t>　</a:t>
            </a:r>
            <a:r>
              <a:rPr lang="ja-JP" altLang="en-US" sz="2000" dirty="0" smtClean="0"/>
              <a:t>　</a:t>
            </a:r>
            <a:r>
              <a:rPr lang="en-US" altLang="ja-JP" sz="2000" dirty="0" smtClean="0"/>
              <a:t>h. </a:t>
            </a:r>
            <a:r>
              <a:rPr lang="ja-JP" altLang="en-US" sz="2000" dirty="0" smtClean="0"/>
              <a:t>他</a:t>
            </a:r>
            <a:r>
              <a:rPr lang="ja-JP" altLang="en-US" sz="2000" dirty="0"/>
              <a:t>のすべての</a:t>
            </a:r>
            <a:r>
              <a:rPr lang="ja-JP" altLang="en-US" sz="2000" dirty="0" smtClean="0"/>
              <a:t>道具（宝物）の</a:t>
            </a:r>
            <a:r>
              <a:rPr lang="ja-JP" altLang="en-US" sz="2000" dirty="0"/>
              <a:t>ロジック（コード）を</a:t>
            </a:r>
            <a:r>
              <a:rPr lang="ja-JP" altLang="en-US" sz="2000" dirty="0" smtClean="0"/>
              <a:t>書く</a:t>
            </a:r>
            <a:endParaRPr kumimoji="1" lang="ja-JP" altLang="en-US" dirty="0"/>
          </a:p>
        </p:txBody>
      </p:sp>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dirty="0">
                <a:latin typeface="+mn-ea"/>
              </a:rPr>
              <a:t>拡張現実ゲームの作成</a:t>
            </a:r>
            <a:endParaRPr lang="en-US" altLang="ja-JP" b="1" kern="0" dirty="0">
              <a:latin typeface="+mn-ea"/>
            </a:endParaRPr>
          </a:p>
        </p:txBody>
      </p:sp>
    </p:spTree>
    <p:extLst>
      <p:ext uri="{BB962C8B-B14F-4D97-AF65-F5344CB8AC3E}">
        <p14:creationId xmlns:p14="http://schemas.microsoft.com/office/powerpoint/2010/main" val="3098436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４</a:t>
            </a:r>
            <a:r>
              <a:rPr lang="ja-JP" altLang="en-US" dirty="0" smtClean="0"/>
              <a:t>．プロセス</a:t>
            </a:r>
            <a:endParaRPr lang="en-US" altLang="ja-JP" dirty="0" smtClean="0"/>
          </a:p>
          <a:p>
            <a:pPr marL="0" indent="0">
              <a:buNone/>
            </a:pPr>
            <a:r>
              <a:rPr lang="ja-JP" altLang="en-US" sz="2000" dirty="0" smtClean="0"/>
              <a:t>　　</a:t>
            </a:r>
            <a:endParaRPr lang="en-US" altLang="ja-JP" sz="2000" dirty="0" smtClean="0"/>
          </a:p>
          <a:p>
            <a:pPr marL="0" indent="0">
              <a:buNone/>
            </a:pPr>
            <a:r>
              <a:rPr lang="ja-JP" altLang="en-US" sz="2000" dirty="0"/>
              <a:t>　</a:t>
            </a:r>
            <a:r>
              <a:rPr lang="ja-JP" altLang="en-US" sz="2000" dirty="0" smtClean="0"/>
              <a:t>　</a:t>
            </a:r>
            <a:r>
              <a:rPr lang="en-US" altLang="ja-JP" sz="2000" dirty="0"/>
              <a:t>I</a:t>
            </a:r>
            <a:r>
              <a:rPr lang="en-US" altLang="ja-JP" sz="2000" dirty="0" smtClean="0"/>
              <a:t>. Android APK</a:t>
            </a:r>
            <a:r>
              <a:rPr lang="ja-JP" altLang="en-US" sz="2000" dirty="0"/>
              <a:t>を</a:t>
            </a:r>
            <a:r>
              <a:rPr lang="ja-JP" altLang="en-US" sz="2000" dirty="0" smtClean="0"/>
              <a:t>エクスポートする</a:t>
            </a:r>
            <a:endParaRPr kumimoji="1" lang="ja-JP" altLang="en-US" dirty="0"/>
          </a:p>
        </p:txBody>
      </p:sp>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dirty="0">
                <a:latin typeface="+mn-ea"/>
              </a:rPr>
              <a:t>拡張現実ゲームの作成</a:t>
            </a:r>
            <a:endParaRPr lang="en-US" altLang="ja-JP" b="1" kern="0" dirty="0">
              <a:latin typeface="+mn-ea"/>
            </a:endParaRPr>
          </a:p>
        </p:txBody>
      </p:sp>
    </p:spTree>
    <p:extLst>
      <p:ext uri="{BB962C8B-B14F-4D97-AF65-F5344CB8AC3E}">
        <p14:creationId xmlns:p14="http://schemas.microsoft.com/office/powerpoint/2010/main" val="35142019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５</a:t>
            </a:r>
            <a:r>
              <a:rPr lang="ja-JP" altLang="en-US" dirty="0" smtClean="0"/>
              <a:t>．</a:t>
            </a:r>
            <a:r>
              <a:rPr lang="ja-JP" altLang="en-US" dirty="0"/>
              <a:t>難しい</a:t>
            </a:r>
            <a:r>
              <a:rPr lang="ja-JP" altLang="en-US" dirty="0" smtClean="0"/>
              <a:t>ところ</a:t>
            </a:r>
            <a:endParaRPr lang="en-US" altLang="ja-JP" dirty="0" smtClean="0"/>
          </a:p>
          <a:p>
            <a:pPr marL="0" indent="0">
              <a:buNone/>
            </a:pPr>
            <a:r>
              <a:rPr lang="ja-JP" altLang="en-US" sz="2000" dirty="0" smtClean="0"/>
              <a:t>　　</a:t>
            </a:r>
            <a:endParaRPr lang="en-US" altLang="ja-JP" sz="2000" dirty="0" smtClean="0"/>
          </a:p>
          <a:p>
            <a:pPr marL="0" indent="0">
              <a:buNone/>
            </a:pPr>
            <a:r>
              <a:rPr lang="ja-JP" altLang="en-US" sz="2000" dirty="0"/>
              <a:t>　</a:t>
            </a:r>
            <a:r>
              <a:rPr lang="ja-JP" altLang="en-US" sz="2000" dirty="0" smtClean="0"/>
              <a:t>　</a:t>
            </a:r>
            <a:r>
              <a:rPr lang="en-US" altLang="ja-JP" sz="2000" dirty="0" smtClean="0"/>
              <a:t>Ⅰ</a:t>
            </a:r>
            <a:r>
              <a:rPr lang="ja-JP" altLang="en-US" sz="2000" dirty="0" err="1" smtClean="0"/>
              <a:t>．</a:t>
            </a:r>
            <a:r>
              <a:rPr lang="en-US" altLang="ja-JP" sz="2000" dirty="0" err="1" smtClean="0"/>
              <a:t>Vuforia</a:t>
            </a:r>
            <a:r>
              <a:rPr lang="ja-JP" altLang="en-US" sz="2000" dirty="0" smtClean="0"/>
              <a:t> </a:t>
            </a:r>
            <a:r>
              <a:rPr lang="en-US" altLang="ja-JP" sz="2000" dirty="0" smtClean="0"/>
              <a:t>SDK</a:t>
            </a:r>
            <a:r>
              <a:rPr lang="ja-JP" altLang="en-US" sz="2000" dirty="0"/>
              <a:t>をインポート</a:t>
            </a:r>
            <a:r>
              <a:rPr lang="ja-JP" altLang="en-US" sz="2000" dirty="0" smtClean="0"/>
              <a:t>したあとの設置</a:t>
            </a:r>
            <a:endParaRPr lang="en-US" altLang="ja-JP" sz="2000" dirty="0" smtClean="0"/>
          </a:p>
          <a:p>
            <a:pPr marL="0" indent="0">
              <a:buNone/>
            </a:pPr>
            <a:endParaRPr lang="en-US" altLang="ja-JP" sz="2000" dirty="0" smtClean="0"/>
          </a:p>
          <a:p>
            <a:pPr marL="0" indent="0">
              <a:buNone/>
            </a:pPr>
            <a:r>
              <a:rPr lang="ja-JP" altLang="en-US" sz="2000" dirty="0"/>
              <a:t>　</a:t>
            </a:r>
            <a:r>
              <a:rPr lang="ja-JP" altLang="en-US" sz="2000" dirty="0" smtClean="0"/>
              <a:t>　</a:t>
            </a:r>
            <a:r>
              <a:rPr lang="en-US" altLang="ja-JP" sz="2000" dirty="0" smtClean="0"/>
              <a:t>Ⅱ</a:t>
            </a:r>
            <a:r>
              <a:rPr lang="ja-JP" altLang="en-US" sz="2000" dirty="0" err="1"/>
              <a:t>．</a:t>
            </a:r>
            <a:r>
              <a:rPr lang="ja-JP" altLang="en-US" sz="2000" dirty="0"/>
              <a:t>プレーヤとモンスター達のアクションのためのロジック（コード</a:t>
            </a:r>
            <a:r>
              <a:rPr lang="ja-JP" altLang="en-US" sz="2000" dirty="0" smtClean="0"/>
              <a:t>）</a:t>
            </a:r>
            <a:endParaRPr lang="en-US" altLang="ja-JP" sz="2000" dirty="0" smtClean="0"/>
          </a:p>
          <a:p>
            <a:pPr marL="0" indent="0">
              <a:buNone/>
            </a:pPr>
            <a:endParaRPr lang="en-US" altLang="ja-JP" sz="2000" dirty="0" smtClean="0"/>
          </a:p>
          <a:p>
            <a:pPr marL="0" indent="0">
              <a:buNone/>
            </a:pPr>
            <a:r>
              <a:rPr lang="ja-JP" altLang="en-US" sz="2000" dirty="0" smtClean="0"/>
              <a:t>　　</a:t>
            </a:r>
            <a:r>
              <a:rPr lang="en-US" altLang="ja-JP" sz="2000" dirty="0" smtClean="0"/>
              <a:t>Ⅲ</a:t>
            </a:r>
            <a:r>
              <a:rPr lang="ja-JP" altLang="en-US" sz="2000" dirty="0" err="1" smtClean="0"/>
              <a:t>．</a:t>
            </a:r>
            <a:r>
              <a:rPr lang="en-US" altLang="ja-JP" sz="2000" dirty="0" smtClean="0"/>
              <a:t>Android</a:t>
            </a:r>
            <a:r>
              <a:rPr lang="ja-JP" altLang="en-US" sz="2000" dirty="0"/>
              <a:t> </a:t>
            </a:r>
            <a:r>
              <a:rPr lang="en-US" altLang="ja-JP" sz="2000" dirty="0" smtClean="0"/>
              <a:t>APK</a:t>
            </a:r>
            <a:r>
              <a:rPr lang="ja-JP" altLang="en-US" sz="2000" dirty="0" smtClean="0"/>
              <a:t>のエクスポート　</a:t>
            </a:r>
            <a:endParaRPr lang="en-US" altLang="ja-JP" sz="2000" dirty="0" smtClean="0"/>
          </a:p>
          <a:p>
            <a:pPr marL="0" indent="0">
              <a:buNone/>
            </a:pPr>
            <a:r>
              <a:rPr lang="ja-JP" altLang="en-US" sz="2000" dirty="0"/>
              <a:t>　</a:t>
            </a:r>
            <a:r>
              <a:rPr lang="ja-JP" altLang="en-US" sz="2000" dirty="0" smtClean="0"/>
              <a:t>　</a:t>
            </a:r>
            <a:endParaRPr lang="en-US" altLang="ja-JP" sz="2000" dirty="0"/>
          </a:p>
          <a:p>
            <a:pPr marL="0" indent="0">
              <a:buNone/>
            </a:pPr>
            <a:endParaRPr kumimoji="1" lang="ja-JP" altLang="en-US" dirty="0"/>
          </a:p>
        </p:txBody>
      </p:sp>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dirty="0">
                <a:latin typeface="+mn-ea"/>
              </a:rPr>
              <a:t>拡張現実ゲームの作成</a:t>
            </a:r>
            <a:endParaRPr lang="en-US" altLang="ja-JP" b="1" kern="0" dirty="0">
              <a:latin typeface="+mn-ea"/>
            </a:endParaRPr>
          </a:p>
        </p:txBody>
      </p:sp>
    </p:spTree>
    <p:extLst>
      <p:ext uri="{BB962C8B-B14F-4D97-AF65-F5344CB8AC3E}">
        <p14:creationId xmlns:p14="http://schemas.microsoft.com/office/powerpoint/2010/main" val="26359247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６．</a:t>
            </a:r>
            <a:r>
              <a:rPr lang="ja-JP" altLang="en-US" dirty="0" smtClean="0"/>
              <a:t>感想</a:t>
            </a:r>
            <a:endParaRPr lang="en-US" altLang="ja-JP" dirty="0" smtClean="0"/>
          </a:p>
          <a:p>
            <a:pPr marL="0" indent="0">
              <a:buNone/>
            </a:pPr>
            <a:r>
              <a:rPr lang="ja-JP" altLang="en-US" sz="2000" dirty="0" smtClean="0"/>
              <a:t>　　</a:t>
            </a:r>
            <a:endParaRPr lang="en-US" altLang="ja-JP" sz="2000" dirty="0" smtClean="0"/>
          </a:p>
          <a:p>
            <a:pPr marL="0" indent="0">
              <a:buNone/>
            </a:pPr>
            <a:r>
              <a:rPr lang="ja-JP" altLang="en-US" sz="2000" dirty="0"/>
              <a:t>　</a:t>
            </a:r>
            <a:r>
              <a:rPr lang="ja-JP" altLang="en-US" sz="2000" dirty="0" smtClean="0"/>
              <a:t>　技術を用いて、より良い生活を送る。　</a:t>
            </a:r>
            <a:endParaRPr lang="en-US" altLang="ja-JP" sz="2000" dirty="0" smtClean="0"/>
          </a:p>
          <a:p>
            <a:pPr marL="0" indent="0">
              <a:buNone/>
            </a:pPr>
            <a:r>
              <a:rPr lang="ja-JP" altLang="en-US" sz="2000" dirty="0"/>
              <a:t>　</a:t>
            </a:r>
            <a:r>
              <a:rPr lang="ja-JP" altLang="en-US" sz="2000" dirty="0" smtClean="0"/>
              <a:t>　</a:t>
            </a:r>
            <a:endParaRPr lang="en-US" altLang="ja-JP" sz="2000" dirty="0"/>
          </a:p>
          <a:p>
            <a:pPr marL="0" indent="0">
              <a:buNone/>
            </a:pPr>
            <a:endParaRPr kumimoji="1" lang="ja-JP" altLang="en-US" dirty="0"/>
          </a:p>
        </p:txBody>
      </p:sp>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dirty="0">
                <a:latin typeface="+mn-ea"/>
              </a:rPr>
              <a:t>拡張現実ゲームの作成</a:t>
            </a:r>
            <a:endParaRPr lang="en-US" altLang="ja-JP" b="1" kern="0" dirty="0">
              <a:latin typeface="+mn-ea"/>
            </a:endParaRPr>
          </a:p>
        </p:txBody>
      </p:sp>
    </p:spTree>
    <p:extLst>
      <p:ext uri="{BB962C8B-B14F-4D97-AF65-F5344CB8AC3E}">
        <p14:creationId xmlns:p14="http://schemas.microsoft.com/office/powerpoint/2010/main" val="26359247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2636912"/>
            <a:ext cx="8229600" cy="1143000"/>
          </a:xfrm>
        </p:spPr>
        <p:txBody>
          <a:bodyPr/>
          <a:lstStyle/>
          <a:p>
            <a:r>
              <a:rPr kumimoji="1" lang="ja-JP" altLang="en-US" dirty="0" smtClean="0"/>
              <a:t>ご清聴ありがどうございます。</a:t>
            </a:r>
            <a:endParaRPr kumimoji="1" lang="ja-JP" altLang="en-US" dirty="0"/>
          </a:p>
        </p:txBody>
      </p:sp>
      <p:sp>
        <p:nvSpPr>
          <p:cNvPr id="3" name="タイトル 1"/>
          <p:cNvSpPr txBox="1">
            <a:spLocks/>
          </p:cNvSpPr>
          <p:nvPr/>
        </p:nvSpPr>
        <p:spPr>
          <a:xfrm>
            <a:off x="7199784" y="5877272"/>
            <a:ext cx="194421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r>
              <a:rPr lang="ja-JP" altLang="en-US" sz="3200" kern="0" smtClean="0">
                <a:gradFill flip="none" rotWithShape="1">
                  <a:gsLst>
                    <a:gs pos="60000">
                      <a:schemeClr val="tx2">
                        <a:alpha val="50000"/>
                      </a:schemeClr>
                    </a:gs>
                    <a:gs pos="100000">
                      <a:schemeClr val="tx2">
                        <a:tint val="20000"/>
                      </a:schemeClr>
                    </a:gs>
                  </a:gsLst>
                  <a:lin ang="5400000" scaled="1"/>
                  <a:tileRect/>
                </a:gradFill>
              </a:rPr>
              <a:t>つづく</a:t>
            </a:r>
            <a:endParaRPr lang="ja-JP" altLang="en-US" sz="3200" kern="0" dirty="0">
              <a:gradFill flip="none" rotWithShape="1">
                <a:gsLst>
                  <a:gs pos="60000">
                    <a:schemeClr val="tx2">
                      <a:alpha val="50000"/>
                    </a:schemeClr>
                  </a:gs>
                  <a:gs pos="100000">
                    <a:schemeClr val="tx2">
                      <a:tint val="20000"/>
                    </a:schemeClr>
                  </a:gs>
                </a:gsLst>
                <a:lin ang="5400000" scaled="1"/>
                <a:tileRect/>
              </a:gradFill>
            </a:endParaRPr>
          </a:p>
        </p:txBody>
      </p:sp>
    </p:spTree>
    <p:extLst>
      <p:ext uri="{BB962C8B-B14F-4D97-AF65-F5344CB8AC3E}">
        <p14:creationId xmlns:p14="http://schemas.microsoft.com/office/powerpoint/2010/main" val="24919661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t>経験、論文に</a:t>
            </a:r>
            <a:r>
              <a:rPr lang="ja-JP" altLang="en-US" dirty="0" smtClean="0"/>
              <a:t>ついて</a:t>
            </a:r>
            <a:endParaRPr kumimoji="1" lang="ja-JP" altLang="en-US" dirty="0"/>
          </a:p>
        </p:txBody>
      </p:sp>
      <p:sp>
        <p:nvSpPr>
          <p:cNvPr id="3" name="タイトル 1"/>
          <p:cNvSpPr txBox="1">
            <a:spLocks/>
          </p:cNvSpPr>
          <p:nvPr/>
        </p:nvSpPr>
        <p:spPr>
          <a:xfrm>
            <a:off x="302820" y="4149080"/>
            <a:ext cx="6429420" cy="908720"/>
          </a:xfrm>
          <a:prstGeom prst="rect">
            <a:avLst/>
          </a:prstGeom>
        </p:spPr>
        <p:txBody>
          <a:bodyPr vert="horz" rtlCol="0" anchor="b">
            <a:normAutofit/>
          </a:bodyPr>
          <a:lstStyle>
            <a:lvl1pPr algn="ctr" rtl="0" eaLnBrk="1" fontAlgn="auto"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r>
              <a:rPr lang="ja-JP" altLang="en-US" sz="4800" kern="0" dirty="0" smtClean="0">
                <a:gradFill flip="none" rotWithShape="1">
                  <a:gsLst>
                    <a:gs pos="60000">
                      <a:schemeClr val="tx2">
                        <a:alpha val="37000"/>
                      </a:schemeClr>
                    </a:gs>
                    <a:gs pos="100000">
                      <a:schemeClr val="tx2">
                        <a:tint val="20000"/>
                      </a:schemeClr>
                    </a:gs>
                  </a:gsLst>
                  <a:lin ang="5400000" scaled="1"/>
                  <a:tileRect/>
                </a:gradFill>
              </a:rPr>
              <a:t>最終回</a:t>
            </a:r>
            <a:endParaRPr lang="ja-JP" altLang="en-US" sz="4800" kern="0" dirty="0">
              <a:gradFill flip="none" rotWithShape="1">
                <a:gsLst>
                  <a:gs pos="60000">
                    <a:schemeClr val="tx2">
                      <a:alpha val="37000"/>
                    </a:schemeClr>
                  </a:gs>
                  <a:gs pos="100000">
                    <a:schemeClr val="tx2">
                      <a:tint val="20000"/>
                    </a:schemeClr>
                  </a:gs>
                </a:gsLst>
                <a:lin ang="5400000" scaled="1"/>
                <a:tileRect/>
              </a:gradFill>
            </a:endParaRPr>
          </a:p>
        </p:txBody>
      </p:sp>
    </p:spTree>
    <p:extLst>
      <p:ext uri="{BB962C8B-B14F-4D97-AF65-F5344CB8AC3E}">
        <p14:creationId xmlns:p14="http://schemas.microsoft.com/office/powerpoint/2010/main" val="27184163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8229600" cy="1143000"/>
          </a:xfrm>
        </p:spPr>
        <p:txBody>
          <a:bodyPr/>
          <a:lstStyle/>
          <a:p>
            <a:pPr algn="l"/>
            <a:r>
              <a:rPr lang="ja-JP" altLang="en-US" dirty="0" smtClean="0"/>
              <a:t>２．プログラミング</a:t>
            </a:r>
            <a:r>
              <a:rPr lang="ja-JP" altLang="en-US" dirty="0"/>
              <a:t>言語</a:t>
            </a:r>
            <a:endParaRPr kumimoji="1" lang="ja-JP" altLang="en-US" dirty="0"/>
          </a:p>
        </p:txBody>
      </p:sp>
      <p:sp>
        <p:nvSpPr>
          <p:cNvPr id="3" name="コンテンツ プレースホルダー 2"/>
          <p:cNvSpPr>
            <a:spLocks noGrp="1"/>
          </p:cNvSpPr>
          <p:nvPr>
            <p:ph idx="1"/>
          </p:nvPr>
        </p:nvSpPr>
        <p:spPr>
          <a:xfrm>
            <a:off x="457200" y="1500174"/>
            <a:ext cx="8229600" cy="5241194"/>
          </a:xfrm>
        </p:spPr>
        <p:txBody>
          <a:bodyPr>
            <a:normAutofit fontScale="92500" lnSpcReduction="20000"/>
          </a:bodyPr>
          <a:lstStyle/>
          <a:p>
            <a:pPr marL="0" indent="0">
              <a:buNone/>
            </a:pPr>
            <a:r>
              <a:rPr lang="ja-JP" altLang="en-US" dirty="0" smtClean="0"/>
              <a:t>使用</a:t>
            </a:r>
            <a:r>
              <a:rPr lang="ja-JP" altLang="en-US" dirty="0"/>
              <a:t>でき</a:t>
            </a:r>
            <a:r>
              <a:rPr lang="ja-JP" altLang="en-US" dirty="0" smtClean="0"/>
              <a:t>る言語</a:t>
            </a:r>
            <a:endParaRPr lang="en-US" altLang="ja-JP" dirty="0" smtClean="0"/>
          </a:p>
          <a:p>
            <a:r>
              <a:rPr lang="en-US" altLang="ja-JP" sz="2000" dirty="0"/>
              <a:t>Python</a:t>
            </a:r>
            <a:r>
              <a:rPr lang="ja-JP" altLang="en-US" sz="2000" dirty="0"/>
              <a:t>（一番得意）</a:t>
            </a:r>
            <a:endParaRPr lang="en-US" altLang="ja-JP" sz="2000" dirty="0"/>
          </a:p>
          <a:p>
            <a:r>
              <a:rPr lang="en-US" altLang="ja-JP" sz="2000" dirty="0"/>
              <a:t>C/C</a:t>
            </a:r>
            <a:r>
              <a:rPr lang="en-US" altLang="ja-JP" sz="2000" dirty="0" smtClean="0"/>
              <a:t>++</a:t>
            </a:r>
          </a:p>
          <a:p>
            <a:pPr marL="0" indent="0">
              <a:buNone/>
            </a:pPr>
            <a:endParaRPr lang="en-US" altLang="ja-JP" sz="2000" dirty="0"/>
          </a:p>
          <a:p>
            <a:pPr marL="0" indent="0">
              <a:buNone/>
            </a:pPr>
            <a:r>
              <a:rPr kumimoji="1" lang="ja-JP" altLang="en-US" dirty="0" smtClean="0"/>
              <a:t>理解できる言語</a:t>
            </a:r>
            <a:endParaRPr kumimoji="1" lang="en-US" altLang="ja-JP" dirty="0" smtClean="0"/>
          </a:p>
          <a:p>
            <a:r>
              <a:rPr lang="en-US" altLang="ja-JP" sz="2000" dirty="0" smtClean="0"/>
              <a:t>Java</a:t>
            </a:r>
          </a:p>
          <a:p>
            <a:r>
              <a:rPr lang="en-US" altLang="ja-JP" sz="2000" dirty="0" smtClean="0"/>
              <a:t>C#</a:t>
            </a:r>
          </a:p>
          <a:p>
            <a:r>
              <a:rPr lang="en-US" altLang="ja-JP" sz="2000" dirty="0" err="1" smtClean="0"/>
              <a:t>Lua</a:t>
            </a:r>
            <a:r>
              <a:rPr lang="ja-JP" altLang="en-US" sz="2000" dirty="0"/>
              <a:t>（ルア）スクリプト</a:t>
            </a:r>
            <a:r>
              <a:rPr lang="ja-JP" altLang="en-US" sz="2000" dirty="0" smtClean="0"/>
              <a:t>言語</a:t>
            </a:r>
            <a:endParaRPr lang="en-US" altLang="ja-JP" sz="2000" dirty="0" smtClean="0"/>
          </a:p>
          <a:p>
            <a:r>
              <a:rPr lang="en-US" altLang="ja-JP" sz="2000" dirty="0" smtClean="0"/>
              <a:t>HTML5</a:t>
            </a:r>
          </a:p>
          <a:p>
            <a:r>
              <a:rPr lang="en-US" altLang="ja-JP" sz="2000" dirty="0" smtClean="0"/>
              <a:t>SQL</a:t>
            </a:r>
          </a:p>
          <a:p>
            <a:pPr marL="0" indent="0">
              <a:buNone/>
            </a:pPr>
            <a:endParaRPr lang="en-US" altLang="ja-JP" sz="2000" dirty="0"/>
          </a:p>
          <a:p>
            <a:pPr marL="0" indent="0">
              <a:buNone/>
            </a:pPr>
            <a:r>
              <a:rPr lang="ja-JP" altLang="en-US" dirty="0"/>
              <a:t>興味がある言語</a:t>
            </a:r>
            <a:endParaRPr lang="en-US" altLang="ja-JP" dirty="0"/>
          </a:p>
          <a:p>
            <a:r>
              <a:rPr lang="en-US" altLang="ja-JP" sz="2000" dirty="0" smtClean="0"/>
              <a:t>JavaScript</a:t>
            </a:r>
          </a:p>
          <a:p>
            <a:r>
              <a:rPr lang="en-US" altLang="ja-JP" sz="2000" dirty="0" smtClean="0"/>
              <a:t>……</a:t>
            </a:r>
            <a:endParaRPr lang="en-US" altLang="ja-JP" sz="2000" dirty="0"/>
          </a:p>
          <a:p>
            <a:pPr marL="0" indent="0">
              <a:buNone/>
            </a:pPr>
            <a:r>
              <a:rPr lang="ja-JP" altLang="en-US" sz="2000" dirty="0" smtClean="0"/>
              <a:t>　</a:t>
            </a:r>
            <a:endParaRPr lang="en-US" altLang="ja-JP" sz="2000" dirty="0" smtClean="0"/>
          </a:p>
          <a:p>
            <a:pPr marL="0" indent="0">
              <a:buNone/>
            </a:pPr>
            <a:r>
              <a:rPr lang="en-US" altLang="ja-JP" sz="2000" dirty="0" smtClean="0"/>
              <a:t>PS:</a:t>
            </a:r>
            <a:r>
              <a:rPr lang="ja-JP" altLang="en-US" sz="2000" dirty="0" smtClean="0"/>
              <a:t>　</a:t>
            </a:r>
            <a:r>
              <a:rPr lang="en-US" altLang="ja-JP" sz="2000" dirty="0" smtClean="0"/>
              <a:t>Windows 10</a:t>
            </a:r>
            <a:r>
              <a:rPr lang="ja-JP" altLang="en-US" sz="2000" dirty="0" smtClean="0"/>
              <a:t>システムの操作も得意です。</a:t>
            </a:r>
            <a:endParaRPr lang="ja-JP" altLang="en-US" sz="2000" dirty="0"/>
          </a:p>
        </p:txBody>
      </p:sp>
      <p:pic>
        <p:nvPicPr>
          <p:cNvPr id="1028" name="Picture 4" descr="undefin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1960" y="4148945"/>
            <a:ext cx="1152128" cy="115212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yth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1788935"/>
            <a:ext cx="2652228" cy="785846"/>
          </a:xfrm>
          <a:prstGeom prst="rect">
            <a:avLst/>
          </a:prstGeom>
          <a:noFill/>
          <a:extLst>
            <a:ext uri="{909E8E84-426E-40DD-AFC4-6F175D3DCCD1}">
              <a14:hiddenFill xmlns:a14="http://schemas.microsoft.com/office/drawing/2010/main">
                <a:solidFill>
                  <a:srgbClr val="FFFFFF"/>
                </a:solidFill>
              </a14:hiddenFill>
            </a:ext>
          </a:extLst>
        </p:spPr>
      </p:pic>
      <p:pic>
        <p:nvPicPr>
          <p:cNvPr id="4" name="図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06344" y="3642658"/>
            <a:ext cx="1728192" cy="1728192"/>
          </a:xfrm>
          <a:prstGeom prst="rect">
            <a:avLst/>
          </a:prstGeom>
        </p:spPr>
      </p:pic>
      <p:pic>
        <p:nvPicPr>
          <p:cNvPr id="5" name="図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76056" y="2781287"/>
            <a:ext cx="926503" cy="1041544"/>
          </a:xfrm>
          <a:prstGeom prst="rect">
            <a:avLst/>
          </a:prstGeom>
        </p:spPr>
      </p:pic>
      <p:pic>
        <p:nvPicPr>
          <p:cNvPr id="6" name="図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80112" y="4369498"/>
            <a:ext cx="1692335" cy="1692335"/>
          </a:xfrm>
          <a:prstGeom prst="rect">
            <a:avLst/>
          </a:prstGeom>
        </p:spPr>
      </p:pic>
      <p:pic>
        <p:nvPicPr>
          <p:cNvPr id="7" name="図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20272" y="1874881"/>
            <a:ext cx="1440160" cy="1440160"/>
          </a:xfrm>
          <a:prstGeom prst="rect">
            <a:avLst/>
          </a:prstGeom>
        </p:spPr>
      </p:pic>
    </p:spTree>
    <p:extLst>
      <p:ext uri="{BB962C8B-B14F-4D97-AF65-F5344CB8AC3E}">
        <p14:creationId xmlns:p14="http://schemas.microsoft.com/office/powerpoint/2010/main" val="38747569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インターンシップ</a:t>
            </a:r>
            <a:r>
              <a:rPr lang="ja-JP" altLang="en-US" dirty="0" smtClean="0"/>
              <a:t>体験</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000" dirty="0" smtClean="0"/>
              <a:t>２０１７年６月から８月</a:t>
            </a:r>
            <a:r>
              <a:rPr lang="ja-JP" altLang="en-US" sz="2000" dirty="0"/>
              <a:t>末まで北京の中関村</a:t>
            </a:r>
            <a:r>
              <a:rPr lang="ja-JP" altLang="en-US" sz="2000" dirty="0" smtClean="0"/>
              <a:t>でインターンをした経験がある。</a:t>
            </a:r>
            <a:endParaRPr lang="en-US" altLang="ja-JP" sz="2000" dirty="0" smtClean="0"/>
          </a:p>
          <a:p>
            <a:endParaRPr lang="en-US" altLang="ja-JP" sz="2000" dirty="0"/>
          </a:p>
          <a:p>
            <a:r>
              <a:rPr kumimoji="1" lang="ja-JP" altLang="en-US" sz="2000" dirty="0" smtClean="0"/>
              <a:t>インターン内容：</a:t>
            </a:r>
            <a:r>
              <a:rPr lang="ja-JP" altLang="en-US" sz="2000" dirty="0"/>
              <a:t>　</a:t>
            </a:r>
            <a:endParaRPr lang="en-US" altLang="ja-JP" sz="2000" dirty="0"/>
          </a:p>
          <a:p>
            <a:pPr marL="0" indent="0">
              <a:buNone/>
            </a:pPr>
            <a:r>
              <a:rPr lang="ja-JP" altLang="en-US" sz="2000" dirty="0" smtClean="0"/>
              <a:t>　　</a:t>
            </a:r>
            <a:r>
              <a:rPr lang="en-US" altLang="ja-JP" sz="2000" dirty="0" err="1" smtClean="0"/>
              <a:t>Lua</a:t>
            </a:r>
            <a:r>
              <a:rPr lang="ja-JP" altLang="en-US" sz="2000" dirty="0" smtClean="0"/>
              <a:t>と</a:t>
            </a:r>
            <a:r>
              <a:rPr lang="en-US" altLang="ja-JP" sz="2000" dirty="0" smtClean="0"/>
              <a:t>C++</a:t>
            </a:r>
            <a:r>
              <a:rPr lang="ja-JP" altLang="en-US" sz="2000" dirty="0" smtClean="0"/>
              <a:t>言語を利用してモバイルゲーム</a:t>
            </a:r>
            <a:r>
              <a:rPr lang="ja-JP" altLang="en-US" sz="2000" dirty="0"/>
              <a:t>の</a:t>
            </a:r>
            <a:r>
              <a:rPr lang="ja-JP" altLang="en-US" sz="2000" dirty="0" smtClean="0"/>
              <a:t>クライアント（</a:t>
            </a:r>
            <a:r>
              <a:rPr lang="en-US" altLang="ja-JP" sz="2000" dirty="0" smtClean="0"/>
              <a:t>Client</a:t>
            </a:r>
            <a:r>
              <a:rPr lang="ja-JP" altLang="en-US" sz="2000" dirty="0" smtClean="0"/>
              <a:t>）開発。</a:t>
            </a:r>
            <a:endParaRPr lang="en-US" altLang="ja-JP" sz="2000" dirty="0" smtClean="0"/>
          </a:p>
          <a:p>
            <a:endParaRPr kumimoji="1" lang="en-US" altLang="ja-JP" sz="2000" dirty="0"/>
          </a:p>
          <a:p>
            <a:r>
              <a:rPr lang="ja-JP" altLang="en-US" sz="2000" dirty="0" smtClean="0"/>
              <a:t>具体的な内容：</a:t>
            </a:r>
            <a:endParaRPr lang="en-US" altLang="ja-JP" sz="2000" dirty="0" smtClean="0"/>
          </a:p>
          <a:p>
            <a:r>
              <a:rPr kumimoji="1" lang="ja-JP" altLang="en-US" sz="2000" dirty="0"/>
              <a:t>１</a:t>
            </a:r>
            <a:r>
              <a:rPr lang="ja-JP" altLang="en-US" sz="2000" dirty="0"/>
              <a:t>．インタフェースロジック</a:t>
            </a:r>
            <a:r>
              <a:rPr lang="ja-JP" altLang="en-US" sz="2000" dirty="0" smtClean="0"/>
              <a:t>開発（</a:t>
            </a:r>
            <a:r>
              <a:rPr lang="en-US" altLang="ja-JP" sz="2000" dirty="0"/>
              <a:t>Interface logic development</a:t>
            </a:r>
            <a:r>
              <a:rPr lang="ja-JP" altLang="en-US" sz="2000" dirty="0" smtClean="0"/>
              <a:t>）</a:t>
            </a:r>
            <a:endParaRPr lang="en-US" altLang="ja-JP" sz="2000" dirty="0" smtClean="0"/>
          </a:p>
          <a:p>
            <a:r>
              <a:rPr kumimoji="1" lang="ja-JP" altLang="en-US" sz="2000" dirty="0"/>
              <a:t>２</a:t>
            </a:r>
            <a:r>
              <a:rPr kumimoji="1" lang="ja-JP" altLang="en-US" sz="2000" dirty="0" smtClean="0"/>
              <a:t>．</a:t>
            </a:r>
            <a:r>
              <a:rPr lang="ja-JP" altLang="en-US" sz="2000" dirty="0"/>
              <a:t>周年イベントの</a:t>
            </a:r>
            <a:r>
              <a:rPr lang="ja-JP" altLang="en-US" sz="2000" dirty="0" smtClean="0"/>
              <a:t>開発：</a:t>
            </a:r>
            <a:endParaRPr lang="en-US" altLang="ja-JP" sz="2000" dirty="0" smtClean="0"/>
          </a:p>
          <a:p>
            <a:pPr marL="0" indent="0">
              <a:buNone/>
            </a:pPr>
            <a:r>
              <a:rPr kumimoji="1" lang="ja-JP" altLang="en-US" sz="2000" dirty="0"/>
              <a:t>　</a:t>
            </a:r>
            <a:r>
              <a:rPr lang="ja-JP" altLang="en-US" sz="2000" dirty="0"/>
              <a:t>　　　ゲームの</a:t>
            </a:r>
            <a:r>
              <a:rPr lang="ja-JP" altLang="en-US" sz="2000" dirty="0" smtClean="0"/>
              <a:t>最初発売から１年の</a:t>
            </a:r>
            <a:r>
              <a:rPr lang="ja-JP" altLang="en-US" sz="2000" dirty="0"/>
              <a:t>記念日を祝うために、報酬システムが</a:t>
            </a:r>
            <a:r>
              <a:rPr lang="ja-JP" altLang="en-US" sz="2000" dirty="0" smtClean="0"/>
              <a:t>開　</a:t>
            </a:r>
            <a:endParaRPr lang="en-US" altLang="ja-JP" sz="2000" dirty="0" smtClean="0"/>
          </a:p>
          <a:p>
            <a:pPr marL="0" indent="0">
              <a:buNone/>
            </a:pPr>
            <a:r>
              <a:rPr lang="ja-JP" altLang="en-US" sz="2000" dirty="0"/>
              <a:t>　</a:t>
            </a:r>
            <a:r>
              <a:rPr lang="ja-JP" altLang="en-US" sz="2000" dirty="0" smtClean="0"/>
              <a:t>　発した。</a:t>
            </a:r>
            <a:endParaRPr kumimoji="1" lang="en-US" altLang="ja-JP" sz="2000" dirty="0" smtClean="0"/>
          </a:p>
          <a:p>
            <a:r>
              <a:rPr lang="ja-JP" altLang="en-US" sz="2000" dirty="0"/>
              <a:t>３．ゲームのバグ修正</a:t>
            </a:r>
            <a:endParaRPr kumimoji="1" lang="ja-JP" altLang="en-US" sz="2000" dirty="0"/>
          </a:p>
        </p:txBody>
      </p:sp>
      <p:sp>
        <p:nvSpPr>
          <p:cNvPr id="4" name="テキスト ボックス 3"/>
          <p:cNvSpPr txBox="1"/>
          <p:nvPr/>
        </p:nvSpPr>
        <p:spPr>
          <a:xfrm>
            <a:off x="6516216" y="4293096"/>
            <a:ext cx="792088" cy="246221"/>
          </a:xfrm>
          <a:prstGeom prst="rect">
            <a:avLst/>
          </a:prstGeom>
          <a:noFill/>
        </p:spPr>
        <p:txBody>
          <a:bodyPr wrap="square" rtlCol="0">
            <a:spAutoFit/>
          </a:bodyPr>
          <a:lstStyle/>
          <a:p>
            <a:r>
              <a:rPr lang="ja-JP" altLang="en-US" sz="1000" dirty="0"/>
              <a:t>ほうし</a:t>
            </a:r>
            <a:r>
              <a:rPr lang="ja-JP" altLang="en-US" sz="1000" dirty="0" err="1"/>
              <a:t>ゅう</a:t>
            </a:r>
            <a:endParaRPr kumimoji="1" lang="ja-JP" altLang="en-US" sz="1000" dirty="0"/>
          </a:p>
        </p:txBody>
      </p:sp>
      <p:sp>
        <p:nvSpPr>
          <p:cNvPr id="5" name="テキスト ボックス 4"/>
          <p:cNvSpPr txBox="1"/>
          <p:nvPr/>
        </p:nvSpPr>
        <p:spPr>
          <a:xfrm>
            <a:off x="4355976" y="1361673"/>
            <a:ext cx="1008112" cy="246221"/>
          </a:xfrm>
          <a:prstGeom prst="rect">
            <a:avLst/>
          </a:prstGeom>
          <a:noFill/>
        </p:spPr>
        <p:txBody>
          <a:bodyPr wrap="square" rtlCol="0">
            <a:spAutoFit/>
          </a:bodyPr>
          <a:lstStyle/>
          <a:p>
            <a:r>
              <a:rPr kumimoji="1" lang="ja-JP" altLang="en-US" sz="1000" dirty="0" smtClean="0"/>
              <a:t>ちゅうかん</a:t>
            </a:r>
            <a:r>
              <a:rPr kumimoji="1" lang="ja-JP" altLang="en-US" sz="1000" dirty="0" err="1" smtClean="0"/>
              <a:t>そん</a:t>
            </a:r>
            <a:endParaRPr kumimoji="1" lang="ja-JP" altLang="en-US" sz="1000" dirty="0"/>
          </a:p>
        </p:txBody>
      </p:sp>
    </p:spTree>
    <p:extLst>
      <p:ext uri="{BB962C8B-B14F-4D97-AF65-F5344CB8AC3E}">
        <p14:creationId xmlns:p14="http://schemas.microsoft.com/office/powerpoint/2010/main" val="40955412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人工</a:t>
            </a:r>
            <a:r>
              <a:rPr lang="ja-JP" altLang="en-US" dirty="0" smtClean="0"/>
              <a:t>知能</a:t>
            </a:r>
            <a:r>
              <a:rPr lang="ja-JP" altLang="en-US" dirty="0"/>
              <a:t>アルゴリズム</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000" dirty="0"/>
              <a:t>教師</a:t>
            </a:r>
            <a:r>
              <a:rPr lang="ja-JP" altLang="en-US" sz="2000" dirty="0" smtClean="0"/>
              <a:t>あり</a:t>
            </a:r>
            <a:r>
              <a:rPr lang="ja-JP" altLang="en-US" sz="2000" dirty="0"/>
              <a:t>機械</a:t>
            </a:r>
            <a:r>
              <a:rPr lang="ja-JP" altLang="en-US" sz="2000" dirty="0" smtClean="0"/>
              <a:t>学習　（</a:t>
            </a:r>
            <a:r>
              <a:rPr lang="en-US" altLang="ja-JP" sz="2000" dirty="0"/>
              <a:t>Supervised learning</a:t>
            </a:r>
            <a:r>
              <a:rPr lang="ja-JP" altLang="en-US" sz="2000" dirty="0" smtClean="0"/>
              <a:t>）</a:t>
            </a:r>
            <a:endParaRPr lang="en-US" altLang="ja-JP" sz="2000" dirty="0"/>
          </a:p>
          <a:p>
            <a:pPr marL="0" indent="0">
              <a:buNone/>
            </a:pPr>
            <a:r>
              <a:rPr lang="en-US" altLang="ja-JP" sz="2000" dirty="0" smtClean="0"/>
              <a:t>     ―</a:t>
            </a:r>
            <a:r>
              <a:rPr lang="ja-JP" altLang="en-US" sz="2000" dirty="0" smtClean="0"/>
              <a:t>＞</a:t>
            </a:r>
            <a:r>
              <a:rPr lang="ja-JP" altLang="en-US" sz="2000" dirty="0"/>
              <a:t>　</a:t>
            </a:r>
            <a:r>
              <a:rPr lang="ja-JP" altLang="en-US" sz="2000" dirty="0" smtClean="0"/>
              <a:t>ディープラーニング </a:t>
            </a:r>
            <a:r>
              <a:rPr lang="ja-JP" altLang="en-US" sz="2000" dirty="0"/>
              <a:t>（</a:t>
            </a:r>
            <a:r>
              <a:rPr lang="en-US" altLang="ja-JP" sz="2000" dirty="0"/>
              <a:t>Deep</a:t>
            </a:r>
            <a:r>
              <a:rPr lang="ja-JP" altLang="en-US" sz="2000" dirty="0"/>
              <a:t>　</a:t>
            </a:r>
            <a:r>
              <a:rPr lang="en-US" altLang="ja-JP" sz="2000" dirty="0"/>
              <a:t>Learning</a:t>
            </a:r>
            <a:r>
              <a:rPr lang="ja-JP" altLang="en-US" sz="2000" dirty="0" smtClean="0"/>
              <a:t>）</a:t>
            </a:r>
            <a:endParaRPr lang="en-US" altLang="ja-JP" sz="2000" dirty="0" smtClean="0"/>
          </a:p>
          <a:p>
            <a:pPr marL="0" indent="0">
              <a:buNone/>
            </a:pPr>
            <a:r>
              <a:rPr kumimoji="1" lang="ja-JP" altLang="en-US" sz="2000" dirty="0"/>
              <a:t>　</a:t>
            </a:r>
            <a:r>
              <a:rPr kumimoji="1" lang="ja-JP" altLang="en-US" sz="2000" dirty="0" smtClean="0"/>
              <a:t>　－＞</a:t>
            </a:r>
            <a:r>
              <a:rPr lang="ja-JP" altLang="en-US" sz="2000" dirty="0"/>
              <a:t>　畳み込み</a:t>
            </a:r>
            <a:r>
              <a:rPr lang="ja-JP" altLang="en-US" sz="2000" dirty="0" smtClean="0"/>
              <a:t>ニューラルネットワーク</a:t>
            </a:r>
            <a:endParaRPr lang="en-US" altLang="ja-JP" sz="2000" dirty="0" smtClean="0"/>
          </a:p>
          <a:p>
            <a:pPr marL="0" indent="0">
              <a:buNone/>
            </a:pPr>
            <a:r>
              <a:rPr lang="ja-JP" altLang="en-US" sz="2000" dirty="0"/>
              <a:t>　</a:t>
            </a:r>
            <a:r>
              <a:rPr lang="ja-JP" altLang="en-US" sz="2000" dirty="0" smtClean="0"/>
              <a:t>　　　　　（</a:t>
            </a:r>
            <a:r>
              <a:rPr lang="en-US" altLang="ja-JP" sz="2000" dirty="0"/>
              <a:t>Convolutional Neural Networks</a:t>
            </a:r>
            <a:r>
              <a:rPr lang="ja-JP" altLang="en-US" sz="2000" dirty="0" smtClean="0"/>
              <a:t>）</a:t>
            </a:r>
            <a:endParaRPr lang="en-US" altLang="ja-JP" sz="2000" dirty="0" smtClean="0"/>
          </a:p>
          <a:p>
            <a:pPr marL="0" indent="0">
              <a:buNone/>
            </a:pPr>
            <a:r>
              <a:rPr lang="ja-JP" altLang="en-US" sz="2000" dirty="0"/>
              <a:t>　</a:t>
            </a:r>
            <a:r>
              <a:rPr lang="ja-JP" altLang="en-US" sz="2000" dirty="0" smtClean="0"/>
              <a:t>　</a:t>
            </a:r>
            <a:r>
              <a:rPr lang="en-US" altLang="ja-JP" sz="2000" dirty="0" smtClean="0"/>
              <a:t>……</a:t>
            </a:r>
          </a:p>
          <a:p>
            <a:pPr marL="0" indent="0">
              <a:buNone/>
            </a:pPr>
            <a:endParaRPr lang="ja-JP" altLang="en-US" sz="2000" dirty="0"/>
          </a:p>
          <a:p>
            <a:pPr marL="0" indent="0">
              <a:buNone/>
            </a:pPr>
            <a:endParaRPr kumimoji="1" lang="ja-JP" alt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591802"/>
            <a:ext cx="5832648" cy="2017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テキスト ボックス 3"/>
          <p:cNvSpPr txBox="1"/>
          <p:nvPr/>
        </p:nvSpPr>
        <p:spPr>
          <a:xfrm>
            <a:off x="4644008" y="5733256"/>
            <a:ext cx="2808312" cy="415498"/>
          </a:xfrm>
          <a:prstGeom prst="rect">
            <a:avLst/>
          </a:prstGeom>
          <a:noFill/>
        </p:spPr>
        <p:txBody>
          <a:bodyPr wrap="square" rtlCol="0">
            <a:spAutoFit/>
          </a:bodyPr>
          <a:lstStyle/>
          <a:p>
            <a:r>
              <a:rPr lang="fr-FR" altLang="ja-JP" sz="1050" dirty="0"/>
              <a:t>LeCun, Yann. </a:t>
            </a:r>
            <a:r>
              <a:rPr lang="fr-FR" altLang="ja-JP" sz="1050" dirty="0" smtClean="0"/>
              <a:t>LeNet-5</a:t>
            </a:r>
            <a:r>
              <a:rPr lang="fr-FR" altLang="ja-JP" sz="1050" dirty="0"/>
              <a:t>, </a:t>
            </a:r>
            <a:r>
              <a:rPr lang="fr-FR" altLang="ja-JP" sz="1050" dirty="0" smtClean="0"/>
              <a:t>Convolutional </a:t>
            </a:r>
            <a:r>
              <a:rPr lang="fr-FR" altLang="ja-JP" sz="1050" dirty="0"/>
              <a:t>neural </a:t>
            </a:r>
            <a:r>
              <a:rPr lang="fr-FR" altLang="ja-JP" sz="1050" dirty="0" smtClean="0"/>
              <a:t>network</a:t>
            </a:r>
            <a:r>
              <a:rPr lang="ja-JP" altLang="en-US" sz="1050" dirty="0"/>
              <a:t> </a:t>
            </a:r>
            <a:r>
              <a:rPr lang="en-US" altLang="ja-JP" sz="1050" dirty="0" smtClean="0"/>
              <a:t>1998</a:t>
            </a:r>
            <a:endParaRPr kumimoji="1" lang="ja-JP" altLang="en-US" sz="1050" dirty="0"/>
          </a:p>
        </p:txBody>
      </p:sp>
    </p:spTree>
    <p:extLst>
      <p:ext uri="{BB962C8B-B14F-4D97-AF65-F5344CB8AC3E}">
        <p14:creationId xmlns:p14="http://schemas.microsoft.com/office/powerpoint/2010/main" val="23104681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人工</a:t>
            </a:r>
            <a:r>
              <a:rPr lang="ja-JP" altLang="en-US" dirty="0" smtClean="0"/>
              <a:t>知能</a:t>
            </a:r>
            <a:r>
              <a:rPr lang="ja-JP" altLang="en-US" dirty="0"/>
              <a:t>アルゴリズム</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000" dirty="0" smtClean="0"/>
              <a:t>畳み込みニューラルネットワーク</a:t>
            </a:r>
            <a:r>
              <a:rPr lang="ja-JP" altLang="en-US" sz="2000" dirty="0"/>
              <a:t>（</a:t>
            </a:r>
            <a:r>
              <a:rPr lang="en-US" altLang="ja-JP" sz="2000" dirty="0"/>
              <a:t>CNN</a:t>
            </a:r>
            <a:r>
              <a:rPr lang="ja-JP" altLang="en-US" sz="2000" dirty="0"/>
              <a:t>）</a:t>
            </a:r>
          </a:p>
          <a:p>
            <a:pPr marL="0" indent="0">
              <a:buNone/>
            </a:pPr>
            <a:endParaRPr kumimoji="1" lang="ja-JP" altLang="en-US" sz="20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9223" y="2348880"/>
            <a:ext cx="6253970" cy="3032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2586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人工</a:t>
            </a:r>
            <a:r>
              <a:rPr lang="ja-JP" altLang="en-US" dirty="0" smtClean="0"/>
              <a:t>知能</a:t>
            </a:r>
            <a:r>
              <a:rPr lang="ja-JP" altLang="en-US" dirty="0"/>
              <a:t>アルゴリズム</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sz="2000" dirty="0" smtClean="0"/>
              <a:t>CNN</a:t>
            </a:r>
            <a:r>
              <a:rPr lang="ja-JP" altLang="en-US" sz="2000" dirty="0" smtClean="0"/>
              <a:t>を利用するコンピュータビジョン（</a:t>
            </a:r>
            <a:r>
              <a:rPr lang="en-US" altLang="ja-JP" sz="2000" dirty="0"/>
              <a:t>C</a:t>
            </a:r>
            <a:r>
              <a:rPr lang="en-US" altLang="ja-JP" sz="2000" dirty="0" smtClean="0"/>
              <a:t>omputer Vision</a:t>
            </a:r>
            <a:r>
              <a:rPr lang="ja-JP" altLang="en-US" sz="2000" dirty="0" smtClean="0"/>
              <a:t>）</a:t>
            </a:r>
            <a:endParaRPr lang="ja-JP" altLang="en-US" sz="2000" dirty="0"/>
          </a:p>
          <a:p>
            <a:pPr marL="0" indent="0">
              <a:buNone/>
            </a:pPr>
            <a:endParaRPr kumimoji="1" lang="ja-JP" altLang="en-US" sz="2000" dirty="0"/>
          </a:p>
        </p:txBody>
      </p:sp>
      <p:pic>
        <p:nvPicPr>
          <p:cNvPr id="3074" name="Picture 2" descr="https://raw.githubusercontent.com/tensorflow/models/master/research/object_detection/g3doc/img/kites_detections_outpu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060848"/>
            <a:ext cx="6408712" cy="4269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52036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卒業論文</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sz="2000" dirty="0"/>
              <a:t>テーマ</a:t>
            </a:r>
            <a:r>
              <a:rPr lang="ja-JP" altLang="en-US" sz="2000" dirty="0" smtClean="0"/>
              <a:t>：</a:t>
            </a:r>
            <a:endParaRPr lang="en-US" altLang="ja-JP" sz="2000" dirty="0"/>
          </a:p>
          <a:p>
            <a:pPr marL="0" indent="0">
              <a:buNone/>
            </a:pPr>
            <a:r>
              <a:rPr lang="ja-JP" altLang="en-US" sz="2000" dirty="0" smtClean="0"/>
              <a:t>　　セキュリティ</a:t>
            </a:r>
            <a:r>
              <a:rPr lang="ja-JP" altLang="en-US" sz="2000" dirty="0"/>
              <a:t>検査</a:t>
            </a:r>
            <a:r>
              <a:rPr lang="ja-JP" altLang="en-US" sz="2000" dirty="0" smtClean="0"/>
              <a:t>装置のイメージ</a:t>
            </a:r>
            <a:r>
              <a:rPr lang="ja-JP" altLang="en-US" sz="2000" dirty="0"/>
              <a:t>に基づく</a:t>
            </a:r>
            <a:r>
              <a:rPr lang="ja-JP" altLang="en-US" sz="2000" dirty="0" smtClean="0"/>
              <a:t>禁止品</a:t>
            </a:r>
            <a:r>
              <a:rPr lang="ja-JP" altLang="en-US" sz="2000" dirty="0"/>
              <a:t>検出ソフトウェアの設計</a:t>
            </a:r>
            <a:r>
              <a:rPr lang="ja-JP" altLang="en-US" sz="2000" dirty="0" smtClean="0"/>
              <a:t>と</a:t>
            </a:r>
            <a:r>
              <a:rPr lang="ja-JP" altLang="en-US" sz="2000" dirty="0"/>
              <a:t>実現</a:t>
            </a:r>
            <a:endParaRPr lang="en-US" altLang="ja-JP" sz="2000" dirty="0" smtClean="0"/>
          </a:p>
          <a:p>
            <a:endParaRPr lang="en-US" altLang="ja-JP" sz="2000" dirty="0"/>
          </a:p>
          <a:p>
            <a:r>
              <a:rPr lang="ja-JP" altLang="en-US" sz="2000" dirty="0" smtClean="0"/>
              <a:t>概要：</a:t>
            </a:r>
            <a:endParaRPr lang="en-US" altLang="ja-JP" sz="2000" dirty="0"/>
          </a:p>
          <a:p>
            <a:pPr marL="0" indent="0">
              <a:buNone/>
            </a:pPr>
            <a:r>
              <a:rPr lang="en-US" altLang="ja-JP" sz="2000" dirty="0" smtClean="0"/>
              <a:t>     </a:t>
            </a:r>
            <a:r>
              <a:rPr lang="en-US" altLang="ja-JP" sz="2000" dirty="0" err="1" smtClean="0"/>
              <a:t>OpenCV</a:t>
            </a:r>
            <a:r>
              <a:rPr lang="ja-JP" altLang="en-US" sz="2000" dirty="0" err="1" smtClean="0"/>
              <a:t>、</a:t>
            </a:r>
            <a:r>
              <a:rPr lang="en-US" altLang="ja-JP" sz="2000" dirty="0" err="1" smtClean="0"/>
              <a:t>Numpy</a:t>
            </a:r>
            <a:r>
              <a:rPr lang="ja-JP" altLang="en-US" sz="2000" dirty="0" smtClean="0"/>
              <a:t>や</a:t>
            </a:r>
            <a:r>
              <a:rPr lang="en-US" altLang="ja-JP" sz="2000" dirty="0" err="1" smtClean="0"/>
              <a:t>Tensorflow</a:t>
            </a:r>
            <a:r>
              <a:rPr lang="ja-JP" altLang="en-US" sz="2000" dirty="0"/>
              <a:t>などのソフトウェアライブラリを利用して</a:t>
            </a:r>
            <a:r>
              <a:rPr lang="ja-JP" altLang="en-US" sz="2000" dirty="0" smtClean="0"/>
              <a:t>、特定</a:t>
            </a:r>
            <a:r>
              <a:rPr lang="ja-JP" altLang="en-US" sz="2000" dirty="0"/>
              <a:t>の構造を</a:t>
            </a:r>
            <a:r>
              <a:rPr lang="ja-JP" altLang="en-US" sz="2000" dirty="0" smtClean="0"/>
              <a:t>持つ</a:t>
            </a:r>
            <a:r>
              <a:rPr lang="ja-JP" altLang="en-US" sz="2000" dirty="0"/>
              <a:t>畳み込み</a:t>
            </a:r>
            <a:r>
              <a:rPr lang="ja-JP" altLang="en-US" sz="2000" dirty="0" smtClean="0"/>
              <a:t>ニューラルネットワーク（</a:t>
            </a:r>
            <a:r>
              <a:rPr lang="en-US" altLang="ja-JP" sz="2000" dirty="0" smtClean="0"/>
              <a:t>CNN</a:t>
            </a:r>
            <a:r>
              <a:rPr lang="ja-JP" altLang="en-US" sz="2000" dirty="0" smtClean="0"/>
              <a:t>）を</a:t>
            </a:r>
            <a:r>
              <a:rPr lang="ja-JP" altLang="en-US" sz="2000" dirty="0"/>
              <a:t>構築</a:t>
            </a:r>
            <a:r>
              <a:rPr lang="ja-JP" altLang="en-US" sz="2000" dirty="0" smtClean="0"/>
              <a:t>することにより、</a:t>
            </a:r>
            <a:r>
              <a:rPr lang="ja-JP" altLang="en-US" sz="2000" dirty="0"/>
              <a:t>スキャン</a:t>
            </a:r>
            <a:r>
              <a:rPr lang="ja-JP" altLang="en-US" sz="2000" dirty="0" smtClean="0"/>
              <a:t>されたアイテム</a:t>
            </a:r>
            <a:r>
              <a:rPr lang="ja-JP" altLang="en-US" sz="2000" dirty="0"/>
              <a:t>の種類を自動的に</a:t>
            </a:r>
            <a:r>
              <a:rPr lang="ja-JP" altLang="en-US" sz="2000" dirty="0" smtClean="0"/>
              <a:t>識別できるソフトウェアを実現する。</a:t>
            </a:r>
            <a:endParaRPr lang="en-US" altLang="ja-JP" sz="2000" dirty="0" smtClean="0"/>
          </a:p>
          <a:p>
            <a:pPr marL="0" indent="0">
              <a:buNone/>
            </a:pPr>
            <a:endParaRPr lang="en-US" altLang="ja-JP" sz="2000" dirty="0"/>
          </a:p>
          <a:p>
            <a:r>
              <a:rPr lang="en-US" altLang="ja-JP" sz="2000" dirty="0" smtClean="0"/>
              <a:t>PS:</a:t>
            </a:r>
            <a:r>
              <a:rPr lang="ja-JP" altLang="en-US" sz="2000" dirty="0" smtClean="0"/>
              <a:t>　すべて</a:t>
            </a:r>
            <a:r>
              <a:rPr lang="ja-JP" altLang="en-US" sz="2000" dirty="0"/>
              <a:t>の機能</a:t>
            </a:r>
            <a:r>
              <a:rPr lang="ja-JP" altLang="en-US" sz="2000" dirty="0" smtClean="0"/>
              <a:t>は</a:t>
            </a:r>
            <a:r>
              <a:rPr lang="en-US" altLang="ja-JP" sz="2000" dirty="0"/>
              <a:t>Pyt</a:t>
            </a:r>
            <a:r>
              <a:rPr lang="en-US" altLang="ja-JP" sz="2000" dirty="0" smtClean="0"/>
              <a:t>hon</a:t>
            </a:r>
            <a:r>
              <a:rPr lang="ja-JP" altLang="en-US" sz="2000" dirty="0"/>
              <a:t>で実現</a:t>
            </a:r>
            <a:r>
              <a:rPr lang="ja-JP" altLang="en-US" sz="2000" dirty="0" smtClean="0"/>
              <a:t>され</a:t>
            </a:r>
            <a:r>
              <a:rPr lang="ja-JP" altLang="en-US" sz="2000" dirty="0"/>
              <a:t>た</a:t>
            </a:r>
            <a:r>
              <a:rPr lang="ja-JP" altLang="en-US" sz="2000" dirty="0" smtClean="0"/>
              <a:t>。</a:t>
            </a:r>
            <a:endParaRPr lang="en-US" altLang="ja-JP" sz="2000" dirty="0" smtClean="0"/>
          </a:p>
          <a:p>
            <a:pPr marL="0" indent="0">
              <a:buNone/>
            </a:pPr>
            <a:r>
              <a:rPr lang="ja-JP" altLang="en-US" sz="2000" dirty="0" smtClean="0"/>
              <a:t>　　　　　　コード</a:t>
            </a:r>
            <a:r>
              <a:rPr lang="ja-JP" altLang="en-US" sz="2000" dirty="0"/>
              <a:t>の量は約</a:t>
            </a:r>
            <a:r>
              <a:rPr lang="en-US" altLang="ja-JP" sz="2000" dirty="0"/>
              <a:t>8000</a:t>
            </a:r>
            <a:r>
              <a:rPr lang="ja-JP" altLang="en-US" sz="2000" dirty="0" smtClean="0"/>
              <a:t>行である。</a:t>
            </a:r>
            <a:endParaRPr lang="en-US" altLang="ja-JP" sz="2000" dirty="0" smtClean="0"/>
          </a:p>
          <a:p>
            <a:pPr marL="0" indent="0">
              <a:buNone/>
            </a:pPr>
            <a:r>
              <a:rPr lang="ja-JP" altLang="en-US" sz="2000" dirty="0"/>
              <a:t>　　　　　</a:t>
            </a:r>
            <a:r>
              <a:rPr lang="ja-JP" altLang="en-US" sz="2000" dirty="0" smtClean="0"/>
              <a:t>　中国の東北大学の卒業論文優秀賞</a:t>
            </a:r>
            <a:r>
              <a:rPr lang="ja-JP" altLang="en-US" sz="2000" dirty="0"/>
              <a:t>を受賞</a:t>
            </a:r>
            <a:r>
              <a:rPr lang="ja-JP" altLang="en-US" sz="2000" dirty="0" smtClean="0"/>
              <a:t>した。</a:t>
            </a:r>
            <a:endParaRPr kumimoji="1" lang="ja-JP" altLang="en-US" sz="2000" dirty="0"/>
          </a:p>
        </p:txBody>
      </p:sp>
    </p:spTree>
    <p:extLst>
      <p:ext uri="{BB962C8B-B14F-4D97-AF65-F5344CB8AC3E}">
        <p14:creationId xmlns:p14="http://schemas.microsoft.com/office/powerpoint/2010/main" val="37291731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2780928"/>
            <a:ext cx="8229600" cy="1143000"/>
          </a:xfrm>
        </p:spPr>
        <p:txBody>
          <a:bodyPr/>
          <a:lstStyle/>
          <a:p>
            <a:r>
              <a:rPr lang="ja-JP" altLang="en-US" dirty="0" smtClean="0"/>
              <a:t>コンピュータのすべてを知りたい</a:t>
            </a:r>
            <a:endParaRPr kumimoji="1" lang="ja-JP" altLang="en-US" dirty="0"/>
          </a:p>
        </p:txBody>
      </p:sp>
    </p:spTree>
    <p:extLst>
      <p:ext uri="{BB962C8B-B14F-4D97-AF65-F5344CB8AC3E}">
        <p14:creationId xmlns:p14="http://schemas.microsoft.com/office/powerpoint/2010/main" val="3300763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2636912"/>
            <a:ext cx="8229600" cy="1143000"/>
          </a:xfrm>
        </p:spPr>
        <p:txBody>
          <a:bodyPr/>
          <a:lstStyle/>
          <a:p>
            <a:r>
              <a:rPr kumimoji="1" lang="ja-JP" altLang="en-US" dirty="0" smtClean="0"/>
              <a:t>ご清聴ありがどうございます。</a:t>
            </a:r>
            <a:endParaRPr kumimoji="1" lang="ja-JP" altLang="en-US" dirty="0"/>
          </a:p>
        </p:txBody>
      </p:sp>
    </p:spTree>
    <p:extLst>
      <p:ext uri="{BB962C8B-B14F-4D97-AF65-F5344CB8AC3E}">
        <p14:creationId xmlns:p14="http://schemas.microsoft.com/office/powerpoint/2010/main" val="6039248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8229600" cy="1143000"/>
          </a:xfrm>
        </p:spPr>
        <p:txBody>
          <a:bodyPr/>
          <a:lstStyle/>
          <a:p>
            <a:pPr algn="l"/>
            <a:r>
              <a:rPr lang="ja-JP" altLang="en-US" dirty="0" smtClean="0"/>
              <a:t>３．使用</a:t>
            </a:r>
            <a:r>
              <a:rPr lang="ja-JP" altLang="en-US" dirty="0"/>
              <a:t>してきたツール</a:t>
            </a:r>
          </a:p>
        </p:txBody>
      </p:sp>
      <p:sp>
        <p:nvSpPr>
          <p:cNvPr id="3" name="コンテンツ プレースホルダー 2"/>
          <p:cNvSpPr>
            <a:spLocks noGrp="1"/>
          </p:cNvSpPr>
          <p:nvPr>
            <p:ph idx="1"/>
          </p:nvPr>
        </p:nvSpPr>
        <p:spPr>
          <a:xfrm>
            <a:off x="457200" y="1311534"/>
            <a:ext cx="8229600" cy="5933890"/>
          </a:xfrm>
        </p:spPr>
        <p:txBody>
          <a:bodyPr vert="horz" rtlCol="0">
            <a:normAutofit fontScale="92500" lnSpcReduction="10000"/>
          </a:bodyPr>
          <a:lstStyle/>
          <a:p>
            <a:r>
              <a:rPr lang="en-US" altLang="ja-JP" sz="2000" dirty="0"/>
              <a:t>Visual Studio</a:t>
            </a:r>
            <a:r>
              <a:rPr lang="ja-JP" altLang="en-US" sz="2000" dirty="0"/>
              <a:t>　　　　（</a:t>
            </a:r>
            <a:r>
              <a:rPr lang="en-US" altLang="ja-JP" sz="2000" dirty="0"/>
              <a:t>C/C++</a:t>
            </a:r>
            <a:r>
              <a:rPr lang="ja-JP" altLang="en-US" sz="2000" dirty="0" err="1"/>
              <a:t>、</a:t>
            </a:r>
            <a:r>
              <a:rPr lang="en-US" altLang="ja-JP" sz="2000" dirty="0"/>
              <a:t>C#</a:t>
            </a:r>
            <a:r>
              <a:rPr lang="ja-JP" altLang="en-US" sz="2000" dirty="0"/>
              <a:t>言語を書く）</a:t>
            </a:r>
            <a:endParaRPr lang="en-US" altLang="ja-JP" sz="2000" dirty="0"/>
          </a:p>
          <a:p>
            <a:r>
              <a:rPr lang="en-US" altLang="ja-JP" sz="2000" dirty="0"/>
              <a:t>Code::Blocks</a:t>
            </a:r>
            <a:r>
              <a:rPr lang="ja-JP" altLang="en-US" sz="2000" dirty="0"/>
              <a:t>　　　　　（</a:t>
            </a:r>
            <a:r>
              <a:rPr lang="en-US" altLang="ja-JP" sz="2000" dirty="0"/>
              <a:t>C/C++</a:t>
            </a:r>
            <a:r>
              <a:rPr lang="ja-JP" altLang="en-US" sz="2000" dirty="0"/>
              <a:t>を書く）</a:t>
            </a:r>
            <a:endParaRPr lang="en-US" altLang="ja-JP" sz="2000" dirty="0"/>
          </a:p>
          <a:p>
            <a:r>
              <a:rPr lang="en-US" altLang="ja-JP" sz="2000" dirty="0"/>
              <a:t>Sublime Text3</a:t>
            </a:r>
            <a:r>
              <a:rPr lang="ja-JP" altLang="en-US" sz="2000" dirty="0"/>
              <a:t>　　　 （すべての言語を書く）</a:t>
            </a:r>
            <a:endParaRPr lang="en-US" altLang="ja-JP" sz="2000" dirty="0"/>
          </a:p>
          <a:p>
            <a:r>
              <a:rPr lang="en-US" altLang="ja-JP" sz="2000" dirty="0" err="1"/>
              <a:t>Jupyter</a:t>
            </a:r>
            <a:r>
              <a:rPr lang="en-US" altLang="ja-JP" sz="2000" dirty="0"/>
              <a:t> Notebook</a:t>
            </a:r>
            <a:r>
              <a:rPr lang="ja-JP" altLang="en-US" sz="2000" dirty="0"/>
              <a:t>　（</a:t>
            </a:r>
            <a:r>
              <a:rPr lang="en-US" altLang="ja-JP" sz="2000" dirty="0"/>
              <a:t>Python</a:t>
            </a:r>
            <a:r>
              <a:rPr lang="ja-JP" altLang="en-US" sz="2000" dirty="0"/>
              <a:t>を書く）</a:t>
            </a:r>
            <a:endParaRPr lang="en-US" altLang="ja-JP" sz="2000" dirty="0"/>
          </a:p>
          <a:p>
            <a:r>
              <a:rPr lang="en-US" altLang="ja-JP" sz="2000" dirty="0" err="1"/>
              <a:t>PyCharm</a:t>
            </a:r>
            <a:r>
              <a:rPr lang="en-US" altLang="ja-JP" sz="2000" dirty="0"/>
              <a:t>                </a:t>
            </a:r>
            <a:r>
              <a:rPr lang="ja-JP" altLang="en-US" sz="2000" dirty="0"/>
              <a:t>（</a:t>
            </a:r>
            <a:r>
              <a:rPr lang="en-US" altLang="ja-JP" sz="2000" dirty="0"/>
              <a:t>Python</a:t>
            </a:r>
            <a:r>
              <a:rPr lang="ja-JP" altLang="en-US" sz="2000" dirty="0"/>
              <a:t>を書く）</a:t>
            </a:r>
            <a:endParaRPr lang="en-US" altLang="ja-JP" sz="2000" dirty="0"/>
          </a:p>
          <a:p>
            <a:r>
              <a:rPr lang="en-US" altLang="ja-JP" sz="2000" dirty="0"/>
              <a:t>Eclipse</a:t>
            </a:r>
            <a:r>
              <a:rPr lang="ja-JP" altLang="en-US" sz="2000" dirty="0"/>
              <a:t>　　　　　　　　　（</a:t>
            </a:r>
            <a:r>
              <a:rPr lang="en-US" altLang="ja-JP" sz="2000" dirty="0"/>
              <a:t>Java</a:t>
            </a:r>
            <a:r>
              <a:rPr lang="ja-JP" altLang="en-US" sz="2000" dirty="0"/>
              <a:t>を書く）</a:t>
            </a:r>
            <a:endParaRPr lang="en-US" altLang="ja-JP" sz="2000" dirty="0"/>
          </a:p>
          <a:p>
            <a:r>
              <a:rPr lang="en-US" altLang="ja-JP" sz="2000" dirty="0"/>
              <a:t>Android Studio       </a:t>
            </a:r>
            <a:r>
              <a:rPr lang="ja-JP" altLang="en-US" sz="2000" dirty="0"/>
              <a:t>（</a:t>
            </a:r>
            <a:r>
              <a:rPr lang="en-US" altLang="ja-JP" sz="2000" dirty="0"/>
              <a:t>Android app</a:t>
            </a:r>
            <a:r>
              <a:rPr lang="ja-JP" altLang="en-US" sz="2000" dirty="0"/>
              <a:t>の開発）</a:t>
            </a:r>
            <a:endParaRPr lang="en-US" altLang="ja-JP" sz="2000" dirty="0"/>
          </a:p>
          <a:p>
            <a:r>
              <a:rPr lang="en-US" altLang="ja-JP" sz="2000" dirty="0"/>
              <a:t>Unity3D</a:t>
            </a:r>
            <a:r>
              <a:rPr lang="ja-JP" altLang="en-US" sz="2000" dirty="0"/>
              <a:t>　　　　　　　　（</a:t>
            </a:r>
            <a:r>
              <a:rPr lang="en-US" altLang="ja-JP" sz="2000" dirty="0"/>
              <a:t>3</a:t>
            </a:r>
            <a:r>
              <a:rPr lang="ja-JP" altLang="en-US" sz="2000" dirty="0"/>
              <a:t>次元プログラムの開発）</a:t>
            </a:r>
            <a:endParaRPr lang="en-US" altLang="ja-JP" sz="2000" dirty="0"/>
          </a:p>
          <a:p>
            <a:endParaRPr lang="en-US" altLang="ja-JP" sz="2000" dirty="0"/>
          </a:p>
          <a:p>
            <a:r>
              <a:rPr lang="en-US" altLang="ja-JP" sz="2000" dirty="0"/>
              <a:t>Google </a:t>
            </a:r>
            <a:r>
              <a:rPr lang="en-US" altLang="ja-JP" sz="2000" dirty="0" err="1"/>
              <a:t>TensorFlow</a:t>
            </a:r>
            <a:r>
              <a:rPr lang="en-US" altLang="ja-JP" sz="2000" dirty="0"/>
              <a:t> </a:t>
            </a:r>
            <a:r>
              <a:rPr lang="ja-JP" altLang="en-US" sz="2000" dirty="0"/>
              <a:t>　（深層学習）</a:t>
            </a:r>
            <a:endParaRPr lang="en-US" altLang="ja-JP" sz="2000" dirty="0"/>
          </a:p>
          <a:p>
            <a:r>
              <a:rPr lang="en-US" altLang="ja-JP" sz="2000" dirty="0" err="1"/>
              <a:t>Scikit</a:t>
            </a:r>
            <a:r>
              <a:rPr lang="en-US" altLang="ja-JP" sz="2000" dirty="0"/>
              <a:t>-learn              </a:t>
            </a:r>
            <a:r>
              <a:rPr lang="ja-JP" altLang="en-US" sz="2000" dirty="0"/>
              <a:t>（機械学習）</a:t>
            </a:r>
            <a:endParaRPr lang="en-US" altLang="ja-JP" sz="2000" dirty="0"/>
          </a:p>
          <a:p>
            <a:r>
              <a:rPr lang="en-US" altLang="ja-JP" sz="2000" dirty="0" err="1"/>
              <a:t>Numpy&amp;Pandas</a:t>
            </a:r>
            <a:r>
              <a:rPr lang="ja-JP" altLang="en-US" sz="2000" dirty="0"/>
              <a:t>　　　（データ処理）</a:t>
            </a:r>
            <a:endParaRPr lang="en-US" altLang="ja-JP" sz="2000" dirty="0"/>
          </a:p>
          <a:p>
            <a:r>
              <a:rPr lang="en-US" altLang="ja-JP" sz="2000" dirty="0" err="1"/>
              <a:t>Matplotlib</a:t>
            </a:r>
            <a:r>
              <a:rPr lang="en-US" altLang="ja-JP" sz="2000" dirty="0"/>
              <a:t>                </a:t>
            </a:r>
            <a:r>
              <a:rPr lang="ja-JP" altLang="en-US" sz="2000" dirty="0"/>
              <a:t>（データの可視化）</a:t>
            </a:r>
            <a:endParaRPr lang="en-US" altLang="ja-JP" sz="2000" dirty="0"/>
          </a:p>
          <a:p>
            <a:r>
              <a:rPr lang="en-US" altLang="ja-JP" sz="2000" dirty="0"/>
              <a:t>OpenGL                   </a:t>
            </a:r>
            <a:r>
              <a:rPr lang="ja-JP" altLang="en-US" sz="2000" dirty="0"/>
              <a:t>（コンピュータグラフィックス：</a:t>
            </a:r>
            <a:r>
              <a:rPr lang="en-US" altLang="ja-JP" sz="2000" dirty="0"/>
              <a:t>CG</a:t>
            </a:r>
            <a:r>
              <a:rPr lang="ja-JP" altLang="en-US" sz="2000" dirty="0"/>
              <a:t>）</a:t>
            </a:r>
            <a:endParaRPr lang="en-US" altLang="ja-JP" sz="2000" dirty="0"/>
          </a:p>
          <a:p>
            <a:r>
              <a:rPr lang="en-US" altLang="ja-JP" sz="2000" dirty="0" err="1"/>
              <a:t>OpenCV</a:t>
            </a:r>
            <a:r>
              <a:rPr lang="ja-JP" altLang="en-US" sz="2000" dirty="0"/>
              <a:t>　　　　　　　　（画像処理）</a:t>
            </a:r>
            <a:endParaRPr lang="en-US" altLang="ja-JP" sz="2000" dirty="0"/>
          </a:p>
          <a:p>
            <a:r>
              <a:rPr lang="en-US" altLang="ja-JP" sz="2000" dirty="0" err="1"/>
              <a:t>Qt</a:t>
            </a:r>
            <a:r>
              <a:rPr lang="ja-JP" altLang="en-US" sz="2000" dirty="0"/>
              <a:t>　　　　　　　　　　　　（</a:t>
            </a:r>
            <a:r>
              <a:rPr lang="en-US" altLang="ja-JP" sz="2000" dirty="0"/>
              <a:t>GUI</a:t>
            </a:r>
            <a:r>
              <a:rPr lang="ja-JP" altLang="en-US" sz="2000" dirty="0"/>
              <a:t>プログラムの開発）</a:t>
            </a:r>
            <a:endParaRPr lang="en-US" altLang="ja-JP" sz="2000" dirty="0"/>
          </a:p>
          <a:p>
            <a:r>
              <a:rPr lang="en-US" altLang="ja-JP" sz="2000" dirty="0"/>
              <a:t>……</a:t>
            </a:r>
            <a:endParaRPr lang="ja-JP" altLang="en-US" sz="2000" dirty="0"/>
          </a:p>
        </p:txBody>
      </p:sp>
      <p:sp>
        <p:nvSpPr>
          <p:cNvPr id="5" name="正方形/長方形 4"/>
          <p:cNvSpPr/>
          <p:nvPr/>
        </p:nvSpPr>
        <p:spPr>
          <a:xfrm>
            <a:off x="6103776" y="2170111"/>
            <a:ext cx="1861074" cy="584775"/>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altLang="ja-JP" sz="32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IDE</a:t>
            </a:r>
            <a:endParaRPr lang="ja-JP" altLang="en-US" sz="32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6" name="正方形/長方形 5"/>
          <p:cNvSpPr/>
          <p:nvPr/>
        </p:nvSpPr>
        <p:spPr>
          <a:xfrm>
            <a:off x="5398176" y="4653136"/>
            <a:ext cx="3477234" cy="584775"/>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altLang="ja-JP"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API</a:t>
            </a:r>
            <a:r>
              <a:rPr lang="ja-JP" altLang="en-US"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t>
            </a:r>
            <a:r>
              <a:rPr lang="en-US" altLang="ja-JP"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Library</a:t>
            </a:r>
            <a:endParaRPr lang="en-US" altLang="ja-JP"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2116045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1143000"/>
          </a:xfrm>
        </p:spPr>
        <p:txBody>
          <a:bodyPr>
            <a:noAutofit/>
          </a:bodyPr>
          <a:lstStyle/>
          <a:p>
            <a:pPr algn="l"/>
            <a:r>
              <a:rPr kumimoji="1" lang="ja-JP" altLang="en-US" dirty="0" smtClean="0"/>
              <a:t>４．ソフトウェアの作成経験</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sz="2000" dirty="0" smtClean="0"/>
              <a:t>　　</a:t>
            </a:r>
            <a:endParaRPr lang="en-US" altLang="ja-JP" sz="2000" dirty="0" smtClean="0"/>
          </a:p>
          <a:p>
            <a:pPr marL="0" indent="0">
              <a:buNone/>
            </a:pPr>
            <a:r>
              <a:rPr lang="ja-JP" altLang="en-US" sz="2000" dirty="0"/>
              <a:t>　</a:t>
            </a:r>
            <a:r>
              <a:rPr lang="ja-JP" altLang="en-US" sz="2000" dirty="0" smtClean="0"/>
              <a:t>　</a:t>
            </a:r>
            <a:endParaRPr lang="en-US" altLang="ja-JP" sz="2000" dirty="0"/>
          </a:p>
          <a:p>
            <a:pPr marL="0" indent="0" algn="ctr">
              <a:buNone/>
            </a:pPr>
            <a:endParaRPr kumimoji="1" lang="ja-JP" altLang="en-US" dirty="0"/>
          </a:p>
        </p:txBody>
      </p:sp>
      <p:sp>
        <p:nvSpPr>
          <p:cNvPr id="4" name="テキスト ボックス 3"/>
          <p:cNvSpPr txBox="1"/>
          <p:nvPr/>
        </p:nvSpPr>
        <p:spPr>
          <a:xfrm>
            <a:off x="683568" y="1628800"/>
            <a:ext cx="8352928" cy="4524315"/>
          </a:xfrm>
          <a:prstGeom prst="rect">
            <a:avLst/>
          </a:prstGeom>
          <a:noFill/>
        </p:spPr>
        <p:txBody>
          <a:bodyPr wrap="square" rtlCol="0">
            <a:spAutoFit/>
          </a:bodyPr>
          <a:lstStyle/>
          <a:p>
            <a:r>
              <a:rPr kumimoji="1" lang="en-US" altLang="ja-JP" sz="3200" b="1" dirty="0" smtClean="0">
                <a:latin typeface="+mn-ea"/>
              </a:rPr>
              <a:t>4.1 </a:t>
            </a:r>
            <a:r>
              <a:rPr kumimoji="1" lang="ja-JP" altLang="en-US" sz="3200" b="1" dirty="0" smtClean="0">
                <a:latin typeface="+mn-ea"/>
              </a:rPr>
              <a:t>３</a:t>
            </a:r>
            <a:r>
              <a:rPr kumimoji="1" lang="en-US" altLang="ja-JP" sz="3200" b="1" dirty="0" smtClean="0">
                <a:latin typeface="+mn-ea"/>
              </a:rPr>
              <a:t>D</a:t>
            </a:r>
            <a:r>
              <a:rPr kumimoji="1" lang="ja-JP" altLang="en-US" sz="3200" b="1" dirty="0" smtClean="0">
                <a:latin typeface="+mn-ea"/>
              </a:rPr>
              <a:t>ゲームの作成</a:t>
            </a:r>
            <a:endParaRPr kumimoji="1" lang="en-US" altLang="ja-JP" sz="3200" b="1" dirty="0" smtClean="0">
              <a:latin typeface="+mn-ea"/>
            </a:endParaRPr>
          </a:p>
          <a:p>
            <a:endParaRPr lang="en-US" altLang="ja-JP" sz="3200" b="1" dirty="0">
              <a:latin typeface="+mn-ea"/>
            </a:endParaRPr>
          </a:p>
          <a:p>
            <a:r>
              <a:rPr lang="en-US" altLang="ja-JP" sz="3200" dirty="0" smtClean="0">
                <a:solidFill>
                  <a:schemeClr val="tx1">
                    <a:lumMod val="50000"/>
                    <a:lumOff val="50000"/>
                  </a:schemeClr>
                </a:solidFill>
                <a:latin typeface="+mn-ea"/>
              </a:rPr>
              <a:t>4.2 AR</a:t>
            </a:r>
            <a:r>
              <a:rPr lang="ja-JP" altLang="en-US" sz="3200" dirty="0">
                <a:solidFill>
                  <a:schemeClr val="tx1">
                    <a:lumMod val="50000"/>
                    <a:lumOff val="50000"/>
                  </a:schemeClr>
                </a:solidFill>
                <a:latin typeface="+mn-ea"/>
              </a:rPr>
              <a:t>（拡張現実）</a:t>
            </a:r>
            <a:r>
              <a:rPr lang="ja-JP" altLang="en-US" sz="3200" dirty="0" smtClean="0">
                <a:solidFill>
                  <a:schemeClr val="tx1">
                    <a:lumMod val="50000"/>
                    <a:lumOff val="50000"/>
                  </a:schemeClr>
                </a:solidFill>
                <a:latin typeface="+mn-ea"/>
              </a:rPr>
              <a:t>ゲーム</a:t>
            </a:r>
            <a:r>
              <a:rPr lang="ja-JP" altLang="en-US" sz="3200" dirty="0">
                <a:solidFill>
                  <a:schemeClr val="tx1">
                    <a:lumMod val="50000"/>
                    <a:lumOff val="50000"/>
                  </a:schemeClr>
                </a:solidFill>
                <a:latin typeface="+mn-ea"/>
              </a:rPr>
              <a:t>の</a:t>
            </a:r>
            <a:r>
              <a:rPr lang="ja-JP" altLang="en-US" sz="3200" dirty="0" smtClean="0">
                <a:solidFill>
                  <a:schemeClr val="tx1">
                    <a:lumMod val="50000"/>
                    <a:lumOff val="50000"/>
                  </a:schemeClr>
                </a:solidFill>
                <a:latin typeface="+mn-ea"/>
              </a:rPr>
              <a:t>作成</a:t>
            </a:r>
            <a:endParaRPr kumimoji="1" lang="en-US" altLang="ja-JP" sz="3200" dirty="0" smtClean="0">
              <a:solidFill>
                <a:schemeClr val="tx1">
                  <a:lumMod val="50000"/>
                  <a:lumOff val="50000"/>
                </a:schemeClr>
              </a:solidFill>
              <a:latin typeface="+mn-ea"/>
            </a:endParaRPr>
          </a:p>
          <a:p>
            <a:endParaRPr lang="en-US" altLang="ja-JP" sz="3200" b="1" dirty="0">
              <a:solidFill>
                <a:schemeClr val="tx1">
                  <a:lumMod val="50000"/>
                  <a:lumOff val="50000"/>
                </a:schemeClr>
              </a:solidFill>
              <a:latin typeface="+mn-ea"/>
            </a:endParaRPr>
          </a:p>
          <a:p>
            <a:r>
              <a:rPr lang="en-US" altLang="ja-JP" sz="3200" dirty="0" smtClean="0">
                <a:solidFill>
                  <a:schemeClr val="tx1">
                    <a:lumMod val="50000"/>
                    <a:lumOff val="50000"/>
                  </a:schemeClr>
                </a:solidFill>
                <a:latin typeface="+mn-ea"/>
              </a:rPr>
              <a:t>4.3 </a:t>
            </a:r>
            <a:r>
              <a:rPr lang="ja-JP" altLang="en-US" sz="3200" dirty="0" smtClean="0">
                <a:solidFill>
                  <a:schemeClr val="tx1">
                    <a:lumMod val="50000"/>
                    <a:lumOff val="50000"/>
                  </a:schemeClr>
                </a:solidFill>
                <a:latin typeface="+mn-ea"/>
              </a:rPr>
              <a:t>画像</a:t>
            </a:r>
            <a:r>
              <a:rPr lang="ja-JP" altLang="en-US" sz="3200" dirty="0">
                <a:solidFill>
                  <a:schemeClr val="tx1">
                    <a:lumMod val="50000"/>
                    <a:lumOff val="50000"/>
                  </a:schemeClr>
                </a:solidFill>
                <a:latin typeface="+mn-ea"/>
              </a:rPr>
              <a:t>処理に関連する</a:t>
            </a:r>
            <a:r>
              <a:rPr lang="ja-JP" altLang="en-US" sz="3200" dirty="0" smtClean="0">
                <a:solidFill>
                  <a:schemeClr val="tx1">
                    <a:lumMod val="50000"/>
                    <a:lumOff val="50000"/>
                  </a:schemeClr>
                </a:solidFill>
                <a:latin typeface="+mn-ea"/>
              </a:rPr>
              <a:t>ソフトウェア</a:t>
            </a:r>
            <a:endParaRPr lang="en-US" altLang="ja-JP" sz="3200" dirty="0" smtClean="0">
              <a:solidFill>
                <a:schemeClr val="tx1">
                  <a:lumMod val="50000"/>
                  <a:lumOff val="50000"/>
                </a:schemeClr>
              </a:solidFill>
              <a:latin typeface="+mn-ea"/>
            </a:endParaRPr>
          </a:p>
          <a:p>
            <a:endParaRPr lang="en-US" altLang="ja-JP" sz="3200" dirty="0">
              <a:solidFill>
                <a:schemeClr val="tx1">
                  <a:lumMod val="50000"/>
                  <a:lumOff val="50000"/>
                </a:schemeClr>
              </a:solidFill>
              <a:latin typeface="+mn-ea"/>
            </a:endParaRPr>
          </a:p>
          <a:p>
            <a:r>
              <a:rPr lang="en-US" altLang="ja-JP" sz="3200" dirty="0" smtClean="0">
                <a:solidFill>
                  <a:schemeClr val="tx1">
                    <a:lumMod val="50000"/>
                    <a:lumOff val="50000"/>
                  </a:schemeClr>
                </a:solidFill>
                <a:latin typeface="+mn-ea"/>
              </a:rPr>
              <a:t> &amp; </a:t>
            </a:r>
            <a:r>
              <a:rPr lang="ja-JP" altLang="en-US" sz="3200" dirty="0" smtClean="0">
                <a:solidFill>
                  <a:schemeClr val="tx1">
                    <a:lumMod val="50000"/>
                    <a:lumOff val="50000"/>
                  </a:schemeClr>
                </a:solidFill>
                <a:latin typeface="+mn-ea"/>
              </a:rPr>
              <a:t>コンピュータビジョン</a:t>
            </a:r>
            <a:r>
              <a:rPr lang="ja-JP" altLang="en-US" sz="3200" dirty="0">
                <a:solidFill>
                  <a:schemeClr val="tx1">
                    <a:lumMod val="50000"/>
                    <a:lumOff val="50000"/>
                  </a:schemeClr>
                </a:solidFill>
                <a:latin typeface="+mn-ea"/>
              </a:rPr>
              <a:t>を利用する</a:t>
            </a:r>
            <a:r>
              <a:rPr lang="en-US" altLang="ja-JP" sz="3200" dirty="0">
                <a:solidFill>
                  <a:schemeClr val="tx1">
                    <a:lumMod val="50000"/>
                    <a:lumOff val="50000"/>
                  </a:schemeClr>
                </a:solidFill>
                <a:latin typeface="+mn-ea"/>
              </a:rPr>
              <a:t>AI</a:t>
            </a:r>
            <a:r>
              <a:rPr lang="ja-JP" altLang="en-US" sz="3200" dirty="0">
                <a:solidFill>
                  <a:schemeClr val="tx1">
                    <a:lumMod val="50000"/>
                    <a:lumOff val="50000"/>
                  </a:schemeClr>
                </a:solidFill>
                <a:latin typeface="+mn-ea"/>
              </a:rPr>
              <a:t>ソフトウェア</a:t>
            </a:r>
            <a:endParaRPr lang="en-US" altLang="ja-JP" sz="3200" dirty="0">
              <a:solidFill>
                <a:schemeClr val="tx1">
                  <a:lumMod val="50000"/>
                  <a:lumOff val="50000"/>
                </a:schemeClr>
              </a:solidFill>
              <a:latin typeface="+mn-ea"/>
            </a:endParaRPr>
          </a:p>
          <a:p>
            <a:endParaRPr lang="en-US" altLang="ja-JP" sz="3200" dirty="0">
              <a:latin typeface="+mn-ea"/>
            </a:endParaRPr>
          </a:p>
          <a:p>
            <a:endParaRPr kumimoji="1" lang="ja-JP" altLang="en-US" sz="3200" b="1" dirty="0">
              <a:latin typeface="+mn-ea"/>
            </a:endParaRPr>
          </a:p>
        </p:txBody>
      </p:sp>
    </p:spTree>
    <p:extLst>
      <p:ext uri="{BB962C8B-B14F-4D97-AF65-F5344CB8AC3E}">
        <p14:creationId xmlns:p14="http://schemas.microsoft.com/office/powerpoint/2010/main" val="38891092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8939336" cy="1143000"/>
          </a:xfrm>
        </p:spPr>
        <p:txBody>
          <a:bodyPr>
            <a:normAutofit/>
          </a:bodyPr>
          <a:lstStyle/>
          <a:p>
            <a:pPr algn="l"/>
            <a:r>
              <a:rPr lang="ja-JP" altLang="en-US" b="1" dirty="0" smtClean="0">
                <a:latin typeface="+mn-ea"/>
              </a:rPr>
              <a:t>３</a:t>
            </a:r>
            <a:r>
              <a:rPr lang="en-US" altLang="ja-JP" b="1" dirty="0">
                <a:latin typeface="+mn-ea"/>
              </a:rPr>
              <a:t>D</a:t>
            </a:r>
            <a:r>
              <a:rPr lang="ja-JP" altLang="en-US" b="1" dirty="0">
                <a:latin typeface="+mn-ea"/>
              </a:rPr>
              <a:t>ゲームの作成</a:t>
            </a:r>
            <a:endParaRPr lang="en-US" altLang="ja-JP" b="1" dirty="0">
              <a:latin typeface="+mn-ea"/>
            </a:endParaRPr>
          </a:p>
        </p:txBody>
      </p:sp>
      <p:sp>
        <p:nvSpPr>
          <p:cNvPr id="3" name="コンテンツ プレースホルダー 2"/>
          <p:cNvSpPr>
            <a:spLocks noGrp="1"/>
          </p:cNvSpPr>
          <p:nvPr>
            <p:ph idx="1"/>
          </p:nvPr>
        </p:nvSpPr>
        <p:spPr/>
        <p:txBody>
          <a:bodyPr>
            <a:normAutofit/>
          </a:bodyPr>
          <a:lstStyle/>
          <a:p>
            <a:pPr marL="0" indent="0">
              <a:buNone/>
            </a:pPr>
            <a:r>
              <a:rPr lang="ja-JP" altLang="en-US" sz="3600" dirty="0" smtClean="0"/>
              <a:t>目次</a:t>
            </a:r>
            <a:endParaRPr lang="en-US" altLang="ja-JP" sz="3600" dirty="0" smtClean="0"/>
          </a:p>
          <a:p>
            <a:r>
              <a:rPr lang="ja-JP" altLang="en-US" sz="2400" dirty="0"/>
              <a:t>１</a:t>
            </a:r>
            <a:r>
              <a:rPr lang="ja-JP" altLang="en-US" sz="2400" dirty="0" smtClean="0"/>
              <a:t>．背景</a:t>
            </a:r>
            <a:endParaRPr lang="en-US" altLang="ja-JP" sz="2400" dirty="0" smtClean="0"/>
          </a:p>
          <a:p>
            <a:r>
              <a:rPr lang="ja-JP" altLang="en-US" sz="2400" dirty="0"/>
              <a:t>２</a:t>
            </a:r>
            <a:r>
              <a:rPr lang="ja-JP" altLang="en-US" sz="2400" dirty="0" smtClean="0"/>
              <a:t>．概要</a:t>
            </a:r>
            <a:endParaRPr lang="en-US" altLang="ja-JP" sz="2400" dirty="0" smtClean="0"/>
          </a:p>
          <a:p>
            <a:r>
              <a:rPr lang="ja-JP" altLang="en-US" sz="2400" dirty="0" smtClean="0"/>
              <a:t>３．ツールと技術</a:t>
            </a:r>
            <a:endParaRPr lang="en-US" altLang="ja-JP" sz="2400" dirty="0" smtClean="0"/>
          </a:p>
          <a:p>
            <a:r>
              <a:rPr lang="ja-JP" altLang="en-US" sz="2400" dirty="0" smtClean="0"/>
              <a:t>４．プロセス</a:t>
            </a:r>
            <a:endParaRPr lang="en-US" altLang="ja-JP" sz="2400" dirty="0" smtClean="0"/>
          </a:p>
          <a:p>
            <a:r>
              <a:rPr lang="ja-JP" altLang="en-US" sz="2400" dirty="0" smtClean="0"/>
              <a:t>５</a:t>
            </a:r>
            <a:r>
              <a:rPr lang="ja-JP" altLang="en-US" sz="2400" dirty="0"/>
              <a:t>．難しいところ</a:t>
            </a:r>
            <a:endParaRPr lang="en-US" altLang="ja-JP" sz="2400" dirty="0"/>
          </a:p>
          <a:p>
            <a:r>
              <a:rPr lang="ja-JP" altLang="en-US" sz="2400" dirty="0" smtClean="0"/>
              <a:t>６．感想</a:t>
            </a:r>
            <a:endParaRPr lang="en-US" altLang="ja-JP" sz="2400" dirty="0"/>
          </a:p>
          <a:p>
            <a:pPr marL="0" indent="0">
              <a:buNone/>
            </a:pPr>
            <a:r>
              <a:rPr lang="ja-JP" altLang="en-US" sz="2000" dirty="0" smtClean="0"/>
              <a:t>　　</a:t>
            </a:r>
            <a:endParaRPr lang="en-US" altLang="ja-JP" sz="2000" dirty="0" smtClean="0"/>
          </a:p>
          <a:p>
            <a:pPr marL="0" indent="0">
              <a:buNone/>
            </a:pPr>
            <a:r>
              <a:rPr lang="ja-JP" altLang="en-US" sz="2000" dirty="0"/>
              <a:t>　</a:t>
            </a:r>
            <a:r>
              <a:rPr lang="ja-JP" altLang="en-US" sz="2000" dirty="0" smtClean="0"/>
              <a:t>　</a:t>
            </a:r>
            <a:endParaRPr lang="en-US" altLang="ja-JP" sz="2000" dirty="0"/>
          </a:p>
          <a:p>
            <a:pPr marL="0" indent="0">
              <a:buNone/>
            </a:pPr>
            <a:endParaRPr kumimoji="1" lang="ja-JP" altLang="en-US" dirty="0"/>
          </a:p>
        </p:txBody>
      </p:sp>
    </p:spTree>
    <p:extLst>
      <p:ext uri="{BB962C8B-B14F-4D97-AF65-F5344CB8AC3E}">
        <p14:creationId xmlns:p14="http://schemas.microsoft.com/office/powerpoint/2010/main" val="4185137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１．</a:t>
            </a:r>
            <a:r>
              <a:rPr lang="ja-JP" altLang="en-US" dirty="0" smtClean="0"/>
              <a:t>背景</a:t>
            </a:r>
            <a:endParaRPr lang="en-US" altLang="ja-JP" dirty="0" smtClean="0"/>
          </a:p>
          <a:p>
            <a:pPr marL="0" indent="0">
              <a:buNone/>
            </a:pPr>
            <a:r>
              <a:rPr lang="ja-JP" altLang="en-US" sz="2000" dirty="0" smtClean="0"/>
              <a:t>　　</a:t>
            </a:r>
            <a:endParaRPr lang="en-US" altLang="ja-JP" sz="2000" dirty="0" smtClean="0"/>
          </a:p>
          <a:p>
            <a:pPr marL="0" indent="0">
              <a:buNone/>
            </a:pPr>
            <a:r>
              <a:rPr lang="ja-JP" altLang="en-US" sz="2000" dirty="0"/>
              <a:t>　</a:t>
            </a:r>
            <a:r>
              <a:rPr lang="ja-JP" altLang="en-US" sz="2000" dirty="0" smtClean="0"/>
              <a:t>　大学三年生</a:t>
            </a:r>
            <a:r>
              <a:rPr lang="ja-JP" altLang="en-US" sz="2000" dirty="0"/>
              <a:t>の</a:t>
            </a:r>
            <a:r>
              <a:rPr lang="ja-JP" altLang="en-US" sz="2000" dirty="0" smtClean="0"/>
              <a:t>ときに、ゲームデザインというコースで学んだ知識を運用するために、このゲームを造った。　　</a:t>
            </a:r>
            <a:endParaRPr lang="en-US" altLang="ja-JP" sz="2000" dirty="0" smtClean="0"/>
          </a:p>
          <a:p>
            <a:pPr marL="0" indent="0">
              <a:buNone/>
            </a:pPr>
            <a:r>
              <a:rPr lang="ja-JP" altLang="en-US" sz="2000" dirty="0"/>
              <a:t>　</a:t>
            </a:r>
            <a:r>
              <a:rPr lang="ja-JP" altLang="en-US" sz="2000" dirty="0" smtClean="0"/>
              <a:t>　</a:t>
            </a:r>
            <a:endParaRPr lang="en-US" altLang="ja-JP" sz="2000" dirty="0"/>
          </a:p>
          <a:p>
            <a:pPr marL="0" indent="0">
              <a:buNone/>
            </a:pPr>
            <a:endParaRPr kumimoji="1" lang="ja-JP" altLang="en-US" dirty="0"/>
          </a:p>
        </p:txBody>
      </p:sp>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kern="0" dirty="0" smtClean="0">
                <a:latin typeface="+mn-ea"/>
              </a:rPr>
              <a:t>３</a:t>
            </a:r>
            <a:r>
              <a:rPr lang="en-US" altLang="ja-JP" b="1" kern="0" dirty="0" smtClean="0">
                <a:latin typeface="+mn-ea"/>
              </a:rPr>
              <a:t>D</a:t>
            </a:r>
            <a:r>
              <a:rPr lang="ja-JP" altLang="en-US" b="1" kern="0" dirty="0" smtClean="0">
                <a:latin typeface="+mn-ea"/>
              </a:rPr>
              <a:t>ゲームの作成</a:t>
            </a:r>
            <a:endParaRPr lang="en-US" altLang="ja-JP" b="1" kern="0" dirty="0">
              <a:latin typeface="+mn-ea"/>
            </a:endParaRPr>
          </a:p>
        </p:txBody>
      </p:sp>
    </p:spTree>
    <p:extLst>
      <p:ext uri="{BB962C8B-B14F-4D97-AF65-F5344CB8AC3E}">
        <p14:creationId xmlns:p14="http://schemas.microsoft.com/office/powerpoint/2010/main" val="16151788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２</a:t>
            </a:r>
            <a:r>
              <a:rPr lang="ja-JP" altLang="en-US" dirty="0" smtClean="0"/>
              <a:t>．概要</a:t>
            </a:r>
            <a:endParaRPr lang="en-US" altLang="ja-JP" dirty="0"/>
          </a:p>
          <a:p>
            <a:pPr marL="0" indent="0">
              <a:buNone/>
            </a:pPr>
            <a:r>
              <a:rPr lang="ja-JP" altLang="en-US" sz="2000" dirty="0" smtClean="0"/>
              <a:t>　　</a:t>
            </a:r>
            <a:endParaRPr lang="en-US" altLang="ja-JP" sz="2000" dirty="0" smtClean="0"/>
          </a:p>
          <a:p>
            <a:pPr marL="0" indent="0">
              <a:buNone/>
            </a:pPr>
            <a:r>
              <a:rPr lang="ja-JP" altLang="en-US" sz="2000" dirty="0"/>
              <a:t>　</a:t>
            </a:r>
            <a:r>
              <a:rPr lang="ja-JP" altLang="en-US" sz="2000" dirty="0" smtClean="0"/>
              <a:t>　</a:t>
            </a:r>
            <a:endParaRPr lang="en-US" altLang="ja-JP" sz="2000" dirty="0"/>
          </a:p>
          <a:p>
            <a:pPr marL="0" indent="0">
              <a:buNone/>
            </a:pPr>
            <a:endParaRPr kumimoji="1" lang="ja-JP" altLang="en-US" dirty="0"/>
          </a:p>
        </p:txBody>
      </p:sp>
      <p:graphicFrame>
        <p:nvGraphicFramePr>
          <p:cNvPr id="10" name="表 9"/>
          <p:cNvGraphicFramePr>
            <a:graphicFrameLocks noGrp="1"/>
          </p:cNvGraphicFramePr>
          <p:nvPr>
            <p:extLst>
              <p:ext uri="{D42A27DB-BD31-4B8C-83A1-F6EECF244321}">
                <p14:modId xmlns:p14="http://schemas.microsoft.com/office/powerpoint/2010/main" val="3387506397"/>
              </p:ext>
            </p:extLst>
          </p:nvPr>
        </p:nvGraphicFramePr>
        <p:xfrm>
          <a:off x="1115616" y="2276872"/>
          <a:ext cx="7056784" cy="3290664"/>
        </p:xfrm>
        <a:graphic>
          <a:graphicData uri="http://schemas.openxmlformats.org/drawingml/2006/table">
            <a:tbl>
              <a:tblPr firstRow="1" bandRow="1">
                <a:tableStyleId>{93296810-A885-4BE3-A3E7-6D5BEEA58F35}</a:tableStyleId>
              </a:tblPr>
              <a:tblGrid>
                <a:gridCol w="2109760"/>
                <a:gridCol w="4947024"/>
              </a:tblGrid>
              <a:tr h="545385">
                <a:tc gridSpan="2">
                  <a:txBody>
                    <a:bodyPr/>
                    <a:lstStyle/>
                    <a:p>
                      <a:pPr algn="ctr"/>
                      <a:r>
                        <a:rPr lang="en-US" altLang="ja-JP" sz="1800" dirty="0" smtClean="0"/>
                        <a:t>FPS</a:t>
                      </a:r>
                      <a:r>
                        <a:rPr lang="ja-JP" altLang="en-US" sz="1800" dirty="0" smtClean="0"/>
                        <a:t>ゲーム（一人称視点シューティングゲーム）</a:t>
                      </a:r>
                      <a:endParaRPr kumimoji="1" lang="ja-JP" altLang="en-US" dirty="0"/>
                    </a:p>
                  </a:txBody>
                  <a:tcPr/>
                </a:tc>
                <a:tc hMerge="1">
                  <a:txBody>
                    <a:bodyPr/>
                    <a:lstStyle/>
                    <a:p>
                      <a:endParaRPr kumimoji="1" lang="ja-JP" altLang="en-US" dirty="0"/>
                    </a:p>
                  </a:txBody>
                  <a:tcPr/>
                </a:tc>
              </a:tr>
              <a:tr h="545385">
                <a:tc>
                  <a:txBody>
                    <a:bodyPr/>
                    <a:lstStyle/>
                    <a:p>
                      <a:r>
                        <a:rPr lang="ja-JP" altLang="en-US" sz="1800" dirty="0" smtClean="0"/>
                        <a:t>開発時間</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800" dirty="0" smtClean="0"/>
                        <a:t>45</a:t>
                      </a:r>
                      <a:r>
                        <a:rPr lang="ja-JP" altLang="en-US" sz="1800" dirty="0" smtClean="0"/>
                        <a:t>時間程度（期間１か月）</a:t>
                      </a:r>
                      <a:endParaRPr lang="en-US" altLang="ja-JP" sz="1800" dirty="0" smtClean="0"/>
                    </a:p>
                  </a:txBody>
                  <a:tcPr/>
                </a:tc>
              </a:tr>
              <a:tr h="1285494">
                <a:tc>
                  <a:txBody>
                    <a:bodyPr/>
                    <a:lstStyle/>
                    <a:p>
                      <a:r>
                        <a:rPr lang="ja-JP" altLang="en-US" sz="1800" dirty="0" smtClean="0"/>
                        <a:t>ストーリー</a:t>
                      </a:r>
                      <a:endParaRPr kumimoji="1" lang="ja-JP" altLang="en-US" dirty="0"/>
                    </a:p>
                  </a:txBody>
                  <a:tcPr/>
                </a:tc>
                <a:tc>
                  <a:txBody>
                    <a:bodyPr/>
                    <a:lstStyle/>
                    <a:p>
                      <a:pPr algn="l"/>
                      <a:r>
                        <a:rPr kumimoji="1" lang="ja-JP" altLang="en-US" dirty="0" smtClean="0"/>
                        <a:t>　主人公は暗闇の中で未知の谷に着陸し、ステージに隠されたピラミッドを見つけて破壊することによって村を救うというストーリーで、隠されたピラミッドは無限に主人公を攻撃するゾンビを生成できる。</a:t>
                      </a:r>
                    </a:p>
                  </a:txBody>
                  <a:tcPr/>
                </a:tc>
              </a:tr>
              <a:tr h="545385">
                <a:tc>
                  <a:txBody>
                    <a:bodyPr/>
                    <a:lstStyle/>
                    <a:p>
                      <a:r>
                        <a:rPr kumimoji="1" lang="ja-JP" altLang="en-US" sz="1800" dirty="0" smtClean="0"/>
                        <a:t>クリア条件</a:t>
                      </a:r>
                      <a:endParaRPr kumimoji="1" lang="ja-JP" altLang="en-US" dirty="0"/>
                    </a:p>
                  </a:txBody>
                  <a:tcPr/>
                </a:tc>
                <a:tc>
                  <a:txBody>
                    <a:bodyPr/>
                    <a:lstStyle/>
                    <a:p>
                      <a:r>
                        <a:rPr kumimoji="1" lang="ja-JP" altLang="en-US" dirty="0" smtClean="0"/>
                        <a:t>　プレイヤーがすべてのピラミッドを破壊した後、ゲームは終了する。プレイヤーのスコアは、ゲーム終了後自動的に計算される。</a:t>
                      </a:r>
                      <a:endParaRPr kumimoji="1" lang="ja-JP" altLang="en-US" dirty="0"/>
                    </a:p>
                  </a:txBody>
                  <a:tcPr/>
                </a:tc>
              </a:tr>
            </a:tbl>
          </a:graphicData>
        </a:graphic>
      </p:graphicFrame>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kern="0" dirty="0" smtClean="0">
                <a:latin typeface="+mn-ea"/>
              </a:rPr>
              <a:t>３</a:t>
            </a:r>
            <a:r>
              <a:rPr lang="en-US" altLang="ja-JP" b="1" kern="0" dirty="0" smtClean="0">
                <a:latin typeface="+mn-ea"/>
              </a:rPr>
              <a:t>D</a:t>
            </a:r>
            <a:r>
              <a:rPr lang="ja-JP" altLang="en-US" b="1" kern="0" dirty="0" smtClean="0">
                <a:latin typeface="+mn-ea"/>
              </a:rPr>
              <a:t>ゲームの作成</a:t>
            </a:r>
            <a:endParaRPr lang="en-US" altLang="ja-JP" b="1" kern="0" dirty="0">
              <a:latin typeface="+mn-ea"/>
            </a:endParaRPr>
          </a:p>
        </p:txBody>
      </p:sp>
      <p:sp>
        <p:nvSpPr>
          <p:cNvPr id="2" name="テキスト ボックス 1"/>
          <p:cNvSpPr txBox="1"/>
          <p:nvPr/>
        </p:nvSpPr>
        <p:spPr>
          <a:xfrm>
            <a:off x="1043608" y="5877272"/>
            <a:ext cx="7128792" cy="646331"/>
          </a:xfrm>
          <a:prstGeom prst="rect">
            <a:avLst/>
          </a:prstGeom>
          <a:noFill/>
        </p:spPr>
        <p:txBody>
          <a:bodyPr wrap="square" rtlCol="0">
            <a:spAutoFit/>
          </a:bodyPr>
          <a:lstStyle/>
          <a:p>
            <a:r>
              <a:rPr kumimoji="1" lang="en-US" altLang="ja-JP" dirty="0" smtClean="0"/>
              <a:t>PS</a:t>
            </a:r>
            <a:r>
              <a:rPr lang="ja-JP" altLang="en-US" dirty="0" smtClean="0"/>
              <a:t>：</a:t>
            </a:r>
            <a:r>
              <a:rPr lang="ja-JP" altLang="en-US" dirty="0"/>
              <a:t>友達</a:t>
            </a:r>
            <a:r>
              <a:rPr lang="ja-JP" altLang="en-US" dirty="0" smtClean="0"/>
              <a:t>のスコア</a:t>
            </a:r>
            <a:r>
              <a:rPr lang="ja-JP" altLang="en-US" dirty="0"/>
              <a:t>と</a:t>
            </a:r>
            <a:r>
              <a:rPr lang="ja-JP" altLang="en-US" dirty="0" smtClean="0"/>
              <a:t>比較</a:t>
            </a:r>
            <a:r>
              <a:rPr lang="ja-JP" altLang="en-US" dirty="0"/>
              <a:t>することによってゲームをより競争力のあるものにすることが</a:t>
            </a:r>
            <a:r>
              <a:rPr lang="ja-JP" altLang="en-US" dirty="0" smtClean="0"/>
              <a:t>できる。</a:t>
            </a:r>
            <a:endParaRPr kumimoji="1" lang="ja-JP" altLang="en-US" dirty="0"/>
          </a:p>
        </p:txBody>
      </p:sp>
    </p:spTree>
    <p:extLst>
      <p:ext uri="{BB962C8B-B14F-4D97-AF65-F5344CB8AC3E}">
        <p14:creationId xmlns:p14="http://schemas.microsoft.com/office/powerpoint/2010/main" val="18282429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雪藤">
      <a:dk1>
        <a:sysClr val="windowText" lastClr="000000"/>
      </a:dk1>
      <a:lt1>
        <a:sysClr val="window" lastClr="FFFFFF"/>
      </a:lt1>
      <a:dk2>
        <a:srgbClr val="000049"/>
      </a:dk2>
      <a:lt2>
        <a:srgbClr val="E3E8FF"/>
      </a:lt2>
      <a:accent1>
        <a:srgbClr val="947098"/>
      </a:accent1>
      <a:accent2>
        <a:srgbClr val="809E90"/>
      </a:accent2>
      <a:accent3>
        <a:srgbClr val="7574AC"/>
      </a:accent3>
      <a:accent4>
        <a:srgbClr val="A4715D"/>
      </a:accent4>
      <a:accent5>
        <a:srgbClr val="9E9E78"/>
      </a:accent5>
      <a:accent6>
        <a:srgbClr val="6079A4"/>
      </a:accent6>
      <a:hlink>
        <a:srgbClr val="0000FF"/>
      </a:hlink>
      <a:folHlink>
        <a:srgbClr val="800080"/>
      </a:folHlink>
    </a:clrScheme>
    <a:fontScheme name="雪藤">
      <a:majorFont>
        <a:latin typeface="Bookman Old Style"/>
        <a:ea typeface=""/>
        <a:cs typeface=""/>
        <a:font script="Jpan" typeface="HGP明朝E"/>
        <a:font script="Hang" typeface="돋움"/>
        <a:font script="Hans" typeface="黑体"/>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方正舒体"/>
        <a:font script="Hant" typeface="標楷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2798</TotalTime>
  <Words>2172</Words>
  <Application>Microsoft Office PowerPoint</Application>
  <PresentationFormat>画面に合わせる (4:3)</PresentationFormat>
  <Paragraphs>548</Paragraphs>
  <Slides>46</Slides>
  <Notes>39</Notes>
  <HiddenSlides>0</HiddenSlides>
  <MMClips>0</MMClips>
  <ScaleCrop>false</ScaleCrop>
  <HeadingPairs>
    <vt:vector size="4" baseType="variant">
      <vt:variant>
        <vt:lpstr>テーマ</vt:lpstr>
      </vt:variant>
      <vt:variant>
        <vt:i4>1</vt:i4>
      </vt:variant>
      <vt:variant>
        <vt:lpstr>スライド タイトル</vt:lpstr>
      </vt:variant>
      <vt:variant>
        <vt:i4>46</vt:i4>
      </vt:variant>
    </vt:vector>
  </HeadingPairs>
  <TitlesOfParts>
    <vt:vector size="47" baseType="lpstr">
      <vt:lpstr>雪藤</vt:lpstr>
      <vt:lpstr>学生時代、身に付けた知識、技術について</vt:lpstr>
      <vt:lpstr>紹介内容</vt:lpstr>
      <vt:lpstr>１．自分の専攻</vt:lpstr>
      <vt:lpstr>２．プログラミング言語</vt:lpstr>
      <vt:lpstr>３．使用してきたツール</vt:lpstr>
      <vt:lpstr>４．ソフトウェアの作成経験</vt:lpstr>
      <vt:lpstr>３Dゲームの作成</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４．ソフトウェアの作成経験</vt:lpstr>
      <vt:lpstr>つづく</vt:lpstr>
      <vt:lpstr>４．ソフトウェアの作成経験</vt:lpstr>
      <vt:lpstr>拡張現実ゲームの作成</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ご清聴ありがどうございます。</vt:lpstr>
      <vt:lpstr>経験、論文について</vt:lpstr>
      <vt:lpstr>インターンシップ体験</vt:lpstr>
      <vt:lpstr>人工知能アルゴリズム</vt:lpstr>
      <vt:lpstr>人工知能アルゴリズム</vt:lpstr>
      <vt:lpstr>人工知能アルゴリズム</vt:lpstr>
      <vt:lpstr>卒業論文</vt:lpstr>
      <vt:lpstr>コンピュータのすべてを知りたい</vt:lpstr>
      <vt:lpstr>ご清聴ありがどうございます。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徐 宏伸</dc:creator>
  <cp:lastModifiedBy>徐 宏伸</cp:lastModifiedBy>
  <cp:revision>329</cp:revision>
  <dcterms:created xsi:type="dcterms:W3CDTF">2018-10-10T00:00:53Z</dcterms:created>
  <dcterms:modified xsi:type="dcterms:W3CDTF">2018-10-19T05:15:18Z</dcterms:modified>
</cp:coreProperties>
</file>