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59" r:id="rId5"/>
    <p:sldId id="266" r:id="rId6"/>
    <p:sldId id="263" r:id="rId7"/>
    <p:sldId id="261" r:id="rId8"/>
    <p:sldId id="267" r:id="rId9"/>
  </p:sldIdLst>
  <p:sldSz cx="10691813" cy="7559675"/>
  <p:notesSz cx="6888163" cy="10018713"/>
  <p:defaultTextStyle>
    <a:defPPr>
      <a:defRPr lang="ja-JP"/>
    </a:defPPr>
    <a:lvl1pPr marL="0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B5"/>
    <a:srgbClr val="CC528B"/>
    <a:srgbClr val="F44336"/>
    <a:srgbClr val="CDE339"/>
    <a:srgbClr val="795548"/>
    <a:srgbClr val="DE9610"/>
    <a:srgbClr val="F2CF02"/>
    <a:srgbClr val="65ACE4"/>
    <a:srgbClr val="56A764"/>
    <a:srgbClr val="E6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105" y="1595933"/>
            <a:ext cx="7741705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105" y="5266177"/>
            <a:ext cx="7741705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7" y="5291758"/>
            <a:ext cx="774170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105" y="755968"/>
            <a:ext cx="7741705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6" y="5916482"/>
            <a:ext cx="7741703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58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5" y="1595931"/>
            <a:ext cx="7741705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5" y="4031827"/>
            <a:ext cx="7741705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388" y="1595931"/>
            <a:ext cx="7016852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693312" y="4157021"/>
            <a:ext cx="6385574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5" y="4795793"/>
            <a:ext cx="7741705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7969" y="1070627"/>
            <a:ext cx="703423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4534" y="2881216"/>
            <a:ext cx="703423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505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5" y="3443853"/>
            <a:ext cx="7741706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105" y="5266178"/>
            <a:ext cx="7741705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16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10" y="2183906"/>
            <a:ext cx="258493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329" y="2939874"/>
            <a:ext cx="2567817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6675" y="2183906"/>
            <a:ext cx="257561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418" y="2939874"/>
            <a:ext cx="2584873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9656" y="2183906"/>
            <a:ext cx="257199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49656" y="2939874"/>
            <a:ext cx="2571996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503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7137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9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329" y="4685884"/>
            <a:ext cx="2578958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329" y="2435895"/>
            <a:ext cx="2578958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329" y="5321108"/>
            <a:ext cx="2578958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689" y="4685884"/>
            <a:ext cx="2570602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11688" y="2435895"/>
            <a:ext cx="2570602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0501" y="5321107"/>
            <a:ext cx="2574007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9656" y="4685884"/>
            <a:ext cx="257199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49655" y="2435895"/>
            <a:ext cx="257199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9548" y="5321104"/>
            <a:ext cx="257540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8503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7137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1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95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4303" y="474232"/>
            <a:ext cx="1537349" cy="6422224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329" y="852315"/>
            <a:ext cx="6511450" cy="604414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0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7" y="3154532"/>
            <a:ext cx="7741704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105" y="5266178"/>
            <a:ext cx="7741705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9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806" y="2271404"/>
            <a:ext cx="3856388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18" y="2266462"/>
            <a:ext cx="3856390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79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806" y="2099910"/>
            <a:ext cx="385638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806" y="2771881"/>
            <a:ext cx="3856388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019" y="2099910"/>
            <a:ext cx="3856388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019" y="2771881"/>
            <a:ext cx="3856388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7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2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59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04" y="1595932"/>
            <a:ext cx="298335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978" y="1595932"/>
            <a:ext cx="4557833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4" y="3449453"/>
            <a:ext cx="298335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186" y="2043903"/>
            <a:ext cx="4467403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14" y="1259946"/>
            <a:ext cx="2807332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104" y="4031827"/>
            <a:ext cx="4460450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5743" y="1847921"/>
            <a:ext cx="3296642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2955" y="-503978"/>
            <a:ext cx="1871067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5742" y="6719711"/>
            <a:ext cx="1158280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54" y="2939874"/>
            <a:ext cx="4900414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1940" y="3191863"/>
            <a:ext cx="2762052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6756" y="0"/>
            <a:ext cx="801886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758" y="499038"/>
            <a:ext cx="8249650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805" y="2262970"/>
            <a:ext cx="784774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6836" y="2008227"/>
            <a:ext cx="1091952" cy="2673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B94DB5-CA9B-40E3-A89B-3CC1721A9BDF}" type="datetimeFigureOut">
              <a:rPr kumimoji="1" lang="ja-JP" altLang="en-US" smtClean="0"/>
              <a:t>2016/8/2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7676" y="3589607"/>
            <a:ext cx="4254709" cy="267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1062" y="325995"/>
            <a:ext cx="73525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5CF8-174C-4F5D-8338-AFDCF98B6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977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503979" rtl="0" eaLnBrk="1" latinLnBrk="0" hangingPunct="1">
        <a:spcBef>
          <a:spcPct val="0"/>
        </a:spcBef>
        <a:buNone/>
        <a:defRPr kumimoji="1"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6A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89288" y="1106569"/>
            <a:ext cx="3672345" cy="3960417"/>
          </a:xfrm>
        </p:spPr>
        <p:txBody>
          <a:bodyPr/>
          <a:lstStyle/>
          <a:p>
            <a:r>
              <a:rPr lang="ja-JP" altLang="en-US" sz="5952" dirty="0"/>
              <a:t>スモウルルビー　</a:t>
            </a:r>
            <a:r>
              <a:rPr lang="en-US" altLang="ja-JP" sz="5952" b="1" dirty="0"/>
              <a:t>Card</a:t>
            </a:r>
            <a:endParaRPr lang="ja-JP" altLang="en-US" sz="5952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81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5A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5572923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23" name="正方形/長方形 22"/>
          <p:cNvSpPr/>
          <p:nvPr/>
        </p:nvSpPr>
        <p:spPr>
          <a:xfrm>
            <a:off x="5663730" y="1053358"/>
            <a:ext cx="4186199" cy="3732167"/>
          </a:xfrm>
          <a:prstGeom prst="rect">
            <a:avLst/>
          </a:prstGeom>
          <a:solidFill>
            <a:srgbClr val="65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このコードを作ろう</a:t>
            </a:r>
            <a:endParaRPr lang="ja-JP" altLang="en-US" sz="1323" dirty="0"/>
          </a:p>
        </p:txBody>
      </p:sp>
      <p:sp>
        <p:nvSpPr>
          <p:cNvPr id="12" name="正方形/長方形 11"/>
          <p:cNvSpPr/>
          <p:nvPr/>
        </p:nvSpPr>
        <p:spPr>
          <a:xfrm>
            <a:off x="779637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7" name="角丸四角形 6"/>
          <p:cNvSpPr/>
          <p:nvPr/>
        </p:nvSpPr>
        <p:spPr>
          <a:xfrm>
            <a:off x="1164248" y="426791"/>
            <a:ext cx="3595953" cy="463116"/>
          </a:xfrm>
          <a:prstGeom prst="roundRect">
            <a:avLst/>
          </a:prstGeom>
          <a:solidFill>
            <a:srgbClr val="65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Key</a:t>
            </a:r>
            <a:r>
              <a:rPr lang="ja-JP" altLang="en-US" sz="2263" dirty="0"/>
              <a:t> </a:t>
            </a:r>
            <a:r>
              <a:rPr lang="en-US" altLang="ja-JP" sz="2263" dirty="0"/>
              <a:t>Move</a:t>
            </a:r>
            <a:endParaRPr lang="ja-JP" altLang="en-US" sz="2263" dirty="0"/>
          </a:p>
        </p:txBody>
      </p:sp>
      <p:sp>
        <p:nvSpPr>
          <p:cNvPr id="8" name="角丸四角形 7"/>
          <p:cNvSpPr/>
          <p:nvPr/>
        </p:nvSpPr>
        <p:spPr>
          <a:xfrm rot="20474773">
            <a:off x="3958715" y="513494"/>
            <a:ext cx="1091826" cy="299662"/>
          </a:xfrm>
          <a:prstGeom prst="round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92" dirty="0"/>
              <a:t>キーで動かす</a:t>
            </a:r>
            <a:endParaRPr lang="ja-JP" altLang="en-US" sz="992" dirty="0"/>
          </a:p>
        </p:txBody>
      </p:sp>
      <p:sp>
        <p:nvSpPr>
          <p:cNvPr id="9" name="角丸四角形 8"/>
          <p:cNvSpPr/>
          <p:nvPr/>
        </p:nvSpPr>
        <p:spPr>
          <a:xfrm>
            <a:off x="1164246" y="1252864"/>
            <a:ext cx="3595953" cy="326905"/>
          </a:xfrm>
          <a:prstGeom prst="roundRect">
            <a:avLst/>
          </a:prstGeom>
          <a:solidFill>
            <a:srgbClr val="65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23" dirty="0"/>
              <a:t>キャラクターを動かそう</a:t>
            </a:r>
            <a:endParaRPr lang="ja-JP" altLang="en-US" sz="1323" dirty="0"/>
          </a:p>
        </p:txBody>
      </p:sp>
      <p:pic>
        <p:nvPicPr>
          <p:cNvPr id="1028" name="Picture 4" descr="c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43" y="3078353"/>
            <a:ext cx="1007957" cy="10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/>
          <p:cNvSpPr/>
          <p:nvPr/>
        </p:nvSpPr>
        <p:spPr>
          <a:xfrm>
            <a:off x="3679597" y="3427958"/>
            <a:ext cx="390470" cy="308744"/>
          </a:xfrm>
          <a:prstGeom prst="rightArrow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13" name="右矢印 12"/>
          <p:cNvSpPr/>
          <p:nvPr/>
        </p:nvSpPr>
        <p:spPr>
          <a:xfrm rot="16200000">
            <a:off x="2780608" y="2662913"/>
            <a:ext cx="390470" cy="308744"/>
          </a:xfrm>
          <a:prstGeom prst="rightArrow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14" name="右矢印 13"/>
          <p:cNvSpPr/>
          <p:nvPr/>
        </p:nvSpPr>
        <p:spPr>
          <a:xfrm rot="10800000">
            <a:off x="1816176" y="3427959"/>
            <a:ext cx="390470" cy="308744"/>
          </a:xfrm>
          <a:prstGeom prst="rightArrow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15" name="右矢印 14"/>
          <p:cNvSpPr/>
          <p:nvPr/>
        </p:nvSpPr>
        <p:spPr>
          <a:xfrm rot="5400000">
            <a:off x="2766987" y="4258841"/>
            <a:ext cx="390470" cy="308744"/>
          </a:xfrm>
          <a:prstGeom prst="rightArrow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19" name="角丸四角形 18"/>
          <p:cNvSpPr/>
          <p:nvPr/>
        </p:nvSpPr>
        <p:spPr>
          <a:xfrm>
            <a:off x="5977015" y="426791"/>
            <a:ext cx="3595953" cy="463116"/>
          </a:xfrm>
          <a:prstGeom prst="roundRect">
            <a:avLst/>
          </a:prstGeom>
          <a:solidFill>
            <a:srgbClr val="65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Key</a:t>
            </a:r>
            <a:r>
              <a:rPr lang="ja-JP" altLang="en-US" sz="2263" dirty="0"/>
              <a:t> </a:t>
            </a:r>
            <a:r>
              <a:rPr lang="en-US" altLang="ja-JP" sz="2263" dirty="0"/>
              <a:t>Move</a:t>
            </a:r>
            <a:endParaRPr lang="ja-JP" altLang="en-US" sz="2263" dirty="0"/>
          </a:p>
        </p:txBody>
      </p:sp>
      <p:sp>
        <p:nvSpPr>
          <p:cNvPr id="28" name="正方形/長方形 27"/>
          <p:cNvSpPr/>
          <p:nvPr/>
        </p:nvSpPr>
        <p:spPr>
          <a:xfrm>
            <a:off x="5707810" y="1343935"/>
            <a:ext cx="4078554" cy="325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0" y="1383385"/>
            <a:ext cx="2190626" cy="3181068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5662407" y="4858170"/>
            <a:ext cx="4186199" cy="1934187"/>
          </a:xfrm>
          <a:prstGeom prst="rect">
            <a:avLst/>
          </a:prstGeom>
          <a:solidFill>
            <a:srgbClr val="65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やってみよう</a:t>
            </a:r>
            <a:endParaRPr lang="ja-JP" altLang="en-US" sz="1323" dirty="0"/>
          </a:p>
        </p:txBody>
      </p:sp>
      <p:sp>
        <p:nvSpPr>
          <p:cNvPr id="30" name="正方形/長方形 29"/>
          <p:cNvSpPr/>
          <p:nvPr/>
        </p:nvSpPr>
        <p:spPr>
          <a:xfrm>
            <a:off x="5716230" y="5194155"/>
            <a:ext cx="4078554" cy="1516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63281" y="5457496"/>
            <a:ext cx="3368935" cy="84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キーボードの矢印キーを</a:t>
            </a:r>
            <a:r>
              <a:rPr lang="ja-JP" altLang="en-US" sz="1323" dirty="0">
                <a:solidFill>
                  <a:schemeClr val="bg1"/>
                </a:solidFill>
              </a:rPr>
              <a:t>押</a:t>
            </a:r>
            <a:r>
              <a:rPr lang="ja-JP" altLang="en-US" sz="1323" dirty="0">
                <a:solidFill>
                  <a:schemeClr val="bg1"/>
                </a:solidFill>
              </a:rPr>
              <a:t>すと動きます</a:t>
            </a:r>
            <a:endParaRPr lang="en-US" altLang="ja-JP" sz="1323" dirty="0">
              <a:solidFill>
                <a:schemeClr val="bg1"/>
              </a:solidFill>
            </a:endParaRPr>
          </a:p>
          <a:p>
            <a:endParaRPr lang="en-US" altLang="ja-JP" sz="1323" dirty="0">
              <a:solidFill>
                <a:schemeClr val="bg1"/>
              </a:solidFill>
            </a:endParaRPr>
          </a:p>
          <a:p>
            <a:pPr algn="ctr"/>
            <a:r>
              <a:rPr lang="ja-JP" altLang="en-US" sz="2263" dirty="0">
                <a:solidFill>
                  <a:schemeClr val="bg1"/>
                </a:solidFill>
              </a:rPr>
              <a:t>↑　↓　→　←</a:t>
            </a:r>
            <a:endParaRPr lang="ja-JP" altLang="en-US" sz="226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52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572923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5" name="正方形/長方形 4"/>
          <p:cNvSpPr/>
          <p:nvPr/>
        </p:nvSpPr>
        <p:spPr>
          <a:xfrm>
            <a:off x="5663730" y="1053358"/>
            <a:ext cx="4186199" cy="3732167"/>
          </a:xfrm>
          <a:prstGeom prst="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このコードを作ろう</a:t>
            </a:r>
            <a:endParaRPr lang="ja-JP" altLang="en-US" sz="1323" dirty="0"/>
          </a:p>
        </p:txBody>
      </p:sp>
      <p:sp>
        <p:nvSpPr>
          <p:cNvPr id="6" name="正方形/長方形 5"/>
          <p:cNvSpPr/>
          <p:nvPr/>
        </p:nvSpPr>
        <p:spPr>
          <a:xfrm>
            <a:off x="779637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7" name="角丸四角形 6"/>
          <p:cNvSpPr/>
          <p:nvPr/>
        </p:nvSpPr>
        <p:spPr>
          <a:xfrm>
            <a:off x="1164248" y="426791"/>
            <a:ext cx="3595953" cy="463116"/>
          </a:xfrm>
          <a:prstGeom prst="round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Jumping Character</a:t>
            </a:r>
            <a:endParaRPr lang="ja-JP" altLang="en-US" sz="2263" dirty="0"/>
          </a:p>
        </p:txBody>
      </p:sp>
      <p:sp>
        <p:nvSpPr>
          <p:cNvPr id="8" name="角丸四角形 7"/>
          <p:cNvSpPr/>
          <p:nvPr/>
        </p:nvSpPr>
        <p:spPr>
          <a:xfrm rot="20474773">
            <a:off x="4033791" y="649569"/>
            <a:ext cx="1091826" cy="299662"/>
          </a:xfrm>
          <a:prstGeom prst="roundRect">
            <a:avLst/>
          </a:prstGeom>
          <a:solidFill>
            <a:srgbClr val="F2C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92" dirty="0"/>
              <a:t>キーで動かす</a:t>
            </a:r>
            <a:endParaRPr lang="ja-JP" altLang="en-US" sz="992" dirty="0"/>
          </a:p>
        </p:txBody>
      </p:sp>
      <p:sp>
        <p:nvSpPr>
          <p:cNvPr id="9" name="角丸四角形 8"/>
          <p:cNvSpPr/>
          <p:nvPr/>
        </p:nvSpPr>
        <p:spPr>
          <a:xfrm>
            <a:off x="1164246" y="1252864"/>
            <a:ext cx="3595953" cy="326905"/>
          </a:xfrm>
          <a:prstGeom prst="round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23" dirty="0"/>
              <a:t>キャラクターをジャンプさせよう</a:t>
            </a:r>
            <a:endParaRPr lang="ja-JP" altLang="en-US" sz="1323" dirty="0"/>
          </a:p>
        </p:txBody>
      </p:sp>
      <p:pic>
        <p:nvPicPr>
          <p:cNvPr id="10" name="Picture 4" descr="c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40" y="4012043"/>
            <a:ext cx="1007957" cy="10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5977015" y="426791"/>
            <a:ext cx="3595953" cy="463116"/>
          </a:xfrm>
          <a:prstGeom prst="round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Jumping Character</a:t>
            </a:r>
            <a:endParaRPr lang="ja-JP" altLang="en-US" sz="2263" dirty="0"/>
          </a:p>
        </p:txBody>
      </p:sp>
      <p:sp>
        <p:nvSpPr>
          <p:cNvPr id="16" name="正方形/長方形 15"/>
          <p:cNvSpPr/>
          <p:nvPr/>
        </p:nvSpPr>
        <p:spPr>
          <a:xfrm>
            <a:off x="5707810" y="1343935"/>
            <a:ext cx="4078554" cy="325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8" name="正方形/長方形 17"/>
          <p:cNvSpPr/>
          <p:nvPr/>
        </p:nvSpPr>
        <p:spPr>
          <a:xfrm>
            <a:off x="5662407" y="4858170"/>
            <a:ext cx="4186199" cy="1934187"/>
          </a:xfrm>
          <a:prstGeom prst="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やってみよう</a:t>
            </a:r>
            <a:endParaRPr lang="ja-JP" altLang="en-US" sz="1323" dirty="0"/>
          </a:p>
        </p:txBody>
      </p:sp>
      <p:sp>
        <p:nvSpPr>
          <p:cNvPr id="19" name="正方形/長方形 18"/>
          <p:cNvSpPr/>
          <p:nvPr/>
        </p:nvSpPr>
        <p:spPr>
          <a:xfrm>
            <a:off x="5716230" y="5194155"/>
            <a:ext cx="4078554" cy="1516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90025" y="5457496"/>
            <a:ext cx="3764227" cy="84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キーボードの矢印キーを</a:t>
            </a:r>
            <a:r>
              <a:rPr lang="ja-JP" altLang="en-US" sz="1323" dirty="0">
                <a:solidFill>
                  <a:schemeClr val="bg1"/>
                </a:solidFill>
              </a:rPr>
              <a:t>押</a:t>
            </a:r>
            <a:r>
              <a:rPr lang="ja-JP" altLang="en-US" sz="1323" dirty="0">
                <a:solidFill>
                  <a:schemeClr val="bg1"/>
                </a:solidFill>
              </a:rPr>
              <a:t>すとジャンプします</a:t>
            </a:r>
            <a:endParaRPr lang="en-US" altLang="ja-JP" sz="1323" dirty="0">
              <a:solidFill>
                <a:schemeClr val="bg1"/>
              </a:solidFill>
            </a:endParaRPr>
          </a:p>
          <a:p>
            <a:endParaRPr lang="en-US" altLang="ja-JP" sz="1323" dirty="0">
              <a:solidFill>
                <a:schemeClr val="bg1"/>
              </a:solidFill>
            </a:endParaRPr>
          </a:p>
          <a:p>
            <a:pPr algn="ctr"/>
            <a:r>
              <a:rPr lang="ja-JP" altLang="en-US" sz="2263" dirty="0">
                <a:solidFill>
                  <a:schemeClr val="bg1"/>
                </a:solidFill>
              </a:rPr>
              <a:t>↑</a:t>
            </a:r>
            <a:endParaRPr lang="ja-JP" altLang="en-US" sz="2263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4" y="1579769"/>
            <a:ext cx="2837766" cy="2776243"/>
          </a:xfrm>
          <a:prstGeom prst="rect">
            <a:avLst/>
          </a:prstGeom>
        </p:spPr>
      </p:pic>
      <p:pic>
        <p:nvPicPr>
          <p:cNvPr id="26" name="Picture 4" descr="c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41" y="2440166"/>
            <a:ext cx="1007957" cy="10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上下矢印 10"/>
          <p:cNvSpPr/>
          <p:nvPr/>
        </p:nvSpPr>
        <p:spPr>
          <a:xfrm>
            <a:off x="2837340" y="3448123"/>
            <a:ext cx="249759" cy="473114"/>
          </a:xfrm>
          <a:prstGeom prst="upDownArrow">
            <a:avLst/>
          </a:prstGeom>
          <a:solidFill>
            <a:srgbClr val="F2CF02"/>
          </a:solidFill>
          <a:ln>
            <a:solidFill>
              <a:srgbClr val="F2C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</p:spTree>
    <p:extLst>
      <p:ext uri="{BB962C8B-B14F-4D97-AF65-F5344CB8AC3E}">
        <p14:creationId xmlns:p14="http://schemas.microsoft.com/office/powerpoint/2010/main" val="5426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C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572923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5" name="正方形/長方形 4"/>
          <p:cNvSpPr/>
          <p:nvPr/>
        </p:nvSpPr>
        <p:spPr>
          <a:xfrm>
            <a:off x="5663730" y="1053358"/>
            <a:ext cx="4186199" cy="3732167"/>
          </a:xfrm>
          <a:prstGeom prst="rect">
            <a:avLst/>
          </a:prstGeom>
          <a:solidFill>
            <a:srgbClr val="F2C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このコードを作ろう</a:t>
            </a:r>
            <a:endParaRPr lang="ja-JP" altLang="en-US" sz="1323" dirty="0"/>
          </a:p>
        </p:txBody>
      </p:sp>
      <p:sp>
        <p:nvSpPr>
          <p:cNvPr id="6" name="正方形/長方形 5"/>
          <p:cNvSpPr/>
          <p:nvPr/>
        </p:nvSpPr>
        <p:spPr>
          <a:xfrm>
            <a:off x="779637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7" name="角丸四角形 6"/>
          <p:cNvSpPr/>
          <p:nvPr/>
        </p:nvSpPr>
        <p:spPr>
          <a:xfrm>
            <a:off x="1164248" y="426791"/>
            <a:ext cx="3595953" cy="463116"/>
          </a:xfrm>
          <a:prstGeom prst="roundRect">
            <a:avLst/>
          </a:prstGeom>
          <a:solidFill>
            <a:srgbClr val="F2C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Follow</a:t>
            </a:r>
            <a:r>
              <a:rPr lang="ja-JP" altLang="en-US" sz="2263" dirty="0"/>
              <a:t> </a:t>
            </a:r>
            <a:r>
              <a:rPr lang="en-US" altLang="ja-JP" sz="2263" dirty="0"/>
              <a:t>the mouse</a:t>
            </a:r>
            <a:endParaRPr lang="ja-JP" altLang="en-US" sz="2263" dirty="0"/>
          </a:p>
        </p:txBody>
      </p:sp>
      <p:sp>
        <p:nvSpPr>
          <p:cNvPr id="8" name="角丸四角形 7"/>
          <p:cNvSpPr/>
          <p:nvPr/>
        </p:nvSpPr>
        <p:spPr>
          <a:xfrm rot="20474773">
            <a:off x="4085638" y="570890"/>
            <a:ext cx="1091826" cy="352805"/>
          </a:xfrm>
          <a:prstGeom prst="round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92" dirty="0"/>
              <a:t>マウスを追いかけろ</a:t>
            </a:r>
            <a:endParaRPr lang="ja-JP" altLang="en-US" sz="992" dirty="0"/>
          </a:p>
        </p:txBody>
      </p:sp>
      <p:sp>
        <p:nvSpPr>
          <p:cNvPr id="9" name="角丸四角形 8"/>
          <p:cNvSpPr/>
          <p:nvPr/>
        </p:nvSpPr>
        <p:spPr>
          <a:xfrm>
            <a:off x="1164246" y="1252864"/>
            <a:ext cx="3595953" cy="326905"/>
          </a:xfrm>
          <a:prstGeom prst="roundRect">
            <a:avLst/>
          </a:prstGeom>
          <a:solidFill>
            <a:srgbClr val="F2C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23" dirty="0"/>
              <a:t>マウスポインタを追いかける</a:t>
            </a:r>
            <a:endParaRPr lang="ja-JP" altLang="en-US" sz="1323" dirty="0"/>
          </a:p>
        </p:txBody>
      </p:sp>
      <p:pic>
        <p:nvPicPr>
          <p:cNvPr id="10" name="Picture 4" descr="c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84958">
            <a:off x="1365573" y="2709700"/>
            <a:ext cx="1007957" cy="10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5977015" y="426791"/>
            <a:ext cx="3595953" cy="463116"/>
          </a:xfrm>
          <a:prstGeom prst="roundRect">
            <a:avLst/>
          </a:prstGeom>
          <a:solidFill>
            <a:srgbClr val="F2C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Key</a:t>
            </a:r>
            <a:r>
              <a:rPr lang="ja-JP" altLang="en-US" sz="2263" dirty="0"/>
              <a:t> </a:t>
            </a:r>
            <a:r>
              <a:rPr lang="en-US" altLang="ja-JP" sz="2263" dirty="0"/>
              <a:t>Move</a:t>
            </a:r>
            <a:endParaRPr lang="ja-JP" altLang="en-US" sz="2263" dirty="0"/>
          </a:p>
        </p:txBody>
      </p:sp>
      <p:sp>
        <p:nvSpPr>
          <p:cNvPr id="16" name="正方形/長方形 15"/>
          <p:cNvSpPr/>
          <p:nvPr/>
        </p:nvSpPr>
        <p:spPr>
          <a:xfrm>
            <a:off x="5707810" y="1343935"/>
            <a:ext cx="4078554" cy="325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8" name="正方形/長方形 17"/>
          <p:cNvSpPr/>
          <p:nvPr/>
        </p:nvSpPr>
        <p:spPr>
          <a:xfrm>
            <a:off x="5662407" y="4858170"/>
            <a:ext cx="4186199" cy="1934187"/>
          </a:xfrm>
          <a:prstGeom prst="rect">
            <a:avLst/>
          </a:prstGeom>
          <a:solidFill>
            <a:srgbClr val="F2C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やってみよう</a:t>
            </a:r>
            <a:endParaRPr lang="ja-JP" altLang="en-US" sz="1323" dirty="0"/>
          </a:p>
        </p:txBody>
      </p:sp>
      <p:sp>
        <p:nvSpPr>
          <p:cNvPr id="19" name="正方形/長方形 18"/>
          <p:cNvSpPr/>
          <p:nvPr/>
        </p:nvSpPr>
        <p:spPr>
          <a:xfrm>
            <a:off x="5716230" y="5194155"/>
            <a:ext cx="4078554" cy="1516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28254" y="5402551"/>
            <a:ext cx="3993442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　　　　 ボタンをクリックすると猫がマウス</a:t>
            </a:r>
            <a:endParaRPr lang="en-US" altLang="ja-JP" sz="1323" dirty="0">
              <a:solidFill>
                <a:schemeClr val="bg1"/>
              </a:solidFill>
            </a:endParaRPr>
          </a:p>
          <a:p>
            <a:endParaRPr lang="en-US" altLang="ja-JP" sz="1323" dirty="0">
              <a:solidFill>
                <a:schemeClr val="bg1"/>
              </a:solidFill>
            </a:endParaRPr>
          </a:p>
          <a:p>
            <a:r>
              <a:rPr lang="ja-JP" altLang="en-US" sz="1323" dirty="0">
                <a:solidFill>
                  <a:schemeClr val="bg1"/>
                </a:solidFill>
              </a:rPr>
              <a:t>ポインターを追いかけます。</a:t>
            </a:r>
            <a:endParaRPr lang="ja-JP" altLang="en-US" sz="2263" dirty="0">
              <a:solidFill>
                <a:schemeClr val="bg1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013" y="1579769"/>
            <a:ext cx="3742987" cy="2463408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900" y="1860295"/>
            <a:ext cx="446135" cy="326441"/>
          </a:xfrm>
          <a:prstGeom prst="rect">
            <a:avLst/>
          </a:prstGeom>
        </p:spPr>
      </p:pic>
      <p:pic>
        <p:nvPicPr>
          <p:cNvPr id="23" name="Picture 4" descr="c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3621">
            <a:off x="2662475" y="3431304"/>
            <a:ext cx="1007957" cy="10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3710">
            <a:off x="1790145" y="4641464"/>
            <a:ext cx="1007957" cy="10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867" y="3403409"/>
            <a:ext cx="446135" cy="32644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998" y="6108515"/>
            <a:ext cx="446135" cy="326441"/>
          </a:xfrm>
          <a:prstGeom prst="rect">
            <a:avLst/>
          </a:prstGeom>
        </p:spPr>
      </p:pic>
      <p:sp>
        <p:nvSpPr>
          <p:cNvPr id="27" name="右矢印 26"/>
          <p:cNvSpPr/>
          <p:nvPr/>
        </p:nvSpPr>
        <p:spPr>
          <a:xfrm rot="16200000">
            <a:off x="1723228" y="2459041"/>
            <a:ext cx="292647" cy="259662"/>
          </a:xfrm>
          <a:prstGeom prst="rightArrow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28" name="右矢印 27"/>
          <p:cNvSpPr/>
          <p:nvPr/>
        </p:nvSpPr>
        <p:spPr>
          <a:xfrm rot="20523649">
            <a:off x="3788628" y="3636734"/>
            <a:ext cx="292647" cy="259662"/>
          </a:xfrm>
          <a:prstGeom prst="rightArrow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29" name="右矢印 28"/>
          <p:cNvSpPr/>
          <p:nvPr/>
        </p:nvSpPr>
        <p:spPr>
          <a:xfrm rot="3938063">
            <a:off x="2488392" y="5631465"/>
            <a:ext cx="292647" cy="259662"/>
          </a:xfrm>
          <a:prstGeom prst="rightArrow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254" y="5356519"/>
            <a:ext cx="771123" cy="3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96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572923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5" name="正方形/長方形 4"/>
          <p:cNvSpPr/>
          <p:nvPr/>
        </p:nvSpPr>
        <p:spPr>
          <a:xfrm>
            <a:off x="5663730" y="1053358"/>
            <a:ext cx="4186199" cy="3732167"/>
          </a:xfrm>
          <a:prstGeom prst="rect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このコードを作ろう</a:t>
            </a:r>
            <a:endParaRPr lang="ja-JP" altLang="en-US" sz="1323" dirty="0"/>
          </a:p>
        </p:txBody>
      </p:sp>
      <p:sp>
        <p:nvSpPr>
          <p:cNvPr id="6" name="正方形/長方形 5"/>
          <p:cNvSpPr/>
          <p:nvPr/>
        </p:nvSpPr>
        <p:spPr>
          <a:xfrm>
            <a:off x="779637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7" name="角丸四角形 6"/>
          <p:cNvSpPr/>
          <p:nvPr/>
        </p:nvSpPr>
        <p:spPr>
          <a:xfrm>
            <a:off x="1164248" y="426791"/>
            <a:ext cx="3595953" cy="463116"/>
          </a:xfrm>
          <a:prstGeom prst="roundRect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Moving Animation</a:t>
            </a:r>
            <a:endParaRPr lang="ja-JP" altLang="en-US" sz="2263" dirty="0"/>
          </a:p>
        </p:txBody>
      </p:sp>
      <p:sp>
        <p:nvSpPr>
          <p:cNvPr id="8" name="角丸四角形 7"/>
          <p:cNvSpPr/>
          <p:nvPr/>
        </p:nvSpPr>
        <p:spPr>
          <a:xfrm rot="20474773">
            <a:off x="4033792" y="602695"/>
            <a:ext cx="1091826" cy="299662"/>
          </a:xfrm>
          <a:prstGeom prst="roundRect">
            <a:avLst/>
          </a:prstGeom>
          <a:solidFill>
            <a:srgbClr val="CDE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92" dirty="0"/>
              <a:t>走り出せ！</a:t>
            </a:r>
            <a:endParaRPr lang="ja-JP" altLang="en-US" sz="992" dirty="0"/>
          </a:p>
        </p:txBody>
      </p:sp>
      <p:sp>
        <p:nvSpPr>
          <p:cNvPr id="9" name="角丸四角形 8"/>
          <p:cNvSpPr/>
          <p:nvPr/>
        </p:nvSpPr>
        <p:spPr>
          <a:xfrm>
            <a:off x="1164246" y="1252864"/>
            <a:ext cx="3595953" cy="326905"/>
          </a:xfrm>
          <a:prstGeom prst="roundRect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23" dirty="0"/>
              <a:t>キャラクターを走らせよう</a:t>
            </a:r>
            <a:endParaRPr lang="ja-JP" altLang="en-US" sz="1323" dirty="0"/>
          </a:p>
        </p:txBody>
      </p:sp>
      <p:sp>
        <p:nvSpPr>
          <p:cNvPr id="15" name="角丸四角形 14"/>
          <p:cNvSpPr/>
          <p:nvPr/>
        </p:nvSpPr>
        <p:spPr>
          <a:xfrm>
            <a:off x="5977015" y="426791"/>
            <a:ext cx="3595953" cy="463116"/>
          </a:xfrm>
          <a:prstGeom prst="roundRect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Moving Animation</a:t>
            </a:r>
            <a:endParaRPr lang="ja-JP" altLang="en-US" sz="2263" dirty="0"/>
          </a:p>
        </p:txBody>
      </p:sp>
      <p:sp>
        <p:nvSpPr>
          <p:cNvPr id="16" name="正方形/長方形 15"/>
          <p:cNvSpPr/>
          <p:nvPr/>
        </p:nvSpPr>
        <p:spPr>
          <a:xfrm>
            <a:off x="5707810" y="1343935"/>
            <a:ext cx="4078554" cy="325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8" name="正方形/長方形 17"/>
          <p:cNvSpPr/>
          <p:nvPr/>
        </p:nvSpPr>
        <p:spPr>
          <a:xfrm>
            <a:off x="5662407" y="4858170"/>
            <a:ext cx="4186199" cy="1934187"/>
          </a:xfrm>
          <a:prstGeom prst="rect">
            <a:avLst/>
          </a:prstGeom>
          <a:solidFill>
            <a:srgbClr val="DE96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やってみよう</a:t>
            </a:r>
            <a:endParaRPr lang="ja-JP" altLang="en-US" sz="1323" dirty="0"/>
          </a:p>
        </p:txBody>
      </p:sp>
      <p:sp>
        <p:nvSpPr>
          <p:cNvPr id="19" name="正方形/長方形 18"/>
          <p:cNvSpPr/>
          <p:nvPr/>
        </p:nvSpPr>
        <p:spPr>
          <a:xfrm>
            <a:off x="5716230" y="5194155"/>
            <a:ext cx="4078554" cy="1516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08" y="1492142"/>
            <a:ext cx="3786784" cy="2863795"/>
          </a:xfrm>
          <a:prstGeom prst="rect">
            <a:avLst/>
          </a:prstGeom>
        </p:spPr>
      </p:pic>
      <p:sp>
        <p:nvSpPr>
          <p:cNvPr id="22" name="テキスト ボックス 19"/>
          <p:cNvSpPr txBox="1"/>
          <p:nvPr/>
        </p:nvSpPr>
        <p:spPr>
          <a:xfrm>
            <a:off x="6288133" y="5596161"/>
            <a:ext cx="3284834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23" dirty="0">
                <a:solidFill>
                  <a:schemeClr val="bg1"/>
                </a:solidFill>
              </a:rPr>
              <a:t>　　　　 ボタンをクリックすると</a:t>
            </a:r>
            <a:endParaRPr lang="en-US" altLang="ja-JP" sz="1323" dirty="0">
              <a:solidFill>
                <a:schemeClr val="bg1"/>
              </a:solidFill>
            </a:endParaRPr>
          </a:p>
          <a:p>
            <a:endParaRPr lang="en-US" altLang="ja-JP" sz="1323" dirty="0">
              <a:solidFill>
                <a:schemeClr val="bg1"/>
              </a:solidFill>
            </a:endParaRPr>
          </a:p>
          <a:p>
            <a:r>
              <a:rPr lang="ja-JP" altLang="en-US" sz="1323" dirty="0">
                <a:solidFill>
                  <a:schemeClr val="bg1"/>
                </a:solidFill>
              </a:rPr>
              <a:t>忍者が走りだします。</a:t>
            </a:r>
            <a:endParaRPr lang="ja-JP" altLang="en-US" sz="1984" dirty="0">
              <a:solidFill>
                <a:schemeClr val="bg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132" y="5550129"/>
            <a:ext cx="771123" cy="34527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37" y="3224703"/>
            <a:ext cx="1096743" cy="103222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85" y="3224703"/>
            <a:ext cx="1051345" cy="103222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949" y="3224701"/>
            <a:ext cx="1096746" cy="103223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614" y="3224701"/>
            <a:ext cx="1051346" cy="10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E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572923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3" name="正方形/長方形 2"/>
          <p:cNvSpPr/>
          <p:nvPr/>
        </p:nvSpPr>
        <p:spPr>
          <a:xfrm>
            <a:off x="5663730" y="2190261"/>
            <a:ext cx="4186199" cy="3351237"/>
          </a:xfrm>
          <a:prstGeom prst="rect">
            <a:avLst/>
          </a:prstGeom>
          <a:solidFill>
            <a:srgbClr val="CDE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このコードを作ろう</a:t>
            </a:r>
            <a:endParaRPr lang="ja-JP" altLang="en-US" sz="1323" dirty="0"/>
          </a:p>
        </p:txBody>
      </p:sp>
      <p:sp>
        <p:nvSpPr>
          <p:cNvPr id="4" name="正方形/長方形 3"/>
          <p:cNvSpPr/>
          <p:nvPr/>
        </p:nvSpPr>
        <p:spPr>
          <a:xfrm>
            <a:off x="779637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5" name="角丸四角形 4"/>
          <p:cNvSpPr/>
          <p:nvPr/>
        </p:nvSpPr>
        <p:spPr>
          <a:xfrm>
            <a:off x="1164248" y="426791"/>
            <a:ext cx="3595953" cy="463116"/>
          </a:xfrm>
          <a:prstGeom prst="roundRect">
            <a:avLst/>
          </a:prstGeom>
          <a:solidFill>
            <a:srgbClr val="CDE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Glide</a:t>
            </a:r>
            <a:endParaRPr lang="ja-JP" altLang="en-US" sz="2263" dirty="0"/>
          </a:p>
        </p:txBody>
      </p:sp>
      <p:sp>
        <p:nvSpPr>
          <p:cNvPr id="6" name="角丸四角形 5"/>
          <p:cNvSpPr/>
          <p:nvPr/>
        </p:nvSpPr>
        <p:spPr>
          <a:xfrm rot="20474773">
            <a:off x="4085638" y="570890"/>
            <a:ext cx="1091826" cy="352805"/>
          </a:xfrm>
          <a:prstGeom prst="round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92" dirty="0"/>
              <a:t>キャラクター</a:t>
            </a:r>
            <a:endParaRPr lang="en-US" altLang="ja-JP" sz="992" dirty="0"/>
          </a:p>
          <a:p>
            <a:pPr algn="ctr"/>
            <a:r>
              <a:rPr lang="ja-JP" altLang="en-US" sz="992" dirty="0"/>
              <a:t>を動かす</a:t>
            </a:r>
            <a:endParaRPr lang="ja-JP" altLang="en-US" sz="992" dirty="0"/>
          </a:p>
        </p:txBody>
      </p:sp>
      <p:sp>
        <p:nvSpPr>
          <p:cNvPr id="7" name="角丸四角形 6"/>
          <p:cNvSpPr/>
          <p:nvPr/>
        </p:nvSpPr>
        <p:spPr>
          <a:xfrm>
            <a:off x="1164246" y="1252864"/>
            <a:ext cx="3595953" cy="326905"/>
          </a:xfrm>
          <a:prstGeom prst="roundRect">
            <a:avLst/>
          </a:prstGeom>
          <a:solidFill>
            <a:srgbClr val="CDE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23" dirty="0"/>
              <a:t>キャラクターを</a:t>
            </a:r>
            <a:r>
              <a:rPr lang="en-US" altLang="ja-JP" sz="1323" dirty="0"/>
              <a:t>Glide</a:t>
            </a:r>
            <a:r>
              <a:rPr lang="ja-JP" altLang="en-US" sz="1323" dirty="0"/>
              <a:t>させよう</a:t>
            </a:r>
            <a:endParaRPr lang="ja-JP" altLang="en-US" sz="1323" dirty="0"/>
          </a:p>
        </p:txBody>
      </p:sp>
      <p:sp>
        <p:nvSpPr>
          <p:cNvPr id="9" name="角丸四角形 8"/>
          <p:cNvSpPr/>
          <p:nvPr/>
        </p:nvSpPr>
        <p:spPr>
          <a:xfrm>
            <a:off x="5977015" y="426791"/>
            <a:ext cx="3595953" cy="463116"/>
          </a:xfrm>
          <a:prstGeom prst="roundRect">
            <a:avLst/>
          </a:prstGeom>
          <a:solidFill>
            <a:srgbClr val="CDE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Glide</a:t>
            </a:r>
            <a:endParaRPr lang="ja-JP" altLang="en-US" sz="2263" dirty="0"/>
          </a:p>
        </p:txBody>
      </p:sp>
      <p:sp>
        <p:nvSpPr>
          <p:cNvPr id="10" name="正方形/長方形 9"/>
          <p:cNvSpPr/>
          <p:nvPr/>
        </p:nvSpPr>
        <p:spPr>
          <a:xfrm>
            <a:off x="5707810" y="2485534"/>
            <a:ext cx="4078554" cy="2871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1" name="正方形/長方形 10"/>
          <p:cNvSpPr/>
          <p:nvPr/>
        </p:nvSpPr>
        <p:spPr>
          <a:xfrm>
            <a:off x="5662407" y="5627385"/>
            <a:ext cx="4186199" cy="1216398"/>
          </a:xfrm>
          <a:prstGeom prst="rect">
            <a:avLst/>
          </a:prstGeom>
          <a:solidFill>
            <a:srgbClr val="CDE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やってみよう</a:t>
            </a:r>
            <a:endParaRPr lang="ja-JP" altLang="en-US" sz="1323" dirty="0"/>
          </a:p>
        </p:txBody>
      </p:sp>
      <p:sp>
        <p:nvSpPr>
          <p:cNvPr id="12" name="正方形/長方形 11"/>
          <p:cNvSpPr/>
          <p:nvPr/>
        </p:nvSpPr>
        <p:spPr>
          <a:xfrm>
            <a:off x="5716230" y="5929443"/>
            <a:ext cx="4078554" cy="823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55164" y="5998169"/>
            <a:ext cx="3993442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　　　　 ボタンをクリックすると猫がマウス</a:t>
            </a:r>
            <a:endParaRPr lang="en-US" altLang="ja-JP" sz="1323" dirty="0">
              <a:solidFill>
                <a:schemeClr val="bg1"/>
              </a:solidFill>
            </a:endParaRPr>
          </a:p>
          <a:p>
            <a:endParaRPr lang="en-US" altLang="ja-JP" sz="1323" dirty="0">
              <a:solidFill>
                <a:schemeClr val="bg1"/>
              </a:solidFill>
            </a:endParaRPr>
          </a:p>
          <a:p>
            <a:r>
              <a:rPr lang="ja-JP" altLang="en-US" sz="1323" dirty="0">
                <a:solidFill>
                  <a:schemeClr val="bg1"/>
                </a:solidFill>
              </a:rPr>
              <a:t>ポインターを追いかけます。</a:t>
            </a:r>
            <a:endParaRPr lang="ja-JP" altLang="en-US" sz="2263" dirty="0">
              <a:solidFill>
                <a:schemeClr val="bg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65" y="5956108"/>
            <a:ext cx="771123" cy="34527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00" y="2571422"/>
            <a:ext cx="3881575" cy="2695948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5662407" y="1048284"/>
            <a:ext cx="4186199" cy="1050884"/>
          </a:xfrm>
          <a:prstGeom prst="rect">
            <a:avLst/>
          </a:prstGeom>
          <a:solidFill>
            <a:srgbClr val="CDE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準備</a:t>
            </a:r>
            <a:endParaRPr lang="ja-JP" altLang="en-US" sz="1323" dirty="0"/>
          </a:p>
        </p:txBody>
      </p:sp>
      <p:sp>
        <p:nvSpPr>
          <p:cNvPr id="26" name="正方形/長方形 25"/>
          <p:cNvSpPr/>
          <p:nvPr/>
        </p:nvSpPr>
        <p:spPr>
          <a:xfrm>
            <a:off x="5735713" y="1363033"/>
            <a:ext cx="4078554" cy="642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164" y="1535940"/>
            <a:ext cx="937001" cy="395298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6841674" y="1573726"/>
            <a:ext cx="481070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で</a:t>
            </a:r>
            <a:endParaRPr lang="ja-JP" altLang="en-US" sz="1323" dirty="0">
              <a:solidFill>
                <a:schemeClr val="bg1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740" y="1423093"/>
            <a:ext cx="574851" cy="581776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7945524" y="1578245"/>
            <a:ext cx="1288365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を選ぼう</a:t>
            </a:r>
            <a:endParaRPr lang="ja-JP" altLang="en-US" sz="1323" dirty="0">
              <a:solidFill>
                <a:schemeClr val="bg1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26" y="3274764"/>
            <a:ext cx="1151764" cy="1165641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161" y="2403958"/>
            <a:ext cx="1151764" cy="116564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195" y="3274764"/>
            <a:ext cx="1151764" cy="1165641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1726426" y="5108507"/>
            <a:ext cx="2554253" cy="13286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85157" y="5039782"/>
            <a:ext cx="422103" cy="3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543" dirty="0">
                <a:solidFill>
                  <a:schemeClr val="bg1"/>
                </a:solidFill>
              </a:rPr>
              <a:t>＋</a:t>
            </a:r>
            <a:endParaRPr lang="en-US" altLang="ja-JP" sz="1543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0814" y="6231611"/>
            <a:ext cx="422103" cy="3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543" dirty="0">
                <a:solidFill>
                  <a:schemeClr val="bg1"/>
                </a:solidFill>
              </a:rPr>
              <a:t>＋</a:t>
            </a:r>
            <a:endParaRPr lang="en-US" altLang="ja-JP" sz="1543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003132" y="5036622"/>
            <a:ext cx="422103" cy="3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543" dirty="0">
                <a:solidFill>
                  <a:schemeClr val="bg1"/>
                </a:solidFill>
              </a:rPr>
              <a:t>＋</a:t>
            </a:r>
            <a:endParaRPr lang="en-US" altLang="ja-JP" sz="1543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97221" y="6216687"/>
            <a:ext cx="422103" cy="36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543" dirty="0">
                <a:solidFill>
                  <a:schemeClr val="bg1"/>
                </a:solidFill>
              </a:rPr>
              <a:t>＋</a:t>
            </a:r>
            <a:endParaRPr lang="en-US" altLang="ja-JP" sz="1543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05664" y="4900915"/>
            <a:ext cx="1143034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2" dirty="0">
                <a:solidFill>
                  <a:schemeClr val="bg1"/>
                </a:solidFill>
              </a:rPr>
              <a:t>x:0 y:0</a:t>
            </a:r>
            <a:endParaRPr lang="ja-JP" altLang="en-US" sz="1102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03998" y="4803775"/>
            <a:ext cx="1143034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2" dirty="0">
                <a:solidFill>
                  <a:schemeClr val="bg1"/>
                </a:solidFill>
              </a:rPr>
              <a:t>x:0 y:600</a:t>
            </a:r>
            <a:endParaRPr lang="ja-JP" altLang="en-US" sz="1102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4718" y="6387411"/>
            <a:ext cx="1143034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2" dirty="0">
                <a:solidFill>
                  <a:schemeClr val="bg1"/>
                </a:solidFill>
              </a:rPr>
              <a:t>x:440 y:0</a:t>
            </a:r>
            <a:endParaRPr lang="ja-JP" altLang="en-US" sz="1102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102884" y="6447510"/>
            <a:ext cx="1143034" cy="26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2" dirty="0">
                <a:solidFill>
                  <a:schemeClr val="bg1"/>
                </a:solidFill>
              </a:rPr>
              <a:t>x:440 y:600</a:t>
            </a:r>
            <a:endParaRPr lang="ja-JP" altLang="en-US" sz="110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572923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3" name="正方形/長方形 2"/>
          <p:cNvSpPr/>
          <p:nvPr/>
        </p:nvSpPr>
        <p:spPr>
          <a:xfrm>
            <a:off x="5650630" y="1212644"/>
            <a:ext cx="4186199" cy="4144103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このコードを作ろう</a:t>
            </a:r>
            <a:endParaRPr lang="ja-JP" altLang="en-US" sz="1323" dirty="0"/>
          </a:p>
        </p:txBody>
      </p:sp>
      <p:sp>
        <p:nvSpPr>
          <p:cNvPr id="4" name="正方形/長方形 3"/>
          <p:cNvSpPr/>
          <p:nvPr/>
        </p:nvSpPr>
        <p:spPr>
          <a:xfrm>
            <a:off x="779637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5" name="角丸四角形 4"/>
          <p:cNvSpPr/>
          <p:nvPr/>
        </p:nvSpPr>
        <p:spPr>
          <a:xfrm>
            <a:off x="1164248" y="426791"/>
            <a:ext cx="3595953" cy="463116"/>
          </a:xfrm>
          <a:prstGeom prst="round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Talking</a:t>
            </a:r>
            <a:r>
              <a:rPr lang="ja-JP" altLang="en-US" sz="2263" dirty="0"/>
              <a:t> </a:t>
            </a:r>
            <a:r>
              <a:rPr lang="en-US" altLang="ja-JP" sz="2263" dirty="0"/>
              <a:t>cat</a:t>
            </a:r>
            <a:endParaRPr lang="ja-JP" altLang="en-US" sz="2263" dirty="0"/>
          </a:p>
        </p:txBody>
      </p:sp>
      <p:sp>
        <p:nvSpPr>
          <p:cNvPr id="6" name="角丸四角形 5"/>
          <p:cNvSpPr/>
          <p:nvPr/>
        </p:nvSpPr>
        <p:spPr>
          <a:xfrm rot="20474773">
            <a:off x="4084155" y="561914"/>
            <a:ext cx="1147666" cy="352805"/>
          </a:xfrm>
          <a:prstGeom prst="roundRect">
            <a:avLst/>
          </a:prstGeom>
          <a:solidFill>
            <a:srgbClr val="CC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92" dirty="0"/>
              <a:t>キャラクター</a:t>
            </a:r>
            <a:endParaRPr lang="en-US" altLang="ja-JP" sz="992" dirty="0"/>
          </a:p>
          <a:p>
            <a:pPr algn="ctr"/>
            <a:r>
              <a:rPr lang="ja-JP" altLang="en-US" sz="992" dirty="0"/>
              <a:t>を</a:t>
            </a:r>
            <a:r>
              <a:rPr lang="ja-JP" altLang="en-US" sz="992" dirty="0"/>
              <a:t>しゃべらそう</a:t>
            </a:r>
            <a:endParaRPr lang="en-US" altLang="ja-JP" sz="992" dirty="0"/>
          </a:p>
        </p:txBody>
      </p:sp>
      <p:sp>
        <p:nvSpPr>
          <p:cNvPr id="7" name="角丸四角形 6"/>
          <p:cNvSpPr/>
          <p:nvPr/>
        </p:nvSpPr>
        <p:spPr>
          <a:xfrm>
            <a:off x="1164246" y="1252864"/>
            <a:ext cx="3595953" cy="326905"/>
          </a:xfrm>
          <a:prstGeom prst="round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23" dirty="0"/>
              <a:t>キャラクターをしゃべらそう</a:t>
            </a:r>
            <a:endParaRPr lang="ja-JP" altLang="en-US" sz="1323" dirty="0"/>
          </a:p>
        </p:txBody>
      </p:sp>
      <p:sp>
        <p:nvSpPr>
          <p:cNvPr id="8" name="角丸四角形 7"/>
          <p:cNvSpPr/>
          <p:nvPr/>
        </p:nvSpPr>
        <p:spPr>
          <a:xfrm>
            <a:off x="5977015" y="426791"/>
            <a:ext cx="3595953" cy="463116"/>
          </a:xfrm>
          <a:prstGeom prst="round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Talking</a:t>
            </a:r>
            <a:r>
              <a:rPr lang="ja-JP" altLang="en-US" sz="2263" dirty="0"/>
              <a:t> </a:t>
            </a:r>
            <a:r>
              <a:rPr lang="en-US" altLang="ja-JP" sz="2263" dirty="0"/>
              <a:t>cat</a:t>
            </a:r>
            <a:endParaRPr lang="ja-JP" altLang="en-US" sz="2263" dirty="0"/>
          </a:p>
        </p:txBody>
      </p:sp>
      <p:sp>
        <p:nvSpPr>
          <p:cNvPr id="9" name="正方形/長方形 8"/>
          <p:cNvSpPr/>
          <p:nvPr/>
        </p:nvSpPr>
        <p:spPr>
          <a:xfrm>
            <a:off x="5698533" y="1641989"/>
            <a:ext cx="4078554" cy="3604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0" name="正方形/長方形 9"/>
          <p:cNvSpPr/>
          <p:nvPr/>
        </p:nvSpPr>
        <p:spPr>
          <a:xfrm>
            <a:off x="5662407" y="5502697"/>
            <a:ext cx="4186199" cy="1341086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やってみよう</a:t>
            </a:r>
            <a:endParaRPr lang="ja-JP" altLang="en-US" sz="1323" dirty="0"/>
          </a:p>
        </p:txBody>
      </p:sp>
      <p:sp>
        <p:nvSpPr>
          <p:cNvPr id="11" name="正方形/長方形 10"/>
          <p:cNvSpPr/>
          <p:nvPr/>
        </p:nvSpPr>
        <p:spPr>
          <a:xfrm>
            <a:off x="5716230" y="5786091"/>
            <a:ext cx="4078554" cy="966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55164" y="5998169"/>
            <a:ext cx="3993442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スペース</a:t>
            </a:r>
            <a:r>
              <a:rPr lang="ja-JP" altLang="en-US" sz="1323" dirty="0">
                <a:solidFill>
                  <a:schemeClr val="bg1"/>
                </a:solidFill>
              </a:rPr>
              <a:t>キ</a:t>
            </a:r>
            <a:r>
              <a:rPr lang="ja-JP" altLang="en-US" sz="1323" dirty="0">
                <a:solidFill>
                  <a:schemeClr val="bg1"/>
                </a:solidFill>
              </a:rPr>
              <a:t>ーをクリックするとしゃべるよ</a:t>
            </a:r>
            <a:endParaRPr lang="ja-JP" altLang="en-US" sz="2263" dirty="0">
              <a:solidFill>
                <a:schemeClr val="bg1"/>
              </a:solidFill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86" y="2760426"/>
            <a:ext cx="3694224" cy="1623834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2978597"/>
            <a:ext cx="2313550" cy="19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572923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3" name="正方形/長方形 2"/>
          <p:cNvSpPr/>
          <p:nvPr/>
        </p:nvSpPr>
        <p:spPr>
          <a:xfrm>
            <a:off x="5663730" y="1053358"/>
            <a:ext cx="4186199" cy="373216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このコードを作ろう</a:t>
            </a:r>
            <a:endParaRPr lang="ja-JP" altLang="en-US" sz="1323" dirty="0"/>
          </a:p>
        </p:txBody>
      </p:sp>
      <p:sp>
        <p:nvSpPr>
          <p:cNvPr id="4" name="正方形/長方形 3"/>
          <p:cNvSpPr/>
          <p:nvPr/>
        </p:nvSpPr>
        <p:spPr>
          <a:xfrm>
            <a:off x="779637" y="980714"/>
            <a:ext cx="4365167" cy="5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63"/>
          </a:p>
        </p:txBody>
      </p:sp>
      <p:sp>
        <p:nvSpPr>
          <p:cNvPr id="5" name="角丸四角形 4"/>
          <p:cNvSpPr/>
          <p:nvPr/>
        </p:nvSpPr>
        <p:spPr>
          <a:xfrm>
            <a:off x="1164248" y="426791"/>
            <a:ext cx="3595953" cy="463116"/>
          </a:xfrm>
          <a:prstGeom prst="round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Play Soccer</a:t>
            </a:r>
            <a:endParaRPr lang="ja-JP" altLang="en-US" sz="2263" dirty="0"/>
          </a:p>
        </p:txBody>
      </p:sp>
      <p:sp>
        <p:nvSpPr>
          <p:cNvPr id="6" name="角丸四角形 5"/>
          <p:cNvSpPr/>
          <p:nvPr/>
        </p:nvSpPr>
        <p:spPr>
          <a:xfrm rot="20474773">
            <a:off x="4014278" y="428171"/>
            <a:ext cx="1091826" cy="352805"/>
          </a:xfrm>
          <a:prstGeom prst="roundRect">
            <a:avLst/>
          </a:prstGeom>
          <a:solidFill>
            <a:srgbClr val="F2C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92" dirty="0"/>
              <a:t>サッカーを</a:t>
            </a:r>
            <a:endParaRPr lang="en-US" altLang="ja-JP" sz="992" dirty="0"/>
          </a:p>
          <a:p>
            <a:pPr algn="ctr"/>
            <a:r>
              <a:rPr lang="ja-JP" altLang="en-US" sz="992" dirty="0"/>
              <a:t>しよう</a:t>
            </a:r>
            <a:endParaRPr lang="ja-JP" altLang="en-US" sz="992" dirty="0"/>
          </a:p>
        </p:txBody>
      </p:sp>
      <p:sp>
        <p:nvSpPr>
          <p:cNvPr id="7" name="角丸四角形 6"/>
          <p:cNvSpPr/>
          <p:nvPr/>
        </p:nvSpPr>
        <p:spPr>
          <a:xfrm>
            <a:off x="1164246" y="1252864"/>
            <a:ext cx="3595953" cy="326905"/>
          </a:xfrm>
          <a:prstGeom prst="round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23" dirty="0"/>
              <a:t>猫にボールを蹴らせよう</a:t>
            </a:r>
            <a:endParaRPr lang="ja-JP" altLang="en-US" sz="1323" dirty="0"/>
          </a:p>
        </p:txBody>
      </p:sp>
      <p:sp>
        <p:nvSpPr>
          <p:cNvPr id="9" name="角丸四角形 8"/>
          <p:cNvSpPr/>
          <p:nvPr/>
        </p:nvSpPr>
        <p:spPr>
          <a:xfrm>
            <a:off x="5977015" y="426791"/>
            <a:ext cx="3595953" cy="463116"/>
          </a:xfrm>
          <a:prstGeom prst="round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63" dirty="0"/>
              <a:t>Play Soccer</a:t>
            </a:r>
            <a:endParaRPr lang="ja-JP" altLang="en-US" sz="2263" dirty="0"/>
          </a:p>
        </p:txBody>
      </p:sp>
      <p:sp>
        <p:nvSpPr>
          <p:cNvPr id="10" name="正方形/長方形 9"/>
          <p:cNvSpPr/>
          <p:nvPr/>
        </p:nvSpPr>
        <p:spPr>
          <a:xfrm>
            <a:off x="5707810" y="1343935"/>
            <a:ext cx="4078554" cy="3256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1" name="正方形/長方形 10"/>
          <p:cNvSpPr/>
          <p:nvPr/>
        </p:nvSpPr>
        <p:spPr>
          <a:xfrm>
            <a:off x="5662407" y="4858170"/>
            <a:ext cx="4186199" cy="193418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323" dirty="0"/>
              <a:t>やってみよう</a:t>
            </a:r>
            <a:endParaRPr lang="ja-JP" altLang="en-US" sz="1323" dirty="0"/>
          </a:p>
        </p:txBody>
      </p:sp>
      <p:sp>
        <p:nvSpPr>
          <p:cNvPr id="12" name="正方形/長方形 11"/>
          <p:cNvSpPr/>
          <p:nvPr/>
        </p:nvSpPr>
        <p:spPr>
          <a:xfrm>
            <a:off x="5716230" y="5194155"/>
            <a:ext cx="4078554" cy="1516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323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28254" y="5402551"/>
            <a:ext cx="3993442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23" dirty="0">
                <a:solidFill>
                  <a:schemeClr val="bg1"/>
                </a:solidFill>
              </a:rPr>
              <a:t>　　　　 ボタンをクリックボールが転がります。</a:t>
            </a:r>
            <a:endParaRPr lang="en-US" altLang="ja-JP" sz="1323" dirty="0">
              <a:solidFill>
                <a:schemeClr val="bg1"/>
              </a:solidFill>
            </a:endParaRPr>
          </a:p>
          <a:p>
            <a:endParaRPr lang="en-US" altLang="ja-JP" sz="1323" dirty="0">
              <a:solidFill>
                <a:schemeClr val="bg1"/>
              </a:solidFill>
            </a:endParaRPr>
          </a:p>
          <a:p>
            <a:r>
              <a:rPr lang="ja-JP" altLang="en-US" sz="1323" dirty="0">
                <a:solidFill>
                  <a:schemeClr val="bg1"/>
                </a:solidFill>
              </a:rPr>
              <a:t>猫がボールにぶつかるとボールが跳ね返ります。</a:t>
            </a:r>
            <a:endParaRPr lang="ja-JP" altLang="en-US" sz="2263" dirty="0">
              <a:solidFill>
                <a:schemeClr val="bg1"/>
              </a:solidFill>
            </a:endParaRPr>
          </a:p>
        </p:txBody>
      </p:sp>
      <p:pic>
        <p:nvPicPr>
          <p:cNvPr id="16" name="Picture 4" descr="ca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3621">
            <a:off x="1543017" y="3452983"/>
            <a:ext cx="1007957" cy="100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54" y="5356519"/>
            <a:ext cx="771123" cy="34527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90" y="1832010"/>
            <a:ext cx="3980000" cy="216568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037" y="3777230"/>
            <a:ext cx="482919" cy="44092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884" y="3595357"/>
            <a:ext cx="482919" cy="44092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198" y="3374894"/>
            <a:ext cx="482919" cy="44092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512" y="3408484"/>
            <a:ext cx="482919" cy="44092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799" y="3517070"/>
            <a:ext cx="482919" cy="440926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098" y="3582677"/>
            <a:ext cx="482919" cy="4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157</Words>
  <Application>Microsoft Office PowerPoint</Application>
  <PresentationFormat>ユーザー設定</PresentationFormat>
  <Paragraphs>76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Century Gothic</vt:lpstr>
      <vt:lpstr>Wingdings 3</vt:lpstr>
      <vt:lpstr>イオン</vt:lpstr>
      <vt:lpstr>スモウルルビー　Card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スモウルルビー　Card</dc:title>
  <dc:creator>田栗 智幸</dc:creator>
  <cp:lastModifiedBy>法人・事業・諸税グループ</cp:lastModifiedBy>
  <cp:revision>22</cp:revision>
  <cp:lastPrinted>2016-08-02T11:41:35Z</cp:lastPrinted>
  <dcterms:created xsi:type="dcterms:W3CDTF">2016-08-02T06:33:14Z</dcterms:created>
  <dcterms:modified xsi:type="dcterms:W3CDTF">2016-08-02T11:43:13Z</dcterms:modified>
</cp:coreProperties>
</file>