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73" r:id="rId4"/>
    <p:sldId id="275" r:id="rId5"/>
    <p:sldId id="276" r:id="rId6"/>
    <p:sldId id="277" r:id="rId7"/>
    <p:sldId id="278" r:id="rId8"/>
    <p:sldId id="279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>
        <p:scale>
          <a:sx n="59" d="100"/>
          <a:sy n="59" d="100"/>
        </p:scale>
        <p:origin x="-1602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D882-818F-46FD-AC3A-AB5178133B6B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1C84-E091-4A43-903B-54789B65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7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D882-818F-46FD-AC3A-AB5178133B6B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1C84-E091-4A43-903B-54789B65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25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D882-818F-46FD-AC3A-AB5178133B6B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1C84-E091-4A43-903B-54789B65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21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D882-818F-46FD-AC3A-AB5178133B6B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1C84-E091-4A43-903B-54789B65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32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D882-818F-46FD-AC3A-AB5178133B6B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1C84-E091-4A43-903B-54789B65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35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D882-818F-46FD-AC3A-AB5178133B6B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1C84-E091-4A43-903B-54789B65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66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D882-818F-46FD-AC3A-AB5178133B6B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1C84-E091-4A43-903B-54789B65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53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D882-818F-46FD-AC3A-AB5178133B6B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1C84-E091-4A43-903B-54789B65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97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D882-818F-46FD-AC3A-AB5178133B6B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1C84-E091-4A43-903B-54789B65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15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D882-818F-46FD-AC3A-AB5178133B6B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1C84-E091-4A43-903B-54789B65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60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D882-818F-46FD-AC3A-AB5178133B6B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1C84-E091-4A43-903B-54789B65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52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9D882-818F-46FD-AC3A-AB5178133B6B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71C84-E091-4A43-903B-54789B65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07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96" y="260648"/>
            <a:ext cx="7596336" cy="1152128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Chapter 1: Introduction</a:t>
            </a:r>
            <a:endParaRPr lang="en-GB" sz="5400" b="1" dirty="0">
              <a:solidFill>
                <a:srgbClr val="AC83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31640" y="479715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600" b="1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อาจารย์ ดร.อรรถพล อดุลยศาสน์</a:t>
            </a:r>
            <a:endParaRPr lang="en-GB" sz="3600" b="1" dirty="0" smtClean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r>
              <a:rPr lang="th-TH" sz="3600" b="1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คณะวิทยาศาสตร์เทคโนโลยี และการเกษตร</a:t>
            </a:r>
            <a:endParaRPr lang="th-TH" sz="3600" b="1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r>
              <a:rPr lang="th-TH" sz="3600" b="1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สาขาวิชาวิทยาการคอมพิวเตอร์</a:t>
            </a:r>
          </a:p>
        </p:txBody>
      </p:sp>
      <p:pic>
        <p:nvPicPr>
          <p:cNvPr id="5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40768"/>
            <a:ext cx="3329707" cy="320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9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-27384"/>
            <a:ext cx="7272808" cy="1152128"/>
          </a:xfrm>
        </p:spPr>
        <p:txBody>
          <a:bodyPr>
            <a:noAutofit/>
          </a:bodyPr>
          <a:lstStyle/>
          <a:p>
            <a:pPr algn="l"/>
            <a:r>
              <a:rPr lang="th-TH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การมองเห็นภาพ</a:t>
            </a:r>
            <a:endParaRPr lang="en-GB" sz="5400" b="1" dirty="0">
              <a:solidFill>
                <a:srgbClr val="AC83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5536" y="908720"/>
            <a:ext cx="82809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95" y="1772816"/>
            <a:ext cx="5823601" cy="371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-27384"/>
            <a:ext cx="7272808" cy="1152128"/>
          </a:xfrm>
        </p:spPr>
        <p:txBody>
          <a:bodyPr>
            <a:noAutofit/>
          </a:bodyPr>
          <a:lstStyle/>
          <a:p>
            <a:pPr algn="l"/>
            <a:r>
              <a:rPr lang="th-TH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กำเนิดรูปภาพ</a:t>
            </a:r>
            <a:endParaRPr lang="en-GB" sz="5400" b="1" dirty="0">
              <a:solidFill>
                <a:srgbClr val="AC83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20555" y="5157192"/>
            <a:ext cx="2257269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3-D in real world </a:t>
            </a:r>
            <a:endParaRPr lang="en-US" altLang="en-US" sz="30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th-TH" altLang="en-US" sz="30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en-US" altLang="en-US" sz="30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en-GB" sz="30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th-TH" sz="3000" dirty="0" smtClean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5536" y="908720"/>
            <a:ext cx="82809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4373"/>
            <a:ext cx="2498313" cy="249437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13695" y="1212870"/>
            <a:ext cx="2901652" cy="2528689"/>
            <a:chOff x="2813695" y="1212870"/>
            <a:chExt cx="2901652" cy="2528689"/>
          </a:xfrm>
        </p:grpSpPr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2813695" y="1212870"/>
              <a:ext cx="2901652" cy="5760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altLang="en-US" sz="3000" dirty="0" smtClean="0">
                  <a:solidFill>
                    <a:srgbClr val="002060"/>
                  </a:solidFill>
                  <a:latin typeface="FreesiaUPC" panose="020B0604020202020204" pitchFamily="34" charset="-34"/>
                  <a:cs typeface="FreesiaUPC" panose="020B0604020202020204" pitchFamily="34" charset="-34"/>
                </a:rPr>
                <a:t>Captured by a camera</a:t>
              </a:r>
              <a:endParaRPr lang="en-US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endParaRPr>
            </a:p>
            <a:p>
              <a:pPr marL="265113" lvl="1" indent="-265113" algn="l">
                <a:buFont typeface="Arial" panose="020B0604020202020204" pitchFamily="34" charset="0"/>
                <a:buChar char="•"/>
              </a:pPr>
              <a:endParaRPr lang="th-TH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endParaRPr>
            </a:p>
            <a:p>
              <a:pPr marL="265113" lvl="1" indent="-265113" algn="l">
                <a:buFont typeface="Arial" panose="020B0604020202020204" pitchFamily="34" charset="0"/>
                <a:buChar char="•"/>
              </a:pPr>
              <a:endParaRPr lang="en-US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endParaRPr>
            </a:p>
            <a:p>
              <a:pPr algn="l"/>
              <a:r>
                <a:rPr lang="en-GB" sz="3000" dirty="0" smtClean="0">
                  <a:solidFill>
                    <a:srgbClr val="002060"/>
                  </a:solidFill>
                  <a:latin typeface="FreesiaUPC" panose="020B0604020202020204" pitchFamily="34" charset="-34"/>
                  <a:cs typeface="FreesiaUPC" panose="020B0604020202020204" pitchFamily="34" charset="-34"/>
                </a:rPr>
                <a:t>    </a:t>
              </a:r>
              <a:endParaRPr lang="en-GB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endParaRPr>
            </a:p>
            <a:p>
              <a:pPr algn="l"/>
              <a:endParaRPr lang="th-TH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946" y="1788934"/>
              <a:ext cx="2343150" cy="1952625"/>
            </a:xfrm>
            <a:prstGeom prst="rect">
              <a:avLst/>
            </a:prstGeom>
          </p:spPr>
        </p:pic>
      </p:grpSp>
      <p:sp>
        <p:nvSpPr>
          <p:cNvPr id="7" name="Subtitle 2"/>
          <p:cNvSpPr txBox="1">
            <a:spLocks/>
          </p:cNvSpPr>
          <p:nvPr/>
        </p:nvSpPr>
        <p:spPr>
          <a:xfrm>
            <a:off x="3048616" y="3797362"/>
            <a:ext cx="2257269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en-US" sz="30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th-TH" altLang="en-US" sz="30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en-US" altLang="en-US" sz="30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en-GB" sz="30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th-TH" sz="3000" dirty="0" smtClean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007174" y="2129725"/>
            <a:ext cx="2669282" cy="4395619"/>
            <a:chOff x="6007174" y="2129725"/>
            <a:chExt cx="2669282" cy="43956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7174" y="2129725"/>
              <a:ext cx="2669282" cy="3603531"/>
            </a:xfrm>
            <a:prstGeom prst="rect">
              <a:avLst/>
            </a:prstGeom>
          </p:spPr>
        </p:pic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6804248" y="5949280"/>
              <a:ext cx="1587021" cy="5760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altLang="en-US" sz="3000" dirty="0" smtClean="0">
                  <a:solidFill>
                    <a:srgbClr val="002060"/>
                  </a:solidFill>
                  <a:latin typeface="FreesiaUPC" panose="020B0604020202020204" pitchFamily="34" charset="-34"/>
                  <a:cs typeface="FreesiaUPC" panose="020B0604020202020204" pitchFamily="34" charset="-34"/>
                </a:rPr>
                <a:t>2-D picture</a:t>
              </a:r>
              <a:endParaRPr lang="en-US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endParaRPr>
            </a:p>
            <a:p>
              <a:pPr marL="265113" lvl="1" indent="-265113" algn="l">
                <a:buFont typeface="Arial" panose="020B0604020202020204" pitchFamily="34" charset="0"/>
                <a:buChar char="•"/>
              </a:pPr>
              <a:endParaRPr lang="th-TH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endParaRPr>
            </a:p>
            <a:p>
              <a:pPr marL="265113" lvl="1" indent="-265113" algn="l">
                <a:buFont typeface="Arial" panose="020B0604020202020204" pitchFamily="34" charset="0"/>
                <a:buChar char="•"/>
              </a:pPr>
              <a:endParaRPr lang="en-US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endParaRPr>
            </a:p>
            <a:p>
              <a:pPr algn="l"/>
              <a:endParaRPr lang="en-GB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endParaRPr>
            </a:p>
            <a:p>
              <a:pPr algn="l"/>
              <a:endParaRPr lang="th-TH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34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-27384"/>
            <a:ext cx="7272808" cy="1152128"/>
          </a:xfrm>
        </p:spPr>
        <p:txBody>
          <a:bodyPr>
            <a:noAutofit/>
          </a:bodyPr>
          <a:lstStyle/>
          <a:p>
            <a:pPr algn="l"/>
            <a:r>
              <a:rPr lang="th-TH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มิติของรูปภาพชนิด 2-</a:t>
            </a:r>
            <a:r>
              <a:rPr lang="en-GB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D</a:t>
            </a:r>
            <a:endParaRPr lang="en-GB" sz="5400" b="1" dirty="0">
              <a:solidFill>
                <a:srgbClr val="AC83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5536" y="908720"/>
            <a:ext cx="82809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Subtitle 2"/>
          <p:cNvSpPr txBox="1">
            <a:spLocks/>
          </p:cNvSpPr>
          <p:nvPr/>
        </p:nvSpPr>
        <p:spPr>
          <a:xfrm>
            <a:off x="3048616" y="3797362"/>
            <a:ext cx="2257269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en-US" sz="30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th-TH" altLang="en-US" sz="30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en-US" altLang="en-US" sz="30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en-GB" sz="30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th-TH" sz="3000" dirty="0" smtClean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07" y="1205946"/>
            <a:ext cx="3457583" cy="4667737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4305012" y="5975793"/>
            <a:ext cx="936103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en-US" sz="30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X-Axis</a:t>
            </a:r>
            <a:endParaRPr lang="en-US" altLang="en-US" sz="3000" dirty="0">
              <a:solidFill>
                <a:srgbClr val="FF00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th-TH" altLang="en-US" sz="3000" dirty="0">
              <a:solidFill>
                <a:srgbClr val="FF00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en-US" altLang="en-US" sz="3000" dirty="0">
              <a:solidFill>
                <a:srgbClr val="FF00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en-GB" sz="3000" dirty="0">
              <a:solidFill>
                <a:srgbClr val="FF00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th-TH" sz="3000" dirty="0" smtClean="0">
              <a:solidFill>
                <a:srgbClr val="FF00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331640" y="2852936"/>
            <a:ext cx="1134779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en-US" sz="3000" dirty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Y</a:t>
            </a:r>
            <a:r>
              <a:rPr lang="en-GB" altLang="en-US" sz="30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-Axis</a:t>
            </a:r>
            <a:endParaRPr lang="en-US" altLang="en-US" sz="3000" dirty="0">
              <a:solidFill>
                <a:srgbClr val="FF00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th-TH" altLang="en-US" sz="3000" dirty="0">
              <a:solidFill>
                <a:srgbClr val="FF00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en-US" altLang="en-US" sz="3000" dirty="0">
              <a:solidFill>
                <a:srgbClr val="FF00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en-GB" sz="3000" dirty="0">
              <a:solidFill>
                <a:srgbClr val="FF00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th-TH" sz="3000" dirty="0" smtClean="0">
              <a:solidFill>
                <a:srgbClr val="FF00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699792" y="1052737"/>
            <a:ext cx="0" cy="5211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83768" y="5975793"/>
            <a:ext cx="42484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236296" y="2875002"/>
                <a:ext cx="13140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𝑓</m:t>
                      </m:r>
                      <m:r>
                        <a:rPr lang="en-GB" sz="2800" b="0" i="1" smtClean="0">
                          <a:latin typeface="Cambria Math"/>
                        </a:rPr>
                        <m:t>(</m:t>
                      </m:r>
                      <m:r>
                        <a:rPr lang="en-GB" sz="2800" b="0" i="1" smtClean="0">
                          <a:latin typeface="Cambria Math"/>
                        </a:rPr>
                        <m:t>𝑥</m:t>
                      </m:r>
                      <m:r>
                        <a:rPr lang="en-GB" sz="2800" b="0" i="1" smtClean="0">
                          <a:latin typeface="Cambria Math"/>
                        </a:rPr>
                        <m:t>,</m:t>
                      </m:r>
                      <m:r>
                        <a:rPr lang="en-GB" sz="2800" b="0" i="1" smtClean="0">
                          <a:latin typeface="Cambria Math"/>
                        </a:rPr>
                        <m:t>𝑦</m:t>
                      </m:r>
                      <m:r>
                        <a:rPr lang="en-GB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2875002"/>
                <a:ext cx="1314014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ubtitle 2"/>
          <p:cNvSpPr txBox="1">
            <a:spLocks/>
          </p:cNvSpPr>
          <p:nvPr/>
        </p:nvSpPr>
        <p:spPr>
          <a:xfrm>
            <a:off x="6516217" y="1916832"/>
            <a:ext cx="2493210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ตำแหน่งใดๆใน</a:t>
            </a:r>
            <a:r>
              <a:rPr lang="th-TH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ภาพสามารถเขียนได้คือ</a:t>
            </a:r>
            <a:endParaRPr lang="en-US" altLang="en-US" sz="30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th-TH" altLang="en-US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en-GB" sz="28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th-TH" sz="2800" dirty="0" smtClean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8516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-27384"/>
            <a:ext cx="7272808" cy="1152128"/>
          </a:xfrm>
        </p:spPr>
        <p:txBody>
          <a:bodyPr>
            <a:noAutofit/>
          </a:bodyPr>
          <a:lstStyle/>
          <a:p>
            <a:pPr algn="l"/>
            <a:r>
              <a:rPr lang="th-TH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กระบวนการบันทึกรูปภาพ</a:t>
            </a:r>
            <a:endParaRPr lang="en-GB" sz="5400" b="1" dirty="0">
              <a:solidFill>
                <a:srgbClr val="AC83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5536" y="908720"/>
            <a:ext cx="82809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88" y="980728"/>
            <a:ext cx="7953836" cy="4475591"/>
          </a:xfrm>
          <a:prstGeom prst="rect">
            <a:avLst/>
          </a:prstGeom>
        </p:spPr>
      </p:pic>
      <p:sp>
        <p:nvSpPr>
          <p:cNvPr id="23" name="Subtitle 2"/>
          <p:cNvSpPr txBox="1">
            <a:spLocks/>
          </p:cNvSpPr>
          <p:nvPr/>
        </p:nvSpPr>
        <p:spPr>
          <a:xfrm>
            <a:off x="6159437" y="5324757"/>
            <a:ext cx="2493210" cy="672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#sensors = #pixels</a:t>
            </a:r>
            <a:endParaRPr lang="en-US" altLang="en-US" sz="30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th-TH" altLang="en-US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en-GB" sz="28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th-TH" sz="2800" dirty="0" smtClean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15" y="4761147"/>
            <a:ext cx="5372905" cy="1940434"/>
            <a:chOff x="30415" y="4761147"/>
            <a:chExt cx="5372905" cy="19404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5" y="4761147"/>
              <a:ext cx="5372905" cy="1800200"/>
            </a:xfrm>
            <a:prstGeom prst="rect">
              <a:avLst/>
            </a:prstGeom>
          </p:spPr>
        </p:pic>
        <p:sp>
          <p:nvSpPr>
            <p:cNvPr id="14" name="Subtitle 2"/>
            <p:cNvSpPr txBox="1">
              <a:spLocks/>
            </p:cNvSpPr>
            <p:nvPr/>
          </p:nvSpPr>
          <p:spPr>
            <a:xfrm>
              <a:off x="611560" y="6028600"/>
              <a:ext cx="3600400" cy="67298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altLang="en-US" sz="3000" dirty="0" smtClean="0">
                  <a:solidFill>
                    <a:srgbClr val="002060"/>
                  </a:solidFill>
                  <a:latin typeface="FreesiaUPC" panose="020B0604020202020204" pitchFamily="34" charset="-34"/>
                  <a:cs typeface="FreesiaUPC" panose="020B0604020202020204" pitchFamily="34" charset="-34"/>
                </a:rPr>
                <a:t>CCD: Charge-Coupled Device</a:t>
              </a:r>
              <a:endParaRPr lang="en-US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endParaRPr>
            </a:p>
            <a:p>
              <a:pPr marL="265113" lvl="1" indent="-265113" algn="l">
                <a:buFont typeface="Arial" panose="020B0604020202020204" pitchFamily="34" charset="0"/>
                <a:buChar char="•"/>
              </a:pPr>
              <a:endParaRPr lang="th-TH" altLang="en-US" dirty="0">
                <a:solidFill>
                  <a:schemeClr val="tx1"/>
                </a:solidFill>
                <a:latin typeface="FreesiaUPC" panose="020B0604020202020204" pitchFamily="34" charset="-34"/>
                <a:cs typeface="FreesiaUPC" panose="020B0604020202020204" pitchFamily="34" charset="-34"/>
              </a:endParaRPr>
            </a:p>
            <a:p>
              <a:pPr marL="265113" lvl="1" indent="-265113" algn="l">
                <a:buFont typeface="Arial" panose="020B0604020202020204" pitchFamily="34" charset="0"/>
                <a:buChar char="•"/>
              </a:pPr>
              <a:endParaRPr lang="en-US" altLang="en-US" dirty="0">
                <a:solidFill>
                  <a:schemeClr val="tx1"/>
                </a:solidFill>
                <a:latin typeface="FreesiaUPC" panose="020B0604020202020204" pitchFamily="34" charset="-34"/>
                <a:cs typeface="FreesiaUPC" panose="020B0604020202020204" pitchFamily="34" charset="-34"/>
              </a:endParaRPr>
            </a:p>
            <a:p>
              <a:pPr algn="l"/>
              <a:endParaRPr lang="en-GB" sz="2800" dirty="0">
                <a:solidFill>
                  <a:schemeClr val="tx1"/>
                </a:solidFill>
                <a:latin typeface="FreesiaUPC" panose="020B0604020202020204" pitchFamily="34" charset="-34"/>
                <a:cs typeface="FreesiaUPC" panose="020B0604020202020204" pitchFamily="34" charset="-34"/>
              </a:endParaRPr>
            </a:p>
            <a:p>
              <a:pPr algn="l"/>
              <a:endParaRPr lang="th-TH" sz="2800" dirty="0" smtClean="0">
                <a:solidFill>
                  <a:schemeClr val="tx1"/>
                </a:solidFill>
                <a:latin typeface="FreesiaUPC" panose="020B0604020202020204" pitchFamily="34" charset="-34"/>
                <a:cs typeface="FreesiaUPC" panose="020B0604020202020204" pitchFamily="34" charset="-34"/>
              </a:endParaRPr>
            </a:p>
          </p:txBody>
        </p:sp>
      </p:grpSp>
      <p:sp>
        <p:nvSpPr>
          <p:cNvPr id="16" name="Subtitle 2"/>
          <p:cNvSpPr txBox="1">
            <a:spLocks/>
          </p:cNvSpPr>
          <p:nvPr/>
        </p:nvSpPr>
        <p:spPr>
          <a:xfrm>
            <a:off x="4932040" y="6028600"/>
            <a:ext cx="3744416" cy="672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one pixel stored intensity value</a:t>
            </a:r>
            <a:endParaRPr lang="en-US" altLang="en-US" sz="30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th-TH" altLang="en-US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en-GB" sz="28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th-TH" sz="2800" dirty="0" smtClean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8425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-27384"/>
            <a:ext cx="7272808" cy="1152128"/>
          </a:xfrm>
        </p:spPr>
        <p:txBody>
          <a:bodyPr>
            <a:noAutofit/>
          </a:bodyPr>
          <a:lstStyle/>
          <a:p>
            <a:pPr algn="l"/>
            <a:r>
              <a:rPr lang="en-GB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Pixel, Intensity Value and Size</a:t>
            </a:r>
            <a:endParaRPr lang="en-GB" sz="5400" b="1" dirty="0">
              <a:solidFill>
                <a:srgbClr val="AC83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5536" y="908720"/>
            <a:ext cx="82809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395536" y="1124744"/>
            <a:ext cx="8424936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algn="l">
              <a:buFont typeface="Arial" panose="020B0604020202020204" pitchFamily="34" charset="0"/>
              <a:buChar char="•"/>
            </a:pP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Pixel  </a:t>
            </a:r>
            <a:r>
              <a:rPr lang="th-TH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คือหน่วยที่เล็กที่สุดของภาพซึ่งเก็บค่าความเข้มของพลังงานภาพ 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(intensity value)</a:t>
            </a:r>
          </a:p>
          <a:p>
            <a:pPr marL="273050" indent="-273050" algn="l">
              <a:buFont typeface="Arial" panose="020B0604020202020204" pitchFamily="34" charset="0"/>
              <a:buChar char="•"/>
            </a:pPr>
            <a:r>
              <a:rPr lang="th-TH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ในภาพขาวดำ 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en-GB" altLang="en-US" sz="3000" dirty="0" err="1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gray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scale) </a:t>
            </a:r>
            <a:r>
              <a:rPr lang="th-TH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ค่าพลังงานจะแทนด้วยข้อมูล 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8 bits (0-255)</a:t>
            </a:r>
          </a:p>
          <a:p>
            <a:pPr marL="273050" indent="-273050" algn="l">
              <a:buFont typeface="Arial" panose="020B0604020202020204" pitchFamily="34" charset="0"/>
              <a:buChar char="•"/>
            </a:pPr>
            <a:r>
              <a:rPr lang="th-TH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จำนวน 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pixels </a:t>
            </a:r>
            <a:r>
              <a:rPr lang="th-TH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ในภาพสามารถหาได้คือ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/>
            </a:r>
            <a:b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</a:br>
            <a:r>
              <a:rPr lang="th-TH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 </a:t>
            </a:r>
            <a:br>
              <a:rPr lang="th-TH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</a:br>
            <a:r>
              <a:rPr lang="th-TH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total number of</a:t>
            </a:r>
            <a:r>
              <a:rPr lang="th-TH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pixels = number of rows (y) * number of columns (x)</a:t>
            </a:r>
          </a:p>
          <a:p>
            <a:pPr marL="273050" indent="-273050" algn="l">
              <a:buFont typeface="Arial" panose="020B0604020202020204" pitchFamily="34" charset="0"/>
              <a:buChar char="•"/>
            </a:pPr>
            <a:endParaRPr lang="en-GB" altLang="en-US" sz="3000" dirty="0" smtClean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73050" indent="-273050" algn="l">
              <a:buFont typeface="Arial" panose="020B0604020202020204" pitchFamily="34" charset="0"/>
              <a:buChar char="•"/>
            </a:pPr>
            <a:r>
              <a:rPr lang="th-TH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ขนาดของภาพสามารถหาได้คือ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/>
            </a:r>
            <a:b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</a:br>
            <a:r>
              <a:rPr lang="th-TH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/>
            </a:r>
            <a:br>
              <a:rPr lang="th-TH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</a:br>
            <a:r>
              <a:rPr lang="th-TH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  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size of image = total number of pixels * number of bits per pixel</a:t>
            </a:r>
            <a:endParaRPr lang="th-TH" altLang="en-US" sz="3000" dirty="0" smtClean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en-US" altLang="en-US" sz="30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th-TH" altLang="en-US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en-GB" sz="28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th-TH" sz="2800" dirty="0" smtClean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3501008"/>
            <a:ext cx="813690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27584" y="5517232"/>
            <a:ext cx="741682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-27384"/>
            <a:ext cx="7272808" cy="1152128"/>
          </a:xfrm>
        </p:spPr>
        <p:txBody>
          <a:bodyPr>
            <a:noAutofit/>
          </a:bodyPr>
          <a:lstStyle/>
          <a:p>
            <a:pPr algn="l"/>
            <a:r>
              <a:rPr lang="en-GB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Grayscale Image</a:t>
            </a:r>
            <a:endParaRPr lang="en-GB" sz="5400" b="1" dirty="0">
              <a:solidFill>
                <a:srgbClr val="AC83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5536" y="908720"/>
            <a:ext cx="82809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395536" y="4581127"/>
            <a:ext cx="8424936" cy="2276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algn="l">
              <a:buFont typeface="Arial" panose="020B0604020202020204" pitchFamily="34" charset="0"/>
              <a:buChar char="•"/>
            </a:pPr>
            <a:r>
              <a:rPr lang="th-TH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ตัวอย่างการคำนวนขนาดของภาพ</a:t>
            </a:r>
          </a:p>
          <a:p>
            <a:pPr algn="l"/>
            <a:r>
              <a:rPr lang="th-TH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 ให้  </a:t>
            </a:r>
            <a:r>
              <a:rPr lang="en-GB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#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rows = 1024 , </a:t>
            </a:r>
            <a:r>
              <a:rPr lang="th-TH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#columns = 1024</a:t>
            </a:r>
            <a:r>
              <a:rPr lang="th-TH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และ 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#bits per pixel = 8</a:t>
            </a:r>
          </a:p>
          <a:p>
            <a:pPr algn="l"/>
            <a:r>
              <a:rPr lang="en-GB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  </a:t>
            </a:r>
            <a:r>
              <a:rPr lang="th-TH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ดังนั้น  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size of image = 1024 * 1024 * 8 = 8388608 bits</a:t>
            </a:r>
          </a:p>
          <a:p>
            <a:pPr algn="l"/>
            <a:r>
              <a:rPr lang="en-GB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  </a:t>
            </a:r>
            <a:r>
              <a:rPr lang="th-TH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หรือ  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8388608 / (8*1024*1024) = 1 MB </a:t>
            </a:r>
            <a:endParaRPr lang="en-US" altLang="en-US" sz="30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th-TH" altLang="en-US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65113" lvl="1" indent="-265113" algn="l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en-GB" sz="28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th-TH" sz="2800" dirty="0" smtClean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84930"/>
            <a:ext cx="2830041" cy="27691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Subtitle 2"/>
              <p:cNvSpPr txBox="1">
                <a:spLocks/>
              </p:cNvSpPr>
              <p:nvPr/>
            </p:nvSpPr>
            <p:spPr>
              <a:xfrm>
                <a:off x="3563888" y="980728"/>
                <a:ext cx="5112568" cy="33874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73050" indent="-273050" algn="l">
                  <a:buFont typeface="Arial" panose="020B0604020202020204" pitchFamily="34" charset="0"/>
                  <a:buChar char="•"/>
                </a:pPr>
                <a:r>
                  <a:rPr lang="th-TH" altLang="en-US" sz="3000" dirty="0" smtClean="0">
                    <a:solidFill>
                      <a:srgbClr val="002060"/>
                    </a:solidFill>
                    <a:latin typeface="FreesiaUPC" panose="020B0604020202020204" pitchFamily="34" charset="-34"/>
                    <a:cs typeface="FreesiaUPC" panose="020B0604020202020204" pitchFamily="34" charset="-34"/>
                  </a:rPr>
                  <a:t>ภาพขาวดำ เกิดจากค่าพลังงานใน </a:t>
                </a:r>
                <a:r>
                  <a:rPr lang="en-GB" altLang="en-US" sz="3000" dirty="0" smtClean="0">
                    <a:solidFill>
                      <a:srgbClr val="002060"/>
                    </a:solidFill>
                    <a:latin typeface="FreesiaUPC" panose="020B0604020202020204" pitchFamily="34" charset="-34"/>
                    <a:cs typeface="FreesiaUPC" panose="020B0604020202020204" pitchFamily="34" charset="-34"/>
                  </a:rPr>
                  <a:t>pixels </a:t>
                </a:r>
                <a:r>
                  <a:rPr lang="th-TH" altLang="en-US" sz="3000" dirty="0" smtClean="0">
                    <a:solidFill>
                      <a:srgbClr val="002060"/>
                    </a:solidFill>
                    <a:latin typeface="FreesiaUPC" panose="020B0604020202020204" pitchFamily="34" charset="-34"/>
                    <a:cs typeface="FreesiaUPC" panose="020B0604020202020204" pitchFamily="34" charset="-34"/>
                  </a:rPr>
                  <a:t>มีค่าระหว่าง 0-255 โดย</a:t>
                </a:r>
                <a:br>
                  <a:rPr lang="th-TH" altLang="en-US" sz="3000" dirty="0" smtClean="0">
                    <a:solidFill>
                      <a:srgbClr val="002060"/>
                    </a:solidFill>
                    <a:latin typeface="FreesiaUPC" panose="020B0604020202020204" pitchFamily="34" charset="-34"/>
                    <a:cs typeface="FreesiaUPC" panose="020B0604020202020204" pitchFamily="34" charset="-34"/>
                  </a:rPr>
                </a:br>
                <a:r>
                  <a:rPr lang="th-TH" altLang="en-US" sz="3000" dirty="0" smtClean="0">
                    <a:solidFill>
                      <a:srgbClr val="002060"/>
                    </a:solidFill>
                    <a:latin typeface="FreesiaUPC" panose="020B0604020202020204" pitchFamily="34" charset="-34"/>
                    <a:cs typeface="FreesiaUPC" panose="020B0604020202020204" pitchFamily="34" charset="-34"/>
                  </a:rPr>
                  <a:t>0  แสดงสีดำ    และ </a:t>
                </a:r>
                <a:r>
                  <a:rPr lang="en-GB" altLang="en-US" sz="3000" smtClean="0">
                    <a:solidFill>
                      <a:srgbClr val="002060"/>
                    </a:solidFill>
                    <a:latin typeface="FreesiaUPC" panose="020B0604020202020204" pitchFamily="34" charset="-34"/>
                    <a:cs typeface="FreesiaUPC" panose="020B0604020202020204" pitchFamily="34" charset="-34"/>
                  </a:rPr>
                  <a:t>255</a:t>
                </a:r>
                <a:r>
                  <a:rPr lang="th-TH" altLang="en-US" sz="3000" smtClean="0">
                    <a:solidFill>
                      <a:srgbClr val="002060"/>
                    </a:solidFill>
                    <a:latin typeface="FreesiaUPC" panose="020B0604020202020204" pitchFamily="34" charset="-34"/>
                    <a:cs typeface="FreesiaUPC" panose="020B0604020202020204" pitchFamily="34" charset="-34"/>
                  </a:rPr>
                  <a:t> </a:t>
                </a:r>
                <a:r>
                  <a:rPr lang="th-TH" altLang="en-US" sz="3000" dirty="0" smtClean="0">
                    <a:solidFill>
                      <a:srgbClr val="002060"/>
                    </a:solidFill>
                    <a:latin typeface="FreesiaUPC" panose="020B0604020202020204" pitchFamily="34" charset="-34"/>
                    <a:cs typeface="FreesiaUPC" panose="020B0604020202020204" pitchFamily="34" charset="-34"/>
                  </a:rPr>
                  <a:t>แสดงสีขาว</a:t>
                </a:r>
              </a:p>
              <a:p>
                <a:pPr marL="273050" indent="-273050" algn="l">
                  <a:buFont typeface="Arial" panose="020B0604020202020204" pitchFamily="34" charset="0"/>
                  <a:buChar char="•"/>
                </a:pPr>
                <a:r>
                  <a:rPr lang="th-TH" altLang="en-US" sz="3000" dirty="0" smtClean="0">
                    <a:solidFill>
                      <a:srgbClr val="002060"/>
                    </a:solidFill>
                    <a:latin typeface="FreesiaUPC" panose="020B0604020202020204" pitchFamily="34" charset="-34"/>
                    <a:cs typeface="FreesiaUPC" panose="020B0604020202020204" pitchFamily="34" charset="-34"/>
                  </a:rPr>
                  <a:t>ระหว่าง 0 และ 255 แสดงโทนขาวดำตามลำดับ</a:t>
                </a:r>
              </a:p>
              <a:p>
                <a:pPr marL="273050" indent="-273050" algn="l">
                  <a:buFont typeface="Arial" panose="020B0604020202020204" pitchFamily="34" charset="0"/>
                  <a:buChar char="•"/>
                </a:pPr>
                <a:r>
                  <a:rPr lang="th-TH" altLang="en-US" sz="3000" dirty="0" smtClean="0">
                    <a:solidFill>
                      <a:srgbClr val="002060"/>
                    </a:solidFill>
                    <a:latin typeface="FreesiaUPC" panose="020B0604020202020204" pitchFamily="34" charset="-34"/>
                    <a:cs typeface="FreesiaUPC" panose="020B0604020202020204" pitchFamily="34" charset="-34"/>
                  </a:rPr>
                  <a:t>ค่าพลังงาน 0-255 ใช้ข้อมูลไบนารี่ 8 บิต </a:t>
                </a:r>
                <a:r>
                  <a:rPr lang="en-GB" altLang="en-US" sz="3000" dirty="0" smtClean="0">
                    <a:solidFill>
                      <a:srgbClr val="002060"/>
                    </a:solidFill>
                    <a:latin typeface="FreesiaUPC" panose="020B0604020202020204" pitchFamily="34" charset="-34"/>
                    <a:cs typeface="FreesiaUPC" panose="020B0604020202020204" pitchFamily="34" charset="-34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en-US" sz="2000" i="1" smtClean="0">
                            <a:solidFill>
                              <a:srgbClr val="002060"/>
                            </a:solidFill>
                            <a:latin typeface="Cambria Math"/>
                            <a:cs typeface="FreesiaUPC" panose="020B0604020202020204" pitchFamily="34" charset="-34"/>
                          </a:rPr>
                        </m:ctrlPr>
                      </m:sSupPr>
                      <m:e>
                        <m:r>
                          <a:rPr lang="en-GB" alt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cs typeface="FreesiaUPC" panose="020B0604020202020204" pitchFamily="34" charset="-34"/>
                          </a:rPr>
                          <m:t>2</m:t>
                        </m:r>
                      </m:e>
                      <m:sup>
                        <m:r>
                          <a:rPr lang="en-GB" alt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cs typeface="FreesiaUPC" panose="020B0604020202020204" pitchFamily="34" charset="-34"/>
                          </a:rPr>
                          <m:t>8</m:t>
                        </m:r>
                      </m:sup>
                    </m:sSup>
                    <m:r>
                      <a:rPr lang="en-GB" altLang="en-US" sz="2000" b="0" i="1" smtClean="0">
                        <a:solidFill>
                          <a:srgbClr val="002060"/>
                        </a:solidFill>
                        <a:latin typeface="Cambria Math"/>
                        <a:cs typeface="FreesiaUPC" panose="020B0604020202020204" pitchFamily="34" charset="-34"/>
                      </a:rPr>
                      <m:t>=</m:t>
                    </m:r>
                    <m:r>
                      <a:rPr lang="en-GB" altLang="en-US" sz="2000" b="0" i="1" smtClean="0">
                        <a:solidFill>
                          <a:srgbClr val="002060"/>
                        </a:solidFill>
                        <a:latin typeface="Cambria Math"/>
                        <a:cs typeface="FreesiaUPC" panose="020B0604020202020204" pitchFamily="34" charset="-34"/>
                      </a:rPr>
                      <m:t>256</m:t>
                    </m:r>
                  </m:oMath>
                </a14:m>
                <a:r>
                  <a:rPr lang="en-GB" altLang="en-US" sz="3000" dirty="0" smtClean="0">
                    <a:solidFill>
                      <a:srgbClr val="002060"/>
                    </a:solidFill>
                    <a:latin typeface="FreesiaUPC" panose="020B0604020202020204" pitchFamily="34" charset="-34"/>
                    <a:cs typeface="FreesiaUPC" panose="020B0604020202020204" pitchFamily="34" charset="-34"/>
                  </a:rPr>
                  <a:t>)</a:t>
                </a:r>
                <a:endParaRPr lang="en-US" altLang="en-US" sz="3000" dirty="0">
                  <a:solidFill>
                    <a:srgbClr val="002060"/>
                  </a:solidFill>
                  <a:latin typeface="FreesiaUPC" panose="020B0604020202020204" pitchFamily="34" charset="-34"/>
                  <a:cs typeface="FreesiaUPC" panose="020B0604020202020204" pitchFamily="34" charset="-34"/>
                </a:endParaRPr>
              </a:p>
              <a:p>
                <a:pPr marL="265113" lvl="1" indent="-265113" algn="l">
                  <a:buFont typeface="Arial" panose="020B0604020202020204" pitchFamily="34" charset="0"/>
                  <a:buChar char="•"/>
                </a:pPr>
                <a:endParaRPr lang="th-TH" altLang="en-US" dirty="0">
                  <a:solidFill>
                    <a:schemeClr val="tx1"/>
                  </a:solidFill>
                  <a:latin typeface="FreesiaUPC" panose="020B0604020202020204" pitchFamily="34" charset="-34"/>
                  <a:cs typeface="FreesiaUPC" panose="020B0604020202020204" pitchFamily="34" charset="-34"/>
                </a:endParaRPr>
              </a:p>
              <a:p>
                <a:pPr marL="265113" lvl="1" indent="-265113" algn="l">
                  <a:buFont typeface="Arial" panose="020B0604020202020204" pitchFamily="34" charset="0"/>
                  <a:buChar char="•"/>
                </a:pPr>
                <a:endParaRPr lang="en-US" altLang="en-US" dirty="0">
                  <a:solidFill>
                    <a:schemeClr val="tx1"/>
                  </a:solidFill>
                  <a:latin typeface="FreesiaUPC" panose="020B0604020202020204" pitchFamily="34" charset="-34"/>
                  <a:cs typeface="FreesiaUPC" panose="020B0604020202020204" pitchFamily="34" charset="-34"/>
                </a:endParaRPr>
              </a:p>
              <a:p>
                <a:pPr algn="l"/>
                <a:endParaRPr lang="en-GB" sz="2800" dirty="0">
                  <a:solidFill>
                    <a:schemeClr val="tx1"/>
                  </a:solidFill>
                  <a:latin typeface="FreesiaUPC" panose="020B0604020202020204" pitchFamily="34" charset="-34"/>
                  <a:cs typeface="FreesiaUPC" panose="020B0604020202020204" pitchFamily="34" charset="-34"/>
                </a:endParaRPr>
              </a:p>
              <a:p>
                <a:pPr algn="l"/>
                <a:endParaRPr lang="th-TH" sz="2800" dirty="0" smtClean="0">
                  <a:solidFill>
                    <a:schemeClr val="tx1"/>
                  </a:solidFill>
                  <a:latin typeface="FreesiaUPC" panose="020B0604020202020204" pitchFamily="34" charset="-34"/>
                  <a:cs typeface="FreesiaUPC" panose="020B0604020202020204" pitchFamily="34" charset="-34"/>
                </a:endParaRPr>
              </a:p>
            </p:txBody>
          </p:sp>
        </mc:Choice>
        <mc:Fallback>
          <p:sp>
            <p:nvSpPr>
              <p:cNvPr id="9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980728"/>
                <a:ext cx="5112568" cy="3387433"/>
              </a:xfrm>
              <a:prstGeom prst="rect">
                <a:avLst/>
              </a:prstGeom>
              <a:blipFill rotWithShape="1">
                <a:blip r:embed="rId3"/>
                <a:stretch>
                  <a:fillRect l="-2506" t="-2698" r="-239" b="-8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41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-27384"/>
            <a:ext cx="7272808" cy="1152128"/>
          </a:xfrm>
        </p:spPr>
        <p:txBody>
          <a:bodyPr>
            <a:noAutofit/>
          </a:bodyPr>
          <a:lstStyle/>
          <a:p>
            <a:pPr algn="l"/>
            <a:r>
              <a:rPr lang="en-GB" sz="5400" b="1" dirty="0" smtClean="0">
                <a:solidFill>
                  <a:srgbClr val="AC83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Colour Image</a:t>
            </a:r>
            <a:endParaRPr lang="en-GB" sz="5400" b="1" dirty="0">
              <a:solidFill>
                <a:srgbClr val="AC83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5536" y="908720"/>
            <a:ext cx="82809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395536" y="1268761"/>
            <a:ext cx="8424936" cy="5589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algn="l">
              <a:buFont typeface="Arial" panose="020B0604020202020204" pitchFamily="34" charset="0"/>
              <a:buChar char="•"/>
            </a:pP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24  bits per pixels  ---&gt;  16.7  million colours</a:t>
            </a:r>
          </a:p>
          <a:p>
            <a:pPr marL="352425" indent="-352425" algn="l">
              <a:buFont typeface="Arial" panose="020B0604020202020204" pitchFamily="34" charset="0"/>
              <a:buChar char="•"/>
            </a:pPr>
            <a:endParaRPr lang="en-GB" altLang="en-US" sz="30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352425" indent="-352425" algn="l">
              <a:buFont typeface="Arial" panose="020B0604020202020204" pitchFamily="34" charset="0"/>
              <a:buChar char="•"/>
            </a:pPr>
            <a:endParaRPr lang="en-GB" altLang="en-US" sz="3000" dirty="0" smtClean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352425" indent="-352425" algn="l">
              <a:buFont typeface="Arial" panose="020B0604020202020204" pitchFamily="34" charset="0"/>
              <a:buChar char="•"/>
            </a:pPr>
            <a:endParaRPr lang="en-GB" altLang="en-US" sz="30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352425" indent="-352425" algn="l">
              <a:buFont typeface="Arial" panose="020B0604020202020204" pitchFamily="34" charset="0"/>
              <a:buChar char="•"/>
            </a:pPr>
            <a:r>
              <a:rPr lang="th-TH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สามารถเขียนได้ในรูปแบบเลขฐานสิบคือ  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(R,G,B) </a:t>
            </a:r>
            <a:r>
              <a:rPr lang="th-TH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โดยใช้หลักของแม่สี เช่น</a:t>
            </a:r>
          </a:p>
          <a:p>
            <a:pPr algn="l"/>
            <a:r>
              <a:rPr lang="th-TH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   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black --&gt; (0,0,0)  </a:t>
            </a:r>
            <a:r>
              <a:rPr lang="th-TH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หมายถึง 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R = 0, G = 0, B = 0</a:t>
            </a:r>
          </a:p>
          <a:p>
            <a:pPr algn="l"/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    white --&gt; (255,255,255) </a:t>
            </a:r>
            <a:r>
              <a:rPr lang="th-TH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หมายถึง </a:t>
            </a:r>
            <a:r>
              <a:rPr lang="en-GB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R = 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255, </a:t>
            </a:r>
            <a:r>
              <a:rPr lang="en-GB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G = 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255, </a:t>
            </a:r>
            <a:r>
              <a:rPr lang="en-GB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B = 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255</a:t>
            </a:r>
          </a:p>
          <a:p>
            <a:pPr algn="l"/>
            <a:r>
              <a:rPr lang="en-GB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   red   --&gt;  (255,0,0) </a:t>
            </a:r>
            <a:r>
              <a:rPr lang="th-TH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หมายถึง </a:t>
            </a:r>
            <a:r>
              <a:rPr lang="en-GB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R = 255, G = 0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, </a:t>
            </a:r>
            <a:r>
              <a:rPr lang="en-GB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B = 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0</a:t>
            </a:r>
          </a:p>
          <a:p>
            <a:pPr algn="l"/>
            <a:r>
              <a:rPr lang="en-GB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   green </a:t>
            </a:r>
            <a:r>
              <a:rPr lang="en-GB" altLang="en-US" sz="300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--&gt; (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0,255,0) </a:t>
            </a:r>
            <a:r>
              <a:rPr lang="th-TH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หมายถึง </a:t>
            </a:r>
            <a:r>
              <a:rPr lang="en-GB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R = 0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, </a:t>
            </a:r>
            <a:r>
              <a:rPr lang="en-GB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G = 255, B = 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0</a:t>
            </a:r>
          </a:p>
          <a:p>
            <a:pPr algn="l"/>
            <a:r>
              <a:rPr lang="en-GB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   blue  --&gt;  (0,0,255) </a:t>
            </a:r>
            <a:r>
              <a:rPr lang="th-TH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หมายถึง </a:t>
            </a:r>
            <a:r>
              <a:rPr lang="en-GB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R = 0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, </a:t>
            </a:r>
            <a:r>
              <a:rPr lang="en-GB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G = 0</a:t>
            </a:r>
            <a:r>
              <a:rPr lang="en-GB" altLang="en-US" sz="3000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, </a:t>
            </a:r>
            <a:r>
              <a:rPr lang="en-GB" altLang="en-US" sz="3000" dirty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B = 255</a:t>
            </a:r>
          </a:p>
          <a:p>
            <a:pPr algn="l"/>
            <a:endParaRPr lang="en-GB" altLang="en-US" sz="30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en-GB" altLang="en-US" sz="30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en-GB" altLang="en-US" sz="3000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en-GB" altLang="en-US" sz="3000" dirty="0" smtClean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0" lvl="1" algn="l"/>
            <a:endParaRPr lang="th-TH" altLang="en-US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0" lvl="1" algn="l"/>
            <a:endParaRPr lang="en-US" altLang="en-US" dirty="0" smtClean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0" lvl="1" algn="l"/>
            <a:endParaRPr lang="en-US" altLang="en-US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0" lvl="1" algn="l"/>
            <a:endParaRPr lang="en-US" altLang="en-US" dirty="0" smtClean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0" lvl="1" algn="l"/>
            <a:endParaRPr lang="en-US" altLang="en-US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en-GB" sz="2800" dirty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l"/>
            <a:endParaRPr lang="th-TH" sz="2800" dirty="0" smtClean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02880"/>
              </p:ext>
            </p:extLst>
          </p:nvPr>
        </p:nvGraphicFramePr>
        <p:xfrm>
          <a:off x="2021886" y="2132856"/>
          <a:ext cx="502821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073"/>
                <a:gridCol w="1676073"/>
                <a:gridCol w="1676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8  bits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8  bits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8 bits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Red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Green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Blue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4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4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51" r="-13451"/>
          <a:stretch>
            <a:fillRect/>
          </a:stretch>
        </p:blipFill>
        <p:spPr>
          <a:xfrm>
            <a:off x="457200" y="1481138"/>
            <a:ext cx="8229600" cy="49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316</Words>
  <Application>Microsoft Office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Chapter 1: Introduction</vt:lpstr>
      <vt:lpstr>การมองเห็นภาพ</vt:lpstr>
      <vt:lpstr>กำเนิดรูปภาพ</vt:lpstr>
      <vt:lpstr>มิติของรูปภาพชนิด 2-D</vt:lpstr>
      <vt:lpstr>กระบวนการบันทึกรูปภาพ</vt:lpstr>
      <vt:lpstr>Pixel, Intensity Value and Size</vt:lpstr>
      <vt:lpstr>Grayscale Image</vt:lpstr>
      <vt:lpstr>Colour Image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4112427 : วิศวกรรมซอฟแวร์ (1/2558)</dc:title>
  <dc:creator>Attapol Adulyasas</dc:creator>
  <cp:lastModifiedBy>Attapol Adulyasas</cp:lastModifiedBy>
  <cp:revision>197</cp:revision>
  <dcterms:created xsi:type="dcterms:W3CDTF">2015-09-02T12:08:06Z</dcterms:created>
  <dcterms:modified xsi:type="dcterms:W3CDTF">2019-12-12T07:13:03Z</dcterms:modified>
</cp:coreProperties>
</file>