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  <p:sldId id="272" r:id="rId7"/>
    <p:sldId id="273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4AF9A9BD-510C-45FE-82F4-6B4875D7A388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(Brasília, GMT-3)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2478826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E585B8A-9249-49B7-9F17-CAC6FDBAD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77491C-C18D-48E0-A3C9-CC924EEDD808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E92BF6-08EE-3679-3DE0-7F4A3756D185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7D5398B-C465-F262-44A8-9352C2AA7E96}"/>
              </a:ext>
            </a:extLst>
          </p:cNvPr>
          <p:cNvGrpSpPr/>
          <p:nvPr/>
        </p:nvGrpSpPr>
        <p:grpSpPr>
          <a:xfrm>
            <a:off x="6834910" y="1610444"/>
            <a:ext cx="3218110" cy="2099117"/>
            <a:chOff x="7927587" y="2713922"/>
            <a:chExt cx="3774982" cy="246235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C6ADD74-3731-5AE1-85FE-3686D37A0403}"/>
                </a:ext>
              </a:extLst>
            </p:cNvPr>
            <p:cNvGrpSpPr/>
            <p:nvPr/>
          </p:nvGrpSpPr>
          <p:grpSpPr>
            <a:xfrm>
              <a:off x="8763478" y="2713922"/>
              <a:ext cx="2939091" cy="1423987"/>
              <a:chOff x="7013187" y="2368281"/>
              <a:chExt cx="2939091" cy="1423987"/>
            </a:xfrm>
          </p:grpSpPr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C9C967F7-B710-AEA7-C8BF-CFB730C22A5F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64124E6-57CF-452C-4ABA-86627D193CC2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F18E2D07-1B96-A808-1625-0E215FBBF61C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6EF2D27B-6D08-9EC1-3069-F4D2D70AB0CB}"/>
                </a:ext>
              </a:extLst>
            </p:cNvPr>
            <p:cNvGrpSpPr/>
            <p:nvPr/>
          </p:nvGrpSpPr>
          <p:grpSpPr>
            <a:xfrm>
              <a:off x="7927587" y="3752290"/>
              <a:ext cx="2939091" cy="1423987"/>
              <a:chOff x="7013187" y="2368281"/>
              <a:chExt cx="2939091" cy="1423987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5FA7C1B6-3F7B-4E54-3A66-DE49004A71E8}"/>
                  </a:ext>
                </a:extLst>
              </p:cNvPr>
              <p:cNvCxnSpPr/>
              <p:nvPr/>
            </p:nvCxnSpPr>
            <p:spPr>
              <a:xfrm>
                <a:off x="8235397" y="3357273"/>
                <a:ext cx="1716881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21308D74-C6E5-9532-F477-1B283B9EAE82}"/>
                  </a:ext>
                </a:extLst>
              </p:cNvPr>
              <p:cNvSpPr/>
              <p:nvPr/>
            </p:nvSpPr>
            <p:spPr>
              <a:xfrm>
                <a:off x="7013187" y="2368281"/>
                <a:ext cx="1423987" cy="1423987"/>
              </a:xfrm>
              <a:prstGeom prst="ellipse">
                <a:avLst/>
              </a:prstGeom>
              <a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25000" r="-25000"/>
                </a:stretch>
              </a:blipFill>
              <a:ln>
                <a:solidFill>
                  <a:schemeClr val="bg2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pt-BR" u="sng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3736983-A4ED-7762-4238-7022BBD5326D}"/>
                  </a:ext>
                </a:extLst>
              </p:cNvPr>
              <p:cNvSpPr txBox="1"/>
              <p:nvPr/>
            </p:nvSpPr>
            <p:spPr>
              <a:xfrm>
                <a:off x="8437174" y="2803275"/>
                <a:ext cx="13240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rgbClr val="2BF6D1"/>
                    </a:solidFill>
                    <a:cs typeface="Calibri"/>
                  </a:rPr>
                  <a:t>NOME</a:t>
                </a:r>
                <a:endParaRPr lang="en-US" sz="1600" dirty="0">
                  <a:cs typeface="Calibri" panose="020F0502020204030204"/>
                </a:endParaRPr>
              </a:p>
              <a:p>
                <a:r>
                  <a:rPr lang="pt-BR" sz="1400" dirty="0">
                    <a:solidFill>
                      <a:schemeClr val="bg1">
                        <a:lumMod val="95000"/>
                      </a:schemeClr>
                    </a:solidFill>
                    <a:ea typeface="+mn-lt"/>
                    <a:cs typeface="+mn-lt"/>
                  </a:rPr>
                  <a:t>Instituição</a:t>
                </a:r>
              </a:p>
            </p:txBody>
          </p:sp>
        </p:grp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6FE4C9-2F65-B6CB-FA77-379F4299801C}"/>
              </a:ext>
            </a:extLst>
          </p:cNvPr>
          <p:cNvSpPr txBox="1"/>
          <p:nvPr/>
        </p:nvSpPr>
        <p:spPr>
          <a:xfrm>
            <a:off x="617295" y="37280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764A249-F0F1-D3E3-4FA7-21AE4372BC1D}"/>
              </a:ext>
            </a:extLst>
          </p:cNvPr>
          <p:cNvSpPr txBox="1"/>
          <p:nvPr/>
        </p:nvSpPr>
        <p:spPr>
          <a:xfrm>
            <a:off x="617295" y="1170596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  <a:latin typeface="-apple-system"/>
              </a:rPr>
              <a:t>Indexação de documentos segundo a Metodologia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53B15D9-65DE-D166-4521-7DB8D10B3B34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EB24A-C1BF-C549-C295-6B4AFAD2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36F54-75D6-5B90-6D77-C69F4F3C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has survived not only five centuries, but also the leap into electronic typesetting, remaining essentially unchanged. It was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popularised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478084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6A50F-281B-791F-E9B8-C0651FC6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847D575-22A3-1319-C1B6-47DCF33A18E3}"/>
              </a:ext>
            </a:extLst>
          </p:cNvPr>
          <p:cNvSpPr txBox="1"/>
          <p:nvPr/>
        </p:nvSpPr>
        <p:spPr>
          <a:xfrm>
            <a:off x="617295" y="1170596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>
                <a:effectLst/>
                <a:latin typeface="-apple-system"/>
              </a:rPr>
              <a:t>Indexação de documentos segundo a Metodologia LILACS</a:t>
            </a:r>
            <a:endParaRPr lang="pt-BR" sz="2800" b="1"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C9B2DFB-5EFE-A62B-1EC4-6760C7EE9F85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effectLst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1AB0C67A-1CFC-E849-8327-BC6A87723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618610"/>
              </p:ext>
            </p:extLst>
          </p:nvPr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77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AD9E1-06F3-AC01-52B1-5B1F2120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4E9CCF8-6A05-6E29-6870-FE6FA1A57844}"/>
              </a:ext>
            </a:extLst>
          </p:cNvPr>
          <p:cNvSpPr txBox="1"/>
          <p:nvPr/>
        </p:nvSpPr>
        <p:spPr>
          <a:xfrm>
            <a:off x="617295" y="1170596"/>
            <a:ext cx="63838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>
                <a:solidFill>
                  <a:schemeClr val="bg1"/>
                </a:solidFill>
                <a:effectLst/>
              </a:rPr>
              <a:t>Buenas prácticas en los Procesos Editoriales de Revistas Científicas LILACS</a:t>
            </a:r>
          </a:p>
          <a:p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9B7263-51E9-23DB-3ED8-6EF2FC5181EF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E9B17F9-91C5-A073-067A-181568DC7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134"/>
              </p:ext>
            </p:extLst>
          </p:nvPr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2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B1C14-A841-9553-3F4A-1BB1CC4F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98C0E581-93C8-8FEE-28F2-7EA208292CDA}"/>
              </a:ext>
            </a:extLst>
          </p:cNvPr>
          <p:cNvSpPr txBox="1"/>
          <p:nvPr/>
        </p:nvSpPr>
        <p:spPr>
          <a:xfrm>
            <a:off x="617295" y="5642842"/>
            <a:ext cx="1913642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00/mês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pPr algn="ctr"/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00 </a:t>
            </a:r>
            <a:r>
              <a:rPr lang="pt-BR" sz="1400" dirty="0" err="1">
                <a:solidFill>
                  <a:schemeClr val="bg1"/>
                </a:solidFill>
                <a:ea typeface="+mn-lt"/>
                <a:cs typeface="+mn-lt"/>
              </a:rPr>
              <a:t>pm</a:t>
            </a:r>
            <a:r>
              <a:rPr lang="pt-BR" sz="1400" dirty="0">
                <a:solidFill>
                  <a:schemeClr val="bg1"/>
                </a:solidFill>
                <a:ea typeface="+mn-lt"/>
                <a:cs typeface="+mn-lt"/>
              </a:rPr>
              <a:t> (Brasília, GMT-3)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056477-3144-C708-5414-05FA8275ED2F}"/>
              </a:ext>
            </a:extLst>
          </p:cNvPr>
          <p:cNvSpPr txBox="1"/>
          <p:nvPr/>
        </p:nvSpPr>
        <p:spPr>
          <a:xfrm>
            <a:off x="617294" y="2478826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AE6D9B07-4112-2246-C078-058BCE5A0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685561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56138E6-E262-8CC3-6EE5-B5559C116407}"/>
              </a:ext>
            </a:extLst>
          </p:cNvPr>
          <p:cNvSpPr txBox="1"/>
          <p:nvPr/>
        </p:nvSpPr>
        <p:spPr>
          <a:xfrm>
            <a:off x="3401321" y="5765591"/>
            <a:ext cx="159313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3BD81F-F9CE-921B-58A8-7DFB93E7186D}"/>
              </a:ext>
            </a:extLst>
          </p:cNvPr>
          <p:cNvSpPr txBox="1"/>
          <p:nvPr/>
        </p:nvSpPr>
        <p:spPr>
          <a:xfrm>
            <a:off x="3401321" y="6090894"/>
            <a:ext cx="35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75C2D320-4E19-9310-279D-BB6750A31F17}"/>
              </a:ext>
            </a:extLst>
          </p:cNvPr>
          <p:cNvGrpSpPr/>
          <p:nvPr/>
        </p:nvGrpSpPr>
        <p:grpSpPr>
          <a:xfrm>
            <a:off x="8943498" y="3227376"/>
            <a:ext cx="2939091" cy="1423987"/>
            <a:chOff x="7992152" y="1428664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A0E4DAF-4D2B-27CF-53D1-2C07FD229900}"/>
                </a:ext>
              </a:extLst>
            </p:cNvPr>
            <p:cNvCxnSpPr/>
            <p:nvPr/>
          </p:nvCxnSpPr>
          <p:spPr>
            <a:xfrm>
              <a:off x="9214362" y="2417656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A90A31E-EF76-C729-3965-1351B4452C11}"/>
                </a:ext>
              </a:extLst>
            </p:cNvPr>
            <p:cNvSpPr/>
            <p:nvPr/>
          </p:nvSpPr>
          <p:spPr>
            <a:xfrm>
              <a:off x="7992152" y="1428664"/>
              <a:ext cx="1423987" cy="1423987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D39DB2D-3869-3421-FE62-34F340E03CD4}"/>
                </a:ext>
              </a:extLst>
            </p:cNvPr>
            <p:cNvSpPr txBox="1"/>
            <p:nvPr/>
          </p:nvSpPr>
          <p:spPr>
            <a:xfrm>
              <a:off x="9416139" y="1863658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63970A-6D1C-9B54-7040-4246D753BD0D}"/>
              </a:ext>
            </a:extLst>
          </p:cNvPr>
          <p:cNvSpPr txBox="1"/>
          <p:nvPr/>
        </p:nvSpPr>
        <p:spPr>
          <a:xfrm>
            <a:off x="617295" y="37280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2BF6D1"/>
                </a:solidFill>
                <a:cs typeface="Calibri"/>
              </a:rPr>
              <a:t>NOME</a:t>
            </a:r>
            <a:endParaRPr lang="en-US" dirty="0">
              <a:cs typeface="Calibri" panose="020F0502020204030204"/>
            </a:endParaRP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Cargo</a:t>
            </a:r>
          </a:p>
          <a:p>
            <a:r>
              <a:rPr lang="pt-BR" sz="1800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</a:rPr>
              <a:t>BIREME/OPS/OMS</a:t>
            </a:r>
            <a:endParaRPr lang="pt-BR" dirty="0">
              <a:solidFill>
                <a:schemeClr val="bg1">
                  <a:lumMod val="9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0B065C8-C136-1DB7-B3AC-E3223AB91FA5}"/>
              </a:ext>
            </a:extLst>
          </p:cNvPr>
          <p:cNvSpPr txBox="1"/>
          <p:nvPr/>
        </p:nvSpPr>
        <p:spPr>
          <a:xfrm>
            <a:off x="617295" y="1170596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  <a:latin typeface="-apple-system"/>
              </a:rPr>
              <a:t>Indexação de documentos segundo a Metodologia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74D531-F84E-A780-5AF0-87779D8D2E15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9B993DE-FD3A-8C79-3268-C0A18AC331B2}"/>
              </a:ext>
            </a:extLst>
          </p:cNvPr>
          <p:cNvGrpSpPr/>
          <p:nvPr/>
        </p:nvGrpSpPr>
        <p:grpSpPr>
          <a:xfrm>
            <a:off x="8943498" y="1655003"/>
            <a:ext cx="2939091" cy="1423987"/>
            <a:chOff x="7992152" y="1428664"/>
            <a:chExt cx="2939091" cy="1423987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826B039-693A-C3A3-92F4-B3A441966D09}"/>
                </a:ext>
              </a:extLst>
            </p:cNvPr>
            <p:cNvCxnSpPr/>
            <p:nvPr/>
          </p:nvCxnSpPr>
          <p:spPr>
            <a:xfrm>
              <a:off x="9214362" y="2417656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D0201D7-B546-7B8C-9F98-9E1A2A31487F}"/>
                </a:ext>
              </a:extLst>
            </p:cNvPr>
            <p:cNvSpPr/>
            <p:nvPr/>
          </p:nvSpPr>
          <p:spPr>
            <a:xfrm>
              <a:off x="7992152" y="1428664"/>
              <a:ext cx="1423987" cy="1423987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670EF0E8-532F-F8D3-494C-2AC3CC2A6520}"/>
                </a:ext>
              </a:extLst>
            </p:cNvPr>
            <p:cNvSpPr txBox="1"/>
            <p:nvPr/>
          </p:nvSpPr>
          <p:spPr>
            <a:xfrm>
              <a:off x="9416139" y="1863658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55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20781-2B43-7E5C-8A40-A45E0CFC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2FE1-FBD1-34A5-EDF3-3036AA8B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90891" cy="132556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 Ipsum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6898F4-E725-553C-36D5-139B51E5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7491"/>
            <a:ext cx="9090891" cy="3969472"/>
          </a:xfrm>
        </p:spPr>
        <p:txBody>
          <a:bodyPr>
            <a:norm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Lorem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Ipsum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is simply dummy text of the printing and typesetting industry. Lorem Ipsum has been the industry's standard dummy text ever since the 1500s, when an unknown printer took a galley of type and scrambled it to make a type specimen book.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It has survived not only five centuries, but also the leap into electronic typesetting, remaining essentially unchanged. It was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popularised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in the 1960s with the release of Letraset sheets containing Lorem Ipsum passages, and more recently with desktop publishing software like Aldus PageMaker including versions of Lorem Ipsum.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5008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66CFA-0AA7-2D46-8CC2-CA8A62110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A335AA-227D-22D9-D3CC-333687E2DC99}"/>
              </a:ext>
            </a:extLst>
          </p:cNvPr>
          <p:cNvSpPr txBox="1"/>
          <p:nvPr/>
        </p:nvSpPr>
        <p:spPr>
          <a:xfrm>
            <a:off x="617295" y="1170596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  <a:latin typeface="-apple-system"/>
              </a:rPr>
              <a:t>Indexação de documentos segundo a Metodologia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207137-CCDD-1404-76C8-96A23B469A9E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A6185175-F38F-0520-D3E2-487043534D43}"/>
              </a:ext>
            </a:extLst>
          </p:cNvPr>
          <p:cNvGraphicFramePr>
            <a:graphicFrameLocks noGrp="1"/>
          </p:cNvGraphicFramePr>
          <p:nvPr/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80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691D0-641B-0240-C5AA-2341BB5A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01E5BFA-3B86-DB30-4E83-23E9D3A38B2D}"/>
              </a:ext>
            </a:extLst>
          </p:cNvPr>
          <p:cNvSpPr txBox="1"/>
          <p:nvPr/>
        </p:nvSpPr>
        <p:spPr>
          <a:xfrm>
            <a:off x="617295" y="1170596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0" dirty="0">
                <a:solidFill>
                  <a:schemeClr val="bg1"/>
                </a:solidFill>
                <a:effectLst/>
                <a:latin typeface="-apple-system"/>
              </a:rPr>
              <a:t>Indexação de documentos segundo a Metodologia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9FEAC0-7413-6BB8-1C15-19CF7F88A5EF}"/>
              </a:ext>
            </a:extLst>
          </p:cNvPr>
          <p:cNvSpPr txBox="1"/>
          <p:nvPr/>
        </p:nvSpPr>
        <p:spPr>
          <a:xfrm>
            <a:off x="617295" y="562571"/>
            <a:ext cx="37682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bg1"/>
                </a:solidFill>
                <a:effectLst/>
                <a:latin typeface="-apple-system"/>
              </a:rPr>
              <a:t>Fortalecimento das Redes de Informação em Saúde na AL&amp;C 2025</a:t>
            </a:r>
            <a:endParaRPr lang="pt-BR" sz="1600" b="1" i="0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642F1C4-A656-CB2A-DF83-AB6351F78246}"/>
              </a:ext>
            </a:extLst>
          </p:cNvPr>
          <p:cNvGraphicFramePr>
            <a:graphicFrameLocks noGrp="1"/>
          </p:cNvGraphicFramePr>
          <p:nvPr/>
        </p:nvGraphicFramePr>
        <p:xfrm>
          <a:off x="666752" y="2675997"/>
          <a:ext cx="5821794" cy="38238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10897">
                  <a:extLst>
                    <a:ext uri="{9D8B030D-6E8A-4147-A177-3AD203B41FA5}">
                      <a16:colId xmlns:a16="http://schemas.microsoft.com/office/drawing/2014/main" val="859848124"/>
                    </a:ext>
                  </a:extLst>
                </a:gridCol>
                <a:gridCol w="2910897">
                  <a:extLst>
                    <a:ext uri="{9D8B030D-6E8A-4147-A177-3AD203B41FA5}">
                      <a16:colId xmlns:a16="http://schemas.microsoft.com/office/drawing/2014/main" val="4238113433"/>
                    </a:ext>
                  </a:extLst>
                </a:gridCol>
              </a:tblGrid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MÊS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Às quintas-feiras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86674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Abril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18311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Junho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520419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Agosto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4393135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Outubro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87184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Novembro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73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996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469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Open Sans</vt:lpstr>
      <vt:lpstr>Tema do Office</vt:lpstr>
      <vt:lpstr>Apresentação do PowerPoint</vt:lpstr>
      <vt:lpstr>Lorem Ipsum is simply dummy text of the printing and typesetting industry.</vt:lpstr>
      <vt:lpstr>Apresentação do PowerPoint</vt:lpstr>
      <vt:lpstr>Apresentação do PowerPoint</vt:lpstr>
      <vt:lpstr>Apresentação do PowerPoint</vt:lpstr>
      <vt:lpstr>Lorem Ipsum is simply dummy text of the printing and typesetting industry.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181</cp:revision>
  <dcterms:created xsi:type="dcterms:W3CDTF">2022-03-07T18:58:56Z</dcterms:created>
  <dcterms:modified xsi:type="dcterms:W3CDTF">2025-02-24T18:32:34Z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