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F20"/>
    <a:srgbClr val="2D7C4C"/>
    <a:srgbClr val="31286B"/>
    <a:srgbClr val="374EAE"/>
    <a:srgbClr val="2BF6D1"/>
    <a:srgbClr val="FE4D00"/>
    <a:srgbClr val="E6E6E6"/>
    <a:srgbClr val="015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DC1770A-672C-ED95-71F5-B975BD245A33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9A0A59E-7B77-B49E-0422-F7ACF5D5AED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73CFFB1-AEFC-81D9-C4E9-95EEAD82B0A2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0159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9D8FD2-EF91-F429-6885-E460850C4DF0}"/>
              </a:ext>
            </a:extLst>
          </p:cNvPr>
          <p:cNvSpPr txBox="1"/>
          <p:nvPr/>
        </p:nvSpPr>
        <p:spPr>
          <a:xfrm>
            <a:off x="617295" y="1338061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</a:rPr>
              <a:t>Best Practices in the Editorial Process of Scientific Journals for LILACS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3FBE5E-8CCC-F2CA-4170-7C3ECF4A942E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9A7379-9A67-CB9F-AC3D-EA5B4A22D2E7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A29AE4AB-CF8C-DB99-62AB-38BE9FD2A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E60931E-0071-561E-8475-77B7E3E2DFCA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0F78E2-4089-3FB8-1A60-65C346D8041D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3EF0A-AD8D-D6B5-2728-13DEF24C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29944F2-D1E3-6AC2-B6B7-DC394E701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0543"/>
              </p:ext>
            </p:extLst>
          </p:nvPr>
        </p:nvGraphicFramePr>
        <p:xfrm>
          <a:off x="845321" y="2996593"/>
          <a:ext cx="10501358" cy="30807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0679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5250679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pt-BR" dirty="0"/>
                    </a:p>
                  </a:txBody>
                  <a:tcPr anchor="ctr">
                    <a:solidFill>
                      <a:srgbClr val="0159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thursdays</a:t>
                      </a:r>
                      <a:endParaRPr lang="pt-BR" dirty="0"/>
                    </a:p>
                  </a:txBody>
                  <a:tcPr anchor="ctr">
                    <a:solidFill>
                      <a:srgbClr val="0159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June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August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October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November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</a:tbl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84241D6F-C348-4180-78A9-1E18CD620B27}"/>
              </a:ext>
            </a:extLst>
          </p:cNvPr>
          <p:cNvGrpSpPr/>
          <p:nvPr/>
        </p:nvGrpSpPr>
        <p:grpSpPr>
          <a:xfrm>
            <a:off x="0" y="2570331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6FA469C-2E39-C72F-698D-284B8E1583AF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EAA5D5F-98EE-71D7-E1D7-3716F942BEDB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0159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165564-F3CE-FB5C-A176-05EEF987DEA2}"/>
              </a:ext>
            </a:extLst>
          </p:cNvPr>
          <p:cNvSpPr txBox="1"/>
          <p:nvPr/>
        </p:nvSpPr>
        <p:spPr>
          <a:xfrm>
            <a:off x="617295" y="1338061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</a:rPr>
              <a:t>Best Practices in the Editorial Process of Scientific Journals for LILACS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C89F24-5965-C6AE-6FA7-C8683C1F1D2B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0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C7AC1-13C6-801E-39DC-D2E664065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B614373-67B7-8652-6C50-3DC90EF85948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C1E72B-2037-235F-1DA0-4E84BB4BB3DE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03BE512-4CF4-4A36-E1A2-B2E10625364A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8C3BA0-8975-1D15-11AF-35F39A89049D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6E87196-BB20-8620-51B5-2F87B72873E1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87A0862-2AD2-8CC5-EF16-A0ADE39B8A9C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B3D8CD9-0F22-CB3F-BE82-D3121D875FA9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EA38D69-2FB0-11B3-54D2-34C4EB366070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374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09056B-B97B-3B38-BB1B-4F8E412DEC93}"/>
              </a:ext>
            </a:extLst>
          </p:cNvPr>
          <p:cNvSpPr txBox="1"/>
          <p:nvPr/>
        </p:nvSpPr>
        <p:spPr>
          <a:xfrm>
            <a:off x="617295" y="1338061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</a:rPr>
              <a:t>Document indexing according to the LILACS Methodology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CE2D5E-3954-E427-7A07-EFD59F5B04DA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BA7077BB-7E2D-0262-B31E-608CD3C4C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6492F6-ACBB-B8AD-5431-ABF34C6A8687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EE85B9-5EFE-81CD-C85E-05642BF563DC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BBC929-BF74-2621-79EF-F24DE388057D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09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E6092-4D6D-F481-D98A-1B27065D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6F18FB7-1AEF-45AD-C41A-9A343F59F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85594"/>
              </p:ext>
            </p:extLst>
          </p:nvPr>
        </p:nvGraphicFramePr>
        <p:xfrm>
          <a:off x="845321" y="2996593"/>
          <a:ext cx="10501358" cy="256728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0679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5250679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pt-BR" dirty="0"/>
                    </a:p>
                  </a:txBody>
                  <a:tcPr anchor="ctr">
                    <a:solidFill>
                      <a:srgbClr val="374E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thursdays</a:t>
                      </a:r>
                      <a:endParaRPr lang="pt-BR" dirty="0"/>
                    </a:p>
                  </a:txBody>
                  <a:tcPr anchor="ctr">
                    <a:solidFill>
                      <a:srgbClr val="374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March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September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</a:tbl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1D9E88E1-465E-4BFF-B965-4480259D4222}"/>
              </a:ext>
            </a:extLst>
          </p:cNvPr>
          <p:cNvGrpSpPr/>
          <p:nvPr/>
        </p:nvGrpSpPr>
        <p:grpSpPr>
          <a:xfrm>
            <a:off x="0" y="2570336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8396554-DEB1-50CC-78E1-08B117AFF13B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FA9E3D2-0853-5292-79ED-478FC51DDB26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374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33AC77-2551-3FDE-C36A-DCEB01E44C58}"/>
              </a:ext>
            </a:extLst>
          </p:cNvPr>
          <p:cNvSpPr txBox="1"/>
          <p:nvPr/>
        </p:nvSpPr>
        <p:spPr>
          <a:xfrm>
            <a:off x="617295" y="1338061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</a:rPr>
              <a:t>Document indexing according to the LILACS Methodology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52717C-24B2-1ABC-3325-ABC74791BCD4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210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823CF-5D18-054A-5F7F-E9B215E0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88114D3-28F7-1E79-D3E5-3192EA937772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D115E59-E852-1F4D-16B3-92F658315C50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01D2AFB-C0B7-DDAC-6B37-F1CA1A784BBA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7E78347-6C4C-D757-BBB7-5831724D8352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D3E90D0-40A5-4770-ECC9-B95838FFA289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AFFD9D-9E3C-CD90-2497-BC169A65C73C}"/>
              </a:ext>
            </a:extLst>
          </p:cNvPr>
          <p:cNvSpPr txBox="1"/>
          <p:nvPr/>
        </p:nvSpPr>
        <p:spPr>
          <a:xfrm>
            <a:off x="617295" y="1338061"/>
            <a:ext cx="6383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</a:rPr>
              <a:t>Virtual Health Library (VHL)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7C46AA9-EFBF-0DB6-1FAD-C99B9A8041A2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688CB5E-A4BE-5B41-3D9F-2582DC71BC4B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986E75D-3A98-AF42-04D2-26B1169273C8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2D7D4A"/>
            </a:solidFill>
            <a:ln>
              <a:solidFill>
                <a:srgbClr val="2D7D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81D8DB-B47B-FCD6-8F19-92B52189FAB7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8EC70D0F-891D-0D01-3A65-2BFE450BE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63C4556-3D6E-9689-7604-FC8BBBA7689E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AAC248-C304-72A2-B34A-C010DE0766C0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D9DAE9-A438-3E37-1F1C-273C675FFB7B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521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F56AA-C956-318E-E599-0CFB4127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CBC66A7-ED0B-F29B-B65E-20348B1F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57933"/>
              </p:ext>
            </p:extLst>
          </p:nvPr>
        </p:nvGraphicFramePr>
        <p:xfrm>
          <a:off x="845321" y="2418679"/>
          <a:ext cx="10501358" cy="41076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50679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5250679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pt-BR" dirty="0"/>
                    </a:p>
                  </a:txBody>
                  <a:tcPr anchor="ctr">
                    <a:solidFill>
                      <a:srgbClr val="2D7C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thursdays</a:t>
                      </a:r>
                      <a:endParaRPr lang="pt-BR" dirty="0"/>
                    </a:p>
                  </a:txBody>
                  <a:tcPr anchor="ctr">
                    <a:solidFill>
                      <a:srgbClr val="2D7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February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March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485199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September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Octuber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November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728767"/>
                  </a:ext>
                </a:extLst>
              </a:tr>
            </a:tbl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65BBD57F-4512-E655-3189-E178EC65F867}"/>
              </a:ext>
            </a:extLst>
          </p:cNvPr>
          <p:cNvGrpSpPr/>
          <p:nvPr/>
        </p:nvGrpSpPr>
        <p:grpSpPr>
          <a:xfrm>
            <a:off x="0" y="2064307"/>
            <a:ext cx="6488545" cy="41564"/>
            <a:chOff x="0" y="2224357"/>
            <a:chExt cx="6488545" cy="4572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8903A3-F99B-6BC2-B0B6-E7A85AF105A4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06082BE-BB93-F3F2-4A8F-9F69315A6E51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2D7D4A"/>
            </a:solidFill>
            <a:ln>
              <a:solidFill>
                <a:srgbClr val="2D7D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C6B136-B8BB-D3DA-8D9F-7F0AA148BC75}"/>
              </a:ext>
            </a:extLst>
          </p:cNvPr>
          <p:cNvSpPr txBox="1"/>
          <p:nvPr/>
        </p:nvSpPr>
        <p:spPr>
          <a:xfrm>
            <a:off x="617295" y="1338061"/>
            <a:ext cx="6383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</a:rPr>
              <a:t>Virtual Health Library (VHL)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026730-8E32-845D-5A70-4C471FD3D9C6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95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468DC-E410-B9E2-757E-4DD6BCEB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53B70CE-30D0-8E20-1F89-553717341336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823E4B7-E42B-6DD7-A582-6C1ECDB433E8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4C1A477-BB51-5124-70BF-CC02BD877776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F687C4B-952F-3890-F3F0-D8168EEC8656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5602F2C-3B6F-6C05-EF2E-2AB059586ED7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E8810E7-49D5-D8AD-A8AB-51C43CCCF637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E5341F6-76F7-8A60-2835-FC59EEEFC60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8ED348D-4E53-110F-833D-5B79E649EDC8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FE4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5E1AA8-3031-2810-9DEB-1ACF84CD5933}"/>
              </a:ext>
            </a:extLst>
          </p:cNvPr>
          <p:cNvSpPr txBox="1"/>
          <p:nvPr/>
        </p:nvSpPr>
        <p:spPr>
          <a:xfrm>
            <a:off x="617295" y="1338061"/>
            <a:ext cx="6383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 err="1">
                <a:solidFill>
                  <a:schemeClr val="bg1"/>
                </a:solidFill>
                <a:effectLst/>
              </a:rPr>
              <a:t>Referencists</a:t>
            </a:r>
            <a:r>
              <a:rPr lang="pt-BR" sz="2800" b="1" i="0" dirty="0">
                <a:solidFill>
                  <a:schemeClr val="bg1"/>
                </a:solidFill>
                <a:effectLst/>
              </a:rPr>
              <a:t> Network Meeting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EE9DED-8712-4F54-9AEC-ABA4A6570FA5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580019E-87CB-BEF6-34F4-319E9B36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AF146D-0347-604A-3D4F-37F8548168CA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B3C473-0716-E90F-BAF7-AB0113CF845E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E4A58A-D120-1C24-0CBB-227C33C48B1E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578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7243AF-AD33-9440-8463-C0B322B5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5EE0210-3765-B248-1250-4E0D4905C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61508"/>
              </p:ext>
            </p:extLst>
          </p:nvPr>
        </p:nvGraphicFramePr>
        <p:xfrm>
          <a:off x="845321" y="3429000"/>
          <a:ext cx="10501358" cy="20538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0679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5250679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65F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On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thursdays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65F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June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51345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August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73FBEC25-677B-99E0-042A-A6F999CF6259}"/>
              </a:ext>
            </a:extLst>
          </p:cNvPr>
          <p:cNvGrpSpPr/>
          <p:nvPr/>
        </p:nvGrpSpPr>
        <p:grpSpPr>
          <a:xfrm>
            <a:off x="0" y="2304000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ED97D4D-D41E-7F10-83D5-FA5C4C2A933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300C05-8756-AC94-8C67-1039D0707D60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FE4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8F24A5-A20B-2624-76C4-1D58AE8E0BA6}"/>
              </a:ext>
            </a:extLst>
          </p:cNvPr>
          <p:cNvSpPr txBox="1"/>
          <p:nvPr/>
        </p:nvSpPr>
        <p:spPr>
          <a:xfrm>
            <a:off x="617295" y="1338061"/>
            <a:ext cx="6383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 err="1">
                <a:solidFill>
                  <a:schemeClr val="bg1"/>
                </a:solidFill>
                <a:effectLst/>
              </a:rPr>
              <a:t>Referencists</a:t>
            </a:r>
            <a:r>
              <a:rPr lang="pt-BR" sz="2800" b="1" i="0" dirty="0">
                <a:solidFill>
                  <a:schemeClr val="bg1"/>
                </a:solidFill>
                <a:effectLst/>
              </a:rPr>
              <a:t> Network Meeting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B6AC7-F785-3EDA-05D1-81D9CC5B0960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114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2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344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194</cp:revision>
  <dcterms:created xsi:type="dcterms:W3CDTF">2022-03-07T18:58:56Z</dcterms:created>
  <dcterms:modified xsi:type="dcterms:W3CDTF">2024-02-26T19:17:10Z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