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306" r:id="rId4"/>
    <p:sldId id="307" r:id="rId5"/>
    <p:sldId id="296" r:id="rId6"/>
    <p:sldId id="308" r:id="rId7"/>
    <p:sldId id="259" r:id="rId8"/>
    <p:sldId id="262" r:id="rId9"/>
    <p:sldId id="273" r:id="rId10"/>
    <p:sldId id="288" r:id="rId11"/>
    <p:sldId id="309" r:id="rId12"/>
    <p:sldId id="289" r:id="rId13"/>
    <p:sldId id="291" r:id="rId14"/>
    <p:sldId id="292" r:id="rId15"/>
    <p:sldId id="298" r:id="rId16"/>
    <p:sldId id="293" r:id="rId17"/>
    <p:sldId id="300" r:id="rId18"/>
    <p:sldId id="301" r:id="rId19"/>
    <p:sldId id="302" r:id="rId20"/>
    <p:sldId id="303" r:id="rId21"/>
    <p:sldId id="305" r:id="rId22"/>
    <p:sldId id="310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6F2"/>
    <a:srgbClr val="A789E3"/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48" autoAdjust="0"/>
    <p:restoredTop sz="91727" autoAdjust="0"/>
  </p:normalViewPr>
  <p:slideViewPr>
    <p:cSldViewPr snapToGrid="0">
      <p:cViewPr varScale="1">
        <p:scale>
          <a:sx n="77" d="100"/>
          <a:sy n="77" d="100"/>
        </p:scale>
        <p:origin x="96" y="174"/>
      </p:cViewPr>
      <p:guideLst/>
    </p:cSldViewPr>
  </p:slideViewPr>
  <p:outlineViewPr>
    <p:cViewPr>
      <p:scale>
        <a:sx n="33" d="100"/>
        <a:sy n="33" d="100"/>
      </p:scale>
      <p:origin x="0" y="-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23D4-43E5-4895-A0FF-50D26D20D064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1F34-87E6-46A0-88B8-07B480556EB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714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71F34-87E6-46A0-88B8-07B480556EB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34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71F34-87E6-46A0-88B8-07B480556EB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29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71F34-87E6-46A0-88B8-07B480556EB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6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71F34-87E6-46A0-88B8-07B480556EB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7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634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59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50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701"/>
          </a:xfrm>
        </p:spPr>
        <p:txBody>
          <a:bodyPr anchor="t" anchorCtr="1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66221"/>
            <a:ext cx="10515600" cy="481074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674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92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973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231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52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165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01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C98C-73CA-4707-8DDB-085D691E9DAC}" type="datetimeFigureOut">
              <a:rPr lang="es-ES" smtClean="0"/>
              <a:t>31/03/2017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D33C-C430-43BB-B9AE-E5AAE46E7E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563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loudImage2017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</a:rPr>
              <a:t>Proyecto </a:t>
            </a:r>
            <a:br>
              <a:rPr lang="es-ES" dirty="0" smtClean="0">
                <a:solidFill>
                  <a:srgbClr val="C00000"/>
                </a:solidFill>
              </a:rPr>
            </a:br>
            <a:r>
              <a:rPr lang="es-ES" dirty="0" smtClean="0">
                <a:solidFill>
                  <a:srgbClr val="C00000"/>
                </a:solidFill>
              </a:rPr>
              <a:t>LILACS-Datos enlazados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32038" y="5032805"/>
            <a:ext cx="9144000" cy="1655762"/>
          </a:xfrm>
        </p:spPr>
        <p:txBody>
          <a:bodyPr/>
          <a:lstStyle/>
          <a:p>
            <a:pPr algn="r"/>
            <a:r>
              <a:rPr lang="es-ES" dirty="0" smtClean="0"/>
              <a:t>INFOMED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38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lilacs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62995"/>
              </p:ext>
            </p:extLst>
          </p:nvPr>
        </p:nvGraphicFramePr>
        <p:xfrm>
          <a:off x="2657138" y="1385364"/>
          <a:ext cx="7013986" cy="3779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46100"/>
                <a:gridCol w="2378462"/>
                <a:gridCol w="2789424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000" dirty="0" smtClean="0"/>
                        <a:t>Clases</a:t>
                      </a:r>
                      <a:endParaRPr lang="es-E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Propiedades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s-ES" sz="1800" dirty="0" smtClean="0"/>
                        <a:t>Project</a:t>
                      </a:r>
                      <a:endParaRPr lang="es-ES" sz="1800" u="none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primarySubject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secondarySubject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localSubject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temporalSubject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err="1" smtClean="0">
                          <a:effectLst/>
                        </a:rPr>
                        <a:t>subjectLimit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smtClean="0">
                          <a:effectLst/>
                        </a:rPr>
                        <a:t>tutor</a:t>
                      </a: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presentedTo</a:t>
                      </a:r>
                      <a:endParaRPr lang="es-E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_id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database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effectLst/>
                        </a:rPr>
                        <a:t>typeOfLiterature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effectLst/>
                        </a:rPr>
                        <a:t>levelOfTreatment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effectLst/>
                        </a:rPr>
                        <a:t>locatedIn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effectLst/>
                        </a:rPr>
                        <a:t>specificForm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smtClean="0">
                          <a:effectLst/>
                        </a:rPr>
                        <a:t>note</a:t>
                      </a:r>
                    </a:p>
                    <a:p>
                      <a:pPr lvl="0"/>
                      <a:r>
                        <a:rPr lang="es-ES" sz="1800" kern="1200" dirty="0" smtClean="0">
                          <a:effectLst/>
                        </a:rPr>
                        <a:t>symbol</a:t>
                      </a: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totalReferences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documentalist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clinicEssayNumber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transferToDB</a:t>
                      </a:r>
                      <a:endParaRPr lang="es-E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3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r>
              <a:rPr lang="es-ES" dirty="0" smtClean="0"/>
              <a:t> de RDF con JSON-LD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61826"/>
            <a:ext cx="10773427" cy="56961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b="1" dirty="0" smtClean="0"/>
              <a:t>JSON-LD</a:t>
            </a:r>
            <a:r>
              <a:rPr lang="es-ES" dirty="0" smtClean="0"/>
              <a:t> es </a:t>
            </a:r>
            <a:r>
              <a:rPr lang="es-ES" dirty="0"/>
              <a:t>un método de codificación de datos enlazados usando </a:t>
            </a:r>
            <a:r>
              <a:rPr lang="es-ES" dirty="0" smtClean="0"/>
              <a:t>JSON. </a:t>
            </a:r>
            <a:endParaRPr lang="es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dirty="0"/>
              <a:t>JSON-LD está diseñado en torno </a:t>
            </a:r>
            <a:r>
              <a:rPr lang="es-ES" dirty="0" smtClean="0"/>
              <a:t>a </a:t>
            </a:r>
            <a:r>
              <a:rPr lang="es-ES" dirty="0"/>
              <a:t>un "</a:t>
            </a:r>
            <a:r>
              <a:rPr lang="es-ES" dirty="0" smtClean="0"/>
              <a:t>contexto“ que </a:t>
            </a:r>
            <a:r>
              <a:rPr lang="es-ES" dirty="0"/>
              <a:t>enlaza las propiedades de objetos en un documento JSON a conceptos de una ontología. </a:t>
            </a:r>
            <a:endParaRPr lang="es-E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smtClean="0"/>
              <a:t>{"</a:t>
            </a:r>
            <a:r>
              <a:rPr lang="es-ES" sz="2000" dirty="0" smtClean="0">
                <a:solidFill>
                  <a:srgbClr val="C00000"/>
                </a:solidFill>
              </a:rPr>
              <a:t>@</a:t>
            </a:r>
            <a:r>
              <a:rPr lang="es-ES" sz="2000" dirty="0" err="1">
                <a:solidFill>
                  <a:srgbClr val="C00000"/>
                </a:solidFill>
              </a:rPr>
              <a:t>context</a:t>
            </a:r>
            <a:r>
              <a:rPr lang="es-ES" sz="2000" dirty="0"/>
              <a:t>": </a:t>
            </a:r>
            <a:r>
              <a:rPr lang="es-ES" sz="2000" dirty="0" smtClean="0"/>
              <a:t>{"</a:t>
            </a:r>
            <a:r>
              <a:rPr lang="es-ES" sz="2000" dirty="0" err="1"/>
              <a:t>name</a:t>
            </a:r>
            <a:r>
              <a:rPr lang="es-ES" sz="2000" dirty="0"/>
              <a:t>": </a:t>
            </a:r>
            <a:r>
              <a:rPr lang="es-ES" sz="2000" dirty="0" smtClean="0"/>
              <a:t>"http</a:t>
            </a:r>
            <a:r>
              <a:rPr lang="es-ES" sz="2000" dirty="0"/>
              <a:t>://</a:t>
            </a:r>
            <a:r>
              <a:rPr lang="es-ES" sz="2000" dirty="0" smtClean="0"/>
              <a:t>xmlns.com/</a:t>
            </a:r>
            <a:r>
              <a:rPr lang="es-ES" sz="2000" dirty="0" err="1" smtClean="0">
                <a:solidFill>
                  <a:srgbClr val="C00000"/>
                </a:solidFill>
              </a:rPr>
              <a:t>foaf</a:t>
            </a:r>
            <a:r>
              <a:rPr lang="es-ES" sz="2000" dirty="0" smtClean="0"/>
              <a:t>/0.1/</a:t>
            </a:r>
            <a:r>
              <a:rPr lang="es-ES" sz="2000" dirty="0" err="1" smtClean="0"/>
              <a:t>name</a:t>
            </a:r>
            <a:r>
              <a:rPr lang="es-ES" sz="2000" dirty="0" smtClean="0"/>
              <a:t>",</a:t>
            </a:r>
            <a:endParaRPr lang="es-E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/>
              <a:t>    </a:t>
            </a:r>
            <a:r>
              <a:rPr lang="es-ES" sz="2000" dirty="0" smtClean="0"/>
              <a:t>                      </a:t>
            </a:r>
            <a:r>
              <a:rPr lang="en-US" sz="2000" dirty="0" smtClean="0"/>
              <a:t>"</a:t>
            </a:r>
            <a:r>
              <a:rPr lang="en-US" sz="2000" dirty="0"/>
              <a:t>homepage": </a:t>
            </a:r>
            <a:r>
              <a:rPr lang="en-US" sz="2000" dirty="0" smtClean="0"/>
              <a:t>{ "@</a:t>
            </a:r>
            <a:r>
              <a:rPr lang="en-US" sz="2000" dirty="0"/>
              <a:t>id": "http://</a:t>
            </a:r>
            <a:r>
              <a:rPr lang="en-US" sz="2000" dirty="0" smtClean="0"/>
              <a:t>xmlns.com/</a:t>
            </a:r>
            <a:r>
              <a:rPr lang="en-US" sz="2000" dirty="0" err="1" smtClean="0"/>
              <a:t>foaf</a:t>
            </a:r>
            <a:r>
              <a:rPr lang="en-US" sz="2000" dirty="0" smtClean="0"/>
              <a:t>/0.1/</a:t>
            </a:r>
            <a:r>
              <a:rPr lang="en-US" sz="2000" dirty="0" err="1" smtClean="0"/>
              <a:t>workplaceHomepage</a:t>
            </a:r>
            <a:r>
              <a:rPr lang="en-US" sz="2000" dirty="0" smtClean="0"/>
              <a:t>",</a:t>
            </a:r>
            <a:endParaRPr lang="es-E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                                               </a:t>
            </a:r>
            <a:r>
              <a:rPr lang="es-ES" sz="2000" dirty="0" smtClean="0">
                <a:solidFill>
                  <a:srgbClr val="C00000"/>
                </a:solidFill>
              </a:rPr>
              <a:t>"@</a:t>
            </a:r>
            <a:r>
              <a:rPr lang="es-ES" sz="2000" dirty="0" err="1">
                <a:solidFill>
                  <a:srgbClr val="C00000"/>
                </a:solidFill>
              </a:rPr>
              <a:t>type</a:t>
            </a:r>
            <a:r>
              <a:rPr lang="es-ES" sz="2000" dirty="0">
                <a:solidFill>
                  <a:srgbClr val="C00000"/>
                </a:solidFill>
              </a:rPr>
              <a:t>": "@id"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/>
              <a:t>    </a:t>
            </a:r>
            <a:r>
              <a:rPr lang="es-ES" sz="2000" dirty="0" smtClean="0"/>
              <a:t>                                               },</a:t>
            </a:r>
            <a:endParaRPr lang="es-E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/>
              <a:t>    </a:t>
            </a:r>
            <a:r>
              <a:rPr lang="es-ES" sz="2000" dirty="0" smtClean="0"/>
              <a:t>                      "</a:t>
            </a:r>
            <a:r>
              <a:rPr lang="es-ES" sz="2000" dirty="0" err="1"/>
              <a:t>Person</a:t>
            </a:r>
            <a:r>
              <a:rPr lang="es-ES" sz="2000" dirty="0"/>
              <a:t>": </a:t>
            </a:r>
            <a:r>
              <a:rPr lang="en-US" sz="2000" dirty="0" smtClean="0"/>
              <a:t>"</a:t>
            </a:r>
            <a:r>
              <a:rPr lang="es-ES" sz="2000" dirty="0" smtClean="0"/>
              <a:t>http</a:t>
            </a:r>
            <a:r>
              <a:rPr lang="es-ES" sz="2000" dirty="0"/>
              <a:t>://</a:t>
            </a:r>
            <a:r>
              <a:rPr lang="es-ES" sz="2000" dirty="0" smtClean="0"/>
              <a:t>xmlns.com/foaf/0.1/Person</a:t>
            </a:r>
            <a:r>
              <a:rPr lang="en-US" sz="2000" dirty="0" smtClean="0"/>
              <a:t>"</a:t>
            </a:r>
            <a:r>
              <a:rPr lang="es-ES" sz="2000" dirty="0" smtClean="0"/>
              <a:t>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smtClean="0"/>
              <a:t>                          "</a:t>
            </a:r>
            <a:r>
              <a:rPr lang="es-ES" sz="2000" dirty="0" err="1" smtClean="0"/>
              <a:t>sameAs</a:t>
            </a:r>
            <a:r>
              <a:rPr lang="es-ES" sz="2000" dirty="0" smtClean="0"/>
              <a:t>": </a:t>
            </a:r>
            <a:r>
              <a:rPr lang="en-US" sz="2000" dirty="0" smtClean="0"/>
              <a:t>{ "@</a:t>
            </a:r>
            <a:r>
              <a:rPr lang="en-US" sz="2000" dirty="0"/>
              <a:t>id": "</a:t>
            </a:r>
            <a:r>
              <a:rPr lang="es-ES" sz="2000" dirty="0"/>
              <a:t>http://</a:t>
            </a:r>
            <a:r>
              <a:rPr lang="es-ES" sz="2000" dirty="0">
                <a:solidFill>
                  <a:srgbClr val="C00000"/>
                </a:solidFill>
              </a:rPr>
              <a:t>schema</a:t>
            </a:r>
            <a:r>
              <a:rPr lang="es-ES" sz="2000" dirty="0"/>
              <a:t>.org/sameAs</a:t>
            </a:r>
            <a:r>
              <a:rPr lang="en-US" sz="2000" dirty="0" smtClean="0"/>
              <a:t>",</a:t>
            </a:r>
            <a:endParaRPr lang="es-E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                                          </a:t>
            </a:r>
            <a:r>
              <a:rPr lang="es-ES" sz="2000" dirty="0" smtClean="0"/>
              <a:t>"@</a:t>
            </a:r>
            <a:r>
              <a:rPr lang="es-ES" sz="2000" dirty="0" err="1"/>
              <a:t>type</a:t>
            </a:r>
            <a:r>
              <a:rPr lang="es-ES" sz="2000" dirty="0"/>
              <a:t>": "@id"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/>
              <a:t>    </a:t>
            </a:r>
            <a:r>
              <a:rPr lang="es-ES" sz="2000" dirty="0" smtClean="0"/>
              <a:t>                                          }</a:t>
            </a:r>
            <a:endParaRPr lang="es-E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smtClean="0"/>
              <a:t>                       },</a:t>
            </a:r>
            <a:endParaRPr lang="es-E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/>
              <a:t>  "</a:t>
            </a:r>
            <a:r>
              <a:rPr lang="es-ES" sz="2000" dirty="0">
                <a:solidFill>
                  <a:srgbClr val="C00000"/>
                </a:solidFill>
              </a:rPr>
              <a:t>@id</a:t>
            </a:r>
            <a:r>
              <a:rPr lang="es-ES" sz="2000" dirty="0"/>
              <a:t>": "http</a:t>
            </a:r>
            <a:r>
              <a:rPr lang="es-ES" sz="2000" dirty="0" smtClean="0"/>
              <a:t>://example.com/</a:t>
            </a:r>
            <a:r>
              <a:rPr lang="es-ES" sz="2000" dirty="0" err="1" smtClean="0"/>
              <a:t>persons</a:t>
            </a:r>
            <a:r>
              <a:rPr lang="es-ES" sz="2000" dirty="0" smtClean="0"/>
              <a:t>/234",</a:t>
            </a:r>
            <a:endParaRPr lang="es-E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/>
              <a:t>  </a:t>
            </a:r>
            <a:r>
              <a:rPr lang="en-US" sz="2000" dirty="0"/>
              <a:t>"</a:t>
            </a:r>
            <a:r>
              <a:rPr lang="en-US" sz="2000" dirty="0">
                <a:solidFill>
                  <a:srgbClr val="C00000"/>
                </a:solidFill>
              </a:rPr>
              <a:t>@type</a:t>
            </a:r>
            <a:r>
              <a:rPr lang="en-US" sz="2000" dirty="0"/>
              <a:t>": "Person",</a:t>
            </a:r>
            <a:endParaRPr lang="es-E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"name": "John Smith",</a:t>
            </a:r>
            <a:endParaRPr lang="es-E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"homepage": </a:t>
            </a:r>
            <a:r>
              <a:rPr lang="en-US" sz="2000" dirty="0" smtClean="0"/>
              <a:t>"http</a:t>
            </a:r>
            <a:r>
              <a:rPr lang="en-US" sz="2000" dirty="0"/>
              <a:t>://www.example.com</a:t>
            </a:r>
            <a:r>
              <a:rPr lang="en-US" sz="2000" dirty="0" smtClean="0"/>
              <a:t>/",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"</a:t>
            </a:r>
            <a:r>
              <a:rPr lang="en-US" sz="2000" dirty="0" err="1" smtClean="0"/>
              <a:t>sameAs</a:t>
            </a:r>
            <a:r>
              <a:rPr lang="en-US" sz="2000" dirty="0" smtClean="0"/>
              <a:t>": "http://dbpedia.org/resource/</a:t>
            </a:r>
            <a:r>
              <a:rPr lang="en-US" sz="2000" dirty="0" err="1" smtClean="0"/>
              <a:t>John_Smith</a:t>
            </a:r>
            <a:r>
              <a:rPr lang="en-US" sz="2000" dirty="0" smtClean="0"/>
              <a:t>"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smtClean="0"/>
              <a:t>}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63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LILACS actual – LILACS datos enlazados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858221"/>
              </p:ext>
            </p:extLst>
          </p:nvPr>
        </p:nvGraphicFramePr>
        <p:xfrm>
          <a:off x="504713" y="1129553"/>
          <a:ext cx="4440007" cy="572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007"/>
              </a:tblGrid>
              <a:tr h="5728447">
                <a:tc>
                  <a:txBody>
                    <a:bodyPr/>
                    <a:lstStyle/>
                    <a:p>
                      <a:endParaRPr lang="es-E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&lt;v1&gt;CU1&lt;/v1&gt;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&lt;v2&gt;1&lt;/v2&gt;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&lt;v3&gt;CU1.1&lt;/v3&gt;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&lt;v4&gt;CUMED&lt;/v4&gt;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&lt;v5&gt;S&lt;/v5&gt;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&lt;v6&gt;as&lt;/v6&gt;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&lt;v10&gt;Guerra Valdés, R&lt;/v10&gt;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&lt;v12&gt;Conceptos actuales de 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cirugia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experimental&lt;/v12&gt;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&lt;v13&gt;Actual 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concepts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of experimental 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surgery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&lt;/v13&gt;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&lt;v14&gt;89-98&lt;/v14&gt;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&lt;v30&gt;Rev. cuba. 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cir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&lt;/v30&gt;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&lt;v31&gt;22&lt;/v31&gt;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&lt;v32&gt;2&lt;/v32&gt;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&lt;v40&gt;Es&lt;/v40&gt;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&lt;v62&gt;Editorial de Ciencias Médicas&lt;/v62&gt;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&lt;v64&gt;1983&lt;/v64&gt;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&lt;v65&gt;19830000&lt;/v65&gt;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&lt;v66&gt;La Habana&lt;/v66&gt;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&lt;v67&gt;CUBA&lt;/v67&gt;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&lt;v76&gt;Animales&lt;/v76&gt;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&lt;v87&gt;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Cirugia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&lt;/v87&gt;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&lt;v87&gt;Trasplantes&lt;/v87&gt;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&lt;v92&gt;IAV&lt;/v92&gt;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67945"/>
              </p:ext>
            </p:extLst>
          </p:nvPr>
        </p:nvGraphicFramePr>
        <p:xfrm>
          <a:off x="4688406" y="1047176"/>
          <a:ext cx="740594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943"/>
              </a:tblGrid>
              <a:tr h="5728447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"http://lilacs.sld.cu/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ctx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context.jsonld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"@id" : "http://lilacs.sld.cu/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documents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/123",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"_id": 1,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{"@id" : "http://lilacs.sld.cu/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organizations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/1", 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                     "branchCode":"CU1",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":"Centro Nacional de Información de Ciencias Médicas"}, 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locatedIn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{"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institution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id":"http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://lilacs.sld.cu/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organizations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/9", "branchCode":"CU1.1",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                             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","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 : "Biblioteca Médica Nacional"}},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"CUMED",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typeOfLiterature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"Serie",  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levelOfTreatment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Analitica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de serie",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Article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author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id":"http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://lilacs.sld.cu/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persons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/38","@type":"Person","name":"Guerra 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Valdés,R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"}, 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[{"@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":"Conceptos actuales de 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cirugia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experimental","@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":"es"}, 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                   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":"Actual 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concepts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of experimental 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surgery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", 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 : "en"}],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pageStart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"89",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pageEnd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"98", 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isPartOf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":{"@id" : "http://lilacs.sld.cu/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documents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/10", 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Periodical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", 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                     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 : "Rev. cuba. 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cir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","@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 : "es"}, 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                     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volumeNumber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"22",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issueNumber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"2"},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inLanguage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":"es",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publisher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":{"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":"Editorial de Ciencias Médicas","@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"},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publication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":{"startDate":"1983","location":{"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addressLocality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":"La Habana",  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                         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addressCountry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":"CUBA"}},              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":[{"@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id":"http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://decs.sld.cu/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topics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Cirugia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"},{"@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id":"http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://decs.sld.cu/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topics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/Trasplantes"},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                       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id":"http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://decs.sld.cu/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topics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/Animales"}],</a:t>
                      </a:r>
                    </a:p>
                    <a:p>
                      <a:r>
                        <a:rPr lang="es-E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subjectLimit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id":"http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://decs.sld.cu/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topics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/Animales"}, 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primarySubject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[{"@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id":"http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://decs.sld.cu/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topics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Cirugia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"}, {"@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id":"http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://decs.sld.cu/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topics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/Trasplantes"}],</a:t>
                      </a:r>
                    </a:p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s-ES" sz="1400" b="0" dirty="0" err="1" smtClean="0">
                          <a:solidFill>
                            <a:schemeClr val="tx1"/>
                          </a:solidFill>
                        </a:rPr>
                        <a:t>documentalist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": "IAV"}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3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Plataforma </a:t>
            </a:r>
            <a:r>
              <a:rPr lang="es-ES" dirty="0"/>
              <a:t>de trabajo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1327" y="1362489"/>
            <a:ext cx="10515600" cy="5363988"/>
          </a:xfrm>
        </p:spPr>
        <p:txBody>
          <a:bodyPr>
            <a:normAutofit/>
          </a:bodyPr>
          <a:lstStyle/>
          <a:p>
            <a:r>
              <a:rPr lang="es-ES" b="1" dirty="0" err="1" smtClean="0"/>
              <a:t>MySQL</a:t>
            </a:r>
            <a:r>
              <a:rPr lang="es-ES" b="1" dirty="0" smtClean="0"/>
              <a:t> 5.7.8+</a:t>
            </a:r>
            <a:endParaRPr lang="es-ES" dirty="0" smtClean="0"/>
          </a:p>
          <a:p>
            <a:pPr marL="177800" indent="0">
              <a:buNone/>
            </a:pPr>
            <a:r>
              <a:rPr lang="es-ES" dirty="0" err="1" smtClean="0"/>
              <a:t>MySQL</a:t>
            </a:r>
            <a:r>
              <a:rPr lang="es-ES" dirty="0" smtClean="0"/>
              <a:t> 5.7.8 incluye el </a:t>
            </a:r>
            <a:r>
              <a:rPr lang="es-ES" dirty="0"/>
              <a:t>tipo de datos JSON </a:t>
            </a:r>
            <a:r>
              <a:rPr lang="es-ES" dirty="0" smtClean="0"/>
              <a:t>que garantiza su validación y un </a:t>
            </a:r>
            <a:r>
              <a:rPr lang="es-ES" dirty="0"/>
              <a:t>acceso eficiente a los </a:t>
            </a:r>
            <a:r>
              <a:rPr lang="es-ES" dirty="0" smtClean="0"/>
              <a:t>elementos de </a:t>
            </a:r>
            <a:r>
              <a:rPr lang="es-ES" dirty="0"/>
              <a:t>los documentos </a:t>
            </a:r>
            <a:r>
              <a:rPr lang="es-ES" dirty="0" smtClean="0"/>
              <a:t>JSON.</a:t>
            </a:r>
          </a:p>
          <a:p>
            <a:pPr marL="177800" indent="0">
              <a:buNone/>
            </a:pPr>
            <a:r>
              <a:rPr lang="es-ES" dirty="0" smtClean="0"/>
              <a:t>Cuenta con funciones para:</a:t>
            </a:r>
          </a:p>
          <a:p>
            <a:pPr lvl="1"/>
            <a:r>
              <a:rPr lang="es-ES" dirty="0" smtClean="0"/>
              <a:t>Crear valores JSON  (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JSON_ARRAY, JSON_OBJECT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Realizar búsquedas (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JSON_SEARCH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JSON_CONTAINS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JSON_KEYS</a:t>
            </a:r>
            <a:r>
              <a:rPr lang="es-ES" dirty="0" smtClean="0"/>
              <a:t>, …)</a:t>
            </a:r>
          </a:p>
          <a:p>
            <a:pPr lvl="1"/>
            <a:r>
              <a:rPr lang="es-ES" dirty="0" smtClean="0"/>
              <a:t>Modificar (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JSON_REPLACE, JSON_APPEND, JSON_INSERT, JSON_REMOVE, …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Obtener atributos del JSON (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JSON_TYPE, JSON_DEPTH, JSON_VALID</a:t>
            </a:r>
            <a:r>
              <a:rPr lang="es-ES" dirty="0" smtClean="0"/>
              <a:t>, …)</a:t>
            </a:r>
          </a:p>
          <a:p>
            <a:pPr marL="174625" lvl="1" indent="0">
              <a:spcBef>
                <a:spcPts val="1200"/>
              </a:spcBef>
              <a:buNone/>
            </a:pPr>
            <a:r>
              <a:rPr lang="es-ES" dirty="0" smtClean="0"/>
              <a:t>Permite crear </a:t>
            </a:r>
            <a:r>
              <a:rPr lang="es-ES" dirty="0"/>
              <a:t>un índice en una columna </a:t>
            </a:r>
            <a:r>
              <a:rPr lang="es-ES" dirty="0" smtClean="0"/>
              <a:t>generada, que </a:t>
            </a:r>
            <a:r>
              <a:rPr lang="es-ES" dirty="0"/>
              <a:t>extrae un valor escalar de la columna </a:t>
            </a:r>
            <a:r>
              <a:rPr lang="es-ES" dirty="0" smtClean="0"/>
              <a:t>JSON.</a:t>
            </a:r>
          </a:p>
          <a:p>
            <a:pPr marL="174625" lvl="1" indent="0">
              <a:buNone/>
            </a:pPr>
            <a:endParaRPr lang="es-ES" dirty="0" smtClean="0"/>
          </a:p>
          <a:p>
            <a:pPr>
              <a:spcBef>
                <a:spcPts val="0"/>
              </a:spcBef>
            </a:pPr>
            <a:r>
              <a:rPr lang="es-ES" b="1" dirty="0" smtClean="0"/>
              <a:t>PHP 5.6.19</a:t>
            </a:r>
            <a:r>
              <a:rPr lang="es-ES" dirty="0" smtClean="0"/>
              <a:t>+ que soporta el tipo de dato JSON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8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8741"/>
            <a:ext cx="10515600" cy="4994910"/>
          </a:xfrm>
        </p:spPr>
        <p:txBody>
          <a:bodyPr/>
          <a:lstStyle/>
          <a:p>
            <a:r>
              <a:rPr lang="es-ES" dirty="0" smtClean="0"/>
              <a:t>Una tabla para cada tipo de entidad (</a:t>
            </a:r>
            <a:r>
              <a:rPr lang="es-ES" dirty="0" err="1" smtClean="0"/>
              <a:t>document</a:t>
            </a:r>
            <a:r>
              <a:rPr lang="es-ES" dirty="0" smtClean="0"/>
              <a:t>, </a:t>
            </a:r>
            <a:r>
              <a:rPr lang="es-ES" dirty="0" err="1" smtClean="0"/>
              <a:t>person</a:t>
            </a:r>
            <a:r>
              <a:rPr lang="es-ES" dirty="0" smtClean="0"/>
              <a:t>, </a:t>
            </a:r>
            <a:r>
              <a:rPr lang="es-ES" dirty="0" err="1" smtClean="0"/>
              <a:t>organization</a:t>
            </a:r>
            <a:r>
              <a:rPr lang="es-ES" dirty="0" smtClean="0"/>
              <a:t>, </a:t>
            </a:r>
            <a:r>
              <a:rPr lang="es-ES" dirty="0" err="1" smtClean="0"/>
              <a:t>event</a:t>
            </a:r>
            <a:r>
              <a:rPr lang="es-ES" dirty="0" smtClean="0"/>
              <a:t>, </a:t>
            </a:r>
            <a:r>
              <a:rPr lang="es-ES" dirty="0" err="1" smtClean="0"/>
              <a:t>project</a:t>
            </a:r>
            <a:r>
              <a:rPr lang="es-ES" dirty="0" smtClean="0"/>
              <a:t>)</a:t>
            </a:r>
          </a:p>
          <a:p>
            <a:r>
              <a:rPr lang="es-ES" dirty="0" smtClean="0"/>
              <a:t>La estructura de las tablas es muy similar, el </a:t>
            </a:r>
            <a:r>
              <a:rPr lang="es-ES" dirty="0"/>
              <a:t>campo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s-ES" dirty="0"/>
              <a:t> al ser JSON no tiene un esquema específico, puede almacenar los datos de cualquier entidad</a:t>
            </a:r>
          </a:p>
          <a:p>
            <a:endParaRPr lang="es-ES" dirty="0" smtClean="0"/>
          </a:p>
          <a:p>
            <a:pPr>
              <a:lnSpc>
                <a:spcPct val="100000"/>
              </a:lnSpc>
            </a:pPr>
            <a:endParaRPr lang="es-ES" dirty="0" smtClean="0"/>
          </a:p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spcBef>
                <a:spcPts val="1200"/>
              </a:spcBef>
            </a:pPr>
            <a:r>
              <a:rPr lang="es-ES" dirty="0" smtClean="0"/>
              <a:t>Una tabla temporal de cada tipo de entidad, para guardar las entidades extraídas de los documentos y luego validarlas.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25245"/>
              </p:ext>
            </p:extLst>
          </p:nvPr>
        </p:nvGraphicFramePr>
        <p:xfrm>
          <a:off x="2394629" y="2991731"/>
          <a:ext cx="3100069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3215"/>
                <a:gridCol w="200685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 smtClean="0"/>
                        <a:t>Entidad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INT (</a:t>
                      </a:r>
                      <a:r>
                        <a:rPr lang="es-ES" dirty="0" err="1" smtClean="0"/>
                        <a:t>autonumérico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JSON</a:t>
                      </a:r>
                      <a:endParaRPr lang="es-E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created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DATETIME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modified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DATETIME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187488" y="3030588"/>
            <a:ext cx="4356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</a:t>
            </a:r>
            <a:r>
              <a:rPr lang="es-ES" sz="2000" dirty="0" smtClean="0"/>
              <a:t>la tabla </a:t>
            </a:r>
            <a:r>
              <a:rPr lang="es-ES" sz="2000" i="1" dirty="0" err="1" smtClean="0"/>
              <a:t>document</a:t>
            </a:r>
            <a:r>
              <a:rPr lang="es-ES" sz="2000" dirty="0" smtClean="0"/>
              <a:t> se agrega el </a:t>
            </a:r>
            <a:r>
              <a:rPr lang="es-ES" sz="2000" dirty="0"/>
              <a:t>campo </a:t>
            </a:r>
            <a:r>
              <a:rPr lang="es-ES" sz="2000" i="1" dirty="0" err="1"/>
              <a:t>originalRecord</a:t>
            </a:r>
            <a:r>
              <a:rPr lang="es-ES" sz="2000" dirty="0"/>
              <a:t> </a:t>
            </a:r>
            <a:r>
              <a:rPr lang="es-ES" sz="2000" dirty="0" smtClean="0"/>
              <a:t>donde </a:t>
            </a:r>
            <a:r>
              <a:rPr lang="es-ES" sz="2000" dirty="0"/>
              <a:t>se almacena el registro original de </a:t>
            </a:r>
            <a:r>
              <a:rPr lang="es-ES" sz="2000" dirty="0" smtClean="0"/>
              <a:t>LILACS en formato </a:t>
            </a:r>
            <a:r>
              <a:rPr lang="es-ES" sz="2000" dirty="0" err="1" smtClean="0"/>
              <a:t>json</a:t>
            </a:r>
            <a:r>
              <a:rPr lang="es-ES" sz="2000" dirty="0" smtClean="0"/>
              <a:t>.</a:t>
            </a:r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868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61826"/>
            <a:ext cx="10515600" cy="5177084"/>
          </a:xfrm>
        </p:spPr>
        <p:txBody>
          <a:bodyPr>
            <a:normAutofit/>
          </a:bodyPr>
          <a:lstStyle/>
          <a:p>
            <a:r>
              <a:rPr lang="es-ES" dirty="0" err="1" smtClean="0"/>
              <a:t>Organization.data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43787"/>
              </p:ext>
            </p:extLst>
          </p:nvPr>
        </p:nvGraphicFramePr>
        <p:xfrm>
          <a:off x="2096984" y="1562337"/>
          <a:ext cx="8850764" cy="5029200"/>
        </p:xfrm>
        <a:graphic>
          <a:graphicData uri="http://schemas.openxmlformats.org/drawingml/2006/table">
            <a:tbl>
              <a:tblPr/>
              <a:tblGrid>
                <a:gridCol w="8850764"/>
              </a:tblGrid>
              <a:tr h="4310743">
                <a:tc>
                  <a:txBody>
                    <a:bodyPr/>
                    <a:lstStyle/>
                    <a:p>
                      <a:r>
                        <a:rPr lang="es-ES" dirty="0" smtClean="0"/>
                        <a:t>{“@id": "http://lilacs.sld.cu/</a:t>
                      </a:r>
                      <a:r>
                        <a:rPr lang="es-ES" dirty="0" err="1" smtClean="0"/>
                        <a:t>entity</a:t>
                      </a:r>
                      <a:r>
                        <a:rPr lang="es-ES" dirty="0" smtClean="0"/>
                        <a:t>/</a:t>
                      </a:r>
                      <a:r>
                        <a:rPr lang="es-ES" dirty="0" err="1" smtClean="0"/>
                        <a:t>organizations</a:t>
                      </a:r>
                      <a:r>
                        <a:rPr lang="es-ES" dirty="0" smtClean="0"/>
                        <a:t>/2", </a:t>
                      </a:r>
                    </a:p>
                    <a:p>
                      <a:r>
                        <a:rPr lang="es-ES" dirty="0" smtClean="0"/>
                        <a:t>"</a:t>
                      </a:r>
                      <a:r>
                        <a:rPr lang="es-ES" dirty="0" err="1" smtClean="0"/>
                        <a:t>name</a:t>
                      </a:r>
                      <a:r>
                        <a:rPr lang="es-ES" dirty="0"/>
                        <a:t>": "Centro Nacional de Información de Ciencias Médicas - Revistas", 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"</a:t>
                      </a:r>
                      <a:r>
                        <a:rPr lang="es-ES" dirty="0" err="1" smtClean="0"/>
                        <a:t>branchCode</a:t>
                      </a:r>
                      <a:r>
                        <a:rPr lang="es-ES" dirty="0" smtClean="0"/>
                        <a:t>": "CU19", </a:t>
                      </a:r>
                    </a:p>
                    <a:p>
                      <a:r>
                        <a:rPr lang="es-ES" dirty="0" smtClean="0"/>
                        <a:t>"@</a:t>
                      </a:r>
                      <a:r>
                        <a:rPr lang="es-ES" dirty="0" err="1" smtClean="0"/>
                        <a:t>type</a:t>
                      </a:r>
                      <a:r>
                        <a:rPr lang="es-ES" dirty="0" smtClean="0"/>
                        <a:t>": "</a:t>
                      </a:r>
                      <a:r>
                        <a:rPr lang="es-ES" dirty="0" err="1" smtClean="0"/>
                        <a:t>Organization</a:t>
                      </a:r>
                      <a:r>
                        <a:rPr lang="es-ES" dirty="0" smtClean="0"/>
                        <a:t>", </a:t>
                      </a:r>
                    </a:p>
                    <a:p>
                      <a:r>
                        <a:rPr lang="es-ES" dirty="0" smtClean="0"/>
                        <a:t>"id":2, </a:t>
                      </a:r>
                    </a:p>
                    <a:p>
                      <a:r>
                        <a:rPr lang="es-ES" dirty="0" smtClean="0"/>
                        <a:t>"</a:t>
                      </a:r>
                      <a:r>
                        <a:rPr lang="es-ES" dirty="0"/>
                        <a:t>email": ["concuba@infomed.sld.cu", "jenrique@infomed.sld.cu"], 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"</a:t>
                      </a:r>
                      <a:r>
                        <a:rPr lang="es-ES" dirty="0" err="1"/>
                        <a:t>member</a:t>
                      </a:r>
                      <a:r>
                        <a:rPr lang="es-ES" dirty="0"/>
                        <a:t>": </a:t>
                      </a:r>
                      <a:r>
                        <a:rPr lang="es-ES" dirty="0" smtClean="0"/>
                        <a:t>{"@</a:t>
                      </a:r>
                      <a:r>
                        <a:rPr lang="es-ES" dirty="0"/>
                        <a:t>id": "http://</a:t>
                      </a:r>
                      <a:r>
                        <a:rPr lang="es-ES" dirty="0" smtClean="0"/>
                        <a:t>lilacs.sld.cu/</a:t>
                      </a:r>
                      <a:r>
                        <a:rPr lang="es-ES" dirty="0" err="1" smtClean="0"/>
                        <a:t>entity</a:t>
                      </a:r>
                      <a:r>
                        <a:rPr lang="es-ES" dirty="0" smtClean="0"/>
                        <a:t>/</a:t>
                      </a:r>
                      <a:r>
                        <a:rPr lang="es-ES" dirty="0" err="1" smtClean="0"/>
                        <a:t>persons</a:t>
                      </a:r>
                      <a:r>
                        <a:rPr lang="es-ES" dirty="0" smtClean="0"/>
                        <a:t>/269</a:t>
                      </a:r>
                      <a:r>
                        <a:rPr lang="es-ES" dirty="0"/>
                        <a:t>", 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                      "</a:t>
                      </a:r>
                      <a:r>
                        <a:rPr lang="es-ES" dirty="0" err="1"/>
                        <a:t>name</a:t>
                      </a:r>
                      <a:r>
                        <a:rPr lang="es-ES" dirty="0"/>
                        <a:t>": "José Enrique Alfonso </a:t>
                      </a:r>
                      <a:r>
                        <a:rPr lang="es-ES" dirty="0" err="1"/>
                        <a:t>Manzanet</a:t>
                      </a:r>
                      <a:r>
                        <a:rPr lang="es-ES" dirty="0"/>
                        <a:t>", </a:t>
                      </a:r>
                      <a:r>
                        <a:rPr lang="es-ES" dirty="0" smtClean="0"/>
                        <a:t>"@</a:t>
                      </a:r>
                      <a:r>
                        <a:rPr lang="es-ES" dirty="0" err="1"/>
                        <a:t>type</a:t>
                      </a:r>
                      <a:r>
                        <a:rPr lang="es-ES" dirty="0"/>
                        <a:t>": "</a:t>
                      </a:r>
                      <a:r>
                        <a:rPr lang="es-ES" dirty="0" err="1"/>
                        <a:t>Person</a:t>
                      </a:r>
                      <a:r>
                        <a:rPr lang="es-ES" dirty="0"/>
                        <a:t>", 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                      "</a:t>
                      </a:r>
                      <a:r>
                        <a:rPr lang="es-ES" dirty="0"/>
                        <a:t>email": "jenrique@infomed.sld.cu", </a:t>
                      </a:r>
                      <a:r>
                        <a:rPr lang="es-ES" dirty="0" smtClean="0"/>
                        <a:t>"</a:t>
                      </a:r>
                      <a:r>
                        <a:rPr lang="es-ES" dirty="0" err="1"/>
                        <a:t>jobTitle</a:t>
                      </a:r>
                      <a:r>
                        <a:rPr lang="es-ES" dirty="0"/>
                        <a:t>": "Jefe de Redacción"}, 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"</a:t>
                      </a:r>
                      <a:r>
                        <a:rPr lang="es-ES" dirty="0" err="1" smtClean="0"/>
                        <a:t>url</a:t>
                      </a:r>
                      <a:r>
                        <a:rPr lang="es-ES" dirty="0" smtClean="0"/>
                        <a:t>": </a:t>
                      </a:r>
                      <a:r>
                        <a:rPr lang="es-ES" dirty="0"/>
                        <a:t>"http://bvs.sld.cu/revistas/indice.html", 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"</a:t>
                      </a:r>
                      <a:r>
                        <a:rPr lang="es-ES" dirty="0" err="1"/>
                        <a:t>address</a:t>
                      </a:r>
                      <a:r>
                        <a:rPr lang="es-ES" dirty="0"/>
                        <a:t>": {"@</a:t>
                      </a:r>
                      <a:r>
                        <a:rPr lang="es-ES" dirty="0" err="1"/>
                        <a:t>type</a:t>
                      </a:r>
                      <a:r>
                        <a:rPr lang="es-ES" dirty="0"/>
                        <a:t>": "</a:t>
                      </a:r>
                      <a:r>
                        <a:rPr lang="es-ES" dirty="0" err="1"/>
                        <a:t>PostalAddress</a:t>
                      </a:r>
                      <a:r>
                        <a:rPr lang="es-ES" dirty="0"/>
                        <a:t>", 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                     "</a:t>
                      </a:r>
                      <a:r>
                        <a:rPr lang="es-ES" dirty="0" err="1"/>
                        <a:t>streetAddress</a:t>
                      </a:r>
                      <a:r>
                        <a:rPr lang="es-ES" dirty="0"/>
                        <a:t>": "Calle 27 No 110 e/ M y N. Vedado. Plaza de la Revolución", </a:t>
                      </a:r>
                      <a:r>
                        <a:rPr lang="es-ES" dirty="0" smtClean="0"/>
                        <a:t> </a:t>
                      </a:r>
                    </a:p>
                    <a:p>
                      <a:r>
                        <a:rPr lang="es-ES" dirty="0" smtClean="0"/>
                        <a:t>                     "</a:t>
                      </a:r>
                      <a:r>
                        <a:rPr lang="es-ES" dirty="0" err="1"/>
                        <a:t>addressCountry</a:t>
                      </a:r>
                      <a:r>
                        <a:rPr lang="es-ES" dirty="0"/>
                        <a:t>": "Cuba", </a:t>
                      </a:r>
                      <a:r>
                        <a:rPr lang="es-ES" dirty="0" smtClean="0"/>
                        <a:t>"</a:t>
                      </a:r>
                      <a:r>
                        <a:rPr lang="es-ES" dirty="0" err="1"/>
                        <a:t>addressLocality</a:t>
                      </a:r>
                      <a:r>
                        <a:rPr lang="es-ES" dirty="0"/>
                        <a:t>": "Habana"}, 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"</a:t>
                      </a:r>
                      <a:r>
                        <a:rPr lang="es-ES" dirty="0" err="1"/>
                        <a:t>memberOf</a:t>
                      </a:r>
                      <a:r>
                        <a:rPr lang="es-ES" dirty="0"/>
                        <a:t>": </a:t>
                      </a:r>
                      <a:r>
                        <a:rPr lang="es-ES" dirty="0" smtClean="0"/>
                        <a:t>[{"@id": "http://lilacs.sld.cu/</a:t>
                      </a:r>
                      <a:r>
                        <a:rPr lang="es-ES" dirty="0" err="1" smtClean="0"/>
                        <a:t>entity</a:t>
                      </a:r>
                      <a:r>
                        <a:rPr lang="es-ES" dirty="0" smtClean="0"/>
                        <a:t>/</a:t>
                      </a:r>
                      <a:r>
                        <a:rPr lang="es-ES" dirty="0" err="1" smtClean="0"/>
                        <a:t>organizations</a:t>
                      </a:r>
                      <a:r>
                        <a:rPr lang="es-ES" dirty="0" smtClean="0"/>
                        <a:t>/1", "@</a:t>
                      </a:r>
                      <a:r>
                        <a:rPr lang="es-ES" dirty="0" err="1" smtClean="0"/>
                        <a:t>type</a:t>
                      </a:r>
                      <a:r>
                        <a:rPr lang="es-ES" dirty="0" smtClean="0"/>
                        <a:t>": "</a:t>
                      </a:r>
                      <a:r>
                        <a:rPr lang="es-ES" dirty="0" err="1" smtClean="0"/>
                        <a:t>Organization</a:t>
                      </a:r>
                      <a:r>
                        <a:rPr lang="es-ES" dirty="0" smtClean="0"/>
                        <a:t>", </a:t>
                      </a:r>
                    </a:p>
                    <a:p>
                      <a:r>
                        <a:rPr lang="es-ES" dirty="0" smtClean="0"/>
                        <a:t>                           "</a:t>
                      </a:r>
                      <a:r>
                        <a:rPr lang="es-ES" dirty="0" err="1" smtClean="0"/>
                        <a:t>name</a:t>
                      </a:r>
                      <a:r>
                        <a:rPr lang="es-ES" dirty="0" smtClean="0"/>
                        <a:t>":"Centro Nacional de Información de Ciencias Médicas - INFOMED"},   </a:t>
                      </a:r>
                    </a:p>
                    <a:p>
                      <a:r>
                        <a:rPr lang="es-ES" dirty="0" smtClean="0"/>
                        <a:t>                          {"</a:t>
                      </a:r>
                      <a:r>
                        <a:rPr lang="es-ES" dirty="0" err="1" smtClean="0"/>
                        <a:t>name</a:t>
                      </a:r>
                      <a:r>
                        <a:rPr lang="es-ES" dirty="0" smtClean="0"/>
                        <a:t>":"</a:t>
                      </a:r>
                      <a:r>
                        <a:rPr lang="es-ES" dirty="0"/>
                        <a:t>Ministerio de Salud Pública</a:t>
                      </a:r>
                      <a:r>
                        <a:rPr lang="es-ES" dirty="0" smtClean="0"/>
                        <a:t>","@</a:t>
                      </a:r>
                      <a:r>
                        <a:rPr lang="es-ES" dirty="0" err="1" smtClean="0"/>
                        <a:t>type</a:t>
                      </a:r>
                      <a:r>
                        <a:rPr lang="es-ES" dirty="0" smtClean="0"/>
                        <a:t>": "</a:t>
                      </a:r>
                      <a:r>
                        <a:rPr lang="es-ES" dirty="0" err="1" smtClean="0"/>
                        <a:t>Organization</a:t>
                      </a:r>
                      <a:r>
                        <a:rPr lang="es-ES" dirty="0" smtClean="0"/>
                        <a:t>"}], </a:t>
                      </a:r>
                    </a:p>
                    <a:p>
                      <a:r>
                        <a:rPr lang="es-ES" dirty="0" smtClean="0"/>
                        <a:t>"</a:t>
                      </a:r>
                      <a:r>
                        <a:rPr lang="es-ES" dirty="0" err="1"/>
                        <a:t>telephone</a:t>
                      </a:r>
                      <a:r>
                        <a:rPr lang="es-ES" dirty="0"/>
                        <a:t>": "(53 7) 832-4519 / 832-4579", 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"</a:t>
                      </a:r>
                      <a:r>
                        <a:rPr lang="es-ES" dirty="0" err="1"/>
                        <a:t>additionalType</a:t>
                      </a:r>
                      <a:r>
                        <a:rPr lang="es-ES" dirty="0"/>
                        <a:t>": </a:t>
                      </a:r>
                      <a:r>
                        <a:rPr lang="es-ES" dirty="0" smtClean="0"/>
                        <a:t>"</a:t>
                      </a:r>
                      <a:r>
                        <a:rPr lang="es-ES" dirty="0"/>
                        <a:t>Centro Cooperante da BVS</a:t>
                      </a:r>
                      <a:r>
                        <a:rPr lang="es-ES" dirty="0" smtClean="0"/>
                        <a:t>"}</a:t>
                      </a:r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Migración</a:t>
            </a:r>
            <a:endParaRPr lang="es-ES" dirty="0"/>
          </a:p>
        </p:txBody>
      </p:sp>
      <p:sp>
        <p:nvSpPr>
          <p:cNvPr id="4" name="Cilindro 3"/>
          <p:cNvSpPr/>
          <p:nvPr/>
        </p:nvSpPr>
        <p:spPr>
          <a:xfrm>
            <a:off x="306410" y="1818999"/>
            <a:ext cx="773430" cy="109728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BD ISIS</a:t>
            </a:r>
            <a:endParaRPr lang="es-ES" dirty="0"/>
          </a:p>
        </p:txBody>
      </p:sp>
      <p:cxnSp>
        <p:nvCxnSpPr>
          <p:cNvPr id="7" name="Conector recto de flecha 6"/>
          <p:cNvCxnSpPr>
            <a:stCxn id="4" idx="4"/>
            <a:endCxn id="6" idx="1"/>
          </p:cNvCxnSpPr>
          <p:nvPr/>
        </p:nvCxnSpPr>
        <p:spPr>
          <a:xfrm>
            <a:off x="1079840" y="2367639"/>
            <a:ext cx="1779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30428" y="1138429"/>
            <a:ext cx="2051209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</a:rPr>
              <a:t>1. Importación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150325" y="1961936"/>
            <a:ext cx="170307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Isis-</a:t>
            </a:r>
            <a:r>
              <a:rPr lang="es-ES" dirty="0" err="1" smtClean="0"/>
              <a:t>oai</a:t>
            </a:r>
            <a:r>
              <a:rPr lang="es-ES" dirty="0" smtClean="0"/>
              <a:t>-</a:t>
            </a:r>
            <a:r>
              <a:rPr lang="es-ES" dirty="0" err="1" smtClean="0"/>
              <a:t>provider</a:t>
            </a:r>
            <a:endParaRPr lang="es-ES" dirty="0"/>
          </a:p>
        </p:txBody>
      </p:sp>
      <p:sp>
        <p:nvSpPr>
          <p:cNvPr id="13" name="Cilindro 12"/>
          <p:cNvSpPr/>
          <p:nvPr/>
        </p:nvSpPr>
        <p:spPr>
          <a:xfrm>
            <a:off x="10571920" y="1818999"/>
            <a:ext cx="857250" cy="109728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BD </a:t>
            </a:r>
            <a:r>
              <a:rPr lang="es-ES" dirty="0" err="1" smtClean="0"/>
              <a:t>MySQL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3" idx="3"/>
            <a:endCxn id="22" idx="0"/>
          </p:cNvCxnSpPr>
          <p:nvPr/>
        </p:nvCxnSpPr>
        <p:spPr>
          <a:xfrm>
            <a:off x="11000545" y="2916279"/>
            <a:ext cx="0" cy="43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lmacenamiento interno 21"/>
          <p:cNvSpPr/>
          <p:nvPr/>
        </p:nvSpPr>
        <p:spPr>
          <a:xfrm>
            <a:off x="10146628" y="3353706"/>
            <a:ext cx="1707833" cy="813211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err="1" smtClean="0"/>
              <a:t>Document</a:t>
            </a:r>
            <a:r>
              <a:rPr lang="es-ES" dirty="0" smtClean="0"/>
              <a:t>.</a:t>
            </a:r>
          </a:p>
          <a:p>
            <a:pPr algn="ctr"/>
            <a:r>
              <a:rPr lang="es-ES" dirty="0" err="1" smtClean="0">
                <a:solidFill>
                  <a:srgbClr val="C00000"/>
                </a:solidFill>
              </a:rPr>
              <a:t>originalRecord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59302" y="2130226"/>
            <a:ext cx="914400" cy="4748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7072103" y="2130225"/>
            <a:ext cx="914400" cy="4748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JSON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6" idx="3"/>
            <a:endCxn id="34" idx="1"/>
          </p:cNvCxnSpPr>
          <p:nvPr/>
        </p:nvCxnSpPr>
        <p:spPr>
          <a:xfrm flipV="1">
            <a:off x="3773702" y="2367639"/>
            <a:ext cx="3298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13034"/>
              </p:ext>
            </p:extLst>
          </p:nvPr>
        </p:nvGraphicFramePr>
        <p:xfrm>
          <a:off x="6587797" y="2688184"/>
          <a:ext cx="3555499" cy="2560320"/>
        </p:xfrm>
        <a:graphic>
          <a:graphicData uri="http://schemas.openxmlformats.org/drawingml/2006/table">
            <a:tbl>
              <a:tblPr/>
              <a:tblGrid>
                <a:gridCol w="3555499"/>
              </a:tblGrid>
              <a:tr h="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{"v1": "CU1",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v2": 1,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v3": "Biblioteca Médica Nacional",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v4": "CUMED",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v5": "S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",</a:t>
                      </a: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"v6": "as",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v10": 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alt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Guerra Valdés, R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“,</a:t>
                      </a: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}</a:t>
                      </a:r>
                      <a:endParaRPr lang="es-E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509335" y="2358832"/>
            <a:ext cx="527337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&lt;record&gt;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&lt;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header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&lt;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identifier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&gt;oai:bvs:org-cumed-1&lt;/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identifier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&gt;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&lt;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datestamp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&gt;2011-04-01&lt;/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datestamp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&gt;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&lt;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setSpec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&gt;cumed:54952&lt;/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setSpec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  &lt;/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header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&lt;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metadata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     &lt;</a:t>
            </a:r>
            <a:r>
              <a:rPr lang="es-ES" altLang="es-ES" dirty="0" err="1">
                <a:solidFill>
                  <a:schemeClr val="accent6">
                    <a:lumMod val="50000"/>
                  </a:schemeClr>
                </a:solidFill>
              </a:rPr>
              <a:t>isis</a:t>
            </a: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altLang="es-ES" dirty="0" err="1">
                <a:solidFill>
                  <a:schemeClr val="accent6">
                    <a:lumMod val="50000"/>
                  </a:schemeClr>
                </a:solidFill>
              </a:rPr>
              <a:t>mfn</a:t>
            </a: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="1"&gt; </a:t>
            </a:r>
            <a:endParaRPr lang="es-ES" altLang="es-E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    &lt;</a:t>
            </a: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v1&gt;&lt;![CDATA[CU1]]&gt;&lt;/v1&gt;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    &lt;</a:t>
            </a: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v2&gt;&lt;![CDATA[1]]&gt;&lt;/v2&gt; </a:t>
            </a:r>
            <a:endParaRPr lang="es-ES" altLang="es-E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    &lt;</a:t>
            </a: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v3&gt;&lt;![CDATA[Biblioteca Médica Nacional]]&gt;&lt;/v3&gt;</a:t>
            </a: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v4&gt;&lt;![CDATA[CUMED]]&gt;&lt;/v4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     &lt;</a:t>
            </a: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v5&gt;&lt;![CDATA[S]]&gt;&lt;/v5&gt; </a:t>
            </a:r>
            <a:endParaRPr lang="es-ES" altLang="es-E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    &lt;</a:t>
            </a: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v6&gt;&lt;![CDATA[as]]&gt;&lt;/v6&gt;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    &lt;</a:t>
            </a: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v10&gt;&lt;![CDATA[Guerra Valdés, R]]&gt;&lt;/v10</a:t>
            </a:r>
            <a:r>
              <a:rPr lang="es-ES" altLang="es-ES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cxnSp>
        <p:nvCxnSpPr>
          <p:cNvPr id="46" name="Conector recto de flecha 45"/>
          <p:cNvCxnSpPr>
            <a:stCxn id="34" idx="3"/>
            <a:endCxn id="13" idx="2"/>
          </p:cNvCxnSpPr>
          <p:nvPr/>
        </p:nvCxnSpPr>
        <p:spPr>
          <a:xfrm>
            <a:off x="7986503" y="2367639"/>
            <a:ext cx="2585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Migración</a:t>
            </a:r>
            <a:endParaRPr lang="es-ES" dirty="0"/>
          </a:p>
        </p:txBody>
      </p:sp>
      <p:sp>
        <p:nvSpPr>
          <p:cNvPr id="22" name="Almacenamiento interno 21"/>
          <p:cNvSpPr/>
          <p:nvPr/>
        </p:nvSpPr>
        <p:spPr>
          <a:xfrm>
            <a:off x="727003" y="2659897"/>
            <a:ext cx="1707833" cy="813211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err="1" smtClean="0"/>
              <a:t>Document</a:t>
            </a:r>
            <a:r>
              <a:rPr lang="es-ES" dirty="0" smtClean="0"/>
              <a:t>.</a:t>
            </a:r>
          </a:p>
          <a:p>
            <a:pPr algn="ctr"/>
            <a:r>
              <a:rPr lang="es-ES" dirty="0" err="1" smtClean="0">
                <a:solidFill>
                  <a:srgbClr val="C00000"/>
                </a:solidFill>
              </a:rPr>
              <a:t>originalRecord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5" name="Conector recto de flecha 24"/>
          <p:cNvCxnSpPr>
            <a:stCxn id="22" idx="3"/>
            <a:endCxn id="29" idx="1"/>
          </p:cNvCxnSpPr>
          <p:nvPr/>
        </p:nvCxnSpPr>
        <p:spPr>
          <a:xfrm flipV="1">
            <a:off x="2434836" y="3066502"/>
            <a:ext cx="5975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lmacenamiento interno 28"/>
          <p:cNvSpPr/>
          <p:nvPr/>
        </p:nvSpPr>
        <p:spPr>
          <a:xfrm>
            <a:off x="8410591" y="2659896"/>
            <a:ext cx="1706400" cy="813211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err="1" smtClean="0"/>
              <a:t>Document</a:t>
            </a:r>
            <a:r>
              <a:rPr lang="es-ES" dirty="0" smtClean="0"/>
              <a:t>.</a:t>
            </a:r>
          </a:p>
          <a:p>
            <a:pPr algn="ctr"/>
            <a:r>
              <a:rPr lang="es-ES" dirty="0" smtClean="0">
                <a:solidFill>
                  <a:srgbClr val="C00000"/>
                </a:solidFill>
              </a:rPr>
              <a:t>data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30428" y="1138429"/>
            <a:ext cx="3934694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</a:rPr>
              <a:t>2</a:t>
            </a:r>
            <a:r>
              <a:rPr lang="es-ES" sz="2400" dirty="0" smtClean="0">
                <a:solidFill>
                  <a:srgbClr val="C00000"/>
                </a:solidFill>
              </a:rPr>
              <a:t>. Traducción al </a:t>
            </a:r>
            <a:r>
              <a:rPr lang="es-ES" sz="2400" dirty="0">
                <a:solidFill>
                  <a:srgbClr val="C00000"/>
                </a:solidFill>
              </a:rPr>
              <a:t>nuevo </a:t>
            </a:r>
            <a:r>
              <a:rPr lang="es-ES" sz="2400" dirty="0" smtClean="0">
                <a:solidFill>
                  <a:srgbClr val="C00000"/>
                </a:solidFill>
              </a:rPr>
              <a:t>modelo</a:t>
            </a:r>
            <a:endParaRPr lang="es-ES" sz="2400" dirty="0">
              <a:solidFill>
                <a:srgbClr val="C00000"/>
              </a:solidFill>
            </a:endParaRPr>
          </a:p>
        </p:txBody>
      </p:sp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36124"/>
              </p:ext>
            </p:extLst>
          </p:nvPr>
        </p:nvGraphicFramePr>
        <p:xfrm>
          <a:off x="616520" y="3650061"/>
          <a:ext cx="3848602" cy="2560320"/>
        </p:xfrm>
        <a:graphic>
          <a:graphicData uri="http://schemas.openxmlformats.org/drawingml/2006/table">
            <a:tbl>
              <a:tblPr/>
              <a:tblGrid>
                <a:gridCol w="3848602"/>
              </a:tblGrid>
              <a:tr h="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{"v1": "CU1",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v2": 1,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v3": 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“CU1.1", </a:t>
                      </a: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v4": "CUMED",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v5": "S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",</a:t>
                      </a: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"v6": "as",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v10": 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s-ES" alt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Guerra Valdés, R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“</a:t>
                      </a: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}</a:t>
                      </a:r>
                      <a:endParaRPr lang="es-E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04400"/>
              </p:ext>
            </p:extLst>
          </p:nvPr>
        </p:nvGraphicFramePr>
        <p:xfrm>
          <a:off x="5268682" y="3648705"/>
          <a:ext cx="6895609" cy="3108960"/>
        </p:xfrm>
        <a:graphic>
          <a:graphicData uri="http://schemas.openxmlformats.org/drawingml/2006/table">
            <a:tbl>
              <a:tblPr/>
              <a:tblGrid>
                <a:gridCol w="6895609"/>
              </a:tblGrid>
              <a:tr h="0"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{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E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provider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": 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s-ES" sz="18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branchCode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"CU1", </a:t>
                      </a:r>
                      <a:r>
                        <a:rPr lang="es-E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"@</a:t>
                      </a:r>
                      <a:r>
                        <a:rPr lang="es-ES" sz="1800" b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s-ES" sz="1800" b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r>
                        <a:rPr lang="es-E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_id": 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1,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E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localtedIn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":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s-ES" sz="18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institution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{"</a:t>
                      </a:r>
                      <a:r>
                        <a:rPr lang="es-ES" sz="18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branchCode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"CU1.1", </a:t>
                      </a:r>
                    </a:p>
                    <a:p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lang="es-E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"@</a:t>
                      </a:r>
                      <a:r>
                        <a:rPr lang="es-ES" sz="1800" b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s-ES" sz="1800" b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"}}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, </a:t>
                      </a:r>
                    </a:p>
                    <a:p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E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database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": </a:t>
                      </a:r>
                      <a:r>
                        <a:rPr lang="es-E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"CUMED", 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E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typeOfLiterature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":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s-ES" sz="18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"S", "</a:t>
                      </a:r>
                      <a:r>
                        <a:rPr lang="es-ES" sz="18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":"Serie periódica"},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ES" sz="18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levelOfTreatment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":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s-ES" sz="18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"as", "</a:t>
                      </a:r>
                      <a:r>
                        <a:rPr lang="es-ES" sz="18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"Nivel analítico de serie"}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, </a:t>
                      </a: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@</a:t>
                      </a:r>
                      <a:r>
                        <a:rPr lang="es-E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type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: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E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Article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”,</a:t>
                      </a: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ES" sz="18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":{"</a:t>
                      </a:r>
                      <a:r>
                        <a:rPr lang="es-ES" sz="180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s-ES" alt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Guerra Valdés, R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s-E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"@</a:t>
                      </a:r>
                      <a:r>
                        <a:rPr lang="es-ES" sz="1800" b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s-ES" sz="1800" b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s-E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"},</a:t>
                      </a:r>
                      <a:endParaRPr lang="es-E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}</a:t>
                      </a:r>
                      <a:endParaRPr lang="es-E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530428" y="1568431"/>
            <a:ext cx="1006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Se traduce cada campo a su </a:t>
            </a:r>
            <a:r>
              <a:rPr lang="es-ES" sz="2000" i="1" dirty="0" smtClean="0">
                <a:solidFill>
                  <a:srgbClr val="C00000"/>
                </a:solidFill>
              </a:rPr>
              <a:t>nombre</a:t>
            </a:r>
            <a:r>
              <a:rPr lang="es-ES" sz="2000" dirty="0" smtClean="0">
                <a:solidFill>
                  <a:srgbClr val="C00000"/>
                </a:solidFill>
              </a:rPr>
              <a:t> </a:t>
            </a:r>
            <a:r>
              <a:rPr lang="es-ES" sz="2000" dirty="0" smtClean="0"/>
              <a:t>en el nuevo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Se identifican las entidades con su </a:t>
            </a:r>
            <a:r>
              <a:rPr lang="es-ES" sz="2000" i="1" dirty="0" smtClean="0">
                <a:solidFill>
                  <a:srgbClr val="C00000"/>
                </a:solidFill>
              </a:rPr>
              <a:t>@</a:t>
            </a:r>
            <a:r>
              <a:rPr lang="es-ES" sz="2000" i="1" dirty="0" err="1" smtClean="0">
                <a:solidFill>
                  <a:srgbClr val="C00000"/>
                </a:solidFill>
              </a:rPr>
              <a:t>type</a:t>
            </a:r>
            <a:r>
              <a:rPr lang="es-ES" sz="2000" i="1" dirty="0" smtClean="0">
                <a:solidFill>
                  <a:srgbClr val="C00000"/>
                </a:solidFill>
              </a:rPr>
              <a:t> </a:t>
            </a:r>
            <a:r>
              <a:rPr lang="es-ES" sz="2000" dirty="0" smtClean="0"/>
              <a:t>correspondiente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327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Migración</a:t>
            </a:r>
            <a:endParaRPr lang="es-ES" dirty="0"/>
          </a:p>
        </p:txBody>
      </p:sp>
      <p:sp>
        <p:nvSpPr>
          <p:cNvPr id="29" name="Almacenamiento interno 28"/>
          <p:cNvSpPr/>
          <p:nvPr/>
        </p:nvSpPr>
        <p:spPr>
          <a:xfrm>
            <a:off x="506683" y="2761327"/>
            <a:ext cx="1309295" cy="813211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err="1" smtClean="0"/>
              <a:t>Document</a:t>
            </a:r>
            <a:r>
              <a:rPr lang="es-ES" dirty="0" smtClean="0"/>
              <a:t>.</a:t>
            </a:r>
          </a:p>
          <a:p>
            <a:pPr algn="ctr"/>
            <a:r>
              <a:rPr lang="es-ES" dirty="0" smtClean="0"/>
              <a:t>data</a:t>
            </a:r>
            <a:endParaRPr lang="es-ES" dirty="0"/>
          </a:p>
        </p:txBody>
      </p:sp>
      <p:sp>
        <p:nvSpPr>
          <p:cNvPr id="45" name="Rombo 44"/>
          <p:cNvSpPr/>
          <p:nvPr/>
        </p:nvSpPr>
        <p:spPr>
          <a:xfrm>
            <a:off x="7980227" y="2867202"/>
            <a:ext cx="1497009" cy="64357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Existe?</a:t>
            </a:r>
            <a:endParaRPr lang="es-ES" dirty="0"/>
          </a:p>
        </p:txBody>
      </p:sp>
      <p:cxnSp>
        <p:nvCxnSpPr>
          <p:cNvPr id="48" name="Conector recto de flecha 47"/>
          <p:cNvCxnSpPr>
            <a:stCxn id="45" idx="2"/>
            <a:endCxn id="49" idx="0"/>
          </p:cNvCxnSpPr>
          <p:nvPr/>
        </p:nvCxnSpPr>
        <p:spPr>
          <a:xfrm>
            <a:off x="8728732" y="3510775"/>
            <a:ext cx="26923" cy="149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/>
          <p:cNvSpPr/>
          <p:nvPr/>
        </p:nvSpPr>
        <p:spPr>
          <a:xfrm>
            <a:off x="6649346" y="5003090"/>
            <a:ext cx="4212618" cy="6032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Asignar URI</a:t>
            </a:r>
          </a:p>
          <a:p>
            <a:pPr algn="ctr"/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http://lilacs.sld.cu/tipo_entidad/id_entidad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8355378" y="3535901"/>
            <a:ext cx="51435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394096" y="2809670"/>
            <a:ext cx="51435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71" name="Conector recto de flecha 70"/>
          <p:cNvCxnSpPr>
            <a:stCxn id="45" idx="3"/>
            <a:endCxn id="116" idx="1"/>
          </p:cNvCxnSpPr>
          <p:nvPr/>
        </p:nvCxnSpPr>
        <p:spPr>
          <a:xfrm>
            <a:off x="9477236" y="3188989"/>
            <a:ext cx="281100" cy="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lmacenamiento interno 115"/>
          <p:cNvSpPr/>
          <p:nvPr/>
        </p:nvSpPr>
        <p:spPr>
          <a:xfrm>
            <a:off x="9758336" y="2790784"/>
            <a:ext cx="2070499" cy="813211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err="1" smtClean="0"/>
              <a:t>tmp_Organization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30428" y="1138429"/>
            <a:ext cx="3934694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</a:rPr>
              <a:t>3. Asignar URI a las entidades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30428" y="1582501"/>
            <a:ext cx="11370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Los propiedades cuyo rango es una entidad (</a:t>
            </a:r>
            <a:r>
              <a:rPr lang="es-ES" sz="2000" dirty="0" err="1" smtClean="0"/>
              <a:t>document</a:t>
            </a:r>
            <a:r>
              <a:rPr lang="es-ES" sz="2000" dirty="0" smtClean="0"/>
              <a:t>, </a:t>
            </a:r>
            <a:r>
              <a:rPr lang="es-ES" sz="2000" dirty="0" err="1" smtClean="0"/>
              <a:t>person</a:t>
            </a:r>
            <a:r>
              <a:rPr lang="es-ES" sz="2000" dirty="0" smtClean="0"/>
              <a:t>, </a:t>
            </a:r>
            <a:r>
              <a:rPr lang="es-ES" sz="2000" dirty="0" err="1" smtClean="0"/>
              <a:t>organization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event</a:t>
            </a:r>
            <a:r>
              <a:rPr lang="es-ES" sz="2000" dirty="0" smtClean="0"/>
              <a:t>, </a:t>
            </a:r>
            <a:r>
              <a:rPr lang="es-ES" sz="2000" dirty="0" err="1" smtClean="0"/>
              <a:t>project</a:t>
            </a:r>
            <a:r>
              <a:rPr lang="es-ES" sz="2000" dirty="0" smtClean="0"/>
              <a:t>) se buscan en la tabla correspondiente, si existe se le asigna su URI (@id) y si no se guarda en la tabla temporal.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621769" y="2886234"/>
            <a:ext cx="2032131" cy="60551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Buscar</a:t>
            </a:r>
          </a:p>
          <a:p>
            <a:pPr algn="ctr"/>
            <a:r>
              <a:rPr lang="es-ES" dirty="0" err="1" smtClean="0"/>
              <a:t>branchCode</a:t>
            </a:r>
            <a:r>
              <a:rPr lang="es-ES" dirty="0" smtClean="0"/>
              <a:t>=CU1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1928752" y="3147522"/>
            <a:ext cx="3401377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accent6">
                    <a:lumMod val="50000"/>
                  </a:schemeClr>
                </a:solidFill>
              </a:rPr>
              <a:t>provider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": {"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branchCode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": "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CU1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@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": "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"}</a:t>
            </a:r>
          </a:p>
        </p:txBody>
      </p:sp>
      <p:sp>
        <p:nvSpPr>
          <p:cNvPr id="41" name="Almacenamiento interno 40"/>
          <p:cNvSpPr/>
          <p:nvPr/>
        </p:nvSpPr>
        <p:spPr>
          <a:xfrm>
            <a:off x="5821451" y="3680197"/>
            <a:ext cx="1632765" cy="813211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err="1" smtClean="0"/>
              <a:t>Organization</a:t>
            </a:r>
            <a:r>
              <a:rPr lang="es-ES" dirty="0" smtClean="0"/>
              <a:t>.</a:t>
            </a:r>
          </a:p>
          <a:p>
            <a:pPr algn="ctr"/>
            <a:r>
              <a:rPr lang="es-ES" dirty="0" smtClean="0"/>
              <a:t>data</a:t>
            </a:r>
            <a:endParaRPr lang="es-ES" dirty="0"/>
          </a:p>
        </p:txBody>
      </p:sp>
      <p:sp>
        <p:nvSpPr>
          <p:cNvPr id="55" name="Rectángulo 54"/>
          <p:cNvSpPr/>
          <p:nvPr/>
        </p:nvSpPr>
        <p:spPr>
          <a:xfrm>
            <a:off x="1110158" y="5410389"/>
            <a:ext cx="565877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accent6">
                    <a:lumMod val="50000"/>
                  </a:schemeClr>
                </a:solidFill>
              </a:rPr>
              <a:t>provider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": 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@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es-ES" dirty="0" err="1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http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://lilacs.sld.cu/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organizations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/1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                "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branchCode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": "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CU1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, "@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": "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"}</a:t>
            </a:r>
          </a:p>
        </p:txBody>
      </p:sp>
      <p:cxnSp>
        <p:nvCxnSpPr>
          <p:cNvPr id="59" name="Conector recto de flecha 58"/>
          <p:cNvCxnSpPr>
            <a:stCxn id="14" idx="2"/>
            <a:endCxn id="41" idx="0"/>
          </p:cNvCxnSpPr>
          <p:nvPr/>
        </p:nvCxnSpPr>
        <p:spPr>
          <a:xfrm flipH="1">
            <a:off x="6637834" y="3491744"/>
            <a:ext cx="1" cy="18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4" idx="3"/>
            <a:endCxn id="45" idx="1"/>
          </p:cNvCxnSpPr>
          <p:nvPr/>
        </p:nvCxnSpPr>
        <p:spPr>
          <a:xfrm>
            <a:off x="7653900" y="3188989"/>
            <a:ext cx="32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9758336" y="3491744"/>
            <a:ext cx="2070499" cy="121073"/>
          </a:xfrm>
          <a:prstGeom prst="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de flecha 100"/>
          <p:cNvCxnSpPr>
            <a:stCxn id="29" idx="3"/>
            <a:endCxn id="14" idx="1"/>
          </p:cNvCxnSpPr>
          <p:nvPr/>
        </p:nvCxnSpPr>
        <p:spPr>
          <a:xfrm>
            <a:off x="1815978" y="3167933"/>
            <a:ext cx="3805791" cy="2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49" idx="1"/>
            <a:endCxn id="29" idx="2"/>
          </p:cNvCxnSpPr>
          <p:nvPr/>
        </p:nvCxnSpPr>
        <p:spPr>
          <a:xfrm rot="10800000">
            <a:off x="1161332" y="3574539"/>
            <a:ext cx="5488015" cy="1730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ás 22"/>
          <p:cNvSpPr/>
          <p:nvPr/>
        </p:nvSpPr>
        <p:spPr>
          <a:xfrm>
            <a:off x="9476450" y="3431119"/>
            <a:ext cx="216000" cy="216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4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Migración</a:t>
            </a:r>
            <a:endParaRPr lang="es-ES" dirty="0"/>
          </a:p>
        </p:txBody>
      </p:sp>
      <p:sp>
        <p:nvSpPr>
          <p:cNvPr id="90" name="Operación manual 89"/>
          <p:cNvSpPr/>
          <p:nvPr/>
        </p:nvSpPr>
        <p:spPr>
          <a:xfrm>
            <a:off x="4093403" y="2018337"/>
            <a:ext cx="1710207" cy="710122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Validación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30427" y="1138429"/>
            <a:ext cx="6341427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</a:rPr>
              <a:t>4</a:t>
            </a:r>
            <a:r>
              <a:rPr lang="es-ES" sz="2400" dirty="0" smtClean="0">
                <a:solidFill>
                  <a:srgbClr val="C00000"/>
                </a:solidFill>
              </a:rPr>
              <a:t>. Validación de datos de tablas temporales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6871854" y="1768376"/>
            <a:ext cx="5320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Es un proceso, donde un usuario con conocimiento de la base de datos chequea la información. Marca los que son correctos y los que son iguales.</a:t>
            </a:r>
          </a:p>
        </p:txBody>
      </p: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84998"/>
              </p:ext>
            </p:extLst>
          </p:nvPr>
        </p:nvGraphicFramePr>
        <p:xfrm>
          <a:off x="327085" y="3420078"/>
          <a:ext cx="11566890" cy="3081476"/>
        </p:xfrm>
        <a:graphic>
          <a:graphicData uri="http://schemas.openxmlformats.org/drawingml/2006/table">
            <a:tbl>
              <a:tblPr/>
              <a:tblGrid>
                <a:gridCol w="456295"/>
                <a:gridCol w="8174482"/>
                <a:gridCol w="776478"/>
                <a:gridCol w="881380"/>
                <a:gridCol w="1278255"/>
              </a:tblGrid>
              <a:tr h="342691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es-E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data</a:t>
                      </a:r>
                      <a:endParaRPr lang="es-E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isValid</a:t>
                      </a:r>
                      <a:endParaRPr lang="es-E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sameAs</a:t>
                      </a:r>
                      <a:endParaRPr lang="es-E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inDocument</a:t>
                      </a:r>
                      <a:endParaRPr lang="es-E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683">
                <a:tc>
                  <a:txBody>
                    <a:bodyPr/>
                    <a:lstStyle/>
                    <a:p>
                      <a:r>
                        <a:rPr lang="es-ES" sz="160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{"</a:t>
                      </a:r>
                      <a:r>
                        <a:rPr lang="es-ES" sz="1600" dirty="0" err="1"/>
                        <a:t>name</a:t>
                      </a:r>
                      <a:r>
                        <a:rPr lang="es-ES" sz="1600" dirty="0"/>
                        <a:t>": "Hospital Universitario </a:t>
                      </a:r>
                      <a:r>
                        <a:rPr lang="es-ES" sz="1600" dirty="0" err="1"/>
                        <a:t>Gineco</a:t>
                      </a:r>
                      <a:r>
                        <a:rPr lang="es-ES" sz="1600" dirty="0"/>
                        <a:t>- Obstétrico Mariana Grajales", "@</a:t>
                      </a:r>
                      <a:r>
                        <a:rPr lang="es-ES" sz="1600" dirty="0" err="1"/>
                        <a:t>type</a:t>
                      </a:r>
                      <a:r>
                        <a:rPr lang="es-ES" sz="1600" dirty="0"/>
                        <a:t>": "</a:t>
                      </a:r>
                      <a:r>
                        <a:rPr lang="es-ES" sz="1600" dirty="0" err="1"/>
                        <a:t>Organization</a:t>
                      </a:r>
                      <a:r>
                        <a:rPr lang="es-ES" sz="1600" dirty="0"/>
                        <a:t>"}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24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[51]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2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C00000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{"</a:t>
                      </a:r>
                      <a:r>
                        <a:rPr lang="es-ES" sz="1600" dirty="0" err="1"/>
                        <a:t>name</a:t>
                      </a:r>
                      <a:r>
                        <a:rPr lang="es-ES" sz="1600" dirty="0"/>
                        <a:t>": "Hospital Universitario </a:t>
                      </a:r>
                      <a:r>
                        <a:rPr lang="es-ES" sz="1600" dirty="0" err="1"/>
                        <a:t>Gineco</a:t>
                      </a:r>
                      <a:r>
                        <a:rPr lang="es-ES" sz="1600" dirty="0"/>
                        <a:t>-Obstétrico Mariana Grajales", "@</a:t>
                      </a:r>
                      <a:r>
                        <a:rPr lang="es-ES" sz="1600" dirty="0" err="1"/>
                        <a:t>type</a:t>
                      </a:r>
                      <a:r>
                        <a:rPr lang="es-ES" sz="1600" dirty="0"/>
                        <a:t>": "</a:t>
                      </a:r>
                      <a:r>
                        <a:rPr lang="es-ES" sz="1600" dirty="0" err="1"/>
                        <a:t>Organization</a:t>
                      </a:r>
                      <a:r>
                        <a:rPr lang="es-ES" sz="1600" dirty="0"/>
                        <a:t>"}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[52]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43">
                <a:tc>
                  <a:txBody>
                    <a:bodyPr/>
                    <a:lstStyle/>
                    <a:p>
                      <a:r>
                        <a:rPr lang="es-E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{"name": "ICBP Victoria de Giron", "@type": "Organization"}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[12]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6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{"name": "ICBP Victoria de Girón", "@type": "Organization"}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[</a:t>
                      </a:r>
                      <a:r>
                        <a:rPr lang="es-ES" sz="1600" dirty="0" smtClean="0"/>
                        <a:t>1,2,7,19,21]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22">
                <a:tc>
                  <a:txBody>
                    <a:bodyPr/>
                    <a:lstStyle/>
                    <a:p>
                      <a:r>
                        <a:rPr lang="es-ES" sz="16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{"</a:t>
                      </a:r>
                      <a:r>
                        <a:rPr lang="es-ES" sz="1600" dirty="0" err="1"/>
                        <a:t>name</a:t>
                      </a:r>
                      <a:r>
                        <a:rPr lang="es-ES" sz="1600" dirty="0"/>
                        <a:t>": "ICBP </a:t>
                      </a:r>
                      <a:r>
                        <a:rPr lang="es-ES" sz="1600" dirty="0" err="1"/>
                        <a:t>Victroria</a:t>
                      </a:r>
                      <a:r>
                        <a:rPr lang="es-ES" sz="1600" dirty="0"/>
                        <a:t> de Girón", "@</a:t>
                      </a:r>
                      <a:r>
                        <a:rPr lang="es-ES" sz="1600" dirty="0" err="1"/>
                        <a:t>type</a:t>
                      </a:r>
                      <a:r>
                        <a:rPr lang="es-ES" sz="1600" dirty="0"/>
                        <a:t>": "</a:t>
                      </a:r>
                      <a:r>
                        <a:rPr lang="es-ES" sz="1600" dirty="0" err="1"/>
                        <a:t>Organization</a:t>
                      </a:r>
                      <a:r>
                        <a:rPr lang="es-ES" sz="1600" dirty="0"/>
                        <a:t>"}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[32]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46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{"</a:t>
                      </a:r>
                      <a:r>
                        <a:rPr lang="es-ES" sz="1600" dirty="0" err="1" smtClean="0"/>
                        <a:t>name</a:t>
                      </a:r>
                      <a:r>
                        <a:rPr lang="es-ES" sz="1600" dirty="0" smtClean="0"/>
                        <a:t>": “</a:t>
                      </a:r>
                      <a:r>
                        <a:rPr lang="es-ES" sz="1600" dirty="0" err="1" smtClean="0"/>
                        <a:t>Wx</a:t>
                      </a:r>
                      <a:r>
                        <a:rPr lang="es-ES" sz="1600" dirty="0" smtClean="0"/>
                        <a:t>", "@</a:t>
                      </a:r>
                      <a:r>
                        <a:rPr lang="es-ES" sz="1600" dirty="0" err="1" smtClean="0"/>
                        <a:t>type</a:t>
                      </a:r>
                      <a:r>
                        <a:rPr lang="es-ES" sz="1600" dirty="0" smtClean="0"/>
                        <a:t>": "</a:t>
                      </a:r>
                      <a:r>
                        <a:rPr lang="es-ES" sz="1600" dirty="0" err="1" smtClean="0"/>
                        <a:t>Organization</a:t>
                      </a:r>
                      <a:r>
                        <a:rPr lang="es-ES" sz="1600" dirty="0" smtClean="0"/>
                        <a:t>"}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[36]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06564"/>
              </p:ext>
            </p:extLst>
          </p:nvPr>
        </p:nvGraphicFramePr>
        <p:xfrm>
          <a:off x="838200" y="1608455"/>
          <a:ext cx="22081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9999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tmp_entidad</a:t>
                      </a:r>
                      <a:endParaRPr lang="es-E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data</a:t>
                      </a:r>
                      <a:endParaRPr lang="es-E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isValid</a:t>
                      </a:r>
                      <a:endParaRPr lang="es-ES" b="0" i="1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sameAs</a:t>
                      </a:r>
                      <a:endParaRPr lang="es-ES" b="0" i="1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 flipV="1">
            <a:off x="3034145" y="2119745"/>
            <a:ext cx="1080655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90" idx="1"/>
          </p:cNvCxnSpPr>
          <p:nvPr/>
        </p:nvCxnSpPr>
        <p:spPr>
          <a:xfrm rot="10800000" flipV="1">
            <a:off x="3034146" y="2373398"/>
            <a:ext cx="1230279" cy="217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90" idx="1"/>
          </p:cNvCxnSpPr>
          <p:nvPr/>
        </p:nvCxnSpPr>
        <p:spPr>
          <a:xfrm rot="10800000" flipV="1">
            <a:off x="3034146" y="2373397"/>
            <a:ext cx="1230279" cy="543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0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3248"/>
          </a:xfrm>
        </p:spPr>
        <p:txBody>
          <a:bodyPr>
            <a:normAutofit/>
          </a:bodyPr>
          <a:lstStyle/>
          <a:p>
            <a:r>
              <a:rPr lang="es-ES" dirty="0" smtClean="0"/>
              <a:t>Crear el nuevo modelo de datos de LILACS basado en los </a:t>
            </a:r>
            <a:r>
              <a:rPr lang="es-ES" i="1" dirty="0" smtClean="0">
                <a:solidFill>
                  <a:srgbClr val="C00000"/>
                </a:solidFill>
              </a:rPr>
              <a:t>estándares de la Web Semántica</a:t>
            </a:r>
            <a:r>
              <a:rPr lang="es-ES" dirty="0" smtClean="0"/>
              <a:t>; </a:t>
            </a:r>
          </a:p>
          <a:p>
            <a:r>
              <a:rPr lang="es-ES" dirty="0"/>
              <a:t>p</a:t>
            </a:r>
            <a:r>
              <a:rPr lang="es-ES" dirty="0" smtClean="0"/>
              <a:t>ara publicar sus datos como </a:t>
            </a:r>
            <a:r>
              <a:rPr lang="es-ES" i="1" dirty="0">
                <a:solidFill>
                  <a:srgbClr val="C00000"/>
                </a:solidFill>
              </a:rPr>
              <a:t>datos </a:t>
            </a:r>
            <a:r>
              <a:rPr lang="es-ES" i="1" dirty="0" smtClean="0">
                <a:solidFill>
                  <a:srgbClr val="C00000"/>
                </a:solidFill>
              </a:rPr>
              <a:t>enlazados</a:t>
            </a:r>
            <a:r>
              <a:rPr lang="es-ES" dirty="0" smtClean="0"/>
              <a:t>, </a:t>
            </a:r>
          </a:p>
          <a:p>
            <a:r>
              <a:rPr lang="es-ES" dirty="0" smtClean="0"/>
              <a:t>de modo que puedan ser </a:t>
            </a:r>
            <a:r>
              <a:rPr lang="es-ES" dirty="0"/>
              <a:t>recolectados y procesados por </a:t>
            </a:r>
            <a:r>
              <a:rPr lang="es-ES" dirty="0" smtClean="0"/>
              <a:t>aplicaciones,</a:t>
            </a:r>
          </a:p>
          <a:p>
            <a:r>
              <a:rPr lang="es-ES" dirty="0" smtClean="0"/>
              <a:t>fomentando su conexión con otros conjuntos de datos y</a:t>
            </a:r>
          </a:p>
          <a:p>
            <a:r>
              <a:rPr lang="es-ES" dirty="0" smtClean="0"/>
              <a:t>aumentando </a:t>
            </a:r>
            <a:r>
              <a:rPr lang="es-ES" dirty="0"/>
              <a:t>así su presencia y relevancia.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61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Migración</a:t>
            </a:r>
            <a:endParaRPr lang="es-ES" dirty="0"/>
          </a:p>
        </p:txBody>
      </p:sp>
      <p:sp>
        <p:nvSpPr>
          <p:cNvPr id="124" name="Rombo 123"/>
          <p:cNvSpPr/>
          <p:nvPr/>
        </p:nvSpPr>
        <p:spPr>
          <a:xfrm>
            <a:off x="3972961" y="1918429"/>
            <a:ext cx="1830761" cy="82631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Entidad válida?</a:t>
            </a:r>
            <a:endParaRPr lang="es-ES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5860764" y="1968630"/>
            <a:ext cx="51435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131" name="Almacenamiento interno 130"/>
          <p:cNvSpPr/>
          <p:nvPr/>
        </p:nvSpPr>
        <p:spPr>
          <a:xfrm>
            <a:off x="1655473" y="3083155"/>
            <a:ext cx="1601881" cy="813211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entidad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30427" y="1172417"/>
            <a:ext cx="6341427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</a:rPr>
              <a:t>5. Procesar datos validados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410731" y="2125301"/>
            <a:ext cx="959890" cy="425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Unificar</a:t>
            </a:r>
            <a:endParaRPr lang="es-ES" dirty="0"/>
          </a:p>
        </p:txBody>
      </p:sp>
      <p:cxnSp>
        <p:nvCxnSpPr>
          <p:cNvPr id="12" name="Conector recto de flecha 11"/>
          <p:cNvCxnSpPr>
            <a:stCxn id="50" idx="2"/>
            <a:endCxn id="55" idx="0"/>
          </p:cNvCxnSpPr>
          <p:nvPr/>
        </p:nvCxnSpPr>
        <p:spPr>
          <a:xfrm>
            <a:off x="7098851" y="2746284"/>
            <a:ext cx="0" cy="45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20" idx="3"/>
            <a:endCxn id="124" idx="1"/>
          </p:cNvCxnSpPr>
          <p:nvPr/>
        </p:nvCxnSpPr>
        <p:spPr>
          <a:xfrm flipV="1">
            <a:off x="3314871" y="2331586"/>
            <a:ext cx="658090" cy="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4" idx="3"/>
            <a:endCxn id="50" idx="1"/>
          </p:cNvCxnSpPr>
          <p:nvPr/>
        </p:nvCxnSpPr>
        <p:spPr>
          <a:xfrm>
            <a:off x="5803722" y="2331586"/>
            <a:ext cx="386998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mbo 49"/>
          <p:cNvSpPr/>
          <p:nvPr/>
        </p:nvSpPr>
        <p:spPr>
          <a:xfrm>
            <a:off x="6190720" y="1919971"/>
            <a:ext cx="1816262" cy="82631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err="1" smtClean="0"/>
              <a:t>sameAs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8079763" y="2001334"/>
            <a:ext cx="51435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cxnSp>
        <p:nvCxnSpPr>
          <p:cNvPr id="53" name="Conector recto de flecha 52"/>
          <p:cNvCxnSpPr>
            <a:stCxn id="50" idx="3"/>
            <a:endCxn id="8" idx="1"/>
          </p:cNvCxnSpPr>
          <p:nvPr/>
        </p:nvCxnSpPr>
        <p:spPr>
          <a:xfrm>
            <a:off x="8006982" y="2333128"/>
            <a:ext cx="403749" cy="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748974" y="2768674"/>
            <a:ext cx="51435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55" name="Rectángulo 54"/>
          <p:cNvSpPr/>
          <p:nvPr/>
        </p:nvSpPr>
        <p:spPr>
          <a:xfrm>
            <a:off x="6253723" y="3199584"/>
            <a:ext cx="1690255" cy="5996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Pasar a tabla definitiva</a:t>
            </a:r>
            <a:endParaRPr lang="es-ES" dirty="0"/>
          </a:p>
        </p:txBody>
      </p:sp>
      <p:cxnSp>
        <p:nvCxnSpPr>
          <p:cNvPr id="61" name="Conector recto de flecha 60"/>
          <p:cNvCxnSpPr>
            <a:stCxn id="55" idx="1"/>
            <a:endCxn id="131" idx="3"/>
          </p:cNvCxnSpPr>
          <p:nvPr/>
        </p:nvCxnSpPr>
        <p:spPr>
          <a:xfrm flipH="1" flipV="1">
            <a:off x="3257354" y="3489761"/>
            <a:ext cx="2996369" cy="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94719"/>
              </p:ext>
            </p:extLst>
          </p:nvPr>
        </p:nvGraphicFramePr>
        <p:xfrm>
          <a:off x="472478" y="4324611"/>
          <a:ext cx="11247044" cy="1827897"/>
        </p:xfrm>
        <a:graphic>
          <a:graphicData uri="http://schemas.openxmlformats.org/drawingml/2006/table">
            <a:tbl>
              <a:tblPr/>
              <a:tblGrid>
                <a:gridCol w="310495"/>
                <a:gridCol w="8101197"/>
                <a:gridCol w="687342"/>
                <a:gridCol w="983672"/>
                <a:gridCol w="1164338"/>
              </a:tblGrid>
              <a:tr h="342691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es-E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data</a:t>
                      </a:r>
                      <a:endParaRPr lang="es-E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isValid</a:t>
                      </a:r>
                      <a:endParaRPr lang="es-E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sameAs</a:t>
                      </a:r>
                      <a:endParaRPr lang="es-E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inDocument</a:t>
                      </a:r>
                      <a:endParaRPr lang="es-E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25">
                <a:tc>
                  <a:txBody>
                    <a:bodyPr/>
                    <a:lstStyle/>
                    <a:p>
                      <a:r>
                        <a:rPr lang="es-ES" sz="1600" dirty="0"/>
                        <a:t>24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{"</a:t>
                      </a:r>
                      <a:r>
                        <a:rPr lang="es-ES" sz="1600" dirty="0" err="1"/>
                        <a:t>name</a:t>
                      </a:r>
                      <a:r>
                        <a:rPr lang="es-ES" sz="1600" dirty="0"/>
                        <a:t>": "Hospital Universitario </a:t>
                      </a:r>
                      <a:r>
                        <a:rPr lang="es-ES" sz="1600" dirty="0" err="1"/>
                        <a:t>Gineco</a:t>
                      </a:r>
                      <a:r>
                        <a:rPr lang="es-ES" sz="1600" dirty="0"/>
                        <a:t>-Obstétrico Mariana Grajales", "@</a:t>
                      </a:r>
                      <a:r>
                        <a:rPr lang="es-ES" sz="1600" dirty="0" err="1"/>
                        <a:t>type</a:t>
                      </a:r>
                      <a:r>
                        <a:rPr lang="es-ES" sz="1600" dirty="0"/>
                        <a:t>": "</a:t>
                      </a:r>
                      <a:r>
                        <a:rPr lang="es-ES" sz="1600" dirty="0" err="1" smtClean="0"/>
                        <a:t>Organization</a:t>
                      </a:r>
                      <a:r>
                        <a:rPr lang="es-ES" sz="1600" dirty="0" smtClean="0"/>
                        <a:t>“, “</a:t>
                      </a:r>
                      <a:r>
                        <a:rPr lang="es-ES" sz="16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alternateName</a:t>
                      </a:r>
                      <a:r>
                        <a:rPr lang="es-ES" sz="1600" dirty="0" smtClean="0"/>
                        <a:t>”:"Hospital Universitario </a:t>
                      </a:r>
                      <a:r>
                        <a:rPr lang="es-ES" sz="1600" dirty="0" err="1" smtClean="0"/>
                        <a:t>Gineco</a:t>
                      </a:r>
                      <a:r>
                        <a:rPr lang="es-ES" sz="1600" dirty="0" smtClean="0"/>
                        <a:t>- Obstétrico Mariana Grajales"}</a:t>
                      </a:r>
                      <a:endParaRPr lang="es-ES" sz="1600"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[52,</a:t>
                      </a:r>
                      <a:r>
                        <a:rPr lang="es-E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51</a:t>
                      </a:r>
                      <a:r>
                        <a:rPr lang="es-ES" sz="1600" dirty="0" smtClean="0"/>
                        <a:t>]</a:t>
                      </a:r>
                      <a:endParaRPr lang="es-ES" sz="1600"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6"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{"</a:t>
                      </a:r>
                      <a:r>
                        <a:rPr lang="es-ES" sz="1600" dirty="0" err="1"/>
                        <a:t>name</a:t>
                      </a:r>
                      <a:r>
                        <a:rPr lang="es-ES" sz="1600" dirty="0"/>
                        <a:t>": "ICBP Victoria de Girón", "@</a:t>
                      </a:r>
                      <a:r>
                        <a:rPr lang="es-ES" sz="1600" dirty="0" err="1"/>
                        <a:t>type</a:t>
                      </a:r>
                      <a:r>
                        <a:rPr lang="es-ES" sz="1600" dirty="0"/>
                        <a:t>": "</a:t>
                      </a:r>
                      <a:r>
                        <a:rPr lang="es-ES" sz="1600" dirty="0" err="1" smtClean="0"/>
                        <a:t>Organization</a:t>
                      </a:r>
                      <a:r>
                        <a:rPr lang="es-ES" sz="1600" dirty="0" smtClean="0"/>
                        <a:t>“,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/>
                        <a:t>“</a:t>
                      </a:r>
                      <a:r>
                        <a:rPr lang="en-US" sz="16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alternateName</a:t>
                      </a:r>
                      <a:r>
                        <a:rPr lang="en-US" sz="1600" dirty="0" smtClean="0"/>
                        <a:t>": ["ICBP Victoria de </a:t>
                      </a:r>
                      <a:r>
                        <a:rPr lang="en-US" sz="1600" dirty="0" err="1" smtClean="0"/>
                        <a:t>Giron</a:t>
                      </a:r>
                      <a:r>
                        <a:rPr lang="en-US" sz="1600" dirty="0" smtClean="0"/>
                        <a:t>“, </a:t>
                      </a:r>
                      <a:r>
                        <a:rPr lang="es-ES" sz="1600" dirty="0" smtClean="0"/>
                        <a:t>"ICBP </a:t>
                      </a:r>
                      <a:r>
                        <a:rPr lang="es-ES" sz="1600" dirty="0" err="1" smtClean="0"/>
                        <a:t>Victroria</a:t>
                      </a:r>
                      <a:r>
                        <a:rPr lang="es-ES" sz="1600" dirty="0" smtClean="0"/>
                        <a:t> de Girón"</a:t>
                      </a:r>
                      <a:r>
                        <a:rPr lang="en-US" sz="1600" dirty="0" smtClean="0"/>
                        <a:t>]</a:t>
                      </a:r>
                      <a:r>
                        <a:rPr lang="es-ES" sz="1600" dirty="0" smtClean="0"/>
                        <a:t>}</a:t>
                      </a:r>
                      <a:endParaRPr lang="es-ES" sz="1600"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[</a:t>
                      </a:r>
                      <a:r>
                        <a:rPr lang="es-ES" sz="1600" dirty="0" smtClean="0"/>
                        <a:t>1,2,7,19,21,</a:t>
                      </a:r>
                      <a:r>
                        <a:rPr lang="es-E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12,32</a:t>
                      </a:r>
                      <a:r>
                        <a:rPr lang="es-ES" sz="1600" dirty="0" smtClean="0"/>
                        <a:t>]</a:t>
                      </a:r>
                      <a:endParaRPr lang="es-ES" sz="1600"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46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{"</a:t>
                      </a:r>
                      <a:r>
                        <a:rPr lang="es-ES" sz="1600" dirty="0" err="1" smtClean="0"/>
                        <a:t>name</a:t>
                      </a:r>
                      <a:r>
                        <a:rPr lang="es-ES" sz="1600" dirty="0" smtClean="0"/>
                        <a:t>": "</a:t>
                      </a:r>
                      <a:r>
                        <a:rPr lang="es-ES" sz="1600" dirty="0" err="1" smtClean="0"/>
                        <a:t>Wx</a:t>
                      </a:r>
                      <a:r>
                        <a:rPr lang="es-ES" sz="1600" dirty="0" smtClean="0"/>
                        <a:t>", "@</a:t>
                      </a:r>
                      <a:r>
                        <a:rPr lang="es-ES" sz="1600" dirty="0" err="1" smtClean="0"/>
                        <a:t>type</a:t>
                      </a:r>
                      <a:r>
                        <a:rPr lang="es-ES" sz="1600" dirty="0" smtClean="0"/>
                        <a:t>": "</a:t>
                      </a:r>
                      <a:r>
                        <a:rPr lang="es-ES" sz="1600" dirty="0" err="1" smtClean="0"/>
                        <a:t>Organization</a:t>
                      </a:r>
                      <a:r>
                        <a:rPr lang="es-ES" sz="1600" dirty="0" smtClean="0"/>
                        <a:t>"}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[36]</a:t>
                      </a:r>
                      <a:endParaRPr lang="es-ES" sz="1600"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4" name="Conector angular 83"/>
          <p:cNvCxnSpPr>
            <a:stCxn id="8" idx="2"/>
          </p:cNvCxnSpPr>
          <p:nvPr/>
        </p:nvCxnSpPr>
        <p:spPr>
          <a:xfrm rot="5400000">
            <a:off x="7852593" y="1796879"/>
            <a:ext cx="284341" cy="1791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lmacenamiento interno 19"/>
          <p:cNvSpPr/>
          <p:nvPr/>
        </p:nvSpPr>
        <p:spPr>
          <a:xfrm>
            <a:off x="1656489" y="1931356"/>
            <a:ext cx="1658382" cy="813211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err="1" smtClean="0"/>
              <a:t>tmp_entidad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44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Migración</a:t>
            </a:r>
            <a:endParaRPr lang="es-ES" dirty="0"/>
          </a:p>
        </p:txBody>
      </p:sp>
      <p:sp>
        <p:nvSpPr>
          <p:cNvPr id="4" name="Cilindro 3"/>
          <p:cNvSpPr/>
          <p:nvPr/>
        </p:nvSpPr>
        <p:spPr>
          <a:xfrm>
            <a:off x="358140" y="1083162"/>
            <a:ext cx="773430" cy="109728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BD ISIS</a:t>
            </a:r>
            <a:endParaRPr lang="es-ES" dirty="0"/>
          </a:p>
        </p:txBody>
      </p:sp>
      <p:cxnSp>
        <p:nvCxnSpPr>
          <p:cNvPr id="7" name="Conector recto de flecha 6"/>
          <p:cNvCxnSpPr>
            <a:stCxn id="4" idx="4"/>
            <a:endCxn id="13" idx="2"/>
          </p:cNvCxnSpPr>
          <p:nvPr/>
        </p:nvCxnSpPr>
        <p:spPr>
          <a:xfrm>
            <a:off x="1131570" y="1631802"/>
            <a:ext cx="1703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371600" y="1203177"/>
            <a:ext cx="140589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Importación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200845" y="1691096"/>
            <a:ext cx="170307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Isis-</a:t>
            </a:r>
            <a:r>
              <a:rPr lang="es-ES" dirty="0" err="1" smtClean="0"/>
              <a:t>oai</a:t>
            </a:r>
            <a:r>
              <a:rPr lang="es-ES" dirty="0" smtClean="0"/>
              <a:t>-</a:t>
            </a:r>
            <a:r>
              <a:rPr lang="es-ES" dirty="0" err="1" smtClean="0"/>
              <a:t>provider</a:t>
            </a:r>
            <a:endParaRPr lang="es-ES" dirty="0"/>
          </a:p>
        </p:txBody>
      </p:sp>
      <p:sp>
        <p:nvSpPr>
          <p:cNvPr id="13" name="Cilindro 12"/>
          <p:cNvSpPr/>
          <p:nvPr/>
        </p:nvSpPr>
        <p:spPr>
          <a:xfrm>
            <a:off x="2834640" y="1083162"/>
            <a:ext cx="857250" cy="109728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BD </a:t>
            </a:r>
            <a:r>
              <a:rPr lang="es-ES" dirty="0" err="1" smtClean="0"/>
              <a:t>MySQL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3" idx="3"/>
            <a:endCxn id="22" idx="0"/>
          </p:cNvCxnSpPr>
          <p:nvPr/>
        </p:nvCxnSpPr>
        <p:spPr>
          <a:xfrm>
            <a:off x="3263265" y="2180442"/>
            <a:ext cx="0" cy="2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lmacenamiento interno 21"/>
          <p:cNvSpPr/>
          <p:nvPr/>
        </p:nvSpPr>
        <p:spPr>
          <a:xfrm>
            <a:off x="2409348" y="2423752"/>
            <a:ext cx="1707833" cy="813211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err="1" smtClean="0"/>
              <a:t>Document</a:t>
            </a:r>
            <a:r>
              <a:rPr lang="es-ES" dirty="0" smtClean="0"/>
              <a:t>.</a:t>
            </a:r>
          </a:p>
          <a:p>
            <a:pPr algn="ctr"/>
            <a:r>
              <a:rPr lang="es-ES" dirty="0" err="1" smtClean="0"/>
              <a:t>originalRecord</a:t>
            </a:r>
            <a:endParaRPr lang="es-ES" dirty="0"/>
          </a:p>
        </p:txBody>
      </p:sp>
      <p:cxnSp>
        <p:nvCxnSpPr>
          <p:cNvPr id="25" name="Conector recto de flecha 24"/>
          <p:cNvCxnSpPr>
            <a:stCxn id="22" idx="2"/>
            <a:endCxn id="29" idx="0"/>
          </p:cNvCxnSpPr>
          <p:nvPr/>
        </p:nvCxnSpPr>
        <p:spPr>
          <a:xfrm flipH="1">
            <a:off x="3261441" y="3236963"/>
            <a:ext cx="1824" cy="60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367689" y="3210206"/>
            <a:ext cx="1583056" cy="6463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Migración al nuevo modelo</a:t>
            </a:r>
            <a:endParaRPr lang="es-ES" dirty="0"/>
          </a:p>
        </p:txBody>
      </p:sp>
      <p:sp>
        <p:nvSpPr>
          <p:cNvPr id="29" name="Almacenamiento interno 28"/>
          <p:cNvSpPr/>
          <p:nvPr/>
        </p:nvSpPr>
        <p:spPr>
          <a:xfrm>
            <a:off x="2408241" y="3840528"/>
            <a:ext cx="1706400" cy="813211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err="1" smtClean="0"/>
              <a:t>Document</a:t>
            </a:r>
            <a:r>
              <a:rPr lang="es-ES" dirty="0" smtClean="0"/>
              <a:t>.</a:t>
            </a:r>
          </a:p>
          <a:p>
            <a:pPr algn="ctr"/>
            <a:r>
              <a:rPr lang="es-ES" dirty="0" smtClean="0"/>
              <a:t>data</a:t>
            </a:r>
            <a:endParaRPr lang="es-ES" dirty="0"/>
          </a:p>
        </p:txBody>
      </p:sp>
      <p:cxnSp>
        <p:nvCxnSpPr>
          <p:cNvPr id="36" name="Conector recto de flecha 35"/>
          <p:cNvCxnSpPr>
            <a:stCxn id="29" idx="3"/>
            <a:endCxn id="131" idx="1"/>
          </p:cNvCxnSpPr>
          <p:nvPr/>
        </p:nvCxnSpPr>
        <p:spPr>
          <a:xfrm>
            <a:off x="4114641" y="4247134"/>
            <a:ext cx="957727" cy="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mbo 44"/>
          <p:cNvSpPr/>
          <p:nvPr/>
        </p:nvSpPr>
        <p:spPr>
          <a:xfrm>
            <a:off x="5081202" y="5151233"/>
            <a:ext cx="1481699" cy="567044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Existe?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3145107" y="5609739"/>
            <a:ext cx="1557842" cy="5006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Asignar URI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420952" y="5632468"/>
            <a:ext cx="51435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727455" y="4982293"/>
            <a:ext cx="51435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71" name="Conector recto de flecha 70"/>
          <p:cNvCxnSpPr>
            <a:stCxn id="45" idx="3"/>
            <a:endCxn id="116" idx="1"/>
          </p:cNvCxnSpPr>
          <p:nvPr/>
        </p:nvCxnSpPr>
        <p:spPr>
          <a:xfrm flipV="1">
            <a:off x="6562901" y="5425494"/>
            <a:ext cx="756506" cy="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116" idx="3"/>
            <a:endCxn id="90" idx="1"/>
          </p:cNvCxnSpPr>
          <p:nvPr/>
        </p:nvCxnSpPr>
        <p:spPr>
          <a:xfrm>
            <a:off x="8921288" y="5425494"/>
            <a:ext cx="676166" cy="1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peración manual 89"/>
          <p:cNvSpPr/>
          <p:nvPr/>
        </p:nvSpPr>
        <p:spPr>
          <a:xfrm>
            <a:off x="9424043" y="5023858"/>
            <a:ext cx="1734111" cy="806420"/>
          </a:xfrm>
          <a:prstGeom prst="flowChartManualOperation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Validación</a:t>
            </a:r>
            <a:endParaRPr lang="es-ES" dirty="0"/>
          </a:p>
        </p:txBody>
      </p:sp>
      <p:sp>
        <p:nvSpPr>
          <p:cNvPr id="116" name="Almacenamiento interno 115"/>
          <p:cNvSpPr/>
          <p:nvPr/>
        </p:nvSpPr>
        <p:spPr>
          <a:xfrm>
            <a:off x="7319407" y="5018888"/>
            <a:ext cx="1601881" cy="813211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err="1"/>
              <a:t>t</a:t>
            </a:r>
            <a:r>
              <a:rPr lang="es-ES" dirty="0" err="1" smtClean="0"/>
              <a:t>mp_entidad</a:t>
            </a:r>
            <a:r>
              <a:rPr lang="es-ES" dirty="0" smtClean="0"/>
              <a:t>.</a:t>
            </a:r>
          </a:p>
          <a:p>
            <a:pPr algn="ctr"/>
            <a:r>
              <a:rPr lang="es-ES" dirty="0" smtClean="0"/>
              <a:t>data</a:t>
            </a:r>
            <a:endParaRPr lang="es-ES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6606203" y="3414906"/>
            <a:ext cx="1348740" cy="6463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De temporal a definitiva</a:t>
            </a:r>
            <a:endParaRPr lang="es-ES" dirty="0"/>
          </a:p>
        </p:txBody>
      </p:sp>
      <p:sp>
        <p:nvSpPr>
          <p:cNvPr id="124" name="Rombo 123"/>
          <p:cNvSpPr/>
          <p:nvPr/>
        </p:nvSpPr>
        <p:spPr>
          <a:xfrm>
            <a:off x="7214095" y="3842759"/>
            <a:ext cx="1830761" cy="82631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Entidad válida?</a:t>
            </a:r>
            <a:endParaRPr lang="es-ES" dirty="0"/>
          </a:p>
        </p:txBody>
      </p:sp>
      <p:cxnSp>
        <p:nvCxnSpPr>
          <p:cNvPr id="129" name="Conector recto de flecha 128"/>
          <p:cNvCxnSpPr>
            <a:stCxn id="124" idx="1"/>
            <a:endCxn id="131" idx="3"/>
          </p:cNvCxnSpPr>
          <p:nvPr/>
        </p:nvCxnSpPr>
        <p:spPr>
          <a:xfrm flipH="1" flipV="1">
            <a:off x="6562901" y="4249125"/>
            <a:ext cx="651194" cy="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6805057" y="4240890"/>
            <a:ext cx="51435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131" name="Almacenamiento interno 130"/>
          <p:cNvSpPr/>
          <p:nvPr/>
        </p:nvSpPr>
        <p:spPr>
          <a:xfrm>
            <a:off x="5072368" y="3840528"/>
            <a:ext cx="1490533" cy="817194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ES" dirty="0" smtClean="0"/>
              <a:t>entidad</a:t>
            </a:r>
            <a:endParaRPr lang="es-ES" dirty="0"/>
          </a:p>
        </p:txBody>
      </p:sp>
      <p:cxnSp>
        <p:nvCxnSpPr>
          <p:cNvPr id="35" name="Conector angular 34"/>
          <p:cNvCxnSpPr>
            <a:stCxn id="45" idx="2"/>
            <a:endCxn id="29" idx="2"/>
          </p:cNvCxnSpPr>
          <p:nvPr/>
        </p:nvCxnSpPr>
        <p:spPr>
          <a:xfrm rot="5400000" flipH="1">
            <a:off x="4009478" y="3905703"/>
            <a:ext cx="1064538" cy="2560611"/>
          </a:xfrm>
          <a:prstGeom prst="bentConnector3">
            <a:avLst>
              <a:gd name="adj1" fmla="val -29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16" idx="0"/>
            <a:endCxn id="124" idx="2"/>
          </p:cNvCxnSpPr>
          <p:nvPr/>
        </p:nvCxnSpPr>
        <p:spPr>
          <a:xfrm flipV="1">
            <a:off x="8120348" y="4669072"/>
            <a:ext cx="9128" cy="34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4227118" y="4360586"/>
            <a:ext cx="1225051" cy="6463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/>
              <a:t>Buscar entidad</a:t>
            </a:r>
            <a:endParaRPr lang="es-ES" dirty="0"/>
          </a:p>
        </p:txBody>
      </p:sp>
      <p:cxnSp>
        <p:nvCxnSpPr>
          <p:cNvPr id="121" name="Conector recto de flecha 120"/>
          <p:cNvCxnSpPr>
            <a:stCxn id="131" idx="2"/>
            <a:endCxn id="45" idx="0"/>
          </p:cNvCxnSpPr>
          <p:nvPr/>
        </p:nvCxnSpPr>
        <p:spPr>
          <a:xfrm>
            <a:off x="5817635" y="4657722"/>
            <a:ext cx="4417" cy="4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/>
          <p:cNvSpPr/>
          <p:nvPr/>
        </p:nvSpPr>
        <p:spPr>
          <a:xfrm>
            <a:off x="7319407" y="5691728"/>
            <a:ext cx="1601881" cy="171522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Más 149"/>
          <p:cNvSpPr/>
          <p:nvPr/>
        </p:nvSpPr>
        <p:spPr>
          <a:xfrm>
            <a:off x="7048376" y="5664017"/>
            <a:ext cx="216000" cy="216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7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 pendientes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Representación del </a:t>
            </a:r>
            <a:r>
              <a:rPr lang="es-ES" dirty="0" err="1" smtClean="0"/>
              <a:t>DeCS</a:t>
            </a:r>
            <a:r>
              <a:rPr lang="es-ES" dirty="0" smtClean="0"/>
              <a:t> con </a:t>
            </a:r>
            <a:r>
              <a:rPr lang="es-ES" dirty="0" smtClean="0"/>
              <a:t>estándares de la web semántica (valorar </a:t>
            </a:r>
            <a:r>
              <a:rPr lang="es-ES" dirty="0" err="1" smtClean="0"/>
              <a:t>MeSH</a:t>
            </a:r>
            <a:r>
              <a:rPr lang="es-ES" dirty="0" smtClean="0"/>
              <a:t> RDF)</a:t>
            </a:r>
            <a:endParaRPr lang="es-ES" dirty="0" smtClean="0"/>
          </a:p>
          <a:p>
            <a:r>
              <a:rPr lang="es-ES" dirty="0" smtClean="0"/>
              <a:t>Creación de Web API </a:t>
            </a:r>
            <a:r>
              <a:rPr lang="es-ES" dirty="0" err="1" smtClean="0"/>
              <a:t>RESTful</a:t>
            </a:r>
            <a:r>
              <a:rPr lang="es-ES" dirty="0" smtClean="0"/>
              <a:t> para exponer los datos LILACS como datos enlazados</a:t>
            </a:r>
          </a:p>
          <a:p>
            <a:r>
              <a:rPr lang="es-ES" dirty="0" smtClean="0"/>
              <a:t>Creación de clientes:</a:t>
            </a:r>
          </a:p>
          <a:p>
            <a:pPr lvl="1"/>
            <a:r>
              <a:rPr lang="es-ES" dirty="0" smtClean="0"/>
              <a:t>LILDBI</a:t>
            </a:r>
          </a:p>
          <a:p>
            <a:pPr lvl="1"/>
            <a:r>
              <a:rPr lang="es-ES" dirty="0" smtClean="0"/>
              <a:t>Aplicación que facilite la corrección de errores y el enriquecimiento de los datos. </a:t>
            </a:r>
            <a:endParaRPr lang="es-ES" dirty="0" smtClean="0"/>
          </a:p>
          <a:p>
            <a:pPr lvl="1"/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Linking</a:t>
            </a:r>
            <a:r>
              <a:rPr lang="es-ES" dirty="0"/>
              <a:t> Open Data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diagram</a:t>
            </a:r>
            <a:r>
              <a:rPr lang="es-ES" dirty="0"/>
              <a:t> 2017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16485" y="5569527"/>
            <a:ext cx="5119255" cy="1056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 smtClean="0"/>
              <a:t>By</a:t>
            </a:r>
            <a:r>
              <a:rPr lang="es-ES" sz="2000" dirty="0" smtClean="0"/>
              <a:t> </a:t>
            </a:r>
            <a:r>
              <a:rPr lang="es-ES" sz="2000" dirty="0" err="1"/>
              <a:t>Andrejs</a:t>
            </a:r>
            <a:r>
              <a:rPr lang="es-ES" sz="2000" dirty="0"/>
              <a:t> </a:t>
            </a:r>
            <a:r>
              <a:rPr lang="es-ES" sz="2000" dirty="0" err="1"/>
              <a:t>Abele</a:t>
            </a:r>
            <a:r>
              <a:rPr lang="es-ES" sz="2000" dirty="0"/>
              <a:t>, John P. </a:t>
            </a:r>
            <a:r>
              <a:rPr lang="es-ES" sz="2000" dirty="0" err="1"/>
              <a:t>McCrae</a:t>
            </a:r>
            <a:r>
              <a:rPr lang="es-ES" sz="2000" dirty="0"/>
              <a:t>, Paul </a:t>
            </a:r>
            <a:r>
              <a:rPr lang="es-ES" sz="2000" dirty="0" err="1"/>
              <a:t>Buitelaar</a:t>
            </a:r>
            <a:r>
              <a:rPr lang="es-ES" sz="2000" dirty="0"/>
              <a:t>, </a:t>
            </a:r>
            <a:r>
              <a:rPr lang="es-ES" sz="2000" dirty="0" err="1"/>
              <a:t>Anja</a:t>
            </a:r>
            <a:r>
              <a:rPr lang="es-ES" sz="2000" dirty="0"/>
              <a:t> </a:t>
            </a:r>
            <a:r>
              <a:rPr lang="es-ES" sz="2000" dirty="0" err="1"/>
              <a:t>Jentzsch</a:t>
            </a:r>
            <a:r>
              <a:rPr lang="es-ES" sz="2000" dirty="0"/>
              <a:t> and Richard </a:t>
            </a:r>
            <a:r>
              <a:rPr lang="es-ES" sz="2000" dirty="0" err="1"/>
              <a:t>Cyganiak</a:t>
            </a:r>
            <a:r>
              <a:rPr lang="es-ES" sz="2000" dirty="0"/>
              <a:t>. http://lod-cloud.net/" </a:t>
            </a:r>
          </a:p>
        </p:txBody>
      </p:sp>
      <p:pic>
        <p:nvPicPr>
          <p:cNvPr id="5" name="Imagen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1140688"/>
            <a:ext cx="6761018" cy="5634182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69977"/>
              </p:ext>
            </p:extLst>
          </p:nvPr>
        </p:nvGraphicFramePr>
        <p:xfrm>
          <a:off x="8158346" y="1657817"/>
          <a:ext cx="196947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8818"/>
                <a:gridCol w="1270661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err="1" smtClean="0"/>
                        <a:t>datasets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1146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570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2011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293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2009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95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2007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2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</a:t>
            </a:r>
            <a:r>
              <a:rPr lang="es-ES" dirty="0"/>
              <a:t>abiertos enlazados (</a:t>
            </a:r>
            <a:r>
              <a:rPr lang="es-ES" dirty="0" err="1" smtClean="0"/>
              <a:t>linked</a:t>
            </a:r>
            <a:r>
              <a:rPr lang="es-ES" dirty="0" smtClean="0"/>
              <a:t> open data)</a:t>
            </a:r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25" y="2767201"/>
            <a:ext cx="6461953" cy="3668109"/>
          </a:xfrm>
          <a:prstGeom prst="rect">
            <a:avLst/>
          </a:prstGeom>
        </p:spPr>
      </p:pic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82766"/>
              </p:ext>
            </p:extLst>
          </p:nvPr>
        </p:nvGraphicFramePr>
        <p:xfrm>
          <a:off x="-1" y="2266358"/>
          <a:ext cx="997071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16"/>
                <a:gridCol w="8533703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publica tus datos en la Web y bajo una licencia abierta</a:t>
                      </a:r>
                      <a:endParaRPr kumimoji="0" lang="es-ES" alt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publícalos como datos estructurados </a:t>
                      </a:r>
                      <a:endParaRPr lang="es-E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usa formatos no propietarios</a:t>
                      </a:r>
                      <a:endParaRPr lang="es-E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usa </a:t>
                      </a:r>
                      <a:r>
                        <a:rPr kumimoji="0" lang="es-ES" alt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URIs</a:t>
                      </a:r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para denotar cosas</a:t>
                      </a:r>
                      <a:endParaRPr lang="es-E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enlaza tus datos a otros datos para proveer contexto</a:t>
                      </a:r>
                      <a:endParaRPr lang="es-E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64530" y="1612754"/>
            <a:ext cx="8266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Esquema </a:t>
            </a:r>
            <a:r>
              <a:rPr lang="es-ES" sz="2000" dirty="0"/>
              <a:t>de </a:t>
            </a:r>
            <a:r>
              <a:rPr lang="es-ES" sz="2000" dirty="0" smtClean="0"/>
              <a:t>5 </a:t>
            </a:r>
            <a:r>
              <a:rPr lang="es-ES" sz="2000" dirty="0"/>
              <a:t>estrellas para Datos </a:t>
            </a:r>
            <a:r>
              <a:rPr lang="es-ES" sz="2000" dirty="0" smtClean="0"/>
              <a:t>Abiertos sugerido por </a:t>
            </a:r>
            <a:r>
              <a:rPr lang="es-ES" sz="2000" dirty="0"/>
              <a:t>Tim </a:t>
            </a:r>
            <a:r>
              <a:rPr lang="es-ES" sz="2000" dirty="0" err="1"/>
              <a:t>Berners</a:t>
            </a:r>
            <a:r>
              <a:rPr lang="es-ES" sz="2000" dirty="0"/>
              <a:t>-Lee</a:t>
            </a:r>
          </a:p>
        </p:txBody>
      </p:sp>
      <p:sp>
        <p:nvSpPr>
          <p:cNvPr id="22" name="Estrella de 5 puntas 21"/>
          <p:cNvSpPr/>
          <p:nvPr/>
        </p:nvSpPr>
        <p:spPr>
          <a:xfrm>
            <a:off x="1108162" y="2382776"/>
            <a:ext cx="180000" cy="1800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upo 38"/>
          <p:cNvGrpSpPr/>
          <p:nvPr/>
        </p:nvGrpSpPr>
        <p:grpSpPr>
          <a:xfrm>
            <a:off x="891356" y="2781046"/>
            <a:ext cx="396806" cy="180000"/>
            <a:chOff x="891356" y="3081670"/>
            <a:chExt cx="396806" cy="180000"/>
          </a:xfrm>
        </p:grpSpPr>
        <p:sp>
          <p:nvSpPr>
            <p:cNvPr id="23" name="Estrella de 5 puntas 22"/>
            <p:cNvSpPr/>
            <p:nvPr/>
          </p:nvSpPr>
          <p:spPr>
            <a:xfrm>
              <a:off x="891356" y="3081670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Estrella de 5 puntas 23"/>
            <p:cNvSpPr/>
            <p:nvPr/>
          </p:nvSpPr>
          <p:spPr>
            <a:xfrm>
              <a:off x="1108162" y="3081670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458408" y="3533962"/>
            <a:ext cx="827788" cy="180000"/>
            <a:chOff x="458408" y="3458806"/>
            <a:chExt cx="827788" cy="180000"/>
          </a:xfrm>
        </p:grpSpPr>
        <p:sp>
          <p:nvSpPr>
            <p:cNvPr id="27" name="Estrella de 5 puntas 26"/>
            <p:cNvSpPr/>
            <p:nvPr/>
          </p:nvSpPr>
          <p:spPr>
            <a:xfrm>
              <a:off x="889390" y="3458806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Estrella de 5 puntas 27"/>
            <p:cNvSpPr/>
            <p:nvPr/>
          </p:nvSpPr>
          <p:spPr>
            <a:xfrm>
              <a:off x="1106196" y="3458806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strella de 5 puntas 28"/>
            <p:cNvSpPr/>
            <p:nvPr/>
          </p:nvSpPr>
          <p:spPr>
            <a:xfrm>
              <a:off x="458408" y="3458806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strella de 5 puntas 29"/>
            <p:cNvSpPr/>
            <p:nvPr/>
          </p:nvSpPr>
          <p:spPr>
            <a:xfrm>
              <a:off x="675214" y="3458806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675214" y="3149192"/>
            <a:ext cx="612948" cy="188312"/>
            <a:chOff x="675214" y="3462342"/>
            <a:chExt cx="612948" cy="188312"/>
          </a:xfrm>
        </p:grpSpPr>
        <p:sp>
          <p:nvSpPr>
            <p:cNvPr id="25" name="Estrella de 5 puntas 24"/>
            <p:cNvSpPr/>
            <p:nvPr/>
          </p:nvSpPr>
          <p:spPr>
            <a:xfrm>
              <a:off x="891356" y="347065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Estrella de 5 puntas 25"/>
            <p:cNvSpPr/>
            <p:nvPr/>
          </p:nvSpPr>
          <p:spPr>
            <a:xfrm>
              <a:off x="1108162" y="347065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strella de 5 puntas 34"/>
            <p:cNvSpPr/>
            <p:nvPr/>
          </p:nvSpPr>
          <p:spPr>
            <a:xfrm>
              <a:off x="675214" y="3462342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250791" y="3926186"/>
            <a:ext cx="1035405" cy="180000"/>
            <a:chOff x="250791" y="3838504"/>
            <a:chExt cx="1035405" cy="180000"/>
          </a:xfrm>
        </p:grpSpPr>
        <p:sp>
          <p:nvSpPr>
            <p:cNvPr id="31" name="Estrella de 5 puntas 30"/>
            <p:cNvSpPr/>
            <p:nvPr/>
          </p:nvSpPr>
          <p:spPr>
            <a:xfrm>
              <a:off x="889390" y="383850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strella de 5 puntas 31"/>
            <p:cNvSpPr/>
            <p:nvPr/>
          </p:nvSpPr>
          <p:spPr>
            <a:xfrm>
              <a:off x="1106196" y="383850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strella de 5 puntas 32"/>
            <p:cNvSpPr/>
            <p:nvPr/>
          </p:nvSpPr>
          <p:spPr>
            <a:xfrm>
              <a:off x="458408" y="383850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strella de 5 puntas 33"/>
            <p:cNvSpPr/>
            <p:nvPr/>
          </p:nvSpPr>
          <p:spPr>
            <a:xfrm>
              <a:off x="675214" y="383850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strella de 5 puntas 35"/>
            <p:cNvSpPr/>
            <p:nvPr/>
          </p:nvSpPr>
          <p:spPr>
            <a:xfrm>
              <a:off x="250791" y="383850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784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Tecnologías y estándares de la Web Semántica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7210" y="1366220"/>
            <a:ext cx="11007090" cy="5248335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b="1" dirty="0" smtClean="0"/>
              <a:t>RDF</a:t>
            </a:r>
            <a:r>
              <a:rPr lang="es-ES" dirty="0" smtClean="0"/>
              <a:t>: </a:t>
            </a:r>
            <a:r>
              <a:rPr lang="es-ES" dirty="0"/>
              <a:t>Método </a:t>
            </a:r>
            <a:r>
              <a:rPr lang="es-ES" dirty="0" smtClean="0"/>
              <a:t>simple y flexible para descomponer el </a:t>
            </a:r>
            <a:r>
              <a:rPr lang="es-ES" dirty="0"/>
              <a:t>conocimiento en piezas </a:t>
            </a:r>
            <a:r>
              <a:rPr lang="es-ES" dirty="0" smtClean="0"/>
              <a:t>pequeñas (triples de conocimiento): 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>
                <a:solidFill>
                  <a:srgbClr val="C00000"/>
                </a:solidFill>
              </a:rPr>
              <a:t>Sujeto-Predicado-Objeto		</a:t>
            </a:r>
            <a:r>
              <a:rPr lang="es-ES" i="1" dirty="0" err="1" smtClean="0"/>
              <a:t>bib:</a:t>
            </a:r>
            <a:r>
              <a:rPr lang="es-ES" i="1" dirty="0" err="1" smtClean="0">
                <a:solidFill>
                  <a:srgbClr val="C00000"/>
                </a:solidFill>
              </a:rPr>
              <a:t>la_edad_de_oro</a:t>
            </a:r>
            <a:r>
              <a:rPr lang="es-ES" i="1" dirty="0" smtClean="0">
                <a:solidFill>
                  <a:srgbClr val="C00000"/>
                </a:solidFill>
              </a:rPr>
              <a:t>   </a:t>
            </a:r>
            <a:r>
              <a:rPr lang="es-ES" i="1" dirty="0" err="1" smtClean="0"/>
              <a:t>schema:</a:t>
            </a:r>
            <a:r>
              <a:rPr lang="es-ES" i="1" dirty="0" err="1" smtClean="0">
                <a:solidFill>
                  <a:srgbClr val="C00000"/>
                </a:solidFill>
              </a:rPr>
              <a:t>author</a:t>
            </a:r>
            <a:r>
              <a:rPr lang="es-ES" i="1" smtClean="0">
                <a:solidFill>
                  <a:srgbClr val="C00000"/>
                </a:solidFill>
              </a:rPr>
              <a:t>   </a:t>
            </a:r>
            <a:r>
              <a:rPr lang="es-ES" i="1" smtClean="0"/>
              <a:t>bib:</a:t>
            </a:r>
            <a:r>
              <a:rPr lang="es-ES" i="1" smtClean="0">
                <a:solidFill>
                  <a:srgbClr val="C00000"/>
                </a:solidFill>
              </a:rPr>
              <a:t>jose_marti</a:t>
            </a:r>
            <a:r>
              <a:rPr lang="es-ES" i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b="1" dirty="0" smtClean="0"/>
              <a:t>Ontología</a:t>
            </a:r>
            <a:r>
              <a:rPr lang="es-ES" dirty="0" smtClean="0"/>
              <a:t>: define los </a:t>
            </a:r>
            <a:r>
              <a:rPr lang="es-ES" i="1" dirty="0" smtClean="0"/>
              <a:t>nombres, </a:t>
            </a:r>
            <a:r>
              <a:rPr lang="es-ES" dirty="0" smtClean="0"/>
              <a:t>a utilizar en las sentencias RDF</a:t>
            </a:r>
            <a:r>
              <a:rPr lang="es-ES" i="1" dirty="0" smtClean="0"/>
              <a:t>,</a:t>
            </a:r>
            <a:r>
              <a:rPr lang="es-ES" dirty="0" smtClean="0"/>
              <a:t> para describir y representar un dominio específico. Mediante clases, propiedades y las relaciones entre ellas.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>
                <a:solidFill>
                  <a:srgbClr val="C00000"/>
                </a:solidFill>
              </a:rPr>
              <a:t>Book, </a:t>
            </a:r>
            <a:r>
              <a:rPr lang="es-ES" i="1" dirty="0" err="1" smtClean="0">
                <a:solidFill>
                  <a:srgbClr val="C00000"/>
                </a:solidFill>
              </a:rPr>
              <a:t>author</a:t>
            </a:r>
            <a:r>
              <a:rPr lang="es-ES" i="1" dirty="0" smtClean="0">
                <a:solidFill>
                  <a:srgbClr val="C00000"/>
                </a:solidFill>
              </a:rPr>
              <a:t>, </a:t>
            </a:r>
            <a:r>
              <a:rPr lang="es-ES" i="1" dirty="0" err="1" smtClean="0">
                <a:solidFill>
                  <a:srgbClr val="C00000"/>
                </a:solidFill>
              </a:rPr>
              <a:t>Person</a:t>
            </a:r>
            <a:endParaRPr lang="es-ES" i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b="1" dirty="0" smtClean="0"/>
              <a:t>RDFS y OWL</a:t>
            </a:r>
            <a:r>
              <a:rPr lang="es-ES" dirty="0" smtClean="0"/>
              <a:t>: Lenguajes para definir ontologías </a:t>
            </a:r>
          </a:p>
          <a:p>
            <a:pPr marL="903288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i="1" dirty="0" err="1" smtClean="0">
                <a:solidFill>
                  <a:srgbClr val="C00000"/>
                </a:solidFill>
              </a:rPr>
              <a:t>rdfs:Class</a:t>
            </a:r>
            <a:r>
              <a:rPr lang="es-ES" sz="2000" i="1" dirty="0" smtClean="0">
                <a:solidFill>
                  <a:srgbClr val="C00000"/>
                </a:solidFill>
              </a:rPr>
              <a:t>, </a:t>
            </a:r>
            <a:r>
              <a:rPr lang="es-ES" sz="2000" i="1" dirty="0" err="1" smtClean="0">
                <a:solidFill>
                  <a:srgbClr val="C00000"/>
                </a:solidFill>
              </a:rPr>
              <a:t>rdfs:Property</a:t>
            </a:r>
            <a:r>
              <a:rPr lang="es-ES" sz="2000" i="1" dirty="0" smtClean="0">
                <a:solidFill>
                  <a:srgbClr val="C00000"/>
                </a:solidFill>
              </a:rPr>
              <a:t>, </a:t>
            </a:r>
            <a:r>
              <a:rPr lang="es-ES" sz="2000" i="1" dirty="0" err="1" smtClean="0">
                <a:solidFill>
                  <a:srgbClr val="C00000"/>
                </a:solidFill>
              </a:rPr>
              <a:t>rdfs:Range</a:t>
            </a:r>
            <a:r>
              <a:rPr lang="es-ES" sz="2000" i="1" dirty="0" smtClean="0">
                <a:solidFill>
                  <a:srgbClr val="C00000"/>
                </a:solidFill>
              </a:rPr>
              <a:t>; </a:t>
            </a:r>
            <a:r>
              <a:rPr lang="es-ES" sz="2000" i="1" dirty="0" err="1" smtClean="0">
                <a:solidFill>
                  <a:srgbClr val="C00000"/>
                </a:solidFill>
              </a:rPr>
              <a:t>owl:ObjectProperty</a:t>
            </a:r>
            <a:r>
              <a:rPr lang="es-ES" sz="2000" i="1" dirty="0" smtClean="0">
                <a:solidFill>
                  <a:srgbClr val="C00000"/>
                </a:solidFill>
              </a:rPr>
              <a:t>, </a:t>
            </a:r>
            <a:r>
              <a:rPr lang="es-ES" sz="2000" i="1" dirty="0" err="1" smtClean="0">
                <a:solidFill>
                  <a:srgbClr val="C00000"/>
                </a:solidFill>
              </a:rPr>
              <a:t>owl:Restriction</a:t>
            </a:r>
            <a:r>
              <a:rPr lang="es-ES" sz="2000" i="1" dirty="0" smtClean="0">
                <a:solidFill>
                  <a:srgbClr val="C00000"/>
                </a:solidFill>
              </a:rPr>
              <a:t>, </a:t>
            </a:r>
            <a:r>
              <a:rPr lang="es-ES" sz="2000" i="1" dirty="0" err="1" smtClean="0">
                <a:solidFill>
                  <a:srgbClr val="C00000"/>
                </a:solidFill>
              </a:rPr>
              <a:t>owl:UnionOf</a:t>
            </a:r>
            <a:r>
              <a:rPr lang="es-ES" sz="2000" i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b="1" dirty="0" smtClean="0"/>
              <a:t>URI</a:t>
            </a:r>
            <a:r>
              <a:rPr lang="es-ES" dirty="0" smtClean="0"/>
              <a:t>: para definir un recurso de forma global, para que sea único en la web </a:t>
            </a:r>
          </a:p>
          <a:p>
            <a:pPr marL="903288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i="1" dirty="0" smtClean="0">
                <a:solidFill>
                  <a:srgbClr val="C00000"/>
                </a:solidFill>
              </a:rPr>
              <a:t>http://schema.org/Book  o  </a:t>
            </a:r>
            <a:r>
              <a:rPr lang="es-ES" sz="2000" i="1" dirty="0" err="1" smtClean="0">
                <a:solidFill>
                  <a:srgbClr val="C00000"/>
                </a:solidFill>
              </a:rPr>
              <a:t>schema:Book</a:t>
            </a:r>
            <a:endParaRPr lang="es-ES" i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b="1" dirty="0" smtClean="0"/>
              <a:t>SKOS</a:t>
            </a:r>
            <a:r>
              <a:rPr lang="es-ES" dirty="0" smtClean="0"/>
              <a:t>: vocabulario para representar los vocabularios controlados</a:t>
            </a:r>
          </a:p>
          <a:p>
            <a:pPr marL="903288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712788" algn="l"/>
              </a:tabLst>
            </a:pPr>
            <a:r>
              <a:rPr lang="es-ES" sz="2000" i="1" dirty="0" err="1" smtClean="0">
                <a:solidFill>
                  <a:srgbClr val="C00000"/>
                </a:solidFill>
              </a:rPr>
              <a:t>skos:Concept</a:t>
            </a:r>
            <a:r>
              <a:rPr lang="es-ES" sz="2000" i="1" dirty="0" smtClean="0">
                <a:solidFill>
                  <a:srgbClr val="C00000"/>
                </a:solidFill>
              </a:rPr>
              <a:t>, </a:t>
            </a:r>
            <a:r>
              <a:rPr lang="es-ES" sz="2000" i="1" dirty="0" err="1" smtClean="0">
                <a:solidFill>
                  <a:srgbClr val="C00000"/>
                </a:solidFill>
              </a:rPr>
              <a:t>skos:prefLabel</a:t>
            </a:r>
            <a:r>
              <a:rPr lang="es-ES" sz="2000" i="1" dirty="0" smtClean="0">
                <a:solidFill>
                  <a:srgbClr val="C00000"/>
                </a:solidFill>
              </a:rPr>
              <a:t>, </a:t>
            </a:r>
            <a:r>
              <a:rPr lang="es-ES" sz="2000" i="1" dirty="0" err="1" smtClean="0">
                <a:solidFill>
                  <a:srgbClr val="C00000"/>
                </a:solidFill>
              </a:rPr>
              <a:t>skos:broader</a:t>
            </a:r>
            <a:r>
              <a:rPr lang="es-ES" sz="2000" i="1" dirty="0" smtClean="0">
                <a:solidFill>
                  <a:srgbClr val="C00000"/>
                </a:solidFill>
              </a:rPr>
              <a:t>, </a:t>
            </a:r>
            <a:r>
              <a:rPr lang="es-ES" sz="2000" i="1" dirty="0" err="1" smtClean="0">
                <a:solidFill>
                  <a:srgbClr val="C00000"/>
                </a:solidFill>
              </a:rPr>
              <a:t>skos:ConceptSchema</a:t>
            </a:r>
            <a:r>
              <a:rPr lang="es-ES" sz="2000" i="1" dirty="0" smtClean="0">
                <a:solidFill>
                  <a:srgbClr val="C00000"/>
                </a:solidFill>
              </a:rPr>
              <a:t>, </a:t>
            </a:r>
            <a:r>
              <a:rPr lang="es-ES" sz="2000" i="1" dirty="0" err="1" smtClean="0">
                <a:solidFill>
                  <a:srgbClr val="C00000"/>
                </a:solidFill>
              </a:rPr>
              <a:t>skos:closeMatch</a:t>
            </a:r>
            <a:endParaRPr lang="es-ES" sz="2000" i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b="1" dirty="0" smtClean="0"/>
              <a:t>JSON-LD</a:t>
            </a:r>
            <a:r>
              <a:rPr lang="es-ES" dirty="0" smtClean="0"/>
              <a:t>, RDF/XML, N3, </a:t>
            </a:r>
            <a:r>
              <a:rPr lang="es-ES" dirty="0" err="1" smtClean="0"/>
              <a:t>Turtle</a:t>
            </a:r>
            <a:r>
              <a:rPr lang="es-ES" dirty="0" smtClean="0"/>
              <a:t>: formas de </a:t>
            </a:r>
            <a:r>
              <a:rPr lang="es-ES" dirty="0" err="1" smtClean="0"/>
              <a:t>serialización</a:t>
            </a:r>
            <a:r>
              <a:rPr lang="es-ES" dirty="0" smtClean="0"/>
              <a:t> de RDF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04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6366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Definición del nuevo modelo de datos</a:t>
            </a:r>
          </a:p>
          <a:p>
            <a:r>
              <a:rPr lang="es-ES" dirty="0" smtClean="0"/>
              <a:t>Selección de la plataforma de trabajo</a:t>
            </a:r>
          </a:p>
          <a:p>
            <a:r>
              <a:rPr lang="es-ES" dirty="0" smtClean="0"/>
              <a:t>Creación de la base de datos</a:t>
            </a:r>
          </a:p>
          <a:p>
            <a:r>
              <a:rPr lang="es-ES" dirty="0" smtClean="0"/>
              <a:t>Migración de registros de LILACS al nuevo modelo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4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8 Elipse"/>
          <p:cNvSpPr/>
          <p:nvPr/>
        </p:nvSpPr>
        <p:spPr>
          <a:xfrm>
            <a:off x="6610793" y="5397900"/>
            <a:ext cx="1451071" cy="6641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Evento</a:t>
            </a:r>
            <a:endParaRPr lang="es-ES" sz="1600" dirty="0">
              <a:solidFill>
                <a:srgbClr val="C0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</a:t>
            </a:r>
            <a:r>
              <a:rPr lang="es-ES" dirty="0"/>
              <a:t>nuevo modelo de </a:t>
            </a:r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6" name="50 Elipse"/>
          <p:cNvSpPr/>
          <p:nvPr/>
        </p:nvSpPr>
        <p:spPr>
          <a:xfrm>
            <a:off x="4016989" y="5383431"/>
            <a:ext cx="1451071" cy="6641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Lugar</a:t>
            </a:r>
            <a:endParaRPr lang="es-ES" sz="1600" dirty="0">
              <a:solidFill>
                <a:srgbClr val="C00000"/>
              </a:solidFill>
            </a:endParaRPr>
          </a:p>
        </p:txBody>
      </p:sp>
      <p:sp>
        <p:nvSpPr>
          <p:cNvPr id="7" name="4 Elipse"/>
          <p:cNvSpPr/>
          <p:nvPr/>
        </p:nvSpPr>
        <p:spPr>
          <a:xfrm>
            <a:off x="2423127" y="2073459"/>
            <a:ext cx="1873713" cy="116626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Documento</a:t>
            </a:r>
            <a:endParaRPr lang="es-ES" sz="1600" dirty="0">
              <a:solidFill>
                <a:srgbClr val="C00000"/>
              </a:solidFill>
            </a:endParaRPr>
          </a:p>
        </p:txBody>
      </p:sp>
      <p:sp>
        <p:nvSpPr>
          <p:cNvPr id="9" name="6 Elipse"/>
          <p:cNvSpPr/>
          <p:nvPr/>
        </p:nvSpPr>
        <p:spPr>
          <a:xfrm>
            <a:off x="6694689" y="1741398"/>
            <a:ext cx="1451071" cy="6641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Persona</a:t>
            </a:r>
            <a:endParaRPr lang="es-ES" sz="1600" dirty="0">
              <a:solidFill>
                <a:srgbClr val="C00000"/>
              </a:solidFill>
            </a:endParaRPr>
          </a:p>
        </p:txBody>
      </p:sp>
      <p:sp>
        <p:nvSpPr>
          <p:cNvPr id="10" name="8 Elipse"/>
          <p:cNvSpPr/>
          <p:nvPr/>
        </p:nvSpPr>
        <p:spPr>
          <a:xfrm>
            <a:off x="9277119" y="2846503"/>
            <a:ext cx="1494220" cy="6641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Institución</a:t>
            </a:r>
            <a:endParaRPr lang="es-ES" sz="1600" dirty="0">
              <a:solidFill>
                <a:srgbClr val="C00000"/>
              </a:solidFill>
            </a:endParaRPr>
          </a:p>
        </p:txBody>
      </p:sp>
      <p:sp>
        <p:nvSpPr>
          <p:cNvPr id="12" name="10 Elipse"/>
          <p:cNvSpPr/>
          <p:nvPr/>
        </p:nvSpPr>
        <p:spPr>
          <a:xfrm>
            <a:off x="1731762" y="4357556"/>
            <a:ext cx="1451071" cy="6641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Concepto</a:t>
            </a:r>
            <a:endParaRPr lang="es-ES" sz="1600" dirty="0">
              <a:solidFill>
                <a:srgbClr val="C00000"/>
              </a:solidFill>
            </a:endParaRPr>
          </a:p>
        </p:txBody>
      </p:sp>
      <p:cxnSp>
        <p:nvCxnSpPr>
          <p:cNvPr id="16" name="15 Conector recto de flecha"/>
          <p:cNvCxnSpPr>
            <a:stCxn id="7" idx="7"/>
            <a:endCxn id="9" idx="2"/>
          </p:cNvCxnSpPr>
          <p:nvPr/>
        </p:nvCxnSpPr>
        <p:spPr>
          <a:xfrm flipV="1">
            <a:off x="4022441" y="2073459"/>
            <a:ext cx="2672248" cy="17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21 Conector recto de flecha"/>
          <p:cNvCxnSpPr>
            <a:stCxn id="7" idx="6"/>
            <a:endCxn id="10" idx="2"/>
          </p:cNvCxnSpPr>
          <p:nvPr/>
        </p:nvCxnSpPr>
        <p:spPr>
          <a:xfrm>
            <a:off x="4296840" y="2656590"/>
            <a:ext cx="4980279" cy="521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33 Conector recto de flecha"/>
          <p:cNvCxnSpPr>
            <a:stCxn id="7" idx="2"/>
            <a:endCxn id="12" idx="0"/>
          </p:cNvCxnSpPr>
          <p:nvPr/>
        </p:nvCxnSpPr>
        <p:spPr>
          <a:xfrm>
            <a:off x="2423127" y="2656590"/>
            <a:ext cx="34171" cy="1700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37 CuadroTexto"/>
          <p:cNvSpPr txBox="1"/>
          <p:nvPr/>
        </p:nvSpPr>
        <p:spPr>
          <a:xfrm rot="21428308">
            <a:off x="5214486" y="1845191"/>
            <a:ext cx="1571638" cy="81302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Creado </a:t>
            </a:r>
            <a:r>
              <a:rPr lang="es-ES" sz="1600" dirty="0" smtClean="0"/>
              <a:t>por</a:t>
            </a:r>
          </a:p>
          <a:p>
            <a:r>
              <a:rPr lang="es-ES" sz="1600" dirty="0" smtClean="0"/>
              <a:t>Trata </a:t>
            </a:r>
            <a:r>
              <a:rPr lang="es-ES" sz="1600" dirty="0"/>
              <a:t>de </a:t>
            </a:r>
            <a:endParaRPr lang="es-ES" sz="1600" dirty="0" smtClean="0"/>
          </a:p>
          <a:p>
            <a:r>
              <a:rPr lang="es-ES" sz="1600" dirty="0" smtClean="0"/>
              <a:t>Orientador-Tesis</a:t>
            </a:r>
            <a:endParaRPr lang="es-ES" sz="1600" dirty="0"/>
          </a:p>
        </p:txBody>
      </p:sp>
      <p:sp>
        <p:nvSpPr>
          <p:cNvPr id="20" name="38 CuadroTexto"/>
          <p:cNvSpPr txBox="1"/>
          <p:nvPr/>
        </p:nvSpPr>
        <p:spPr>
          <a:xfrm rot="276946">
            <a:off x="7853926" y="2590147"/>
            <a:ext cx="1230543" cy="1160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8000" tIns="18000" rIns="18000" bIns="1800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Creado por</a:t>
            </a:r>
          </a:p>
          <a:p>
            <a:r>
              <a:rPr lang="es-ES" sz="1600" dirty="0"/>
              <a:t>Publicado por</a:t>
            </a:r>
          </a:p>
          <a:p>
            <a:r>
              <a:rPr lang="es-ES" sz="1600" dirty="0" smtClean="0"/>
              <a:t>Ingresado por</a:t>
            </a:r>
          </a:p>
          <a:p>
            <a:r>
              <a:rPr lang="es-ES" sz="1600" dirty="0" smtClean="0"/>
              <a:t>Localizado </a:t>
            </a:r>
            <a:r>
              <a:rPr lang="es-ES" sz="1600" dirty="0"/>
              <a:t>en</a:t>
            </a:r>
          </a:p>
          <a:p>
            <a:r>
              <a:rPr lang="es-ES" sz="1600" dirty="0"/>
              <a:t>Trata de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cxnSp>
        <p:nvCxnSpPr>
          <p:cNvPr id="25" name="56 Conector recto de flecha"/>
          <p:cNvCxnSpPr>
            <a:endCxn id="7" idx="3"/>
          </p:cNvCxnSpPr>
          <p:nvPr/>
        </p:nvCxnSpPr>
        <p:spPr>
          <a:xfrm flipH="1" flipV="1">
            <a:off x="2697526" y="3068925"/>
            <a:ext cx="1478004" cy="24529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58 CuadroTexto"/>
          <p:cNvSpPr txBox="1"/>
          <p:nvPr/>
        </p:nvSpPr>
        <p:spPr>
          <a:xfrm rot="5400000">
            <a:off x="2168582" y="3801516"/>
            <a:ext cx="845284" cy="2436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8000" tIns="18000" rIns="18000" bIns="1800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Trata de </a:t>
            </a:r>
            <a:endParaRPr lang="es-ES" sz="1600" dirty="0"/>
          </a:p>
        </p:txBody>
      </p:sp>
      <p:sp>
        <p:nvSpPr>
          <p:cNvPr id="27" name="35 CuadroTexto"/>
          <p:cNvSpPr txBox="1"/>
          <p:nvPr/>
        </p:nvSpPr>
        <p:spPr>
          <a:xfrm rot="3502247">
            <a:off x="3290795" y="4699691"/>
            <a:ext cx="1366725" cy="29406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Publicado </a:t>
            </a:r>
            <a:r>
              <a:rPr lang="es-ES" sz="1600" dirty="0" smtClean="0"/>
              <a:t>en</a:t>
            </a:r>
            <a:endParaRPr lang="es-ES" sz="1600" dirty="0"/>
          </a:p>
        </p:txBody>
      </p:sp>
      <p:sp>
        <p:nvSpPr>
          <p:cNvPr id="28" name="58 CuadroTexto"/>
          <p:cNvSpPr txBox="1"/>
          <p:nvPr/>
        </p:nvSpPr>
        <p:spPr>
          <a:xfrm rot="1311126">
            <a:off x="7643409" y="4531156"/>
            <a:ext cx="1061664" cy="47028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8000" tIns="18000" rIns="18000" bIns="1800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600" dirty="0" smtClean="0"/>
              <a:t>Referente a </a:t>
            </a:r>
            <a:endParaRPr lang="es-ES" sz="1600" dirty="0"/>
          </a:p>
        </p:txBody>
      </p:sp>
      <p:sp>
        <p:nvSpPr>
          <p:cNvPr id="29" name="8 Elipse"/>
          <p:cNvSpPr/>
          <p:nvPr/>
        </p:nvSpPr>
        <p:spPr>
          <a:xfrm>
            <a:off x="8973099" y="4785053"/>
            <a:ext cx="1324916" cy="6641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Proyecto</a:t>
            </a:r>
            <a:endParaRPr lang="es-ES" sz="1600" dirty="0">
              <a:solidFill>
                <a:srgbClr val="C00000"/>
              </a:solidFill>
            </a:endParaRPr>
          </a:p>
        </p:txBody>
      </p:sp>
      <p:cxnSp>
        <p:nvCxnSpPr>
          <p:cNvPr id="31" name="Conector recto de flecha 30"/>
          <p:cNvCxnSpPr>
            <a:stCxn id="7" idx="5"/>
            <a:endCxn id="29" idx="2"/>
          </p:cNvCxnSpPr>
          <p:nvPr/>
        </p:nvCxnSpPr>
        <p:spPr>
          <a:xfrm>
            <a:off x="4022441" y="3068925"/>
            <a:ext cx="4950658" cy="204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58 CuadroTexto"/>
          <p:cNvSpPr txBox="1"/>
          <p:nvPr/>
        </p:nvSpPr>
        <p:spPr>
          <a:xfrm rot="2063842">
            <a:off x="4674627" y="4319863"/>
            <a:ext cx="1474545" cy="43734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8000" tIns="18000" rIns="18000" bIns="1800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600" dirty="0" smtClean="0"/>
              <a:t>Presentado en </a:t>
            </a:r>
            <a:endParaRPr lang="es-ES" sz="1600" dirty="0"/>
          </a:p>
        </p:txBody>
      </p:sp>
      <p:cxnSp>
        <p:nvCxnSpPr>
          <p:cNvPr id="35" name="Conector recto de flecha 34"/>
          <p:cNvCxnSpPr>
            <a:stCxn id="7" idx="4"/>
            <a:endCxn id="33" idx="1"/>
          </p:cNvCxnSpPr>
          <p:nvPr/>
        </p:nvCxnSpPr>
        <p:spPr>
          <a:xfrm>
            <a:off x="3359984" y="3239720"/>
            <a:ext cx="3463313" cy="2255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9" idx="6"/>
            <a:endCxn id="10" idx="0"/>
          </p:cNvCxnSpPr>
          <p:nvPr/>
        </p:nvCxnSpPr>
        <p:spPr>
          <a:xfrm>
            <a:off x="8145760" y="2073459"/>
            <a:ext cx="1878469" cy="77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 rot="1413889">
            <a:off x="8408387" y="2168573"/>
            <a:ext cx="1571638" cy="275551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Afiliación</a:t>
            </a:r>
            <a:endParaRPr lang="es-ES" sz="1600" dirty="0"/>
          </a:p>
        </p:txBody>
      </p:sp>
      <p:cxnSp>
        <p:nvCxnSpPr>
          <p:cNvPr id="40" name="Conector recto de flecha 39"/>
          <p:cNvCxnSpPr>
            <a:stCxn id="33" idx="6"/>
            <a:endCxn id="10" idx="5"/>
          </p:cNvCxnSpPr>
          <p:nvPr/>
        </p:nvCxnSpPr>
        <p:spPr>
          <a:xfrm flipV="1">
            <a:off x="8061864" y="3413366"/>
            <a:ext cx="2490652" cy="231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37 CuadroTexto"/>
          <p:cNvSpPr txBox="1"/>
          <p:nvPr/>
        </p:nvSpPr>
        <p:spPr>
          <a:xfrm rot="17519869">
            <a:off x="9696569" y="4049349"/>
            <a:ext cx="1571638" cy="2755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Patrocinado por</a:t>
            </a:r>
            <a:endParaRPr lang="es-ES" sz="1600" dirty="0"/>
          </a:p>
        </p:txBody>
      </p:sp>
      <p:cxnSp>
        <p:nvCxnSpPr>
          <p:cNvPr id="47" name="Conector recto de flecha 46"/>
          <p:cNvCxnSpPr>
            <a:stCxn id="10" idx="6"/>
            <a:endCxn id="29" idx="7"/>
          </p:cNvCxnSpPr>
          <p:nvPr/>
        </p:nvCxnSpPr>
        <p:spPr>
          <a:xfrm flipH="1">
            <a:off x="10103986" y="3178564"/>
            <a:ext cx="667353" cy="17037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10" idx="3"/>
            <a:endCxn id="6" idx="7"/>
          </p:cNvCxnSpPr>
          <p:nvPr/>
        </p:nvCxnSpPr>
        <p:spPr>
          <a:xfrm flipH="1">
            <a:off x="5255556" y="3413366"/>
            <a:ext cx="4240386" cy="2067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35 CuadroTexto"/>
          <p:cNvSpPr txBox="1"/>
          <p:nvPr/>
        </p:nvSpPr>
        <p:spPr>
          <a:xfrm rot="20011610">
            <a:off x="6626302" y="4101698"/>
            <a:ext cx="1785950" cy="48687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País</a:t>
            </a:r>
          </a:p>
          <a:p>
            <a:r>
              <a:rPr lang="es-ES" sz="1600" dirty="0" smtClean="0"/>
              <a:t>Ciudad</a:t>
            </a:r>
          </a:p>
        </p:txBody>
      </p:sp>
      <p:cxnSp>
        <p:nvCxnSpPr>
          <p:cNvPr id="87" name="Conector recto de flecha 86"/>
          <p:cNvCxnSpPr>
            <a:stCxn id="33" idx="2"/>
            <a:endCxn id="6" idx="6"/>
          </p:cNvCxnSpPr>
          <p:nvPr/>
        </p:nvCxnSpPr>
        <p:spPr>
          <a:xfrm flipH="1" flipV="1">
            <a:off x="5468060" y="5715492"/>
            <a:ext cx="1142733" cy="14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35 CuadroTexto"/>
          <p:cNvSpPr txBox="1"/>
          <p:nvPr/>
        </p:nvSpPr>
        <p:spPr>
          <a:xfrm>
            <a:off x="5402749" y="5779126"/>
            <a:ext cx="1324477" cy="48687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Realizado </a:t>
            </a:r>
            <a:r>
              <a:rPr lang="es-ES" sz="1600" dirty="0"/>
              <a:t>en </a:t>
            </a:r>
            <a:endParaRPr lang="es-ES" sz="1600" dirty="0" smtClean="0"/>
          </a:p>
        </p:txBody>
      </p:sp>
      <p:sp>
        <p:nvSpPr>
          <p:cNvPr id="138" name="37 CuadroTexto"/>
          <p:cNvSpPr txBox="1"/>
          <p:nvPr/>
        </p:nvSpPr>
        <p:spPr>
          <a:xfrm rot="18949849">
            <a:off x="7514578" y="5475933"/>
            <a:ext cx="1571638" cy="2755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Patrocinado por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680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  <p:bldP spid="7" grpId="0" animBg="1"/>
      <p:bldP spid="9" grpId="0" animBg="1"/>
      <p:bldP spid="10" grpId="0" animBg="1"/>
      <p:bldP spid="12" grpId="0" animBg="1"/>
      <p:bldP spid="19" grpId="0"/>
      <p:bldP spid="20" grpId="0"/>
      <p:bldP spid="26" grpId="0"/>
      <p:bldP spid="27" grpId="0"/>
      <p:bldP spid="28" grpId="0"/>
      <p:bldP spid="29" grpId="0" animBg="1"/>
      <p:bldP spid="32" grpId="0"/>
      <p:bldP spid="38" grpId="0" animBg="1"/>
      <p:bldP spid="41" grpId="0"/>
      <p:bldP spid="67" grpId="0"/>
      <p:bldP spid="88" grpId="0"/>
      <p:bldP spid="1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Ontologías seleccionadas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1387"/>
          </a:xfrm>
        </p:spPr>
        <p:txBody>
          <a:bodyPr>
            <a:normAutofit/>
          </a:bodyPr>
          <a:lstStyle/>
          <a:p>
            <a:r>
              <a:rPr lang="es-ES" b="1" dirty="0"/>
              <a:t>s</a:t>
            </a:r>
            <a:r>
              <a:rPr lang="es-ES" b="1" dirty="0" smtClean="0"/>
              <a:t>chema.org</a:t>
            </a:r>
            <a:r>
              <a:rPr lang="es-ES" dirty="0" smtClean="0"/>
              <a:t> se selecciona como base </a:t>
            </a:r>
            <a:r>
              <a:rPr lang="es-ES" dirty="0"/>
              <a:t>para  representar LILACS  en el nuevo modelo de datos, ya que es uno de los espacios de nombre mas </a:t>
            </a:r>
            <a:r>
              <a:rPr lang="es-ES" dirty="0" smtClean="0"/>
              <a:t>generales, </a:t>
            </a:r>
            <a:r>
              <a:rPr lang="es-ES" i="1" u="sng" dirty="0" smtClean="0"/>
              <a:t>incluye casi todas la entidades de LILACS</a:t>
            </a:r>
            <a:r>
              <a:rPr lang="es-ES" dirty="0" smtClean="0"/>
              <a:t>. </a:t>
            </a:r>
          </a:p>
          <a:p>
            <a:r>
              <a:rPr lang="es-ES" dirty="0" smtClean="0"/>
              <a:t>Se crea la ontología </a:t>
            </a:r>
            <a:r>
              <a:rPr lang="es-ES" b="1" dirty="0" smtClean="0"/>
              <a:t>lilacs</a:t>
            </a:r>
            <a:r>
              <a:rPr lang="es-ES" dirty="0" smtClean="0"/>
              <a:t> como extensión de schema.org, para incluir </a:t>
            </a:r>
            <a:r>
              <a:rPr lang="es-ES" dirty="0"/>
              <a:t>clases y propiedades específicas de </a:t>
            </a:r>
            <a:r>
              <a:rPr lang="es-ES" dirty="0" smtClean="0"/>
              <a:t>LILACS.</a:t>
            </a:r>
          </a:p>
        </p:txBody>
      </p:sp>
    </p:spTree>
    <p:extLst>
      <p:ext uri="{BB962C8B-B14F-4D97-AF65-F5344CB8AC3E}">
        <p14:creationId xmlns:p14="http://schemas.microsoft.com/office/powerpoint/2010/main" val="3483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Ontología Schema.org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21011"/>
              </p:ext>
            </p:extLst>
          </p:nvPr>
        </p:nvGraphicFramePr>
        <p:xfrm>
          <a:off x="1019113" y="1310061"/>
          <a:ext cx="10104294" cy="5151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39416"/>
                <a:gridCol w="2501207"/>
                <a:gridCol w="2560320"/>
                <a:gridCol w="2603351"/>
              </a:tblGrid>
              <a:tr h="3708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000" dirty="0" smtClean="0"/>
                        <a:t>Clases</a:t>
                      </a:r>
                      <a:endParaRPr lang="es-E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9pPr>
                    </a:lstStyle>
                    <a:p>
                      <a:endParaRPr lang="es-E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Propiedades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s-ES" sz="1800" dirty="0" err="1" smtClean="0"/>
                        <a:t>CreativeWork</a:t>
                      </a:r>
                      <a:endParaRPr lang="es-ES" sz="1800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smtClean="0"/>
                        <a:t>Book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Chapter</a:t>
                      </a:r>
                      <a:endParaRPr lang="es-ES" sz="1800" u="none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Article</a:t>
                      </a:r>
                      <a:endParaRPr lang="es-ES" sz="1800" u="none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Thesis</a:t>
                      </a:r>
                      <a:endParaRPr lang="es-ES" sz="1800" u="none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AudioObject</a:t>
                      </a:r>
                      <a:endParaRPr lang="es-ES" sz="1800" u="none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VideoObject</a:t>
                      </a:r>
                      <a:endParaRPr lang="es-ES" sz="1800" u="none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Map</a:t>
                      </a:r>
                      <a:endParaRPr lang="es-ES" sz="1800" u="none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Collection</a:t>
                      </a:r>
                      <a:endParaRPr lang="es-ES" sz="1800" u="none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BookSeries</a:t>
                      </a:r>
                      <a:endParaRPr lang="es-ES" sz="1800" u="none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Periodical</a:t>
                      </a:r>
                      <a:endParaRPr lang="es-ES" sz="1800" u="none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PublicationVolume</a:t>
                      </a:r>
                      <a:endParaRPr lang="es-ES" sz="1800" u="none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PublicationIssue</a:t>
                      </a:r>
                      <a:endParaRPr lang="es-ES" sz="1800" u="none" dirty="0" smtClean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s-ES" sz="1800" u="none" dirty="0" smtClean="0"/>
                        <a:t>Person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u="none" dirty="0" err="1" smtClean="0"/>
                        <a:t>Organization</a:t>
                      </a:r>
                      <a:endParaRPr lang="es-ES" sz="1800" u="none" dirty="0" smtClean="0"/>
                    </a:p>
                    <a:p>
                      <a:pPr marL="0" indent="0">
                        <a:buNone/>
                      </a:pPr>
                      <a:r>
                        <a:rPr lang="es-ES" sz="1800" u="none" dirty="0" err="1" smtClean="0"/>
                        <a:t>Event</a:t>
                      </a:r>
                      <a:endParaRPr lang="es-ES" sz="1800" u="none" dirty="0" smtClean="0"/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PublicationEvent</a:t>
                      </a:r>
                      <a:endParaRPr lang="es-ES" sz="1800" u="none" dirty="0" smtClean="0"/>
                    </a:p>
                    <a:p>
                      <a:pPr marL="0" indent="0">
                        <a:buNone/>
                      </a:pPr>
                      <a:r>
                        <a:rPr lang="es-ES" sz="1800" u="none" dirty="0" smtClean="0"/>
                        <a:t>Place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s-ES" sz="1800" u="none" dirty="0" err="1" smtClean="0"/>
                        <a:t>PostalAddress</a:t>
                      </a:r>
                      <a:endParaRPr lang="es-ES" sz="1800" u="none" dirty="0" smtClean="0"/>
                    </a:p>
                    <a:p>
                      <a:pPr marL="0" indent="0">
                        <a:buNone/>
                      </a:pPr>
                      <a:r>
                        <a:rPr lang="es-ES" sz="1800" u="none" dirty="0" err="1" smtClean="0"/>
                        <a:t>Language</a:t>
                      </a:r>
                      <a:endParaRPr lang="es-ES" sz="1800" u="none" dirty="0" smtClean="0"/>
                    </a:p>
                    <a:p>
                      <a:pPr marL="0" indent="0">
                        <a:buNone/>
                      </a:pPr>
                      <a:endParaRPr lang="es-ES" sz="1800" dirty="0" smtClean="0"/>
                    </a:p>
                    <a:p>
                      <a:endParaRPr lang="es-E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800" kern="1200" dirty="0" smtClean="0">
                          <a:effectLst/>
                        </a:rPr>
                        <a:t>author</a:t>
                      </a: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contributor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smtClean="0">
                          <a:effectLst/>
                        </a:rPr>
                        <a:t>editor</a:t>
                      </a: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affiliation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about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publisher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publication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provider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dirty="0" err="1" smtClean="0">
                          <a:effectLst/>
                        </a:rPr>
                        <a:t>releasedEvent</a:t>
                      </a:r>
                      <a:r>
                        <a:rPr lang="es-ES" sz="1800" dirty="0" smtClean="0">
                          <a:effectLst/>
                        </a:rPr>
                        <a:t> </a:t>
                      </a:r>
                      <a:endParaRPr lang="es-ES" sz="20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isPartOf</a:t>
                      </a:r>
                      <a:r>
                        <a:rPr lang="es-ES" sz="1800" kern="1200" dirty="0" smtClean="0">
                          <a:effectLst/>
                        </a:rPr>
                        <a:t>    </a:t>
                      </a:r>
                    </a:p>
                    <a:p>
                      <a:r>
                        <a:rPr lang="es-ES" sz="1800" kern="1200" dirty="0" err="1" smtClean="0">
                          <a:effectLst/>
                        </a:rPr>
                        <a:t>hasPart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name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description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keywords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inLanguage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url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datePublished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issn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isbn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bookEdition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bookFormat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numberOfPages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pageStart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pageEnd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volumeNumber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issueNumber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inSupportOf</a:t>
                      </a:r>
                      <a:endParaRPr lang="es-ES" sz="1800" kern="1200" dirty="0" smtClean="0">
                        <a:effectLst/>
                      </a:endParaRPr>
                    </a:p>
                    <a:p>
                      <a:pPr lvl="0"/>
                      <a:r>
                        <a:rPr lang="es-ES" sz="1800" kern="1200" dirty="0" err="1" smtClean="0">
                          <a:effectLst/>
                        </a:rPr>
                        <a:t>fileFormat</a:t>
                      </a:r>
                      <a:endParaRPr lang="es-E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8177</TotalTime>
  <Words>2260</Words>
  <Application>Microsoft Office PowerPoint</Application>
  <PresentationFormat>Panorámica</PresentationFormat>
  <Paragraphs>451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Proyecto  LILACS-Datos enlazados</vt:lpstr>
      <vt:lpstr>Objetivo del Proyecto</vt:lpstr>
      <vt:lpstr>Linking Open Data cloud diagram 2017</vt:lpstr>
      <vt:lpstr>Datos abiertos enlazados (linked open data)</vt:lpstr>
      <vt:lpstr>Tecnologías y estándares de la Web Semántica</vt:lpstr>
      <vt:lpstr>Estado del Proyecto</vt:lpstr>
      <vt:lpstr>Diseño del nuevo modelo de datos</vt:lpstr>
      <vt:lpstr>Ontologías seleccionadas</vt:lpstr>
      <vt:lpstr>Ontología Schema.org</vt:lpstr>
      <vt:lpstr>lilacs</vt:lpstr>
      <vt:lpstr>Serialización de RDF con JSON-LD</vt:lpstr>
      <vt:lpstr>LILACS actual – LILACS datos enlazados</vt:lpstr>
      <vt:lpstr>Plataforma de trabajo</vt:lpstr>
      <vt:lpstr>Base de datos</vt:lpstr>
      <vt:lpstr>Base de datos</vt:lpstr>
      <vt:lpstr>Migración</vt:lpstr>
      <vt:lpstr>Migración</vt:lpstr>
      <vt:lpstr>Migración</vt:lpstr>
      <vt:lpstr>Migración</vt:lpstr>
      <vt:lpstr>Migración</vt:lpstr>
      <vt:lpstr>Migración</vt:lpstr>
      <vt:lpstr>Tareas pendientes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LILACS-Web Semántica</dc:title>
  <dc:creator>InfoMed</dc:creator>
  <cp:lastModifiedBy>InfoMed</cp:lastModifiedBy>
  <cp:revision>474</cp:revision>
  <dcterms:created xsi:type="dcterms:W3CDTF">2017-01-24T23:05:16Z</dcterms:created>
  <dcterms:modified xsi:type="dcterms:W3CDTF">2017-03-31T15:45:32Z</dcterms:modified>
</cp:coreProperties>
</file>