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7" r:id="rId9"/>
    <p:sldId id="270" r:id="rId10"/>
    <p:sldId id="268" r:id="rId11"/>
    <p:sldId id="266" r:id="rId12"/>
    <p:sldId id="265" r:id="rId13"/>
    <p:sldId id="293" r:id="rId14"/>
    <p:sldId id="294" r:id="rId15"/>
    <p:sldId id="271" r:id="rId16"/>
    <p:sldId id="292" r:id="rId17"/>
    <p:sldId id="288" r:id="rId18"/>
    <p:sldId id="290" r:id="rId19"/>
    <p:sldId id="291" r:id="rId20"/>
    <p:sldId id="289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5" r:id="rId29"/>
    <p:sldId id="274" r:id="rId30"/>
    <p:sldId id="282" r:id="rId31"/>
    <p:sldId id="283" r:id="rId32"/>
    <p:sldId id="272" r:id="rId33"/>
    <p:sldId id="287" r:id="rId34"/>
    <p:sldId id="286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98D64F8-FD8B-48BC-969A-67067F115931}">
          <p14:sldIdLst>
            <p14:sldId id="256"/>
            <p14:sldId id="257"/>
            <p14:sldId id="259"/>
            <p14:sldId id="260"/>
            <p14:sldId id="262"/>
            <p14:sldId id="261"/>
            <p14:sldId id="264"/>
            <p14:sldId id="267"/>
            <p14:sldId id="270"/>
            <p14:sldId id="268"/>
            <p14:sldId id="266"/>
            <p14:sldId id="265"/>
          </p14:sldIdLst>
        </p14:section>
        <p14:section name="Seção sem Título" id="{95852FE4-8C64-4997-BA68-0623C0D6F686}">
          <p14:sldIdLst>
            <p14:sldId id="293"/>
            <p14:sldId id="294"/>
            <p14:sldId id="271"/>
            <p14:sldId id="292"/>
            <p14:sldId id="288"/>
            <p14:sldId id="290"/>
            <p14:sldId id="291"/>
            <p14:sldId id="289"/>
            <p14:sldId id="273"/>
            <p14:sldId id="275"/>
            <p14:sldId id="276"/>
            <p14:sldId id="277"/>
            <p14:sldId id="278"/>
            <p14:sldId id="279"/>
            <p14:sldId id="280"/>
            <p14:sldId id="285"/>
            <p14:sldId id="274"/>
            <p14:sldId id="282"/>
            <p14:sldId id="283"/>
            <p14:sldId id="272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ia Flores" initials="T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89CC3-9F86-496E-B42E-80D2DE73CC73}" type="doc">
      <dgm:prSet loTypeId="urn:microsoft.com/office/officeart/2005/8/layout/equation1" loCatId="process" qsTypeId="urn:microsoft.com/office/officeart/2005/8/quickstyle/simple1" qsCatId="simple" csTypeId="urn:microsoft.com/office/officeart/2005/8/colors/accent2_4" csCatId="accent2" phldr="1"/>
      <dgm:spPr/>
    </dgm:pt>
    <dgm:pt modelId="{EDDA0212-7BE3-46CF-B219-A5EF0138DEC7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noProof="0" dirty="0" smtClean="0"/>
            <a:t>Sistema de Presentación</a:t>
          </a:r>
          <a:endParaRPr lang="es-ES" noProof="0" dirty="0"/>
        </a:p>
      </dgm:t>
    </dgm:pt>
    <dgm:pt modelId="{912C148D-32BE-4D31-AC94-E70C9F30E32C}" type="parTrans" cxnId="{BAA0790E-EBBA-475C-BBFE-CD6A94F745DC}">
      <dgm:prSet/>
      <dgm:spPr/>
      <dgm:t>
        <a:bodyPr/>
        <a:lstStyle/>
        <a:p>
          <a:endParaRPr lang="pt-BR"/>
        </a:p>
      </dgm:t>
    </dgm:pt>
    <dgm:pt modelId="{918824A7-CB32-427F-AB8C-A634C5968912}" type="sibTrans" cxnId="{BAA0790E-EBBA-475C-BBFE-CD6A94F745DC}">
      <dgm:prSet/>
      <dgm:spPr/>
      <dgm:t>
        <a:bodyPr/>
        <a:lstStyle/>
        <a:p>
          <a:endParaRPr lang="pt-BR"/>
        </a:p>
      </dgm:t>
    </dgm:pt>
    <dgm:pt modelId="{A34855C2-9E4D-44D8-B2CE-A90F15105635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</a:t>
          </a:r>
          <a:r>
            <a:rPr lang="es-ES" noProof="0" dirty="0" smtClean="0"/>
            <a:t>Evaluación</a:t>
          </a:r>
          <a:r>
            <a:rPr lang="pt-BR" dirty="0" smtClean="0"/>
            <a:t> y Seguimiento</a:t>
          </a:r>
          <a:endParaRPr lang="pt-BR" dirty="0"/>
        </a:p>
      </dgm:t>
    </dgm:pt>
    <dgm:pt modelId="{7E293377-0AFE-4ACB-8B67-E3CE59716FE3}" type="parTrans" cxnId="{F38FE853-28D6-4F0E-A890-67CF2D791F87}">
      <dgm:prSet/>
      <dgm:spPr/>
      <dgm:t>
        <a:bodyPr/>
        <a:lstStyle/>
        <a:p>
          <a:endParaRPr lang="pt-BR"/>
        </a:p>
      </dgm:t>
    </dgm:pt>
    <dgm:pt modelId="{54D5B532-693C-4326-9F60-23158F55A102}" type="sibTrans" cxnId="{F38FE853-28D6-4F0E-A890-67CF2D791F87}">
      <dgm:prSet/>
      <dgm:spPr/>
      <dgm:t>
        <a:bodyPr/>
        <a:lstStyle/>
        <a:p>
          <a:endParaRPr lang="pt-BR"/>
        </a:p>
      </dgm:t>
    </dgm:pt>
    <dgm:pt modelId="{C6A7A527-07E5-4E19-B048-25094FB570CB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smtClean="0"/>
            <a:t>Pro</a:t>
          </a:r>
          <a:r>
            <a:rPr lang="pt-BR" smtClean="0"/>
            <a:t>Ethos</a:t>
          </a:r>
          <a:endParaRPr lang="pt-BR" dirty="0"/>
        </a:p>
      </dgm:t>
    </dgm:pt>
    <dgm:pt modelId="{2B34188C-229C-4174-92E4-B2D9A0F197F3}" type="parTrans" cxnId="{EECEF3B6-48DA-41CD-80D8-9E88492B1710}">
      <dgm:prSet/>
      <dgm:spPr/>
      <dgm:t>
        <a:bodyPr/>
        <a:lstStyle/>
        <a:p>
          <a:endParaRPr lang="pt-BR"/>
        </a:p>
      </dgm:t>
    </dgm:pt>
    <dgm:pt modelId="{8986CCC0-CBE5-4E67-92BB-0DB652B13530}" type="sibTrans" cxnId="{EECEF3B6-48DA-41CD-80D8-9E88492B1710}">
      <dgm:prSet/>
      <dgm:spPr/>
      <dgm:t>
        <a:bodyPr/>
        <a:lstStyle/>
        <a:p>
          <a:endParaRPr lang="pt-BR"/>
        </a:p>
      </dgm:t>
    </dgm:pt>
    <dgm:pt modelId="{17EF1805-2AF2-4B91-8C95-0ADA8E11B693}" type="pres">
      <dgm:prSet presAssocID="{95D89CC3-9F86-496E-B42E-80D2DE73CC73}" presName="linearFlow" presStyleCnt="0">
        <dgm:presLayoutVars>
          <dgm:dir/>
          <dgm:resizeHandles val="exact"/>
        </dgm:presLayoutVars>
      </dgm:prSet>
      <dgm:spPr/>
    </dgm:pt>
    <dgm:pt modelId="{DB8EDFE7-086C-4D38-82D6-AB3A545C18C0}" type="pres">
      <dgm:prSet presAssocID="{EDDA0212-7BE3-46CF-B219-A5EF0138DEC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8F2475-07CC-4618-B4EE-391E0E8C1A67}" type="pres">
      <dgm:prSet presAssocID="{918824A7-CB32-427F-AB8C-A634C5968912}" presName="spacerL" presStyleCnt="0"/>
      <dgm:spPr/>
    </dgm:pt>
    <dgm:pt modelId="{EA6F024A-B1E7-4D93-9958-7BD5E16C360D}" type="pres">
      <dgm:prSet presAssocID="{918824A7-CB32-427F-AB8C-A634C5968912}" presName="sibTrans" presStyleLbl="sibTrans2D1" presStyleIdx="0" presStyleCnt="2"/>
      <dgm:spPr/>
      <dgm:t>
        <a:bodyPr/>
        <a:lstStyle/>
        <a:p>
          <a:endParaRPr lang="pt-BR"/>
        </a:p>
      </dgm:t>
    </dgm:pt>
    <dgm:pt modelId="{BFBAA9D9-6F0E-4ADF-AA98-A457505010A2}" type="pres">
      <dgm:prSet presAssocID="{918824A7-CB32-427F-AB8C-A634C5968912}" presName="spacerR" presStyleCnt="0"/>
      <dgm:spPr/>
    </dgm:pt>
    <dgm:pt modelId="{607E0EC0-CD3D-4684-9608-6E7DCFB48204}" type="pres">
      <dgm:prSet presAssocID="{A34855C2-9E4D-44D8-B2CE-A90F151056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D082E0-2023-4233-9437-89F7F1EB2339}" type="pres">
      <dgm:prSet presAssocID="{54D5B532-693C-4326-9F60-23158F55A102}" presName="spacerL" presStyleCnt="0"/>
      <dgm:spPr/>
    </dgm:pt>
    <dgm:pt modelId="{997E898E-5977-4293-9962-0584C245C8AD}" type="pres">
      <dgm:prSet presAssocID="{54D5B532-693C-4326-9F60-23158F55A102}" presName="sibTrans" presStyleLbl="sibTrans2D1" presStyleIdx="1" presStyleCnt="2"/>
      <dgm:spPr/>
      <dgm:t>
        <a:bodyPr/>
        <a:lstStyle/>
        <a:p>
          <a:endParaRPr lang="pt-BR"/>
        </a:p>
      </dgm:t>
    </dgm:pt>
    <dgm:pt modelId="{51608BC3-5845-4B88-BB29-12039CFCD365}" type="pres">
      <dgm:prSet presAssocID="{54D5B532-693C-4326-9F60-23158F55A102}" presName="spacerR" presStyleCnt="0"/>
      <dgm:spPr/>
    </dgm:pt>
    <dgm:pt modelId="{276B87C3-B225-4601-9980-BC449F6F2A9C}" type="pres">
      <dgm:prSet presAssocID="{C6A7A527-07E5-4E19-B048-25094FB570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2AF0ADA-F145-4FA3-90B0-280C14DF16BB}" type="presOf" srcId="{918824A7-CB32-427F-AB8C-A634C5968912}" destId="{EA6F024A-B1E7-4D93-9958-7BD5E16C360D}" srcOrd="0" destOrd="0" presId="urn:microsoft.com/office/officeart/2005/8/layout/equation1"/>
    <dgm:cxn modelId="{89AD2E45-FDA2-4E6C-81D2-97ED3FE4E231}" type="presOf" srcId="{A34855C2-9E4D-44D8-B2CE-A90F15105635}" destId="{607E0EC0-CD3D-4684-9608-6E7DCFB48204}" srcOrd="0" destOrd="0" presId="urn:microsoft.com/office/officeart/2005/8/layout/equation1"/>
    <dgm:cxn modelId="{EECEF3B6-48DA-41CD-80D8-9E88492B1710}" srcId="{95D89CC3-9F86-496E-B42E-80D2DE73CC73}" destId="{C6A7A527-07E5-4E19-B048-25094FB570CB}" srcOrd="2" destOrd="0" parTransId="{2B34188C-229C-4174-92E4-B2D9A0F197F3}" sibTransId="{8986CCC0-CBE5-4E67-92BB-0DB652B13530}"/>
    <dgm:cxn modelId="{ED6CE4E7-8D75-41C4-8D5B-DE4CCDB160B6}" type="presOf" srcId="{54D5B532-693C-4326-9F60-23158F55A102}" destId="{997E898E-5977-4293-9962-0584C245C8AD}" srcOrd="0" destOrd="0" presId="urn:microsoft.com/office/officeart/2005/8/layout/equation1"/>
    <dgm:cxn modelId="{8821E9B7-AFE6-4E9E-BF48-A4EC97BAFD6F}" type="presOf" srcId="{C6A7A527-07E5-4E19-B048-25094FB570CB}" destId="{276B87C3-B225-4601-9980-BC449F6F2A9C}" srcOrd="0" destOrd="0" presId="urn:microsoft.com/office/officeart/2005/8/layout/equation1"/>
    <dgm:cxn modelId="{F38FE853-28D6-4F0E-A890-67CF2D791F87}" srcId="{95D89CC3-9F86-496E-B42E-80D2DE73CC73}" destId="{A34855C2-9E4D-44D8-B2CE-A90F15105635}" srcOrd="1" destOrd="0" parTransId="{7E293377-0AFE-4ACB-8B67-E3CE59716FE3}" sibTransId="{54D5B532-693C-4326-9F60-23158F55A102}"/>
    <dgm:cxn modelId="{BAA0790E-EBBA-475C-BBFE-CD6A94F745DC}" srcId="{95D89CC3-9F86-496E-B42E-80D2DE73CC73}" destId="{EDDA0212-7BE3-46CF-B219-A5EF0138DEC7}" srcOrd="0" destOrd="0" parTransId="{912C148D-32BE-4D31-AC94-E70C9F30E32C}" sibTransId="{918824A7-CB32-427F-AB8C-A634C5968912}"/>
    <dgm:cxn modelId="{E63EA8C7-7920-468E-BBD3-687DC4DFC0E9}" type="presOf" srcId="{95D89CC3-9F86-496E-B42E-80D2DE73CC73}" destId="{17EF1805-2AF2-4B91-8C95-0ADA8E11B693}" srcOrd="0" destOrd="0" presId="urn:microsoft.com/office/officeart/2005/8/layout/equation1"/>
    <dgm:cxn modelId="{3B0878B0-4458-4C22-9163-DD56F556489E}" type="presOf" srcId="{EDDA0212-7BE3-46CF-B219-A5EF0138DEC7}" destId="{DB8EDFE7-086C-4D38-82D6-AB3A545C18C0}" srcOrd="0" destOrd="0" presId="urn:microsoft.com/office/officeart/2005/8/layout/equation1"/>
    <dgm:cxn modelId="{03125C3F-9FE6-4C1C-8C6E-3598F6084111}" type="presParOf" srcId="{17EF1805-2AF2-4B91-8C95-0ADA8E11B693}" destId="{DB8EDFE7-086C-4D38-82D6-AB3A545C18C0}" srcOrd="0" destOrd="0" presId="urn:microsoft.com/office/officeart/2005/8/layout/equation1"/>
    <dgm:cxn modelId="{24280FA6-889F-429F-935B-B77E8DF39531}" type="presParOf" srcId="{17EF1805-2AF2-4B91-8C95-0ADA8E11B693}" destId="{458F2475-07CC-4618-B4EE-391E0E8C1A67}" srcOrd="1" destOrd="0" presId="urn:microsoft.com/office/officeart/2005/8/layout/equation1"/>
    <dgm:cxn modelId="{A1946235-4FA6-484F-A992-7A7944A82858}" type="presParOf" srcId="{17EF1805-2AF2-4B91-8C95-0ADA8E11B693}" destId="{EA6F024A-B1E7-4D93-9958-7BD5E16C360D}" srcOrd="2" destOrd="0" presId="urn:microsoft.com/office/officeart/2005/8/layout/equation1"/>
    <dgm:cxn modelId="{081CF1EE-7A75-48E5-935A-2865DD9DE8A6}" type="presParOf" srcId="{17EF1805-2AF2-4B91-8C95-0ADA8E11B693}" destId="{BFBAA9D9-6F0E-4ADF-AA98-A457505010A2}" srcOrd="3" destOrd="0" presId="urn:microsoft.com/office/officeart/2005/8/layout/equation1"/>
    <dgm:cxn modelId="{0D09101E-2592-4239-AB4C-D9F48F78338E}" type="presParOf" srcId="{17EF1805-2AF2-4B91-8C95-0ADA8E11B693}" destId="{607E0EC0-CD3D-4684-9608-6E7DCFB48204}" srcOrd="4" destOrd="0" presId="urn:microsoft.com/office/officeart/2005/8/layout/equation1"/>
    <dgm:cxn modelId="{1FD73018-5556-4AAC-BA1F-138A752B577B}" type="presParOf" srcId="{17EF1805-2AF2-4B91-8C95-0ADA8E11B693}" destId="{09D082E0-2023-4233-9437-89F7F1EB2339}" srcOrd="5" destOrd="0" presId="urn:microsoft.com/office/officeart/2005/8/layout/equation1"/>
    <dgm:cxn modelId="{B4CFECF8-2C0A-4E39-8604-F4D3AAF58E4F}" type="presParOf" srcId="{17EF1805-2AF2-4B91-8C95-0ADA8E11B693}" destId="{997E898E-5977-4293-9962-0584C245C8AD}" srcOrd="6" destOrd="0" presId="urn:microsoft.com/office/officeart/2005/8/layout/equation1"/>
    <dgm:cxn modelId="{7613CC1B-649D-4E9A-9CC9-094C5715D76C}" type="presParOf" srcId="{17EF1805-2AF2-4B91-8C95-0ADA8E11B693}" destId="{51608BC3-5845-4B88-BB29-12039CFCD365}" srcOrd="7" destOrd="0" presId="urn:microsoft.com/office/officeart/2005/8/layout/equation1"/>
    <dgm:cxn modelId="{13EBF82D-1C83-4311-BAB2-3641FABD1D00}" type="presParOf" srcId="{17EF1805-2AF2-4B91-8C95-0ADA8E11B693}" destId="{276B87C3-B225-4601-9980-BC449F6F2A9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EDFE7-086C-4D38-82D6-AB3A545C18C0}">
      <dsp:nvSpPr>
        <dsp:cNvPr id="0" name=""/>
        <dsp:cNvSpPr/>
      </dsp:nvSpPr>
      <dsp:spPr>
        <a:xfrm>
          <a:off x="1477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noProof="0" dirty="0" smtClean="0"/>
            <a:t>Sistema de Presentación</a:t>
          </a:r>
          <a:endParaRPr lang="es-ES" sz="1900" kern="1200" noProof="0" dirty="0"/>
        </a:p>
      </dsp:txBody>
      <dsp:txXfrm>
        <a:off x="288245" y="1611936"/>
        <a:ext cx="1384638" cy="1384638"/>
      </dsp:txXfrm>
    </dsp:sp>
    <dsp:sp modelId="{EA6F024A-B1E7-4D93-9958-7BD5E16C360D}">
      <dsp:nvSpPr>
        <dsp:cNvPr id="0" name=""/>
        <dsp:cNvSpPr/>
      </dsp:nvSpPr>
      <dsp:spPr>
        <a:xfrm>
          <a:off x="2118655" y="1736385"/>
          <a:ext cx="1135741" cy="1135741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>
        <a:off x="2269197" y="2170692"/>
        <a:ext cx="834657" cy="267127"/>
      </dsp:txXfrm>
    </dsp:sp>
    <dsp:sp modelId="{607E0EC0-CD3D-4684-9608-6E7DCFB48204}">
      <dsp:nvSpPr>
        <dsp:cNvPr id="0" name=""/>
        <dsp:cNvSpPr/>
      </dsp:nvSpPr>
      <dsp:spPr>
        <a:xfrm>
          <a:off x="3413400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Sistema de </a:t>
          </a:r>
          <a:r>
            <a:rPr lang="es-ES" sz="1900" kern="1200" noProof="0" dirty="0" smtClean="0"/>
            <a:t>Evaluación</a:t>
          </a:r>
          <a:r>
            <a:rPr lang="pt-BR" sz="1900" kern="1200" dirty="0" smtClean="0"/>
            <a:t> y Seguimiento</a:t>
          </a:r>
          <a:endParaRPr lang="pt-BR" sz="1900" kern="1200" dirty="0"/>
        </a:p>
      </dsp:txBody>
      <dsp:txXfrm>
        <a:off x="3700168" y="1611936"/>
        <a:ext cx="1384638" cy="1384638"/>
      </dsp:txXfrm>
    </dsp:sp>
    <dsp:sp modelId="{997E898E-5977-4293-9962-0584C245C8AD}">
      <dsp:nvSpPr>
        <dsp:cNvPr id="0" name=""/>
        <dsp:cNvSpPr/>
      </dsp:nvSpPr>
      <dsp:spPr>
        <a:xfrm>
          <a:off x="5530579" y="1736385"/>
          <a:ext cx="1135741" cy="1135741"/>
        </a:xfrm>
        <a:prstGeom prst="mathEqual">
          <a:avLst/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>
        <a:off x="5681121" y="1970348"/>
        <a:ext cx="834657" cy="667815"/>
      </dsp:txXfrm>
    </dsp:sp>
    <dsp:sp modelId="{276B87C3-B225-4601-9980-BC449F6F2A9C}">
      <dsp:nvSpPr>
        <dsp:cNvPr id="0" name=""/>
        <dsp:cNvSpPr/>
      </dsp:nvSpPr>
      <dsp:spPr>
        <a:xfrm>
          <a:off x="6825324" y="1325168"/>
          <a:ext cx="1958174" cy="195817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smtClean="0"/>
            <a:t>Pro</a:t>
          </a:r>
          <a:r>
            <a:rPr lang="pt-BR" sz="1900" kern="1200" smtClean="0"/>
            <a:t>Ethos</a:t>
          </a:r>
          <a:endParaRPr lang="pt-BR" sz="1900" kern="1200" dirty="0"/>
        </a:p>
      </dsp:txBody>
      <dsp:txXfrm>
        <a:off x="7112092" y="1611936"/>
        <a:ext cx="1384638" cy="138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F742-AA0B-4808-AB61-F07E8CA5708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4A92F-B8BF-4B31-AF5C-05CCFF5C71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7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4A92F-B8BF-4B31-AF5C-05CCFF5C71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4A92F-B8BF-4B31-AF5C-05CCFF5C71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8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4A92F-B8BF-4B31-AF5C-05CCFF5C71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9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428695"/>
            <a:ext cx="1630033" cy="41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6"/>
          <a:stretch/>
        </p:blipFill>
        <p:spPr>
          <a:xfrm>
            <a:off x="2627784" y="6428695"/>
            <a:ext cx="1722833" cy="429304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 t="11467"/>
          <a:stretch/>
        </p:blipFill>
        <p:spPr bwMode="auto">
          <a:xfrm>
            <a:off x="4499992" y="6381328"/>
            <a:ext cx="2987824" cy="55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403484"/>
            <a:ext cx="1475656" cy="45404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924"/>
            <a:ext cx="449619" cy="5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0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 flipH="1">
            <a:off x="251520" y="54868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107504" y="638132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428695"/>
            <a:ext cx="1630033" cy="41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6"/>
          <a:stretch/>
        </p:blipFill>
        <p:spPr>
          <a:xfrm>
            <a:off x="2627784" y="6428695"/>
            <a:ext cx="1722833" cy="42930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 t="11467"/>
          <a:stretch/>
        </p:blipFill>
        <p:spPr bwMode="auto">
          <a:xfrm>
            <a:off x="4499992" y="6381328"/>
            <a:ext cx="2987824" cy="55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403484"/>
            <a:ext cx="1475656" cy="45404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924"/>
            <a:ext cx="449619" cy="5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5E09-37B7-4799-B6F4-134EEAD18927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es-ES" dirty="0" smtClean="0"/>
              <a:t>Sistema de Evaluación Ética</a:t>
            </a:r>
            <a:endParaRPr lang="es-ES" dirty="0"/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Español</a:t>
            </a:r>
            <a:endParaRPr lang="es-ES" dirty="0"/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475656" y="136127"/>
            <a:ext cx="1656184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Versión</a:t>
            </a:r>
            <a:r>
              <a:rPr lang="es-ES" dirty="0" smtClean="0"/>
              <a:t> </a:t>
            </a:r>
            <a:r>
              <a:rPr lang="es-ES" sz="1600" dirty="0" smtClean="0"/>
              <a:t>v0.14.52 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796136" y="365623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Conceptos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Autofit/>
          </a:bodyPr>
          <a:lstStyle/>
          <a:p>
            <a:pPr algn="l"/>
            <a:r>
              <a:rPr lang="es-ES" sz="3600" dirty="0" smtClean="0"/>
              <a:t>Flujos del Sistema – Monitoreo</a:t>
            </a:r>
            <a:endParaRPr lang="es-ES" sz="3600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Presentación del documento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Investigador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80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Segoe UI Light" pitchFamily="34" charset="0"/>
              </a:rPr>
              <a:t>actores</a:t>
            </a:r>
            <a:endParaRPr lang="es-E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Validación de los documentos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Secretaria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Aceptado para evaluación ética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0"/>
          </p:cNvCxnSpPr>
          <p:nvPr/>
        </p:nvCxnSpPr>
        <p:spPr>
          <a:xfrm rot="5400000">
            <a:off x="537738" y="4498586"/>
            <a:ext cx="1428760" cy="3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34911" y="6062682"/>
            <a:ext cx="58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/>
              <a:t>* Número de Identificación en el Comité de Ética (CAAE)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Miembros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Indicación para reunión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Análisis de los miembros del comité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Asignación de los evaluadores</a:t>
            </a:r>
            <a:br>
              <a:rPr lang="es-ES" sz="1600" dirty="0" smtClean="0">
                <a:latin typeface="Segoe UI Light" pitchFamily="34" charset="0"/>
              </a:rPr>
            </a:br>
            <a:r>
              <a:rPr lang="es-ES" sz="1600" dirty="0" smtClean="0">
                <a:latin typeface="Segoe UI Light" pitchFamily="34" charset="0"/>
              </a:rPr>
              <a:t>(Interno y Ad Hoc)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Decisión del comité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Preparación del dictamen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Revisión del coordinador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Emisión del dictamen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Coordinador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14612" y="299561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Aceptado para revisión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61" name="Straight Arrow Connector 60"/>
          <p:cNvCxnSpPr>
            <a:stCxn id="46" idx="3"/>
            <a:endCxn id="40" idx="1"/>
          </p:cNvCxnSpPr>
          <p:nvPr/>
        </p:nvCxnSpPr>
        <p:spPr>
          <a:xfrm>
            <a:off x="4643438" y="3388519"/>
            <a:ext cx="642942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8" idx="3"/>
            <a:endCxn id="46" idx="0"/>
          </p:cNvCxnSpPr>
          <p:nvPr/>
        </p:nvCxnSpPr>
        <p:spPr>
          <a:xfrm>
            <a:off x="2214546" y="2250273"/>
            <a:ext cx="1464479" cy="7453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239299"/>
              </p:ext>
            </p:extLst>
          </p:nvPr>
        </p:nvGraphicFramePr>
        <p:xfrm>
          <a:off x="285720" y="1214422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Segoe UI Light" pitchFamily="34" charset="0"/>
                        </a:rPr>
                        <a:t>Aprobado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err="1" smtClean="0">
                          <a:latin typeface="Segoe UI Light" pitchFamily="34" charset="0"/>
                        </a:rPr>
                        <a:t>Approved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Segoe UI Light" pitchFamily="34" charset="0"/>
                        </a:rPr>
                        <a:t>Aprobado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noProof="0" dirty="0" err="1" smtClean="0">
                          <a:latin typeface="Segoe UI Light" pitchFamily="34" charset="0"/>
                        </a:rPr>
                        <a:t>Not</a:t>
                      </a:r>
                      <a:r>
                        <a:rPr lang="es-ES" noProof="0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es-ES" noProof="0" dirty="0" err="1" smtClean="0">
                          <a:latin typeface="Segoe UI Light" pitchFamily="34" charset="0"/>
                        </a:rPr>
                        <a:t>Approved</a:t>
                      </a:r>
                      <a:r>
                        <a:rPr lang="es-ES" noProof="0" dirty="0" smtClean="0">
                          <a:latin typeface="Segoe UI Light" pitchFamily="34" charset="0"/>
                        </a:rPr>
                        <a:t> / </a:t>
                      </a:r>
                      <a:r>
                        <a:rPr lang="es-ES" noProof="0" dirty="0" err="1" smtClean="0">
                          <a:latin typeface="Segoe UI Light" pitchFamily="34" charset="0"/>
                        </a:rPr>
                        <a:t>Pending</a:t>
                      </a:r>
                      <a:endParaRPr lang="es-ES" noProof="0" dirty="0" smtClean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Segoe UI Light" pitchFamily="34" charset="0"/>
                        </a:rPr>
                        <a:t>No aprobado / pendiente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err="1" smtClean="0">
                          <a:latin typeface="Segoe UI Light" pitchFamily="34" charset="0"/>
                        </a:rPr>
                        <a:t>Exempt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Segoe UI Light" pitchFamily="34" charset="0"/>
                        </a:rPr>
                        <a:t>Exento de análisis</a:t>
                      </a:r>
                      <a:r>
                        <a:rPr lang="es-ES" baseline="0" noProof="0" dirty="0" smtClean="0">
                          <a:latin typeface="Segoe UI Light" pitchFamily="34" charset="0"/>
                        </a:rPr>
                        <a:t> por el Comité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noProof="0" dirty="0" err="1" smtClean="0">
                          <a:latin typeface="Segoe UI Light" pitchFamily="34" charset="0"/>
                        </a:rPr>
                        <a:t>Expedited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Segoe UI Light" pitchFamily="34" charset="0"/>
                        </a:rPr>
                        <a:t>Exento después de análisis</a:t>
                      </a:r>
                      <a:r>
                        <a:rPr lang="es-ES" baseline="0" noProof="0" dirty="0" smtClean="0">
                          <a:latin typeface="Segoe UI Light" pitchFamily="34" charset="0"/>
                        </a:rPr>
                        <a:t> del Comité 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err="1" smtClean="0">
                          <a:latin typeface="Segoe UI Light" pitchFamily="34" charset="0"/>
                        </a:rPr>
                        <a:t>Conditional</a:t>
                      </a:r>
                      <a:r>
                        <a:rPr lang="es-ES" noProof="0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es-ES" noProof="0" dirty="0" err="1" smtClean="0">
                          <a:latin typeface="Segoe UI Light" pitchFamily="34" charset="0"/>
                        </a:rPr>
                        <a:t>Approval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Segoe UI Light" pitchFamily="34" charset="0"/>
                        </a:rPr>
                        <a:t>Aprobado, pero condicionado a algunos cambios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Tipos de Decisión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642918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Segoe UI Light" pitchFamily="34" charset="0"/>
              </a:rPr>
              <a:t>Presentación de protocolo</a:t>
            </a:r>
            <a:endParaRPr lang="es-ES" sz="2800" b="1" dirty="0">
              <a:latin typeface="Segoe UI Light" pitchFamily="34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566110"/>
              </p:ext>
            </p:extLst>
          </p:nvPr>
        </p:nvGraphicFramePr>
        <p:xfrm>
          <a:off x="357158" y="4786322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Segoe UI Light" pitchFamily="34" charset="0"/>
                        </a:rPr>
                        <a:t>Modelos de decisión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err="1" smtClean="0">
                          <a:latin typeface="Segoe UI Light" pitchFamily="34" charset="0"/>
                        </a:rPr>
                        <a:t>Amendment</a:t>
                      </a:r>
                      <a:r>
                        <a:rPr lang="es-ES" noProof="0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es-ES" noProof="0" dirty="0" err="1" smtClean="0">
                          <a:latin typeface="Segoe UI Light" pitchFamily="34" charset="0"/>
                        </a:rPr>
                        <a:t>Approved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Segoe UI Light" pitchFamily="34" charset="0"/>
                        </a:rPr>
                        <a:t>Enmienda aprobada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noProof="0" dirty="0" err="1" smtClean="0">
                          <a:latin typeface="Segoe UI Light" pitchFamily="34" charset="0"/>
                        </a:rPr>
                        <a:t>Amendment</a:t>
                      </a:r>
                      <a:r>
                        <a:rPr lang="es-ES" noProof="0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es-ES" noProof="0" dirty="0" err="1" smtClean="0">
                          <a:latin typeface="Segoe UI Light" pitchFamily="34" charset="0"/>
                        </a:rPr>
                        <a:t>Not</a:t>
                      </a:r>
                      <a:r>
                        <a:rPr lang="es-ES" noProof="0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es-ES" noProof="0" dirty="0" err="1" smtClean="0">
                          <a:latin typeface="Segoe UI Light" pitchFamily="34" charset="0"/>
                        </a:rPr>
                        <a:t>Approved</a:t>
                      </a:r>
                      <a:endParaRPr lang="es-ES" noProof="0" dirty="0" smtClean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>
                          <a:latin typeface="Segoe UI Light" pitchFamily="34" charset="0"/>
                        </a:rPr>
                        <a:t>Enmienda no aprobada</a:t>
                      </a:r>
                      <a:endParaRPr lang="es-ES" noProof="0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4286256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Segoe UI Light" pitchFamily="34" charset="0"/>
              </a:rPr>
              <a:t>Gestión de la investigación - Seguimiento</a:t>
            </a:r>
            <a:endParaRPr lang="es-ES" sz="2800" b="1" dirty="0">
              <a:latin typeface="Segoe U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Logotipos</a:t>
            </a:r>
          </a:p>
          <a:p>
            <a:r>
              <a:rPr lang="es-ES" dirty="0" smtClean="0"/>
              <a:t>Campos de presentación</a:t>
            </a:r>
          </a:p>
          <a:p>
            <a:r>
              <a:rPr lang="es-ES" dirty="0" smtClean="0"/>
              <a:t>PF (Preguntas más frecuentes)</a:t>
            </a:r>
          </a:p>
          <a:p>
            <a:r>
              <a:rPr lang="es-ES" dirty="0" smtClean="0"/>
              <a:t>E-mail de comunicación (Mensajes)</a:t>
            </a:r>
          </a:p>
          <a:p>
            <a:r>
              <a:rPr lang="es-ES" dirty="0" smtClean="0"/>
              <a:t>Críticas</a:t>
            </a:r>
          </a:p>
          <a:p>
            <a:r>
              <a:rPr lang="es-ES" dirty="0" smtClean="0"/>
              <a:t>Dictámenes (decisiones)</a:t>
            </a:r>
          </a:p>
          <a:p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Parametrización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480925" y="3738289"/>
            <a:ext cx="24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Estructura del Sistema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Español</a:t>
            </a:r>
            <a:endParaRPr lang="es-ES" dirty="0"/>
          </a:p>
        </p:txBody>
      </p:sp>
      <p:sp>
        <p:nvSpPr>
          <p:cNvPr id="12" name="Arredondar Retângulo em um Canto Diagonal 11"/>
          <p:cNvSpPr/>
          <p:nvPr/>
        </p:nvSpPr>
        <p:spPr>
          <a:xfrm>
            <a:off x="1475656" y="136127"/>
            <a:ext cx="1656184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Versión</a:t>
            </a:r>
            <a:r>
              <a:rPr lang="es-ES" dirty="0" smtClean="0"/>
              <a:t> </a:t>
            </a:r>
            <a:r>
              <a:rPr lang="es-ES" sz="1600" dirty="0" smtClean="0"/>
              <a:t>v0.14.52 </a:t>
            </a:r>
            <a:endParaRPr lang="es-ES" dirty="0"/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1331640" y="32849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Sistema de Evaluación Ética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64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 del Sistema</a:t>
            </a:r>
            <a:endParaRPr lang="es-E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923112" cy="4525963"/>
          </a:xfrm>
        </p:spPr>
        <p:txBody>
          <a:bodyPr/>
          <a:lstStyle/>
          <a:p>
            <a:r>
              <a:rPr lang="es-ES" dirty="0" err="1" smtClean="0"/>
              <a:t>GitHUB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Cómo se puede saber la versión instalada</a:t>
            </a:r>
          </a:p>
          <a:p>
            <a:pPr lvl="1"/>
            <a:r>
              <a:rPr lang="es-ES" dirty="0" smtClean="0"/>
              <a:t>Menú del administrador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825" t="3549" r="59357" b="4886"/>
          <a:stretch/>
        </p:blipFill>
        <p:spPr>
          <a:xfrm>
            <a:off x="6156176" y="1268760"/>
            <a:ext cx="3045024" cy="4926797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4561424" y="5517232"/>
            <a:ext cx="1677336" cy="47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50912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v0.15.05</a:t>
            </a:r>
          </a:p>
          <a:p>
            <a:r>
              <a:rPr lang="pt-BR" dirty="0" smtClean="0"/>
              <a:t>15 – </a:t>
            </a:r>
            <a:r>
              <a:rPr lang="pt-BR" dirty="0" err="1" smtClean="0"/>
              <a:t>año</a:t>
            </a:r>
            <a:r>
              <a:rPr lang="pt-BR" dirty="0" smtClean="0"/>
              <a:t> 2015</a:t>
            </a:r>
          </a:p>
          <a:p>
            <a:r>
              <a:rPr lang="pt-BR" dirty="0" smtClean="0"/>
              <a:t>05 – semana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3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ES" sz="4200" dirty="0" smtClean="0"/>
              <a:t>Estructura del Directorio</a:t>
            </a:r>
            <a:endParaRPr lang="es-ES" sz="4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52890"/>
              </p:ext>
            </p:extLst>
          </p:nvPr>
        </p:nvGraphicFramePr>
        <p:xfrm>
          <a:off x="179512" y="1031615"/>
          <a:ext cx="8712967" cy="49896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4370"/>
                <a:gridCol w="1778992"/>
                <a:gridCol w="691012"/>
                <a:gridCol w="5328593"/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noProof="0" dirty="0" smtClean="0">
                          <a:effectLst/>
                        </a:rPr>
                        <a:t>tipo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800" b="1" u="none" strike="noStrike" kern="1200" noProof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lang="es-ES" sz="1800" b="1" u="none" strike="noStrike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800" b="1" u="none" strike="noStrike" kern="1200" noProof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es-ES" sz="1800" b="1" u="none" strike="noStrike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800" b="1" u="none" strike="noStrike" kern="1200" noProof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endParaRPr lang="es-ES" sz="1800" b="1" u="none" strike="noStrike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err="1" smtClean="0">
                          <a:effectLst/>
                        </a:rPr>
                        <a:t>cab.php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Cabecera de página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err="1" smtClean="0">
                          <a:effectLst/>
                        </a:rPr>
                        <a:t>db.php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Archivo</a:t>
                      </a:r>
                      <a:r>
                        <a:rPr lang="es-E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configuración del sistema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r>
                        <a:rPr lang="es-ES" sz="1800" u="none" strike="noStrike" noProof="0" dirty="0" err="1" smtClean="0">
                          <a:solidFill>
                            <a:srgbClr val="00B050"/>
                          </a:solidFill>
                          <a:effectLst/>
                        </a:rPr>
                        <a:t>class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 con las clases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es-ES" sz="1800" u="none" strike="noStrike" noProof="0" dirty="0" err="1" smtClean="0">
                          <a:solidFill>
                            <a:srgbClr val="FF0000"/>
                          </a:solidFill>
                          <a:effectLst/>
                        </a:rPr>
                        <a:t>db</a:t>
                      </a:r>
                      <a:endParaRPr lang="es-ES" sz="18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s-ES" sz="18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 para guarda</a:t>
                      </a:r>
                      <a:r>
                        <a:rPr lang="es-E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la configuración con la base de datos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es-ES" sz="1800" u="none" strike="noStrike" noProof="0" dirty="0" err="1" smtClean="0">
                          <a:solidFill>
                            <a:srgbClr val="FF0000"/>
                          </a:solidFill>
                          <a:effectLst/>
                        </a:rPr>
                        <a:t>documents</a:t>
                      </a:r>
                      <a:endParaRPr lang="es-ES" sz="18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s-ES" sz="18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 con la documentación del sistema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r>
                        <a:rPr lang="es-ES" sz="1800" u="none" strike="noStrike" noProof="0" dirty="0" err="1" smtClean="0">
                          <a:solidFill>
                            <a:srgbClr val="00B050"/>
                          </a:solidFill>
                          <a:effectLst/>
                        </a:rPr>
                        <a:t>include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Librería del</a:t>
                      </a:r>
                      <a:r>
                        <a:rPr lang="es-E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sistema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r>
                        <a:rPr lang="es-ES" sz="1800" u="none" strike="noStrike" noProof="0" dirty="0" err="1" smtClean="0">
                          <a:solidFill>
                            <a:srgbClr val="00B050"/>
                          </a:solidFill>
                          <a:effectLst/>
                        </a:rPr>
                        <a:t>install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 para instalación del sistema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err="1" smtClean="0">
                          <a:solidFill>
                            <a:srgbClr val="00B050"/>
                          </a:solidFill>
                          <a:effectLst/>
                        </a:rPr>
                        <a:t>css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 con los archivos </a:t>
                      </a:r>
                      <a:r>
                        <a:rPr lang="es-ES" sz="1800" b="0" i="0" u="none" strike="noStrike" baseline="0" noProof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  <a:r>
                        <a:rPr lang="es-E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CSS del sistema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err="1" smtClean="0">
                          <a:solidFill>
                            <a:srgbClr val="FF0000"/>
                          </a:solidFill>
                          <a:effectLst/>
                        </a:rPr>
                        <a:t>document</a:t>
                      </a:r>
                      <a:endParaRPr lang="es-ES" sz="18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s-ES" sz="18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 para almacenamiento</a:t>
                      </a:r>
                      <a:r>
                        <a:rPr lang="es-E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los archivos PDF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solidFill>
                            <a:srgbClr val="00B050"/>
                          </a:solidFill>
                          <a:effectLst/>
                        </a:rPr>
                        <a:t>fphp-170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Librerías del FPHP para generación de </a:t>
                      </a:r>
                      <a:r>
                        <a:rPr lang="es-ES" sz="18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PDFs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err="1" smtClean="0">
                          <a:solidFill>
                            <a:srgbClr val="00B050"/>
                          </a:solidFill>
                          <a:effectLst/>
                        </a:rPr>
                        <a:t>images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Imágenes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err="1" smtClean="0">
                          <a:solidFill>
                            <a:srgbClr val="00B050"/>
                          </a:solidFill>
                          <a:effectLst/>
                        </a:rPr>
                        <a:t>js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Archivos JS (</a:t>
                      </a:r>
                      <a:r>
                        <a:rPr lang="es-ES" sz="18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jQuery</a:t>
                      </a:r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s-E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Calender, </a:t>
                      </a:r>
                      <a:r>
                        <a:rPr lang="es-ES" sz="1800" b="0" i="0" u="none" strike="noStrike" baseline="0" noProof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MaskEdit</a:t>
                      </a:r>
                      <a:r>
                        <a:rPr lang="es-E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...)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err="1" smtClean="0">
                          <a:solidFill>
                            <a:srgbClr val="00B050"/>
                          </a:solidFill>
                          <a:effectLst/>
                        </a:rPr>
                        <a:t>libs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s-ES" sz="1800" b="0" i="0" u="none" strike="noStrike" noProof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Librerías</a:t>
                      </a:r>
                      <a:r>
                        <a:rPr lang="es-ES" sz="18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del</a:t>
                      </a:r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8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PHPMailer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2723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smtClean="0">
                          <a:effectLst/>
                        </a:rPr>
                        <a:t>&lt;DIR&gt;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noProof="0" dirty="0" err="1" smtClean="0">
                          <a:solidFill>
                            <a:srgbClr val="FF0000"/>
                          </a:solidFill>
                          <a:effectLst/>
                        </a:rPr>
                        <a:t>messages</a:t>
                      </a:r>
                      <a:endParaRPr lang="es-ES" sz="18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noProof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s-ES" sz="18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Tabla de mensajes del sistema</a:t>
                      </a:r>
                      <a:endParaRPr lang="es-E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07504" y="602128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W – Read and Write                  </a:t>
            </a:r>
            <a:r>
              <a:rPr lang="pt-BR" dirty="0" smtClean="0">
                <a:solidFill>
                  <a:srgbClr val="00B050"/>
                </a:solidFill>
              </a:rPr>
              <a:t>R – Read only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Estructura del Directorio - </a:t>
            </a:r>
            <a:r>
              <a:rPr lang="es-ES" sz="4000" dirty="0" err="1" smtClean="0">
                <a:solidFill>
                  <a:srgbClr val="FF0000"/>
                </a:solidFill>
              </a:rPr>
              <a:t>document</a:t>
            </a:r>
            <a:endParaRPr lang="es-ES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02161"/>
              </p:ext>
            </p:extLst>
          </p:nvPr>
        </p:nvGraphicFramePr>
        <p:xfrm>
          <a:off x="179515" y="1397000"/>
          <a:ext cx="26642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1"/>
                <a:gridCol w="648072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Nivel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Año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Mes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Document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2014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12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2015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01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02</a:t>
                      </a:r>
                      <a:endParaRPr lang="es-E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9512" y="4077072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sistema crea automáticamente la estructura de directorios</a:t>
            </a:r>
          </a:p>
          <a:p>
            <a:endParaRPr lang="es-ES" dirty="0" smtClean="0"/>
          </a:p>
          <a:p>
            <a:r>
              <a:rPr lang="es-ES" dirty="0" smtClean="0"/>
              <a:t>.</a:t>
            </a:r>
            <a:r>
              <a:rPr lang="es-ES" dirty="0" err="1" smtClean="0"/>
              <a:t>htaccess</a:t>
            </a:r>
            <a:endParaRPr lang="es-ES" dirty="0" smtClean="0"/>
          </a:p>
          <a:p>
            <a:r>
              <a:rPr lang="es-ES" sz="1200" dirty="0" smtClean="0"/>
              <a:t>(bloquea la descarga de los archivos por el navegador)</a:t>
            </a:r>
          </a:p>
          <a:p>
            <a:endParaRPr lang="es-ES" sz="1200" dirty="0" smtClean="0"/>
          </a:p>
          <a:p>
            <a:r>
              <a:rPr lang="es-ES" dirty="0" err="1" smtClean="0"/>
              <a:t>Index.php</a:t>
            </a:r>
            <a:endParaRPr lang="es-ES" dirty="0" smtClean="0"/>
          </a:p>
          <a:p>
            <a:r>
              <a:rPr lang="es-ES" sz="1200" dirty="0" smtClean="0"/>
              <a:t>Acceso denegado</a:t>
            </a:r>
            <a:endParaRPr lang="es-ES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1417638"/>
            <a:ext cx="60486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0000001</a:t>
            </a:r>
            <a:r>
              <a:rPr lang="es-ES" sz="3200" dirty="0" smtClean="0"/>
              <a:t>-</a:t>
            </a:r>
            <a:r>
              <a:rPr lang="es-ES" sz="3200" dirty="0" smtClean="0">
                <a:solidFill>
                  <a:schemeClr val="accent6">
                    <a:lumMod val="75000"/>
                  </a:schemeClr>
                </a:solidFill>
              </a:rPr>
              <a:t>54bef</a:t>
            </a:r>
            <a:r>
              <a:rPr lang="es-ES" sz="3200" dirty="0" smtClean="0"/>
              <a:t>-</a:t>
            </a:r>
            <a:r>
              <a:rPr lang="es-ES" sz="3200" dirty="0" smtClean="0">
                <a:solidFill>
                  <a:srgbClr val="00B050"/>
                </a:solidFill>
              </a:rPr>
              <a:t>project.pdf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0000001</a:t>
            </a:r>
            <a:r>
              <a:rPr lang="es-ES" dirty="0" smtClean="0"/>
              <a:t> – No. del protocolo de presentación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54bef</a:t>
            </a:r>
            <a:r>
              <a:rPr lang="es-ES" dirty="0" smtClean="0"/>
              <a:t> – Clave MD5 generada aleatoriamente</a:t>
            </a:r>
          </a:p>
          <a:p>
            <a:r>
              <a:rPr lang="es-ES" dirty="0" smtClean="0">
                <a:solidFill>
                  <a:srgbClr val="00B050"/>
                </a:solidFill>
              </a:rPr>
              <a:t>Project.pdf</a:t>
            </a:r>
            <a:r>
              <a:rPr lang="es-ES" dirty="0" smtClean="0"/>
              <a:t> – Nombre original de archivo</a:t>
            </a:r>
            <a:endParaRPr lang="es-ES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39952" y="5733256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 smtClean="0"/>
              <a:t>copia de seguridad incremental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74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 smtClean="0"/>
              <a:t>db.php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Validación de presentación de los datos</a:t>
            </a:r>
          </a:p>
          <a:p>
            <a:pPr lvl="1"/>
            <a:r>
              <a:rPr lang="es-ES" dirty="0" smtClean="0"/>
              <a:t>Combina el POST y GET en las variables en una “</a:t>
            </a:r>
            <a:r>
              <a:rPr lang="es-ES" dirty="0" err="1" smtClean="0"/>
              <a:t>array</a:t>
            </a:r>
            <a:r>
              <a:rPr lang="es-ES" dirty="0" smtClean="0"/>
              <a:t>” (matriz)</a:t>
            </a:r>
          </a:p>
          <a:p>
            <a:pPr lvl="2"/>
            <a:r>
              <a:rPr lang="es-ES" dirty="0" smtClean="0"/>
              <a:t>$</a:t>
            </a:r>
            <a:r>
              <a:rPr lang="es-ES" dirty="0" err="1" smtClean="0"/>
              <a:t>dd</a:t>
            </a:r>
            <a:r>
              <a:rPr lang="es-ES" dirty="0" smtClean="0"/>
              <a:t>, hace lectura desde dd0 al dd99 grabando el contenido en una </a:t>
            </a:r>
            <a:r>
              <a:rPr lang="es-ES" dirty="0" err="1" smtClean="0"/>
              <a:t>array</a:t>
            </a:r>
            <a:r>
              <a:rPr lang="es-ES" dirty="0" smtClean="0"/>
              <a:t>, </a:t>
            </a:r>
            <a:r>
              <a:rPr lang="es-ES" dirty="0" err="1" smtClean="0"/>
              <a:t>e.j</a:t>
            </a:r>
            <a:r>
              <a:rPr lang="es-ES" dirty="0" smtClean="0"/>
              <a:t>.: dd0 =&gt; $</a:t>
            </a:r>
            <a:r>
              <a:rPr lang="es-ES" dirty="0" err="1" smtClean="0"/>
              <a:t>dd</a:t>
            </a:r>
            <a:r>
              <a:rPr lang="es-ES" dirty="0" smtClean="0"/>
              <a:t>[0]</a:t>
            </a:r>
          </a:p>
          <a:p>
            <a:pPr lvl="1"/>
            <a:r>
              <a:rPr lang="es-ES" dirty="0" smtClean="0"/>
              <a:t>Cambia el </a:t>
            </a:r>
            <a:r>
              <a:rPr lang="es-ES" dirty="0" err="1" smtClean="0"/>
              <a:t>caracter</a:t>
            </a:r>
            <a:r>
              <a:rPr lang="es-ES" dirty="0" smtClean="0"/>
              <a:t> (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ES" dirty="0" smtClean="0"/>
              <a:t>) por (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´</a:t>
            </a:r>
            <a:r>
              <a:rPr lang="es-ES" dirty="0" smtClean="0"/>
              <a:t>) para bloquear </a:t>
            </a:r>
            <a:r>
              <a:rPr lang="es-ES" i="1" dirty="0" err="1" smtClean="0"/>
              <a:t>hackings</a:t>
            </a:r>
            <a:r>
              <a:rPr lang="es-ES" dirty="0" smtClean="0"/>
              <a:t> del tipo </a:t>
            </a:r>
            <a:r>
              <a:rPr lang="es-ES" i="1" dirty="0" smtClean="0"/>
              <a:t>full </a:t>
            </a:r>
            <a:r>
              <a:rPr lang="es-ES" i="1" dirty="0" err="1" smtClean="0"/>
              <a:t>injection</a:t>
            </a:r>
            <a:endParaRPr lang="es-ES" i="1" dirty="0" smtClean="0"/>
          </a:p>
          <a:p>
            <a:pPr lvl="1"/>
            <a:r>
              <a:rPr lang="es-ES" dirty="0" smtClean="0"/>
              <a:t>Los botones de acción son enviados por la variable $</a:t>
            </a:r>
            <a:r>
              <a:rPr lang="es-ES" dirty="0" err="1" smtClean="0"/>
              <a:t>acao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247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3" y="1484784"/>
            <a:ext cx="6275040" cy="4872765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$LANG – Idioma habilitado en el sistema</a:t>
            </a:r>
          </a:p>
          <a:p>
            <a:pPr lvl="1"/>
            <a:r>
              <a:rPr lang="es-ES" sz="1800" dirty="0" smtClean="0"/>
              <a:t>es – Español</a:t>
            </a:r>
          </a:p>
          <a:p>
            <a:pPr lvl="1"/>
            <a:r>
              <a:rPr lang="es-ES" sz="1800" dirty="0" err="1" smtClean="0"/>
              <a:t>en_US</a:t>
            </a:r>
            <a:r>
              <a:rPr lang="es-ES" sz="1800" dirty="0" smtClean="0"/>
              <a:t> – Inglés</a:t>
            </a:r>
          </a:p>
          <a:p>
            <a:pPr lvl="1"/>
            <a:r>
              <a:rPr lang="es-ES" sz="1800" dirty="0" err="1" smtClean="0"/>
              <a:t>pt_BR</a:t>
            </a:r>
            <a:r>
              <a:rPr lang="es-ES" sz="1800" dirty="0" smtClean="0"/>
              <a:t> – Portugués Brasil</a:t>
            </a:r>
          </a:p>
          <a:p>
            <a:pPr lvl="1"/>
            <a:r>
              <a:rPr lang="es-ES" sz="1800" dirty="0" err="1" smtClean="0"/>
              <a:t>fr</a:t>
            </a:r>
            <a:r>
              <a:rPr lang="es-ES" sz="1800" dirty="0" smtClean="0"/>
              <a:t> - Francés</a:t>
            </a:r>
          </a:p>
          <a:p>
            <a:r>
              <a:rPr lang="es-ES" dirty="0" smtClean="0"/>
              <a:t>MSG($texto)</a:t>
            </a:r>
          </a:p>
          <a:p>
            <a:pPr lvl="1"/>
            <a:r>
              <a:rPr lang="es-ES" dirty="0" smtClean="0"/>
              <a:t>Muestra el contenido de una etiqueta en el idioma habilitado</a:t>
            </a:r>
          </a:p>
          <a:p>
            <a:pPr lvl="1"/>
            <a:r>
              <a:rPr lang="es-ES" dirty="0" smtClean="0"/>
              <a:t>Ejemplo:</a:t>
            </a:r>
          </a:p>
          <a:p>
            <a:pPr lvl="2"/>
            <a:r>
              <a:rPr lang="es-ES" dirty="0" err="1" smtClean="0"/>
              <a:t>Msg</a:t>
            </a:r>
            <a:r>
              <a:rPr lang="es-ES" dirty="0" smtClean="0"/>
              <a:t>(“</a:t>
            </a:r>
            <a:r>
              <a:rPr lang="es-ES" dirty="0" err="1" smtClean="0"/>
              <a:t>save</a:t>
            </a:r>
            <a:r>
              <a:rPr lang="es-ES" dirty="0" smtClean="0"/>
              <a:t>”) *</a:t>
            </a:r>
          </a:p>
          <a:p>
            <a:pPr lvl="3"/>
            <a:r>
              <a:rPr lang="es-ES" dirty="0" smtClean="0"/>
              <a:t>Guardar (es)</a:t>
            </a:r>
          </a:p>
          <a:p>
            <a:pPr lvl="3"/>
            <a:r>
              <a:rPr lang="es-ES" dirty="0" err="1" smtClean="0"/>
              <a:t>Save</a:t>
            </a:r>
            <a:r>
              <a:rPr lang="es-ES" dirty="0" smtClean="0"/>
              <a:t> (</a:t>
            </a:r>
            <a:r>
              <a:rPr lang="es-ES" dirty="0" err="1" smtClean="0"/>
              <a:t>en_US</a:t>
            </a:r>
            <a:r>
              <a:rPr lang="es-ES" dirty="0" smtClean="0"/>
              <a:t>)</a:t>
            </a:r>
          </a:p>
          <a:p>
            <a:pPr lvl="3"/>
            <a:r>
              <a:rPr lang="es-ES" dirty="0" err="1" smtClean="0"/>
              <a:t>Sauver</a:t>
            </a:r>
            <a:r>
              <a:rPr lang="es-ES" dirty="0" smtClean="0"/>
              <a:t> (</a:t>
            </a:r>
            <a:r>
              <a:rPr lang="es-ES" dirty="0" err="1" smtClean="0"/>
              <a:t>fr</a:t>
            </a:r>
            <a:r>
              <a:rPr lang="es-ES" dirty="0" smtClean="0"/>
              <a:t>)</a:t>
            </a:r>
          </a:p>
          <a:p>
            <a:pPr lvl="3"/>
            <a:r>
              <a:rPr lang="es-ES" dirty="0" smtClean="0"/>
              <a:t>Gravar (</a:t>
            </a:r>
            <a:r>
              <a:rPr lang="es-ES" dirty="0" err="1" smtClean="0"/>
              <a:t>pt_BR</a:t>
            </a:r>
            <a:r>
              <a:rPr lang="es-ES" dirty="0" smtClean="0"/>
              <a:t>)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class_message.php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mensajes del sistema</a:t>
            </a:r>
            <a:endParaRPr lang="es-ES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8104" y="594928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/>
              <a:t>* Sensible a mayúsculas y minúsculas</a:t>
            </a:r>
            <a:endParaRPr lang="es-ES" sz="1600" dirty="0"/>
          </a:p>
        </p:txBody>
      </p:sp>
      <p:sp>
        <p:nvSpPr>
          <p:cNvPr id="6" name="Rectangle 4"/>
          <p:cNvSpPr/>
          <p:nvPr/>
        </p:nvSpPr>
        <p:spPr>
          <a:xfrm>
            <a:off x="6910374" y="1916832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Función </a:t>
            </a:r>
            <a:r>
              <a:rPr lang="es-ES" sz="1600" dirty="0" err="1" smtClean="0">
                <a:latin typeface="Segoe UI Light" pitchFamily="34" charset="0"/>
              </a:rPr>
              <a:t>Msg</a:t>
            </a:r>
            <a:r>
              <a:rPr lang="es-ES" sz="1600" dirty="0" smtClean="0">
                <a:latin typeface="Segoe UI Light" pitchFamily="34" charset="0"/>
              </a:rPr>
              <a:t>($texto)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908676" y="3135348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Si existe en la librería, muestra el resultado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6911265" y="4353864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Incorpora $texto en la tabla ‘</a:t>
            </a:r>
            <a:r>
              <a:rPr lang="es-ES" sz="1600" dirty="0" err="1" smtClean="0">
                <a:latin typeface="Segoe UI Light" pitchFamily="34" charset="0"/>
              </a:rPr>
              <a:t>messsage</a:t>
            </a:r>
            <a:r>
              <a:rPr lang="es-ES" sz="1600" dirty="0" smtClean="0">
                <a:latin typeface="Segoe UI Light" pitchFamily="34" charset="0"/>
              </a:rPr>
              <a:t>’</a:t>
            </a:r>
            <a:endParaRPr lang="es-ES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2" y="1484784"/>
            <a:ext cx="8984173" cy="4872765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Habilita en el perfil </a:t>
            </a:r>
            <a:r>
              <a:rPr lang="es-ES" dirty="0" err="1"/>
              <a:t>A</a:t>
            </a:r>
            <a:r>
              <a:rPr lang="es-ES" dirty="0" err="1" smtClean="0"/>
              <a:t>dmin</a:t>
            </a:r>
            <a:r>
              <a:rPr lang="es-ES" dirty="0" smtClean="0"/>
              <a:t> la visualización de los indicadores (triángulos) en las etiquetas que permiten personalización a través de los mensajes del sistema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class_message.php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mensajes del sistema</a:t>
            </a:r>
            <a:endParaRPr lang="es-ES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76056" y="594928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* Sensible a mayúsculas y minúsculas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639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sistema </a:t>
            </a:r>
            <a:r>
              <a:rPr lang="es-ES" b="1" dirty="0" err="1" smtClean="0"/>
              <a:t>Pro</a:t>
            </a:r>
            <a:r>
              <a:rPr lang="es-ES" dirty="0" err="1" smtClean="0"/>
              <a:t>Ethos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93583140"/>
              </p:ext>
            </p:extLst>
          </p:nvPr>
        </p:nvGraphicFramePr>
        <p:xfrm>
          <a:off x="107504" y="1268760"/>
          <a:ext cx="87849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2596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$menu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admin_ghost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admin_ghost_user.php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dictamen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admin_parecer_modelo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admin_parecer_modelo.php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menus($menu, "3");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sisdoc_menu.php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686360"/>
              </p:ext>
            </p:extLst>
          </p:nvPr>
        </p:nvGraphicFramePr>
        <p:xfrm>
          <a:off x="3660268" y="4235921"/>
          <a:ext cx="5295142" cy="207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PHOTO-PAINT" r:id="rId3" imgW="4743360" imgH="1857240" progId="CorelPHOTOPAINT.Image.13">
                  <p:embed/>
                </p:oleObj>
              </mc:Choice>
              <mc:Fallback>
                <p:oleObj name="PHOTO-PAINT" r:id="rId3" imgW="4743360" imgH="185724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268" y="4235921"/>
                        <a:ext cx="5295142" cy="207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/>
        </p:nvSpPr>
        <p:spPr>
          <a:xfrm>
            <a:off x="4716524" y="36450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804248" y="3573016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11" name="Conector de seta reta 10"/>
          <p:cNvCxnSpPr>
            <a:stCxn id="6" idx="3"/>
          </p:cNvCxnSpPr>
          <p:nvPr/>
        </p:nvCxnSpPr>
        <p:spPr>
          <a:xfrm>
            <a:off x="4790341" y="4075263"/>
            <a:ext cx="249060" cy="50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4"/>
          </p:cNvCxnSpPr>
          <p:nvPr/>
        </p:nvCxnSpPr>
        <p:spPr>
          <a:xfrm>
            <a:off x="4968552" y="4149080"/>
            <a:ext cx="899592" cy="150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</p:cNvCxnSpPr>
          <p:nvPr/>
        </p:nvCxnSpPr>
        <p:spPr>
          <a:xfrm flipH="1">
            <a:off x="6282191" y="4003255"/>
            <a:ext cx="59587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4"/>
          </p:cNvCxnSpPr>
          <p:nvPr/>
        </p:nvCxnSpPr>
        <p:spPr>
          <a:xfrm flipH="1">
            <a:off x="5868144" y="4077072"/>
            <a:ext cx="1188132" cy="204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0"/>
          </p:cNvCxnSpPr>
          <p:nvPr/>
        </p:nvCxnSpPr>
        <p:spPr>
          <a:xfrm flipH="1" flipV="1">
            <a:off x="2188840" y="2204864"/>
            <a:ext cx="486743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" idx="0"/>
          </p:cNvCxnSpPr>
          <p:nvPr/>
        </p:nvCxnSpPr>
        <p:spPr>
          <a:xfrm flipH="1" flipV="1">
            <a:off x="4859890" y="1988840"/>
            <a:ext cx="1086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6" idx="7"/>
          </p:cNvCxnSpPr>
          <p:nvPr/>
        </p:nvCxnSpPr>
        <p:spPr>
          <a:xfrm flipV="1">
            <a:off x="5146763" y="2708920"/>
            <a:ext cx="217325" cy="10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class_form.php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montaje y validación del formulario</a:t>
            </a:r>
            <a:endParaRPr lang="es-E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$</a:t>
            </a:r>
            <a:r>
              <a:rPr lang="es-ES" dirty="0" err="1" smtClean="0"/>
              <a:t>fields</a:t>
            </a:r>
            <a:r>
              <a:rPr lang="es-ES" dirty="0" smtClean="0"/>
              <a:t>, matriz con lo campos del formulario</a:t>
            </a:r>
          </a:p>
          <a:p>
            <a:r>
              <a:rPr lang="es-ES" dirty="0" smtClean="0"/>
              <a:t>$</a:t>
            </a:r>
            <a:r>
              <a:rPr lang="es-ES" dirty="0" err="1" smtClean="0"/>
              <a:t>tabela</a:t>
            </a:r>
            <a:r>
              <a:rPr lang="es-ES" dirty="0" smtClean="0"/>
              <a:t>, nombre de la tabla del </a:t>
            </a:r>
            <a:r>
              <a:rPr lang="es-ES" dirty="0" err="1" smtClean="0"/>
              <a:t>MySQL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Método</a:t>
            </a:r>
          </a:p>
          <a:p>
            <a:r>
              <a:rPr lang="es-ES" dirty="0" smtClean="0"/>
              <a:t>- editar($campos,$</a:t>
            </a:r>
            <a:r>
              <a:rPr lang="es-ES" dirty="0" err="1" smtClean="0"/>
              <a:t>tabela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Retorno</a:t>
            </a:r>
          </a:p>
          <a:p>
            <a:r>
              <a:rPr lang="es-ES" dirty="0" smtClean="0"/>
              <a:t>$</a:t>
            </a:r>
            <a:r>
              <a:rPr lang="es-ES" dirty="0" err="1" smtClean="0"/>
              <a:t>saved</a:t>
            </a:r>
            <a:r>
              <a:rPr lang="es-ES" dirty="0" smtClean="0"/>
              <a:t>, variable informando si fueron validados los datos de formulario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42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$campo = </a:t>
            </a:r>
            <a:r>
              <a:rPr lang="es-ES" dirty="0" err="1" smtClean="0"/>
              <a:t>array</a:t>
            </a:r>
            <a:r>
              <a:rPr lang="es-ES" dirty="0" smtClean="0"/>
              <a:t> (</a:t>
            </a:r>
            <a:r>
              <a:rPr lang="es-ES" dirty="0" err="1" smtClean="0"/>
              <a:t>type</a:t>
            </a:r>
            <a:r>
              <a:rPr lang="es-ES" dirty="0" smtClean="0"/>
              <a:t>, </a:t>
            </a:r>
            <a:r>
              <a:rPr lang="es-ES" dirty="0" err="1" smtClean="0"/>
              <a:t>field</a:t>
            </a:r>
            <a:r>
              <a:rPr lang="es-ES" dirty="0" smtClean="0"/>
              <a:t>, </a:t>
            </a:r>
            <a:r>
              <a:rPr lang="es-ES" dirty="0" err="1" smtClean="0"/>
              <a:t>label</a:t>
            </a:r>
            <a:r>
              <a:rPr lang="es-ES" dirty="0" smtClean="0"/>
              <a:t>, </a:t>
            </a:r>
            <a:r>
              <a:rPr lang="es-ES" dirty="0" err="1" smtClean="0"/>
              <a:t>required</a:t>
            </a:r>
            <a:r>
              <a:rPr lang="es-ES" dirty="0" smtClean="0"/>
              <a:t>, </a:t>
            </a:r>
            <a:r>
              <a:rPr lang="es-ES" dirty="0" err="1" smtClean="0"/>
              <a:t>write</a:t>
            </a:r>
            <a:r>
              <a:rPr lang="es-ES" dirty="0" smtClean="0"/>
              <a:t>);</a:t>
            </a:r>
          </a:p>
          <a:p>
            <a:pPr lvl="1"/>
            <a:r>
              <a:rPr lang="es-ES" dirty="0" err="1" smtClean="0"/>
              <a:t>type</a:t>
            </a:r>
            <a:r>
              <a:rPr lang="es-ES" dirty="0" smtClean="0"/>
              <a:t> – Tipo de entrada en el formulario</a:t>
            </a:r>
          </a:p>
          <a:p>
            <a:pPr lvl="1"/>
            <a:r>
              <a:rPr lang="es-ES" dirty="0" smtClean="0"/>
              <a:t>Field – Nombre del campo en la tabla</a:t>
            </a:r>
          </a:p>
          <a:p>
            <a:pPr lvl="1"/>
            <a:r>
              <a:rPr lang="es-ES" dirty="0" err="1" smtClean="0"/>
              <a:t>Label</a:t>
            </a:r>
            <a:r>
              <a:rPr lang="es-ES" dirty="0" smtClean="0"/>
              <a:t> – Nombre mostrado en el formulario</a:t>
            </a:r>
          </a:p>
          <a:p>
            <a:pPr lvl="1"/>
            <a:r>
              <a:rPr lang="es-ES" dirty="0" err="1" smtClean="0"/>
              <a:t>Required</a:t>
            </a:r>
            <a:r>
              <a:rPr lang="es-ES" dirty="0" smtClean="0"/>
              <a:t> – Si el campo es mandatorio</a:t>
            </a:r>
          </a:p>
          <a:p>
            <a:pPr lvl="1"/>
            <a:r>
              <a:rPr lang="es-ES" dirty="0" err="1" smtClean="0"/>
              <a:t>Write</a:t>
            </a:r>
            <a:r>
              <a:rPr lang="es-ES" dirty="0" smtClean="0"/>
              <a:t> – Si el campo será grabado en la base de datos</a:t>
            </a:r>
          </a:p>
          <a:p>
            <a:r>
              <a:rPr lang="es-ES" dirty="0" smtClean="0"/>
              <a:t>Ejemplo</a:t>
            </a:r>
          </a:p>
          <a:p>
            <a:pPr lvl="1"/>
            <a:r>
              <a:rPr lang="es-ES" sz="2400" dirty="0" err="1" smtClean="0"/>
              <a:t>Array_push</a:t>
            </a:r>
            <a:r>
              <a:rPr lang="es-ES" sz="2400" dirty="0" smtClean="0"/>
              <a:t>($</a:t>
            </a:r>
            <a:r>
              <a:rPr lang="es-ES" sz="2400" dirty="0" err="1" smtClean="0"/>
              <a:t>cp,array</a:t>
            </a:r>
            <a:r>
              <a:rPr lang="es-ES" sz="2400" dirty="0" smtClean="0"/>
              <a:t>(‘$H8’,’id_cep’,’Label’,True,True);</a:t>
            </a:r>
          </a:p>
          <a:p>
            <a:pPr lvl="1"/>
            <a:r>
              <a:rPr lang="es-ES" sz="2400" dirty="0" err="1" smtClean="0"/>
              <a:t>Array_push</a:t>
            </a:r>
            <a:r>
              <a:rPr lang="es-ES" sz="2400" dirty="0" smtClean="0"/>
              <a:t>($</a:t>
            </a:r>
            <a:r>
              <a:rPr lang="es-ES" sz="2400" dirty="0" err="1" smtClean="0"/>
              <a:t>cp,array</a:t>
            </a:r>
            <a:r>
              <a:rPr lang="es-ES" sz="2400" dirty="0" smtClean="0"/>
              <a:t>(‘$T80:5’,’cep_titulo’,’Label’,True,True);</a:t>
            </a:r>
          </a:p>
          <a:p>
            <a:pPr lvl="1"/>
            <a:endParaRPr lang="es-ES" sz="2400" dirty="0" smtClean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class_form.php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montaje y validación del 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81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$H8</a:t>
            </a:r>
          </a:p>
          <a:p>
            <a:pPr lvl="1"/>
            <a:r>
              <a:rPr lang="es-ES" sz="2400" dirty="0" smtClean="0"/>
              <a:t>Campo oculto</a:t>
            </a:r>
          </a:p>
          <a:p>
            <a:r>
              <a:rPr lang="es-ES" dirty="0" smtClean="0"/>
              <a:t>$HV</a:t>
            </a:r>
          </a:p>
          <a:p>
            <a:pPr lvl="1"/>
            <a:r>
              <a:rPr lang="es-ES" sz="2400" dirty="0" smtClean="0"/>
              <a:t>Campo oculto con asignación de un valor fijo</a:t>
            </a:r>
          </a:p>
          <a:p>
            <a:r>
              <a:rPr lang="es-ES" dirty="0" smtClean="0"/>
              <a:t>$S20</a:t>
            </a:r>
          </a:p>
          <a:p>
            <a:pPr lvl="1"/>
            <a:r>
              <a:rPr lang="es-ES" sz="2400" dirty="0" smtClean="0"/>
              <a:t>Campo </a:t>
            </a:r>
            <a:r>
              <a:rPr lang="es-ES" sz="2400" dirty="0" err="1" smtClean="0"/>
              <a:t>string</a:t>
            </a:r>
            <a:r>
              <a:rPr lang="es-ES" sz="2400" dirty="0" smtClean="0"/>
              <a:t> de tamaño 20</a:t>
            </a:r>
          </a:p>
          <a:p>
            <a:r>
              <a:rPr lang="es-ES" dirty="0" smtClean="0"/>
              <a:t>$T80:5</a:t>
            </a:r>
          </a:p>
          <a:p>
            <a:pPr lvl="1"/>
            <a:r>
              <a:rPr lang="es-ES" sz="2400" dirty="0" smtClean="0"/>
              <a:t>Campo del tipo TEXTAREA con 80 columnas y 5 líneas</a:t>
            </a:r>
            <a:endParaRPr lang="es-ES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class_form.php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montaje y validación del 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3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$D</a:t>
            </a:r>
          </a:p>
          <a:p>
            <a:pPr lvl="1"/>
            <a:r>
              <a:rPr lang="es-ES" sz="2600" dirty="0" smtClean="0"/>
              <a:t>Campo para entrada de fecha</a:t>
            </a:r>
          </a:p>
          <a:p>
            <a:r>
              <a:rPr lang="es-ES" dirty="0" smtClean="0"/>
              <a:t>$N</a:t>
            </a:r>
          </a:p>
          <a:p>
            <a:pPr lvl="1"/>
            <a:r>
              <a:rPr lang="es-ES" sz="2600" dirty="0" smtClean="0"/>
              <a:t>Campo para entrada de números (con 2 decimales)</a:t>
            </a:r>
            <a:endParaRPr lang="es-ES" dirty="0" smtClean="0"/>
          </a:p>
          <a:p>
            <a:r>
              <a:rPr lang="es-ES" dirty="0" smtClean="0"/>
              <a:t>$I</a:t>
            </a:r>
          </a:p>
          <a:p>
            <a:pPr lvl="1"/>
            <a:r>
              <a:rPr lang="es-ES" sz="2600" dirty="0" smtClean="0"/>
              <a:t>Campo para entradas de números enteros</a:t>
            </a:r>
          </a:p>
          <a:p>
            <a:r>
              <a:rPr lang="es-ES" dirty="0" smtClean="0"/>
              <a:t>$M</a:t>
            </a:r>
          </a:p>
          <a:p>
            <a:pPr lvl="1"/>
            <a:r>
              <a:rPr lang="es-ES" sz="2600" dirty="0" smtClean="0"/>
              <a:t>Campo del tipo MEMO para insertar información acerca de instrucciones</a:t>
            </a:r>
            <a:endParaRPr lang="es-ES" sz="2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class_form.php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montaje y validación del 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8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000" dirty="0" smtClean="0"/>
              <a:t>${ , $}</a:t>
            </a:r>
          </a:p>
          <a:p>
            <a:pPr lvl="1"/>
            <a:r>
              <a:rPr lang="es-ES" sz="2600" dirty="0" smtClean="0"/>
              <a:t>Abre y cierra bordes del tipo FIELDSET</a:t>
            </a:r>
          </a:p>
          <a:p>
            <a:r>
              <a:rPr lang="es-ES" sz="3000" dirty="0" smtClean="0"/>
              <a:t>$ALERT</a:t>
            </a:r>
          </a:p>
          <a:p>
            <a:pPr lvl="1"/>
            <a:r>
              <a:rPr lang="es-ES" sz="2600" dirty="0" smtClean="0"/>
              <a:t>Muestra un texto con ícono de alerta</a:t>
            </a:r>
          </a:p>
          <a:p>
            <a:r>
              <a:rPr lang="es-ES" sz="3000" dirty="0" smtClean="0"/>
              <a:t>$[número de inicio-número final]</a:t>
            </a:r>
          </a:p>
          <a:p>
            <a:pPr lvl="1"/>
            <a:r>
              <a:rPr lang="es-ES" sz="2600" dirty="0" smtClean="0"/>
              <a:t>Muestra campo del tipo SELECT BOX con la secuencia de números</a:t>
            </a:r>
          </a:p>
          <a:p>
            <a:r>
              <a:rPr lang="es-ES" sz="3000" dirty="0" smtClean="0"/>
              <a:t>$DECLA</a:t>
            </a:r>
          </a:p>
          <a:p>
            <a:pPr lvl="1"/>
            <a:r>
              <a:rPr lang="es-ES" sz="2600" dirty="0" smtClean="0"/>
              <a:t>Muestra campo del tipo </a:t>
            </a:r>
            <a:r>
              <a:rPr lang="es-ES" sz="2600" dirty="0" err="1" smtClean="0"/>
              <a:t>Check</a:t>
            </a:r>
            <a:r>
              <a:rPr lang="es-ES" sz="2600" dirty="0" smtClean="0"/>
              <a:t> Box para que el usuario pueda asignar una declaración para presentación (en conformidad)</a:t>
            </a:r>
          </a:p>
          <a:p>
            <a:endParaRPr lang="es-ES" sz="3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class_form.php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montaje y validación del 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8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$C</a:t>
            </a:r>
          </a:p>
          <a:p>
            <a:pPr lvl="1"/>
            <a:r>
              <a:rPr lang="es-ES" dirty="0" smtClean="0"/>
              <a:t>Campo para CHECKBOX</a:t>
            </a:r>
          </a:p>
          <a:p>
            <a:r>
              <a:rPr lang="es-ES" dirty="0" smtClean="0"/>
              <a:t>$EMAIL</a:t>
            </a:r>
          </a:p>
          <a:p>
            <a:pPr lvl="1"/>
            <a:r>
              <a:rPr lang="es-ES" dirty="0" smtClean="0"/>
              <a:t>Entrada de datos con validación de e-mail</a:t>
            </a:r>
          </a:p>
          <a:p>
            <a:r>
              <a:rPr lang="es-ES" dirty="0" smtClean="0"/>
              <a:t>$FILE</a:t>
            </a:r>
          </a:p>
          <a:p>
            <a:pPr lvl="1"/>
            <a:r>
              <a:rPr lang="es-ES" dirty="0" smtClean="0"/>
              <a:t>Formulario para presentación de archivos</a:t>
            </a:r>
          </a:p>
          <a:p>
            <a:r>
              <a:rPr lang="es-ES" dirty="0" smtClean="0"/>
              <a:t>$O</a:t>
            </a:r>
          </a:p>
          <a:p>
            <a:pPr lvl="1"/>
            <a:r>
              <a:rPr lang="es-ES" dirty="0" smtClean="0"/>
              <a:t>Campo para entrada de datos del tipo SELECT BOX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class_form.php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montaje y validación del formulario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9872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$P</a:t>
            </a:r>
          </a:p>
          <a:p>
            <a:pPr lvl="1"/>
            <a:r>
              <a:rPr lang="es-ES" dirty="0" smtClean="0"/>
              <a:t>Campo de entrada para el tipo PASSWORD</a:t>
            </a:r>
          </a:p>
          <a:p>
            <a:r>
              <a:rPr lang="es-ES" dirty="0" smtClean="0"/>
              <a:t>$Q</a:t>
            </a:r>
          </a:p>
          <a:p>
            <a:pPr lvl="1"/>
            <a:r>
              <a:rPr lang="es-ES" dirty="0" smtClean="0"/>
              <a:t>SELECT BOX que muestra información acerca de otra tabla (RELACIONAL)</a:t>
            </a:r>
          </a:p>
          <a:p>
            <a:r>
              <a:rPr lang="es-ES" dirty="0" smtClean="0"/>
              <a:t>$R</a:t>
            </a:r>
          </a:p>
          <a:p>
            <a:pPr lvl="1"/>
            <a:r>
              <a:rPr lang="es-ES" dirty="0" smtClean="0"/>
              <a:t>Campo del tipo RADIOBOX</a:t>
            </a:r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class_form.php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montaje y validación del 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0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sz="3100" dirty="0" smtClean="0"/>
              <a:t>En los campos $O y $Q</a:t>
            </a:r>
          </a:p>
          <a:p>
            <a:pPr lvl="1"/>
            <a:r>
              <a:rPr lang="es-ES" dirty="0" smtClean="0"/>
              <a:t>Se puede insertar un “#” al inicio de cada </a:t>
            </a:r>
            <a:r>
              <a:rPr lang="es-ES" i="1" dirty="0" err="1" smtClean="0"/>
              <a:t>Label</a:t>
            </a:r>
            <a:r>
              <a:rPr lang="es-ES" i="1" dirty="0" smtClean="0"/>
              <a:t> </a:t>
            </a:r>
            <a:r>
              <a:rPr lang="es-ES" dirty="0" smtClean="0"/>
              <a:t>(etiqueta o término), así que el sistema va a cambiar por el texto que corresponde a cada idioma</a:t>
            </a:r>
          </a:p>
          <a:p>
            <a:r>
              <a:rPr lang="es-ES" sz="3100" dirty="0" smtClean="0"/>
              <a:t>Ejemplo</a:t>
            </a:r>
          </a:p>
          <a:p>
            <a:pPr lvl="1"/>
            <a:r>
              <a:rPr lang="es-ES" sz="2600" dirty="0" smtClean="0"/>
              <a:t>$</a:t>
            </a:r>
            <a:r>
              <a:rPr lang="es-ES" sz="2600" dirty="0" err="1" smtClean="0"/>
              <a:t>op</a:t>
            </a:r>
            <a:r>
              <a:rPr lang="es-ES" sz="2600" dirty="0" smtClean="0"/>
              <a:t> = ‘</a:t>
            </a:r>
            <a:r>
              <a:rPr lang="es-ES" sz="2600" dirty="0" err="1" smtClean="0"/>
              <a:t>man</a:t>
            </a:r>
            <a:r>
              <a:rPr lang="es-ES" sz="2600" dirty="0" smtClean="0"/>
              <a:t>:#</a:t>
            </a:r>
            <a:r>
              <a:rPr lang="es-ES" sz="2600" dirty="0" err="1" smtClean="0"/>
              <a:t>man</a:t>
            </a:r>
            <a:r>
              <a:rPr lang="es-ES" sz="2600" dirty="0" smtClean="0"/>
              <a:t>’;</a:t>
            </a:r>
          </a:p>
          <a:p>
            <a:pPr lvl="1"/>
            <a:r>
              <a:rPr lang="es-ES" sz="2600" dirty="0" smtClean="0"/>
              <a:t>$</a:t>
            </a:r>
            <a:r>
              <a:rPr lang="es-ES" sz="2600" dirty="0" err="1" smtClean="0"/>
              <a:t>op</a:t>
            </a:r>
            <a:r>
              <a:rPr lang="es-ES" sz="2600" dirty="0" smtClean="0"/>
              <a:t> .= ‘</a:t>
            </a:r>
            <a:r>
              <a:rPr lang="es-ES" sz="2600" dirty="0" err="1" smtClean="0"/>
              <a:t>woman</a:t>
            </a:r>
            <a:r>
              <a:rPr lang="es-ES" sz="2600" dirty="0" smtClean="0"/>
              <a:t>:#</a:t>
            </a:r>
            <a:r>
              <a:rPr lang="es-ES" sz="2600" dirty="0" err="1" smtClean="0"/>
              <a:t>woman</a:t>
            </a:r>
            <a:r>
              <a:rPr lang="es-ES" sz="2600" dirty="0" smtClean="0"/>
              <a:t>’;</a:t>
            </a:r>
          </a:p>
          <a:p>
            <a:pPr lvl="1"/>
            <a:r>
              <a:rPr lang="es-ES" sz="2600" dirty="0" smtClean="0"/>
              <a:t>$</a:t>
            </a:r>
            <a:r>
              <a:rPr lang="es-ES" sz="2600" dirty="0" err="1" smtClean="0"/>
              <a:t>op</a:t>
            </a:r>
            <a:r>
              <a:rPr lang="es-ES" sz="2600" dirty="0" smtClean="0"/>
              <a:t>. = ‘</a:t>
            </a:r>
            <a:r>
              <a:rPr lang="es-ES" sz="2600" dirty="0" err="1" smtClean="0"/>
              <a:t>children</a:t>
            </a:r>
            <a:r>
              <a:rPr lang="es-ES" sz="2600" dirty="0" smtClean="0"/>
              <a:t>:#</a:t>
            </a:r>
            <a:r>
              <a:rPr lang="es-ES" sz="2600" dirty="0" err="1" smtClean="0"/>
              <a:t>children</a:t>
            </a:r>
            <a:r>
              <a:rPr lang="es-ES" sz="2600" dirty="0" smtClean="0"/>
              <a:t>’;</a:t>
            </a:r>
          </a:p>
          <a:p>
            <a:r>
              <a:rPr lang="es-ES" sz="3100" dirty="0" smtClean="0"/>
              <a:t>El sistema muestra para el usuario</a:t>
            </a:r>
            <a:endParaRPr lang="es-ES" dirty="0" smtClean="0"/>
          </a:p>
          <a:p>
            <a:pPr lvl="1"/>
            <a:r>
              <a:rPr lang="es-ES" dirty="0" smtClean="0"/>
              <a:t>Hombre</a:t>
            </a:r>
          </a:p>
          <a:p>
            <a:pPr lvl="1"/>
            <a:r>
              <a:rPr lang="es-ES" dirty="0" smtClean="0"/>
              <a:t>Mujer</a:t>
            </a:r>
          </a:p>
          <a:p>
            <a:pPr lvl="1"/>
            <a:r>
              <a:rPr lang="es-ES" dirty="0" smtClean="0"/>
              <a:t>Niño</a:t>
            </a:r>
          </a:p>
          <a:p>
            <a:r>
              <a:rPr lang="es-ES" sz="3100" dirty="0" smtClean="0"/>
              <a:t>Y guarda en la base de datos el valor “</a:t>
            </a:r>
            <a:r>
              <a:rPr lang="es-ES" sz="3100" dirty="0" err="1" smtClean="0"/>
              <a:t>man</a:t>
            </a:r>
            <a:r>
              <a:rPr lang="es-ES" sz="3100" dirty="0" smtClean="0"/>
              <a:t>, </a:t>
            </a:r>
            <a:r>
              <a:rPr lang="es-ES" sz="3100" dirty="0" err="1" smtClean="0"/>
              <a:t>woman</a:t>
            </a:r>
            <a:r>
              <a:rPr lang="es-ES" sz="3100" dirty="0" smtClean="0"/>
              <a:t> o </a:t>
            </a:r>
            <a:r>
              <a:rPr lang="es-ES" sz="3100" dirty="0" err="1" smtClean="0"/>
              <a:t>children</a:t>
            </a:r>
            <a:r>
              <a:rPr lang="es-ES" sz="3100" dirty="0" smtClean="0"/>
              <a:t>”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class_form.php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montaje y validación del 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382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692696"/>
            <a:ext cx="858768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cab.php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class_form.php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form_css.php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Montaje de los campos */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“CEP”;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(‘$H8’,’id_cep’,’Label’,True,True);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(‘$T80:5’,’cep_titulo’,’Titulo’,True,True);</a:t>
            </a:r>
          </a:p>
          <a:p>
            <a:pPr marL="0" indent="0">
              <a:buNone/>
            </a:pPr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Habilita la edición */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$tela = 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-&gt;editar($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457200" lvl="1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0" lvl="1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/* SAVED */</a:t>
            </a:r>
          </a:p>
          <a:p>
            <a:pPr marL="457200" lvl="1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echo $tela;</a:t>
            </a:r>
          </a:p>
          <a:p>
            <a:pPr marL="457200" lvl="1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foot.php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_</a:t>
            </a:r>
            <a:r>
              <a:rPr lang="es-ES" dirty="0" err="1" smtClean="0"/>
              <a:t>class_form.php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800" dirty="0" smtClean="0"/>
              <a:t>montaje y validación del formulario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7136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  <a:endParaRPr lang="es-E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Requerimientos</a:t>
            </a:r>
          </a:p>
          <a:p>
            <a:pPr lvl="1"/>
            <a:r>
              <a:rPr lang="es-ES" dirty="0" smtClean="0"/>
              <a:t>Acceso a Internet</a:t>
            </a:r>
          </a:p>
          <a:p>
            <a:pPr lvl="1"/>
            <a:r>
              <a:rPr lang="es-ES" dirty="0" smtClean="0"/>
              <a:t>Dominio o subdominio de Internet</a:t>
            </a:r>
          </a:p>
          <a:p>
            <a:pPr lvl="1"/>
            <a:r>
              <a:rPr lang="es-ES" dirty="0" smtClean="0"/>
              <a:t>Servidor web Apache /PHP</a:t>
            </a:r>
          </a:p>
          <a:p>
            <a:pPr lvl="1"/>
            <a:r>
              <a:rPr lang="es-ES" dirty="0" smtClean="0"/>
              <a:t>Base de datos </a:t>
            </a:r>
            <a:r>
              <a:rPr lang="es-ES" dirty="0" err="1" smtClean="0"/>
              <a:t>MySql</a:t>
            </a:r>
            <a:endParaRPr lang="es-ES" dirty="0" smtClean="0"/>
          </a:p>
          <a:p>
            <a:pPr lvl="1"/>
            <a:r>
              <a:rPr lang="es-ES" dirty="0" smtClean="0"/>
              <a:t>Servicio de envío de correo</a:t>
            </a:r>
          </a:p>
          <a:p>
            <a:pPr lvl="1"/>
            <a:r>
              <a:rPr lang="es-ES" dirty="0" smtClean="0"/>
              <a:t>Acceso por </a:t>
            </a:r>
            <a:r>
              <a:rPr lang="es-ES" i="1" dirty="0" smtClean="0"/>
              <a:t>ftp</a:t>
            </a:r>
            <a:r>
              <a:rPr lang="es-ES" dirty="0" smtClean="0"/>
              <a:t> o </a:t>
            </a:r>
            <a:r>
              <a:rPr lang="es-ES" i="1" dirty="0" err="1" smtClean="0"/>
              <a:t>ssh</a:t>
            </a:r>
            <a:r>
              <a:rPr lang="es-ES" dirty="0" smtClean="0"/>
              <a:t> por el administrador de IT</a:t>
            </a:r>
          </a:p>
          <a:p>
            <a:pPr marL="457200" lvl="1" indent="0">
              <a:buNone/>
            </a:pPr>
            <a:r>
              <a:rPr lang="es-ES" sz="1800" dirty="0" smtClean="0"/>
              <a:t>* Todos softwares libres. La mayoría de los equipos cumple con estos requisitos.</a:t>
            </a:r>
          </a:p>
          <a:p>
            <a:r>
              <a:rPr lang="es-ES" dirty="0" err="1" smtClean="0"/>
              <a:t>Download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</a:t>
            </a:r>
            <a:r>
              <a:rPr lang="es-ES" sz="2400" dirty="0" smtClean="0"/>
              <a:t>https://github.com/bireme/proethos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070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Método 1</a:t>
            </a:r>
          </a:p>
          <a:p>
            <a:pPr lvl="1"/>
            <a:r>
              <a:rPr lang="es-ES" dirty="0" smtClean="0"/>
              <a:t>Utiliza el SEND MAIL</a:t>
            </a:r>
          </a:p>
          <a:p>
            <a:r>
              <a:rPr lang="es-ES" dirty="0" smtClean="0"/>
              <a:t>Método 2</a:t>
            </a:r>
          </a:p>
          <a:p>
            <a:pPr lvl="1"/>
            <a:r>
              <a:rPr lang="es-ES" dirty="0" smtClean="0"/>
              <a:t>Utiliza la librería </a:t>
            </a:r>
            <a:r>
              <a:rPr lang="es-ES" dirty="0" err="1" smtClean="0"/>
              <a:t>PHPMailer</a:t>
            </a:r>
            <a:r>
              <a:rPr lang="es-ES" dirty="0" smtClean="0"/>
              <a:t>, con autenticación de usuario para el envío de correo</a:t>
            </a:r>
          </a:p>
          <a:p>
            <a:r>
              <a:rPr lang="es-ES" dirty="0" smtClean="0"/>
              <a:t>Función</a:t>
            </a:r>
          </a:p>
          <a:p>
            <a:pPr lvl="1"/>
            <a:r>
              <a:rPr lang="es-ES" dirty="0" smtClean="0"/>
              <a:t>Enviar email($para,’’,$</a:t>
            </a:r>
            <a:r>
              <a:rPr lang="es-ES" dirty="0" err="1" smtClean="0"/>
              <a:t>assunto</a:t>
            </a:r>
            <a:r>
              <a:rPr lang="es-ES" dirty="0" smtClean="0"/>
              <a:t>,$texto);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class_email.php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envio de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32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80120"/>
          </a:xfrm>
        </p:spPr>
        <p:txBody>
          <a:bodyPr/>
          <a:lstStyle/>
          <a:p>
            <a:r>
              <a:rPr lang="es-ES" dirty="0" smtClean="0"/>
              <a:t>Estructura de las Tablas - DER</a:t>
            </a:r>
            <a:endParaRPr lang="es-E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" y="1196752"/>
            <a:ext cx="8116697" cy="5112568"/>
          </a:xfrm>
        </p:spPr>
      </p:pic>
      <p:sp>
        <p:nvSpPr>
          <p:cNvPr id="7" name="CaixaDeTexto 6"/>
          <p:cNvSpPr txBox="1"/>
          <p:nvPr/>
        </p:nvSpPr>
        <p:spPr>
          <a:xfrm>
            <a:off x="5267374" y="5949280"/>
            <a:ext cx="385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* Clave redundante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75037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PHP </a:t>
            </a:r>
            <a:r>
              <a:rPr lang="es-ES" dirty="0" err="1" smtClean="0"/>
              <a:t>Pages</a:t>
            </a:r>
            <a:r>
              <a:rPr lang="es-ES" dirty="0" smtClean="0"/>
              <a:t> - Seguridad</a:t>
            </a:r>
            <a:endParaRPr lang="es-E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$ok = (($perfil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('#ADM'))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('#SCR'))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('#COO')));</a:t>
            </a:r>
          </a:p>
          <a:p>
            <a:pPr marL="400050" lvl="1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($ok==1)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/*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/*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26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Formulario</a:t>
            </a:r>
          </a:p>
          <a:p>
            <a:pPr lvl="1"/>
            <a:r>
              <a:rPr lang="es-ES" dirty="0" smtClean="0"/>
              <a:t>Doble validación (SESSION y variación de un campo del tipo POST)</a:t>
            </a:r>
          </a:p>
          <a:p>
            <a:r>
              <a:rPr lang="es-ES" dirty="0" smtClean="0"/>
              <a:t>Función CHECKPOST()</a:t>
            </a:r>
          </a:p>
          <a:p>
            <a:pPr lvl="1"/>
            <a:r>
              <a:rPr lang="es-ES" dirty="0" smtClean="0"/>
              <a:t>Genera una clave que valida el enlace enviado, a través de la variable dd90</a:t>
            </a: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PHP </a:t>
            </a:r>
            <a:r>
              <a:rPr lang="es-ES" dirty="0" err="1" smtClean="0"/>
              <a:t>Pages</a:t>
            </a:r>
            <a:r>
              <a:rPr lang="es-ES" dirty="0" smtClean="0"/>
              <a:t> - Seguridad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7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PROETHOS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http://www.paho.org/proethos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8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  <a:endParaRPr lang="es-E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Bajar el archivo “comprimido” (Zip File) desde el enlace </a:t>
            </a:r>
            <a:r>
              <a:rPr lang="es-ES" sz="2000" b="1" i="1" dirty="0" err="1" smtClean="0"/>
              <a:t>Download</a:t>
            </a:r>
            <a:r>
              <a:rPr lang="es-ES" sz="2000" b="1" i="1" dirty="0" smtClean="0"/>
              <a:t> ZIP </a:t>
            </a:r>
            <a:r>
              <a:rPr lang="es-ES" sz="2000" dirty="0" smtClean="0"/>
              <a:t>del repositorio en el </a:t>
            </a:r>
            <a:r>
              <a:rPr lang="es-ES" sz="2000" i="1" dirty="0" err="1" smtClean="0"/>
              <a:t>GitHub</a:t>
            </a:r>
            <a:r>
              <a:rPr lang="es-ES" sz="2000" dirty="0" smtClean="0"/>
              <a:t> (https://github.com/bireme/proethos);</a:t>
            </a:r>
          </a:p>
          <a:p>
            <a:r>
              <a:rPr lang="es-ES" sz="2000" dirty="0" smtClean="0"/>
              <a:t>Descomprimir el archivo “Zip” y transferir su contenido por </a:t>
            </a:r>
            <a:r>
              <a:rPr lang="es-ES" sz="2000" i="1" dirty="0" smtClean="0"/>
              <a:t>ftp</a:t>
            </a:r>
            <a:r>
              <a:rPr lang="es-ES" sz="2000" dirty="0" smtClean="0"/>
              <a:t> al servidor deseado;</a:t>
            </a:r>
          </a:p>
          <a:p>
            <a:r>
              <a:rPr lang="es-ES" sz="2000" dirty="0" smtClean="0"/>
              <a:t>Requerimientos</a:t>
            </a:r>
          </a:p>
          <a:p>
            <a:pPr lvl="1"/>
            <a:r>
              <a:rPr lang="es-ES" sz="1600" dirty="0" smtClean="0"/>
              <a:t>Nombre del servidor del </a:t>
            </a:r>
            <a:r>
              <a:rPr lang="es-ES" sz="1600" i="1" dirty="0" err="1" smtClean="0"/>
              <a:t>MySQL</a:t>
            </a:r>
            <a:r>
              <a:rPr lang="es-ES" sz="1600" i="1" dirty="0" smtClean="0"/>
              <a:t>. </a:t>
            </a:r>
            <a:r>
              <a:rPr lang="es-ES" sz="1600" dirty="0" smtClean="0"/>
              <a:t>ej. </a:t>
            </a:r>
            <a:r>
              <a:rPr lang="es-ES" sz="1600" dirty="0" err="1" smtClean="0"/>
              <a:t>localhost</a:t>
            </a:r>
            <a:endParaRPr lang="es-ES" sz="1600" dirty="0" smtClean="0"/>
          </a:p>
          <a:p>
            <a:pPr lvl="1"/>
            <a:r>
              <a:rPr lang="es-ES" sz="1600" dirty="0" smtClean="0"/>
              <a:t>Nombre de la base de datos del </a:t>
            </a:r>
            <a:r>
              <a:rPr lang="es-ES" sz="1600" i="1" dirty="0" err="1" smtClean="0"/>
              <a:t>MySQL</a:t>
            </a:r>
            <a:r>
              <a:rPr lang="es-ES" sz="1600" dirty="0" smtClean="0"/>
              <a:t>: ej. </a:t>
            </a:r>
            <a:r>
              <a:rPr lang="es-ES" sz="1600" dirty="0" err="1" smtClean="0"/>
              <a:t>proethos.pucpr</a:t>
            </a:r>
            <a:endParaRPr lang="es-ES" sz="1600" dirty="0" smtClean="0"/>
          </a:p>
          <a:p>
            <a:pPr lvl="1"/>
            <a:r>
              <a:rPr lang="es-ES" sz="1600" dirty="0" smtClean="0"/>
              <a:t>Nombre del usuario que conecta con dicha base de datos. ej. </a:t>
            </a:r>
            <a:r>
              <a:rPr lang="es-ES" sz="1600" dirty="0" err="1" smtClean="0"/>
              <a:t>sa_proethos</a:t>
            </a:r>
            <a:endParaRPr lang="es-ES" sz="1600" dirty="0" smtClean="0"/>
          </a:p>
          <a:p>
            <a:pPr lvl="1"/>
            <a:endParaRPr lang="es-ES" sz="1600" dirty="0" smtClean="0"/>
          </a:p>
          <a:p>
            <a:r>
              <a:rPr lang="es-ES" sz="2000" dirty="0" smtClean="0"/>
              <a:t>Configuraciones adicionales</a:t>
            </a:r>
          </a:p>
          <a:p>
            <a:pPr lvl="1"/>
            <a:r>
              <a:rPr lang="es-ES" sz="1600" dirty="0" smtClean="0"/>
              <a:t>Aumentar el tamaño máximo de archivo para </a:t>
            </a:r>
            <a:r>
              <a:rPr lang="es-ES" sz="1600" i="1" dirty="0" err="1" smtClean="0"/>
              <a:t>upload</a:t>
            </a:r>
            <a:r>
              <a:rPr lang="es-ES" sz="1600" dirty="0" smtClean="0"/>
              <a:t> (10MB) en el php.ini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3755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Perfil de usuario</a:t>
            </a:r>
            <a:endParaRPr lang="es-ES" dirty="0"/>
          </a:p>
        </p:txBody>
      </p:sp>
      <p:pic>
        <p:nvPicPr>
          <p:cNvPr id="12" name="Picture 11" descr="icone_noimage_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7582"/>
            <a:ext cx="400053" cy="500066"/>
          </a:xfrm>
          <a:prstGeom prst="rect">
            <a:avLst/>
          </a:prstGeom>
          <a:ln w="12700">
            <a:noFill/>
          </a:ln>
        </p:spPr>
      </p:pic>
      <p:pic>
        <p:nvPicPr>
          <p:cNvPr id="13" name="Picture 12" descr="icone_noimage_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41706"/>
            <a:ext cx="500042" cy="50004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57697"/>
              </p:ext>
            </p:extLst>
          </p:nvPr>
        </p:nvGraphicFramePr>
        <p:xfrm>
          <a:off x="285720" y="1142984"/>
          <a:ext cx="860676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088"/>
                <a:gridCol w="911588"/>
                <a:gridCol w="513708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Perfil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Descripción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Admin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#ADM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Cubre todos los perfiles,</a:t>
                      </a:r>
                      <a:r>
                        <a:rPr lang="es-ES" baseline="0" noProof="0" dirty="0" smtClean="0"/>
                        <a:t> se puede configurar el sistema y cambiar parámetros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Coordinador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#COO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Responsable por el manejo del</a:t>
                      </a:r>
                      <a:r>
                        <a:rPr lang="es-ES" baseline="0" noProof="0" dirty="0" smtClean="0"/>
                        <a:t> sistema, controla el flujo de los protocolos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Secretaria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#SCR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Apoyo logístico al coordinador, con el</a:t>
                      </a:r>
                      <a:r>
                        <a:rPr lang="es-ES" baseline="0" noProof="0" dirty="0" smtClean="0"/>
                        <a:t> recibimiento de los protocolos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Miembro del Comité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#MEM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Acceso al sistema de evaluación ética, con posibilidad</a:t>
                      </a:r>
                      <a:r>
                        <a:rPr lang="es-ES" baseline="0" noProof="0" dirty="0" smtClean="0"/>
                        <a:t> de indicación de la evaluación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Ad</a:t>
                      </a:r>
                      <a:r>
                        <a:rPr lang="es-ES" baseline="0" noProof="0" dirty="0" smtClean="0"/>
                        <a:t> Hoc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#ADH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Evaluador externo al comité, tiene acceso solamente a los protocolos que le sean</a:t>
                      </a:r>
                      <a:r>
                        <a:rPr lang="es-ES" baseline="0" noProof="0" dirty="0" smtClean="0"/>
                        <a:t> </a:t>
                      </a:r>
                      <a:r>
                        <a:rPr lang="es-ES" noProof="0" dirty="0" smtClean="0"/>
                        <a:t>indicados</a:t>
                      </a:r>
                      <a:r>
                        <a:rPr lang="es-ES" baseline="0" noProof="0" dirty="0" smtClean="0"/>
                        <a:t> para su evaluación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Investigador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Investigador </a:t>
                      </a:r>
                      <a:r>
                        <a:rPr lang="es-ES" baseline="0" noProof="0" dirty="0" smtClean="0"/>
                        <a:t>que presenta una propuesta de investigación</a:t>
                      </a:r>
                      <a:endParaRPr lang="es-ES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Funcionalidades</a:t>
            </a:r>
            <a:endParaRPr lang="pt-B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684" y="714356"/>
            <a:ext cx="543747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Up Arrow Callout 13"/>
          <p:cNvSpPr/>
          <p:nvPr/>
        </p:nvSpPr>
        <p:spPr>
          <a:xfrm>
            <a:off x="3643306" y="1357298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5" name="Up Arrow Callout 14"/>
          <p:cNvSpPr/>
          <p:nvPr/>
        </p:nvSpPr>
        <p:spPr>
          <a:xfrm>
            <a:off x="5286380" y="2000240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6" name="Up Arrow Callout 15"/>
          <p:cNvSpPr/>
          <p:nvPr/>
        </p:nvSpPr>
        <p:spPr>
          <a:xfrm>
            <a:off x="5286380" y="2857496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7" name="Left Arrow Callout 16"/>
          <p:cNvSpPr/>
          <p:nvPr/>
        </p:nvSpPr>
        <p:spPr>
          <a:xfrm>
            <a:off x="5072066" y="3429000"/>
            <a:ext cx="308878" cy="2576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714356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1 – Menú Principal*</a:t>
            </a:r>
          </a:p>
          <a:p>
            <a:r>
              <a:rPr lang="es-ES" sz="1600" dirty="0" smtClean="0"/>
              <a:t>2 – Resumen  del Investigador</a:t>
            </a:r>
          </a:p>
          <a:p>
            <a:r>
              <a:rPr lang="es-ES" sz="1600" dirty="0" smtClean="0"/>
              <a:t>3 – Resumen del miembro del Comité</a:t>
            </a:r>
          </a:p>
          <a:p>
            <a:r>
              <a:rPr lang="es-ES" sz="1600" dirty="0" smtClean="0"/>
              <a:t>4 – Resumen de los eventos del Comité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Flujos del Sistema - Evaluación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Presentación de protocolo de evaluación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Investigador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80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Segoe UI Light" pitchFamily="34" charset="0"/>
              </a:rPr>
              <a:t>actores</a:t>
            </a:r>
            <a:endParaRPr lang="es-E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Validación de los documentos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Secretaria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Aceptado para evaluación ética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4612" y="3000372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Análisis de los miembros del comité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2214546" y="339328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5720" y="414338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Asignación del número de NIEC*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074713" y="396399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4678" y="6021288"/>
            <a:ext cx="592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/>
              <a:t>* Número de Identificación en el Comité de Ética (CAAE)</a:t>
            </a:r>
            <a:endParaRPr lang="es-ES" sz="1600" dirty="0"/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Miembros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Indicación para reunión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1074713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Análisis de los miembros del comité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Asignación de los evaluadores</a:t>
            </a:r>
            <a:br>
              <a:rPr lang="es-ES" sz="1600" dirty="0" smtClean="0">
                <a:latin typeface="Segoe UI Light" pitchFamily="34" charset="0"/>
              </a:rPr>
            </a:br>
            <a:r>
              <a:rPr lang="es-ES" sz="1600" dirty="0" smtClean="0">
                <a:latin typeface="Segoe UI Light" pitchFamily="34" charset="0"/>
              </a:rPr>
              <a:t>(Interno y Ad Hoc)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Decisión del comité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Preparación del dictamen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Revisión del coordinador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Emisión del dictamen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1"/>
            <a:endCxn id="14" idx="3"/>
          </p:cNvCxnSpPr>
          <p:nvPr/>
        </p:nvCxnSpPr>
        <p:spPr>
          <a:xfrm rot="10800000">
            <a:off x="4643438" y="3393281"/>
            <a:ext cx="64294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4" idx="2"/>
            <a:endCxn id="18" idx="3"/>
          </p:cNvCxnSpPr>
          <p:nvPr/>
        </p:nvCxnSpPr>
        <p:spPr>
          <a:xfrm rot="5400000">
            <a:off x="2571737" y="3429000"/>
            <a:ext cx="750099" cy="1464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Coordinador</a:t>
            </a:r>
            <a:endParaRPr lang="es-ES" sz="1600" dirty="0">
              <a:latin typeface="Segoe UI Light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86050" y="714356"/>
            <a:ext cx="192882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Análisis de los</a:t>
            </a:r>
            <a:br>
              <a:rPr lang="es-ES" sz="1600" dirty="0" smtClean="0">
                <a:latin typeface="Segoe UI Light" pitchFamily="34" charset="0"/>
              </a:rPr>
            </a:br>
            <a:r>
              <a:rPr lang="es-ES" sz="1600" dirty="0" smtClean="0">
                <a:latin typeface="Segoe UI Light" pitchFamily="34" charset="0"/>
              </a:rPr>
              <a:t> Ad Hoc</a:t>
            </a:r>
            <a:endParaRPr lang="es-ES" sz="1600" dirty="0">
              <a:latin typeface="Segoe UI Light" pitchFamily="34" charset="0"/>
            </a:endParaRPr>
          </a:p>
        </p:txBody>
      </p:sp>
      <p:cxnSp>
        <p:nvCxnSpPr>
          <p:cNvPr id="54" name="Straight Connector 53"/>
          <p:cNvCxnSpPr>
            <a:stCxn id="52" idx="3"/>
            <a:endCxn id="26" idx="1"/>
          </p:cNvCxnSpPr>
          <p:nvPr/>
        </p:nvCxnSpPr>
        <p:spPr>
          <a:xfrm>
            <a:off x="4714876" y="110726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86644" y="2285992"/>
            <a:ext cx="1643074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Segoe UI Light" pitchFamily="34" charset="0"/>
              </a:rPr>
              <a:t>Ad Hoc</a:t>
            </a:r>
            <a:endParaRPr lang="es-ES" sz="1600" dirty="0">
              <a:latin typeface="Segoe U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25963"/>
          </a:xfrm>
        </p:spPr>
        <p:txBody>
          <a:bodyPr/>
          <a:lstStyle/>
          <a:p>
            <a:r>
              <a:rPr lang="es-ES" dirty="0" smtClean="0"/>
              <a:t>No se ha aplicado</a:t>
            </a:r>
          </a:p>
          <a:p>
            <a:r>
              <a:rPr lang="es-ES" dirty="0" smtClean="0"/>
              <a:t>Monitoreo semestral</a:t>
            </a:r>
          </a:p>
          <a:p>
            <a:pPr lvl="1"/>
            <a:r>
              <a:rPr lang="es-ES" dirty="0" smtClean="0"/>
              <a:t>Presentación de reporte parcial</a:t>
            </a:r>
          </a:p>
          <a:p>
            <a:r>
              <a:rPr lang="es-ES" dirty="0" smtClean="0"/>
              <a:t>Monitoreo anual</a:t>
            </a:r>
          </a:p>
          <a:p>
            <a:pPr lvl="1"/>
            <a:r>
              <a:rPr lang="es-ES" dirty="0" smtClean="0"/>
              <a:t>Presentación de reporte parcial</a:t>
            </a:r>
          </a:p>
          <a:p>
            <a:r>
              <a:rPr lang="es-ES" dirty="0" smtClean="0"/>
              <a:t>Final de la investigación</a:t>
            </a:r>
          </a:p>
          <a:p>
            <a:pPr lvl="1"/>
            <a:r>
              <a:rPr lang="es-ES" dirty="0" smtClean="0"/>
              <a:t>Presentación de reporte final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Tipos de Seguimiento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543956" cy="5411807"/>
          </a:xfrm>
        </p:spPr>
        <p:txBody>
          <a:bodyPr>
            <a:noAutofit/>
          </a:bodyPr>
          <a:lstStyle/>
          <a:p>
            <a:r>
              <a:rPr lang="es-ES" sz="1800" dirty="0"/>
              <a:t>Solicitud de extensión a la aprobación del protocolo (Los investigadores deben subir como </a:t>
            </a:r>
            <a:r>
              <a:rPr lang="es-ES" sz="1800" dirty="0" smtClean="0"/>
              <a:t>PDF </a:t>
            </a:r>
            <a:r>
              <a:rPr lang="es-ES" sz="1800" dirty="0"/>
              <a:t>un formato que estará bajo plantillas / seguimiento. El comité debe luego poder emitir una decisión y enviar el dictamen respectivo)</a:t>
            </a:r>
          </a:p>
          <a:p>
            <a:r>
              <a:rPr lang="es-ES" sz="1800" dirty="0"/>
              <a:t>Enmienda al protocolo (Los investigadores deben subir como </a:t>
            </a:r>
            <a:r>
              <a:rPr lang="es-ES" sz="1800" dirty="0" smtClean="0"/>
              <a:t>PDF un </a:t>
            </a:r>
            <a:r>
              <a:rPr lang="es-ES" sz="1800" dirty="0"/>
              <a:t>formato que estará bajo plantillas / seguimiento. El comité debe luego poder emitir una decisión y enviar el dictamen respectivo)</a:t>
            </a:r>
          </a:p>
          <a:p>
            <a:r>
              <a:rPr lang="es-ES" sz="1800" dirty="0"/>
              <a:t>Reporte de evento adverso (Los investigadores deben subir como </a:t>
            </a:r>
            <a:r>
              <a:rPr lang="es-ES" sz="1800" dirty="0" smtClean="0"/>
              <a:t>PDF un </a:t>
            </a:r>
            <a:r>
              <a:rPr lang="es-ES" sz="1800" dirty="0"/>
              <a:t>formato que estará bajo plantillas / seguimiento. El Comité debe luego poder enviar una comunicación por medio del sistema --email con </a:t>
            </a:r>
            <a:r>
              <a:rPr lang="es-ES" sz="1800" dirty="0" smtClean="0"/>
              <a:t>archivo adjunto </a:t>
            </a:r>
            <a:r>
              <a:rPr lang="es-ES" sz="1800" dirty="0"/>
              <a:t>posible-- a los investigadores)</a:t>
            </a:r>
          </a:p>
          <a:p>
            <a:r>
              <a:rPr lang="es-ES" sz="1800" dirty="0"/>
              <a:t>Terminación del estudio (el investigador debe poder hacer clic indicando que ha completado el estudio, escribir en una cajita que diga “Justificación”, y hacer clic en "Reporte final del estudio" para subir el </a:t>
            </a:r>
            <a:r>
              <a:rPr lang="es-ES" sz="1800" dirty="0" smtClean="0"/>
              <a:t>archivo adjunto </a:t>
            </a:r>
            <a:r>
              <a:rPr lang="es-ES" sz="1800" dirty="0"/>
              <a:t>con el reporte)</a:t>
            </a:r>
          </a:p>
          <a:p>
            <a:r>
              <a:rPr lang="es-ES" sz="1800" dirty="0"/>
              <a:t>Inicio del reclutamiento (el investigador debe poder hacer clic en una casilla que diga "Reclutamiento de participantes iniciado" / "</a:t>
            </a:r>
            <a:r>
              <a:rPr lang="es-ES" sz="1800" dirty="0" err="1"/>
              <a:t>Recruitment</a:t>
            </a:r>
            <a:r>
              <a:rPr lang="es-ES" sz="1800" dirty="0"/>
              <a:t> of </a:t>
            </a:r>
            <a:r>
              <a:rPr lang="es-ES" sz="1800" dirty="0" err="1"/>
              <a:t>participants</a:t>
            </a:r>
            <a:r>
              <a:rPr lang="es-ES" sz="1800" dirty="0"/>
              <a:t> </a:t>
            </a:r>
            <a:r>
              <a:rPr lang="es-ES" sz="1800" dirty="0" err="1"/>
              <a:t>started</a:t>
            </a:r>
            <a:r>
              <a:rPr lang="es-ES" sz="1800" dirty="0"/>
              <a:t>")</a:t>
            </a:r>
          </a:p>
          <a:p>
            <a:r>
              <a:rPr lang="es-ES" sz="1800" dirty="0"/>
              <a:t>Envío de documentación adicional (el investigador debe poder hacer clic indicando que quiere enviar documentación adicional, escribir en una cajita que diga “Explicación”, y subir la documentación adicional como </a:t>
            </a:r>
            <a:r>
              <a:rPr lang="es-ES" sz="1800" dirty="0" smtClean="0"/>
              <a:t>archivo adjunto)</a:t>
            </a:r>
            <a:endParaRPr lang="es-E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44" y="0"/>
            <a:ext cx="822960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Flujos del Sistema – Monitoreo</a:t>
            </a:r>
            <a:endParaRPr kumimoji="0" lang="es-ES" sz="3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1815</Words>
  <Application>Microsoft Office PowerPoint</Application>
  <PresentationFormat>Apresentação na tela (4:3)</PresentationFormat>
  <Paragraphs>396</Paragraphs>
  <Slides>34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6" baseType="lpstr">
      <vt:lpstr>Tema do Office</vt:lpstr>
      <vt:lpstr>PHOTO-PAINT</vt:lpstr>
      <vt:lpstr>Apresentação do PowerPoint</vt:lpstr>
      <vt:lpstr>El sistema ProEthos</vt:lpstr>
      <vt:lpstr>Instalación</vt:lpstr>
      <vt:lpstr>Instalación</vt:lpstr>
      <vt:lpstr>Perfil de usuario</vt:lpstr>
      <vt:lpstr>Funcionalidades</vt:lpstr>
      <vt:lpstr>Flujos del Sistema - Evaluación</vt:lpstr>
      <vt:lpstr>Tipos de Seguimiento</vt:lpstr>
      <vt:lpstr>Apresentação do PowerPoint</vt:lpstr>
      <vt:lpstr>Flujos del Sistema – Monitoreo</vt:lpstr>
      <vt:lpstr>Tipos de Decisión</vt:lpstr>
      <vt:lpstr>Parametrización</vt:lpstr>
      <vt:lpstr>Apresentação do PowerPoint</vt:lpstr>
      <vt:lpstr>Actualización del Sistema</vt:lpstr>
      <vt:lpstr>Estructura del Directorio</vt:lpstr>
      <vt:lpstr>Estructura del Directorio - document</vt:lpstr>
      <vt:lpstr>db.php</vt:lpstr>
      <vt:lpstr>Apresentação do PowerPoint</vt:lpstr>
      <vt:lpstr>Apresentação do PowerPoint</vt:lpstr>
      <vt:lpstr>Apresentação do PowerPoint</vt:lpstr>
      <vt:lpstr>_class_form.php montaje y validación del formulario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Estructura de las Tablas - DER</vt:lpstr>
      <vt:lpstr>PHP Pages - Seguridad</vt:lpstr>
      <vt:lpstr>PHP Pages - Seguridad</vt:lpstr>
      <vt:lpstr>PROETHOS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ReneFGJ;BIREME;PAHO</dc:creator>
  <cp:lastModifiedBy>Silva, Asael Costa da (BIR)</cp:lastModifiedBy>
  <cp:revision>118</cp:revision>
  <dcterms:created xsi:type="dcterms:W3CDTF">2013-03-19T02:13:33Z</dcterms:created>
  <dcterms:modified xsi:type="dcterms:W3CDTF">2015-09-24T18:39:07Z</dcterms:modified>
</cp:coreProperties>
</file>