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67275" cy="42794238"/>
  <p:notesSz cx="7004050" cy="9290050"/>
  <p:defaultTextStyle>
    <a:defPPr>
      <a:defRPr lang="en-US"/>
    </a:defPPr>
    <a:lvl1pPr marL="0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278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556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1834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9113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6390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3668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0946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8224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9">
          <p15:clr>
            <a:srgbClr val="A4A3A4"/>
          </p15:clr>
        </p15:guide>
        <p15:guide id="2" pos="953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s" initials="A" lastIdx="1" clrIdx="0">
    <p:extLst>
      <p:ext uri="{19B8F6BF-5375-455C-9EA6-DF929625EA0E}">
        <p15:presenceInfo xmlns:p15="http://schemas.microsoft.com/office/powerpoint/2012/main" userId="Andre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60" autoAdjust="0"/>
    <p:restoredTop sz="97842" autoAdjust="0"/>
  </p:normalViewPr>
  <p:slideViewPr>
    <p:cSldViewPr>
      <p:cViewPr>
        <p:scale>
          <a:sx n="25" d="100"/>
          <a:sy n="25" d="100"/>
        </p:scale>
        <p:origin x="764" y="-1464"/>
      </p:cViewPr>
      <p:guideLst>
        <p:guide orient="horz" pos="13479"/>
        <p:guide pos="95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9426517" y="0"/>
            <a:ext cx="840758" cy="42794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840758" cy="42794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0267275" cy="53492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37444959"/>
            <a:ext cx="30267275" cy="53492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9" name="Instructions"/>
          <p:cNvSpPr/>
          <p:nvPr userDrawn="1"/>
        </p:nvSpPr>
        <p:spPr>
          <a:xfrm>
            <a:off x="-12611365" y="0"/>
            <a:ext cx="11770607" cy="42794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7425" tIns="217425" rIns="217425" bIns="217425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88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set up for A0</a:t>
            </a:r>
            <a:r>
              <a:rPr lang="en-US" sz="60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international paper size of 1189 mm x 841 mm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(46.8” high by 33.1” wide). It can be printed at</a:t>
            </a:r>
            <a:r>
              <a:rPr lang="en-US" sz="60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70.6% for an A1 poster of 841 mm x 594 mm.</a:t>
            </a:r>
            <a:endParaRPr lang="en-US" sz="6000" dirty="0" smtClean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8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  <a:endParaRPr sz="88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 this 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60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60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88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8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60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60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60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2282"/>
              </a:spcAft>
            </a:pPr>
            <a:r>
              <a:rPr lang="en-US" sz="4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4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4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1108033" y="0"/>
            <a:ext cx="11770607" cy="42794238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88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88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88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8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60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60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88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60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delivery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International: +(1) 913-441-1410</a:t>
              </a:r>
              <a:b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4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8425085"/>
              <a:ext cx="11904515" cy="10246926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1037" y="42504519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1713754"/>
            <a:ext cx="27240548" cy="7132373"/>
          </a:xfrm>
          <a:prstGeom prst="rect">
            <a:avLst/>
          </a:prstGeom>
        </p:spPr>
        <p:txBody>
          <a:bodyPr vert="horz" lIns="417456" tIns="208727" rIns="417456" bIns="208727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985326"/>
            <a:ext cx="27240548" cy="28242219"/>
          </a:xfrm>
          <a:prstGeom prst="rect">
            <a:avLst/>
          </a:prstGeom>
        </p:spPr>
        <p:txBody>
          <a:bodyPr vert="horz" lIns="417456" tIns="208727" rIns="417456" bIns="208727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39663922"/>
            <a:ext cx="7062364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19" y="39663922"/>
            <a:ext cx="9584637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39663922"/>
            <a:ext cx="7062364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4174556" rtl="0" eaLnBrk="1" latinLnBrk="0" hangingPunct="1">
        <a:spcBef>
          <a:spcPct val="0"/>
        </a:spcBef>
        <a:buNone/>
        <a:defRPr sz="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4850" indent="-434850" algn="l" defTabSz="417455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69699" indent="-434850" algn="l" defTabSz="4174556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549" indent="-434850" algn="l" defTabSz="417455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1739398" indent="-434850" algn="l" defTabSz="4174556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2174248" indent="-434850" algn="l" defTabSz="4174556" rtl="0" eaLnBrk="1" latinLnBrk="0" hangingPunct="1">
        <a:spcBef>
          <a:spcPct val="20000"/>
        </a:spcBef>
        <a:buFont typeface="Arial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0029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7307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4585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1863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278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556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1834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113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6390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3668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0946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8224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birgitsormus/spotify-prediction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4570801" y="22633"/>
            <a:ext cx="21117102" cy="3340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3940" tIns="434850" rIns="173940" bIns="434850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t-EE" sz="8000" b="1" dirty="0" err="1" smtClean="0">
                <a:solidFill>
                  <a:schemeClr val="bg1">
                    <a:lumMod val="95000"/>
                  </a:schemeClr>
                </a:solidFill>
              </a:rPr>
              <a:t>Predicting</a:t>
            </a:r>
            <a:r>
              <a:rPr lang="et-EE" sz="80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t-EE" sz="8000" b="1" dirty="0" err="1" smtClean="0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et-EE" sz="80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t-EE" sz="8000" b="1" dirty="0" err="1" smtClean="0">
                <a:solidFill>
                  <a:schemeClr val="bg1">
                    <a:lumMod val="95000"/>
                  </a:schemeClr>
                </a:solidFill>
              </a:rPr>
              <a:t>popularity</a:t>
            </a:r>
            <a:r>
              <a:rPr lang="et-EE" sz="8000" b="1" dirty="0" smtClean="0">
                <a:solidFill>
                  <a:schemeClr val="bg1">
                    <a:lumMod val="95000"/>
                  </a:schemeClr>
                </a:solidFill>
              </a:rPr>
              <a:t> of </a:t>
            </a:r>
            <a:r>
              <a:rPr lang="et-EE" sz="8000" b="1" dirty="0" err="1" smtClean="0">
                <a:solidFill>
                  <a:schemeClr val="bg1">
                    <a:lumMod val="95000"/>
                  </a:schemeClr>
                </a:solidFill>
              </a:rPr>
              <a:t>songs</a:t>
            </a:r>
            <a:r>
              <a:rPr lang="et-EE" sz="80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t-EE" sz="8000" b="1" dirty="0" err="1" smtClean="0">
                <a:solidFill>
                  <a:schemeClr val="bg1">
                    <a:lumMod val="95000"/>
                  </a:schemeClr>
                </a:solidFill>
              </a:rPr>
              <a:t>based</a:t>
            </a:r>
            <a:r>
              <a:rPr lang="et-EE" sz="8000" b="1" dirty="0" smtClean="0">
                <a:solidFill>
                  <a:schemeClr val="bg1">
                    <a:lumMod val="95000"/>
                  </a:schemeClr>
                </a:solidFill>
              </a:rPr>
              <a:t> on </a:t>
            </a:r>
            <a:r>
              <a:rPr lang="et-EE" sz="8000" b="1" dirty="0" err="1" smtClean="0">
                <a:solidFill>
                  <a:schemeClr val="bg1">
                    <a:lumMod val="95000"/>
                  </a:schemeClr>
                </a:solidFill>
              </a:rPr>
              <a:t>Spotify</a:t>
            </a:r>
            <a:r>
              <a:rPr lang="et-EE" sz="80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t-EE" sz="8000" b="1" dirty="0" err="1" smtClean="0">
                <a:solidFill>
                  <a:schemeClr val="bg1">
                    <a:lumMod val="95000"/>
                  </a:schemeClr>
                </a:solidFill>
              </a:rPr>
              <a:t>attributes</a:t>
            </a:r>
            <a:endParaRPr lang="et-EE" sz="8000" b="1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4570801" y="2880519"/>
            <a:ext cx="21117102" cy="2228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3940" tIns="173940" rIns="173940" bIns="173940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t-EE" sz="4600" dirty="0" smtClean="0">
                <a:solidFill>
                  <a:schemeClr val="bg1"/>
                </a:solidFill>
                <a:latin typeface="+mn-lt"/>
              </a:rPr>
              <a:t>Birgit Sõrmus</a:t>
            </a:r>
            <a:endParaRPr lang="en-US" sz="4600" dirty="0" smtClean="0">
              <a:solidFill>
                <a:schemeClr val="bg1"/>
              </a:solidFill>
              <a:latin typeface="+mn-lt"/>
            </a:endParaRPr>
          </a:p>
          <a:p>
            <a:pPr algn="ctr" eaLnBrk="1" hangingPunct="1"/>
            <a:r>
              <a:rPr lang="et-EE" sz="4600" dirty="0" smtClean="0">
                <a:solidFill>
                  <a:schemeClr val="bg1"/>
                </a:solidFill>
                <a:latin typeface="+mn-lt"/>
              </a:rPr>
              <a:t>Kaspar Kadalipp</a:t>
            </a:r>
            <a:endParaRPr lang="et-EE" sz="4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239104" y="6645977"/>
            <a:ext cx="8941533" cy="1188208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endParaRPr lang="en-US" sz="4000" b="1" dirty="0">
              <a:latin typeface="+mn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39103" y="5738619"/>
            <a:ext cx="8941533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Introduction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15" name="Text Box 194"/>
          <p:cNvSpPr txBox="1">
            <a:spLocks noChangeArrowheads="1"/>
          </p:cNvSpPr>
          <p:nvPr/>
        </p:nvSpPr>
        <p:spPr bwMode="auto">
          <a:xfrm>
            <a:off x="10420584" y="19290117"/>
            <a:ext cx="9574010" cy="963781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endParaRPr lang="et-EE" sz="4000" dirty="0">
              <a:latin typeface="+mn-lt"/>
            </a:endParaRP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1255832" y="19733542"/>
            <a:ext cx="8941533" cy="89968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 anchor="t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et-EE" sz="4000" dirty="0" smtClean="0">
                <a:latin typeface="+mn-lt"/>
              </a:rPr>
              <a:t>All of </a:t>
            </a:r>
            <a:r>
              <a:rPr lang="et-EE" sz="4000" dirty="0" err="1" smtClean="0">
                <a:latin typeface="+mn-lt"/>
              </a:rPr>
              <a:t>the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data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used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was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taken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from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Kaggle</a:t>
            </a:r>
            <a:r>
              <a:rPr lang="et-EE" sz="4000" dirty="0" smtClean="0">
                <a:latin typeface="+mn-lt"/>
              </a:rPr>
              <a:t>.</a:t>
            </a:r>
          </a:p>
          <a:p>
            <a:pPr algn="just"/>
            <a:r>
              <a:rPr lang="et-EE" sz="4000" dirty="0" err="1" smtClean="0">
                <a:latin typeface="+mn-lt"/>
              </a:rPr>
              <a:t>For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comparison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used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two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datasets</a:t>
            </a:r>
            <a:r>
              <a:rPr lang="et-EE" sz="4000" dirty="0" smtClean="0">
                <a:latin typeface="+mn-lt"/>
              </a:rPr>
              <a:t>, </a:t>
            </a:r>
            <a:r>
              <a:rPr lang="et-EE" sz="4000" dirty="0" err="1" smtClean="0">
                <a:latin typeface="+mn-lt"/>
              </a:rPr>
              <a:t>one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including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top</a:t>
            </a:r>
            <a:r>
              <a:rPr lang="et-EE" sz="4000" dirty="0" smtClean="0">
                <a:latin typeface="+mn-lt"/>
              </a:rPr>
              <a:t> 100 of 2017 and </a:t>
            </a:r>
            <a:r>
              <a:rPr lang="et-EE" sz="4000" dirty="0" err="1" smtClean="0">
                <a:latin typeface="+mn-lt"/>
              </a:rPr>
              <a:t>the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other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including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top</a:t>
            </a:r>
            <a:r>
              <a:rPr lang="et-EE" sz="4000" dirty="0" smtClean="0">
                <a:latin typeface="+mn-lt"/>
              </a:rPr>
              <a:t> 100 of 2018. </a:t>
            </a:r>
            <a:r>
              <a:rPr lang="et-EE" sz="4000" dirty="0" err="1" smtClean="0">
                <a:latin typeface="+mn-lt"/>
              </a:rPr>
              <a:t>Both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datasets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include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different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attributes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for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each</a:t>
            </a:r>
            <a:r>
              <a:rPr lang="et-EE" sz="4000" dirty="0" smtClean="0">
                <a:latin typeface="+mn-lt"/>
              </a:rPr>
              <a:t> song.</a:t>
            </a:r>
          </a:p>
          <a:p>
            <a:pPr algn="just"/>
            <a:r>
              <a:rPr lang="et-EE" sz="4000" dirty="0" err="1" smtClean="0">
                <a:latin typeface="+mn-lt"/>
              </a:rPr>
              <a:t>The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third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dataset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that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was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used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was</a:t>
            </a:r>
            <a:r>
              <a:rPr lang="et-EE" sz="4000" dirty="0" smtClean="0">
                <a:latin typeface="+mn-lt"/>
              </a:rPr>
              <a:t> a </a:t>
            </a:r>
            <a:r>
              <a:rPr lang="et-EE" sz="4000" dirty="0" err="1" smtClean="0">
                <a:latin typeface="+mn-lt"/>
              </a:rPr>
              <a:t>large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dataset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with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over</a:t>
            </a:r>
            <a:r>
              <a:rPr lang="et-EE" sz="4000" dirty="0" smtClean="0">
                <a:latin typeface="+mn-lt"/>
              </a:rPr>
              <a:t> 200 000 </a:t>
            </a:r>
            <a:r>
              <a:rPr lang="et-EE" sz="4000" dirty="0" err="1" smtClean="0">
                <a:latin typeface="+mn-lt"/>
              </a:rPr>
              <a:t>songs</a:t>
            </a:r>
            <a:r>
              <a:rPr lang="et-EE" sz="4000" dirty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that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included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same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attributes</a:t>
            </a:r>
            <a:r>
              <a:rPr lang="et-EE" sz="4000" dirty="0" smtClean="0">
                <a:latin typeface="+mn-lt"/>
              </a:rPr>
              <a:t>.</a:t>
            </a:r>
          </a:p>
          <a:p>
            <a:pPr algn="just"/>
            <a:r>
              <a:rPr lang="et-EE" sz="4000" dirty="0" err="1" smtClean="0">
                <a:latin typeface="+mn-lt"/>
              </a:rPr>
              <a:t>The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attributes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were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acousticness</a:t>
            </a:r>
            <a:r>
              <a:rPr lang="et-EE" sz="4000" dirty="0" smtClean="0">
                <a:latin typeface="+mn-lt"/>
              </a:rPr>
              <a:t>, </a:t>
            </a:r>
            <a:r>
              <a:rPr lang="et-EE" sz="4000" dirty="0" err="1" smtClean="0">
                <a:latin typeface="+mn-lt"/>
              </a:rPr>
              <a:t>danceability</a:t>
            </a:r>
            <a:r>
              <a:rPr lang="et-EE" sz="4000" dirty="0" smtClean="0">
                <a:latin typeface="+mn-lt"/>
              </a:rPr>
              <a:t>, </a:t>
            </a:r>
            <a:r>
              <a:rPr lang="et-EE" sz="4000" dirty="0" err="1" smtClean="0">
                <a:latin typeface="+mn-lt"/>
              </a:rPr>
              <a:t>duration_ms</a:t>
            </a:r>
            <a:r>
              <a:rPr lang="et-EE" sz="4000" dirty="0" smtClean="0">
                <a:latin typeface="+mn-lt"/>
              </a:rPr>
              <a:t>, </a:t>
            </a:r>
            <a:r>
              <a:rPr lang="et-EE" sz="4000" dirty="0" err="1" smtClean="0">
                <a:latin typeface="+mn-lt"/>
              </a:rPr>
              <a:t>energy</a:t>
            </a:r>
            <a:r>
              <a:rPr lang="et-EE" sz="4000" dirty="0" smtClean="0">
                <a:latin typeface="+mn-lt"/>
              </a:rPr>
              <a:t>, </a:t>
            </a:r>
            <a:r>
              <a:rPr lang="et-EE" sz="4000" dirty="0" err="1" smtClean="0">
                <a:latin typeface="+mn-lt"/>
              </a:rPr>
              <a:t>instrumentalness</a:t>
            </a:r>
            <a:r>
              <a:rPr lang="et-EE" sz="4000" dirty="0" smtClean="0">
                <a:latin typeface="+mn-lt"/>
              </a:rPr>
              <a:t>, </a:t>
            </a:r>
            <a:r>
              <a:rPr lang="et-EE" sz="4000" dirty="0" err="1" smtClean="0">
                <a:latin typeface="+mn-lt"/>
              </a:rPr>
              <a:t>key</a:t>
            </a:r>
            <a:r>
              <a:rPr lang="et-EE" sz="4000" dirty="0" smtClean="0">
                <a:latin typeface="+mn-lt"/>
              </a:rPr>
              <a:t>, </a:t>
            </a:r>
            <a:r>
              <a:rPr lang="et-EE" sz="4000" dirty="0" err="1" smtClean="0">
                <a:latin typeface="+mn-lt"/>
              </a:rPr>
              <a:t>liveness</a:t>
            </a:r>
            <a:r>
              <a:rPr lang="et-EE" sz="4000" dirty="0" smtClean="0">
                <a:latin typeface="+mn-lt"/>
              </a:rPr>
              <a:t>, </a:t>
            </a:r>
            <a:r>
              <a:rPr lang="et-EE" sz="4000" dirty="0" err="1" smtClean="0">
                <a:latin typeface="+mn-lt"/>
              </a:rPr>
              <a:t>loudness</a:t>
            </a:r>
            <a:r>
              <a:rPr lang="et-EE" sz="4000" dirty="0" smtClean="0">
                <a:latin typeface="+mn-lt"/>
              </a:rPr>
              <a:t>, </a:t>
            </a:r>
            <a:r>
              <a:rPr lang="et-EE" sz="4000" dirty="0" err="1" smtClean="0">
                <a:latin typeface="+mn-lt"/>
              </a:rPr>
              <a:t>mode</a:t>
            </a:r>
            <a:r>
              <a:rPr lang="et-EE" sz="4000" dirty="0" smtClean="0">
                <a:latin typeface="+mn-lt"/>
              </a:rPr>
              <a:t>, </a:t>
            </a:r>
            <a:r>
              <a:rPr lang="et-EE" sz="4000" dirty="0" err="1" smtClean="0">
                <a:latin typeface="+mn-lt"/>
              </a:rPr>
              <a:t>speechiness</a:t>
            </a:r>
            <a:r>
              <a:rPr lang="et-EE" sz="4000" dirty="0" smtClean="0">
                <a:latin typeface="+mn-lt"/>
              </a:rPr>
              <a:t>, tempo, and </a:t>
            </a:r>
            <a:r>
              <a:rPr lang="et-EE" sz="4000" dirty="0" err="1" smtClean="0">
                <a:latin typeface="+mn-lt"/>
              </a:rPr>
              <a:t>valence</a:t>
            </a:r>
            <a:r>
              <a:rPr lang="et-EE" sz="4000" dirty="0" smtClean="0">
                <a:latin typeface="+mn-lt"/>
              </a:rPr>
              <a:t>.</a:t>
            </a:r>
            <a:endParaRPr lang="en-US" sz="4000" dirty="0">
              <a:latin typeface="+mn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55832" y="18910445"/>
            <a:ext cx="8935985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/>
              <a:t>Data</a:t>
            </a:r>
          </a:p>
        </p:txBody>
      </p:sp>
      <p:sp>
        <p:nvSpPr>
          <p:cNvPr id="12" name="Text Box 191"/>
          <p:cNvSpPr txBox="1">
            <a:spLocks noChangeArrowheads="1"/>
          </p:cNvSpPr>
          <p:nvPr/>
        </p:nvSpPr>
        <p:spPr bwMode="auto">
          <a:xfrm>
            <a:off x="20352119" y="25705044"/>
            <a:ext cx="8780024" cy="972439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 anchor="t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endParaRPr lang="et-EE" sz="4000" dirty="0">
              <a:latin typeface="+mn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0352119" y="24776166"/>
            <a:ext cx="8780024" cy="9490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R</a:t>
            </a:r>
            <a:r>
              <a:rPr lang="en-US" sz="5400" b="1" dirty="0" smtClean="0">
                <a:solidFill>
                  <a:schemeClr val="bg1"/>
                </a:solidFill>
              </a:rPr>
              <a:t>esults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422166" y="18329428"/>
            <a:ext cx="9578285" cy="96069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Preprocessing</a:t>
            </a:r>
            <a:endParaRPr lang="en-US" sz="5400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473854"/>
              </p:ext>
            </p:extLst>
          </p:nvPr>
        </p:nvGraphicFramePr>
        <p:xfrm>
          <a:off x="884235" y="37856319"/>
          <a:ext cx="28346401" cy="441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173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3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9600">
                <a:tc>
                  <a:txBody>
                    <a:bodyPr/>
                    <a:lstStyle/>
                    <a:p>
                      <a:endParaRPr lang="en-US" sz="3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800" b="1" dirty="0" smtClean="0">
                          <a:solidFill>
                            <a:schemeClr val="tx1"/>
                          </a:solidFill>
                        </a:rPr>
                        <a:t>Source code</a:t>
                      </a:r>
                      <a:r>
                        <a:rPr lang="en-US" sz="3800" b="1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t-EE" sz="3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t-EE" sz="4000" dirty="0" smtClean="0">
                          <a:hlinkClick r:id="rId2"/>
                        </a:rPr>
                        <a:t>https://github.com/birgitsormus/spotify-predictions</a:t>
                      </a:r>
                      <a:endParaRPr lang="en-US" sz="38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" t="28312" r="25611" b="27487"/>
          <a:stretch/>
        </p:blipFill>
        <p:spPr>
          <a:xfrm>
            <a:off x="521376" y="2743641"/>
            <a:ext cx="8135261" cy="182814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2935604" y="17120098"/>
            <a:ext cx="15242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600" b="1" dirty="0" smtClean="0"/>
              <a:t>Figure </a:t>
            </a:r>
            <a:r>
              <a:rPr lang="en-US" sz="2600" b="1" dirty="0"/>
              <a:t>1</a:t>
            </a:r>
            <a:r>
              <a:rPr lang="et-EE" sz="2600" b="1" dirty="0" smtClean="0"/>
              <a:t>. </a:t>
            </a:r>
            <a:r>
              <a:rPr lang="et-EE" sz="2600" dirty="0" smtClean="0"/>
              <a:t> </a:t>
            </a:r>
            <a:endParaRPr lang="et-EE" sz="2600" dirty="0"/>
          </a:p>
        </p:txBody>
      </p:sp>
      <p:sp>
        <p:nvSpPr>
          <p:cNvPr id="18" name="Text Box 191"/>
          <p:cNvSpPr txBox="1">
            <a:spLocks noChangeArrowheads="1"/>
          </p:cNvSpPr>
          <p:nvPr/>
        </p:nvSpPr>
        <p:spPr bwMode="auto">
          <a:xfrm>
            <a:off x="20359839" y="6653529"/>
            <a:ext cx="8785850" cy="1187453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 anchor="t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endParaRPr lang="et-EE" sz="4000" dirty="0"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353904" y="5761981"/>
            <a:ext cx="8785850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Machine Learning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4378" y="35060126"/>
            <a:ext cx="90113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b="1" dirty="0" smtClean="0"/>
              <a:t>Figure </a:t>
            </a:r>
            <a:r>
              <a:rPr lang="en-US" sz="2600" b="1" dirty="0"/>
              <a:t>2</a:t>
            </a:r>
            <a:r>
              <a:rPr lang="et-EE" sz="2600" b="1" dirty="0" smtClean="0"/>
              <a:t>. </a:t>
            </a:r>
            <a:endParaRPr lang="et-EE" sz="2600" dirty="0"/>
          </a:p>
        </p:txBody>
      </p:sp>
      <p:sp>
        <p:nvSpPr>
          <p:cNvPr id="22" name="TextBox 21"/>
          <p:cNvSpPr txBox="1"/>
          <p:nvPr/>
        </p:nvSpPr>
        <p:spPr>
          <a:xfrm>
            <a:off x="10397253" y="35961947"/>
            <a:ext cx="95973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b="1" dirty="0" smtClean="0"/>
              <a:t>Figure 3</a:t>
            </a:r>
            <a:r>
              <a:rPr lang="et-EE" sz="2600" b="1" dirty="0" smtClean="0"/>
              <a:t>.</a:t>
            </a:r>
            <a:r>
              <a:rPr lang="et-EE" sz="2600" dirty="0"/>
              <a:t> </a:t>
            </a:r>
            <a:endParaRPr lang="et-EE" sz="2600" dirty="0"/>
          </a:p>
        </p:txBody>
      </p:sp>
      <p:sp>
        <p:nvSpPr>
          <p:cNvPr id="2" name="TextBox 1"/>
          <p:cNvSpPr txBox="1"/>
          <p:nvPr/>
        </p:nvSpPr>
        <p:spPr>
          <a:xfrm>
            <a:off x="20382282" y="23733572"/>
            <a:ext cx="87574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Figure </a:t>
            </a:r>
            <a:r>
              <a:rPr lang="et-EE" sz="2600" b="1" dirty="0" smtClean="0"/>
              <a:t>4.</a:t>
            </a:r>
            <a:r>
              <a:rPr lang="en-US" sz="2600" dirty="0" smtClean="0"/>
              <a:t> </a:t>
            </a:r>
            <a:endParaRPr lang="en-US" dirty="0"/>
          </a:p>
        </p:txBody>
      </p:sp>
      <p:pic>
        <p:nvPicPr>
          <p:cNvPr id="1026" name="Picture 2" descr="https://media.voog.com/0000/0034/3577/photos/cobranding_est_72ppi_bloc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2912" y="1785493"/>
            <a:ext cx="57150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8189</TotalTime>
  <Words>131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Vija</dc:creator>
  <cp:lastModifiedBy>Birgit</cp:lastModifiedBy>
  <cp:revision>149</cp:revision>
  <cp:lastPrinted>2013-02-12T02:21:55Z</cp:lastPrinted>
  <dcterms:created xsi:type="dcterms:W3CDTF">2013-02-10T21:14:48Z</dcterms:created>
  <dcterms:modified xsi:type="dcterms:W3CDTF">2019-12-13T23:26:15Z</dcterms:modified>
</cp:coreProperties>
</file>