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" initials="A" lastIdx="1" clrIdx="0">
    <p:extLst>
      <p:ext uri="{19B8F6BF-5375-455C-9EA6-DF929625EA0E}">
        <p15:presenceInfo xmlns:p15="http://schemas.microsoft.com/office/powerpoint/2012/main" userId="Andre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FA"/>
    <a:srgbClr val="F088E9"/>
    <a:srgbClr val="FFF3FE"/>
    <a:srgbClr val="FCC8F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7842" autoAdjust="0"/>
  </p:normalViewPr>
  <p:slideViewPr>
    <p:cSldViewPr>
      <p:cViewPr varScale="1">
        <p:scale>
          <a:sx n="11" d="100"/>
          <a:sy n="11" d="100"/>
        </p:scale>
        <p:origin x="2516" y="124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github.com/birgitsormus/spotify-predic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22633"/>
            <a:ext cx="21117102" cy="33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Predicting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popularity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songs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based</a:t>
            </a:r>
            <a:r>
              <a:rPr lang="et-EE" sz="8000" b="1" dirty="0" smtClean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Spotify</a:t>
            </a:r>
            <a:r>
              <a:rPr lang="et-EE" sz="8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dirty="0" err="1" smtClean="0">
                <a:solidFill>
                  <a:schemeClr val="bg1">
                    <a:lumMod val="95000"/>
                  </a:schemeClr>
                </a:solidFill>
              </a:rPr>
              <a:t>attributes</a:t>
            </a:r>
            <a:endParaRPr lang="et-EE" sz="8000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288051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4600" dirty="0" smtClean="0">
                <a:solidFill>
                  <a:schemeClr val="bg1"/>
                </a:solidFill>
                <a:latin typeface="+mn-lt"/>
              </a:rPr>
              <a:t>Birgit Sõrmus</a:t>
            </a:r>
            <a:endParaRPr lang="en-US" sz="4600" dirty="0" smtClean="0">
              <a:solidFill>
                <a:schemeClr val="bg1"/>
              </a:solidFill>
              <a:latin typeface="+mn-lt"/>
            </a:endParaRPr>
          </a:p>
          <a:p>
            <a:pPr algn="ctr" eaLnBrk="1" hangingPunct="1"/>
            <a:r>
              <a:rPr lang="et-EE" sz="4600" dirty="0" smtClean="0">
                <a:solidFill>
                  <a:schemeClr val="bg1"/>
                </a:solidFill>
                <a:latin typeface="+mn-lt"/>
              </a:rPr>
              <a:t>Kaspar Kadalipp</a:t>
            </a:r>
            <a:endParaRPr lang="et-EE" sz="4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39104" y="6645977"/>
            <a:ext cx="8941533" cy="11882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t-EE" sz="4000" dirty="0" err="1" smtClean="0">
                <a:latin typeface="+mn-lt"/>
              </a:rPr>
              <a:t>Since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music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is</a:t>
            </a:r>
            <a:r>
              <a:rPr lang="et-EE" sz="4000" dirty="0" smtClean="0">
                <a:latin typeface="+mn-lt"/>
              </a:rPr>
              <a:t> a </a:t>
            </a:r>
            <a:r>
              <a:rPr lang="et-EE" sz="4000" dirty="0" err="1" smtClean="0">
                <a:latin typeface="+mn-lt"/>
              </a:rPr>
              <a:t>huge</a:t>
            </a:r>
            <a:r>
              <a:rPr lang="et-EE" sz="4000" dirty="0" smtClean="0">
                <a:latin typeface="+mn-lt"/>
              </a:rPr>
              <a:t> part of a </a:t>
            </a:r>
            <a:r>
              <a:rPr lang="et-EE" sz="4000" dirty="0" err="1" smtClean="0">
                <a:latin typeface="+mn-lt"/>
              </a:rPr>
              <a:t>lot</a:t>
            </a:r>
            <a:r>
              <a:rPr lang="et-EE" sz="4000" dirty="0" smtClean="0">
                <a:latin typeface="+mn-lt"/>
              </a:rPr>
              <a:t> of </a:t>
            </a:r>
            <a:r>
              <a:rPr lang="et-EE" sz="4000" dirty="0" err="1" smtClean="0">
                <a:latin typeface="+mn-lt"/>
              </a:rPr>
              <a:t>people’s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lives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including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ours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figured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could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</a:t>
            </a:r>
            <a:r>
              <a:rPr lang="et-EE" sz="4000" dirty="0" smtClean="0">
                <a:latin typeface="+mn-lt"/>
              </a:rPr>
              <a:t> no </a:t>
            </a:r>
            <a:r>
              <a:rPr lang="et-EE" sz="4000" dirty="0" err="1" smtClean="0">
                <a:latin typeface="+mn-lt"/>
              </a:rPr>
              <a:t>better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topic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this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project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/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goal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take </a:t>
            </a:r>
            <a:r>
              <a:rPr lang="et-EE" sz="4000" dirty="0" err="1" smtClean="0">
                <a:latin typeface="+mn-lt"/>
              </a:rPr>
              <a:t>different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from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Kaggle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all </a:t>
            </a:r>
            <a:r>
              <a:rPr lang="et-EE" sz="4000" dirty="0" err="1" smtClean="0">
                <a:latin typeface="+mn-lt"/>
              </a:rPr>
              <a:t>include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their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and </a:t>
            </a:r>
            <a:r>
              <a:rPr lang="et-EE" sz="4000" dirty="0" err="1" smtClean="0">
                <a:latin typeface="+mn-lt"/>
              </a:rPr>
              <a:t>try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predict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if</a:t>
            </a:r>
            <a:r>
              <a:rPr lang="et-EE" sz="4000" dirty="0" smtClean="0">
                <a:latin typeface="+mn-lt"/>
              </a:rPr>
              <a:t> a song </a:t>
            </a:r>
            <a:r>
              <a:rPr lang="et-EE" sz="4000" dirty="0" err="1" smtClean="0">
                <a:latin typeface="+mn-lt"/>
              </a:rPr>
              <a:t>would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not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based</a:t>
            </a:r>
            <a:r>
              <a:rPr lang="et-EE" sz="4000" dirty="0" smtClean="0">
                <a:latin typeface="+mn-lt"/>
              </a:rPr>
              <a:t> on </a:t>
            </a:r>
            <a:r>
              <a:rPr lang="et-EE" sz="4000" dirty="0" err="1" smtClean="0">
                <a:latin typeface="+mn-lt"/>
              </a:rPr>
              <a:t>those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features</a:t>
            </a:r>
            <a:r>
              <a:rPr lang="et-EE" sz="4000" dirty="0" smtClean="0">
                <a:latin typeface="+mn-lt"/>
              </a:rPr>
              <a:t>.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found</a:t>
            </a:r>
            <a:r>
              <a:rPr lang="et-EE" sz="4000" dirty="0" smtClean="0">
                <a:latin typeface="+mn-lt"/>
              </a:rPr>
              <a:t> a </a:t>
            </a:r>
            <a:r>
              <a:rPr lang="et-EE" sz="4000" dirty="0" err="1" smtClean="0">
                <a:latin typeface="+mn-lt"/>
              </a:rPr>
              <a:t>very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large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over</a:t>
            </a:r>
            <a:r>
              <a:rPr lang="et-EE" sz="4000" dirty="0" smtClean="0">
                <a:latin typeface="+mn-lt"/>
              </a:rPr>
              <a:t> 200 000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split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into</a:t>
            </a:r>
            <a:r>
              <a:rPr lang="et-EE" sz="4000" dirty="0" smtClean="0">
                <a:latin typeface="+mn-lt"/>
              </a:rPr>
              <a:t> a </a:t>
            </a:r>
            <a:r>
              <a:rPr lang="et-EE" sz="4000" dirty="0" err="1" smtClean="0">
                <a:latin typeface="+mn-lt"/>
              </a:rPr>
              <a:t>trainset</a:t>
            </a:r>
            <a:r>
              <a:rPr lang="et-EE" sz="4000" dirty="0" smtClean="0">
                <a:latin typeface="+mn-lt"/>
              </a:rPr>
              <a:t> and a </a:t>
            </a:r>
            <a:r>
              <a:rPr lang="et-EE" sz="4000" dirty="0" err="1" smtClean="0">
                <a:latin typeface="+mn-lt"/>
              </a:rPr>
              <a:t>testset</a:t>
            </a:r>
            <a:r>
              <a:rPr lang="et-EE" sz="4000" dirty="0" smtClean="0">
                <a:latin typeface="+mn-lt"/>
              </a:rPr>
              <a:t>.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testing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also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tops of 2017 and 2018, </a:t>
            </a:r>
            <a:r>
              <a:rPr lang="et-EE" sz="4000" dirty="0" err="1" smtClean="0">
                <a:latin typeface="+mn-lt"/>
              </a:rPr>
              <a:t>assuming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those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all </a:t>
            </a:r>
            <a:r>
              <a:rPr lang="et-EE" sz="4000" dirty="0" err="1" smtClean="0">
                <a:latin typeface="+mn-lt"/>
              </a:rPr>
              <a:t>popular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.</a:t>
            </a:r>
            <a:endParaRPr lang="et-EE" sz="4000" dirty="0" smtClean="0">
              <a:latin typeface="+mn-lt"/>
            </a:endParaRPr>
          </a:p>
          <a:p>
            <a:pPr algn="just"/>
            <a:r>
              <a:rPr lang="et-EE" sz="4000" dirty="0" err="1" smtClean="0">
                <a:latin typeface="+mn-lt"/>
              </a:rPr>
              <a:t>Another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goal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based</a:t>
            </a:r>
            <a:r>
              <a:rPr lang="et-EE" sz="4000" dirty="0" smtClean="0">
                <a:latin typeface="+mn-lt"/>
              </a:rPr>
              <a:t> on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tops of 2017 and 2018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analyze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features</a:t>
            </a:r>
            <a:r>
              <a:rPr lang="et-EE" sz="4000" dirty="0" smtClean="0">
                <a:latin typeface="+mn-lt"/>
              </a:rPr>
              <a:t> of </a:t>
            </a:r>
            <a:r>
              <a:rPr lang="et-EE" sz="4000" dirty="0" err="1" smtClean="0">
                <a:latin typeface="+mn-lt"/>
              </a:rPr>
              <a:t>those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and see </a:t>
            </a:r>
            <a:r>
              <a:rPr lang="et-EE" sz="4000" dirty="0" err="1" smtClean="0">
                <a:latin typeface="+mn-lt"/>
              </a:rPr>
              <a:t>whether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music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people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listen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changed</a:t>
            </a:r>
            <a:r>
              <a:rPr lang="et-EE" sz="4000" dirty="0" smtClean="0">
                <a:latin typeface="+mn-lt"/>
              </a:rPr>
              <a:t> in a </a:t>
            </a:r>
            <a:r>
              <a:rPr lang="et-EE" sz="4000" dirty="0" err="1" smtClean="0">
                <a:latin typeface="+mn-lt"/>
              </a:rPr>
              <a:t>year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not</a:t>
            </a:r>
            <a:r>
              <a:rPr lang="et-EE" sz="4000" dirty="0" smtClean="0">
                <a:latin typeface="+mn-lt"/>
              </a:rPr>
              <a:t>.</a:t>
            </a:r>
            <a:endParaRPr lang="en-US" sz="4000" dirty="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39103" y="5738619"/>
            <a:ext cx="8941533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Introduction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420584" y="7646781"/>
            <a:ext cx="9574010" cy="96378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t-EE" sz="4000" dirty="0" err="1" smtClean="0">
                <a:latin typeface="+mn-lt"/>
              </a:rPr>
              <a:t>Since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didn’t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have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any</a:t>
            </a:r>
            <a:r>
              <a:rPr lang="et-EE" sz="4000" dirty="0" smtClean="0">
                <a:latin typeface="+mn-lt"/>
              </a:rPr>
              <a:t> null </a:t>
            </a:r>
            <a:r>
              <a:rPr lang="et-EE" sz="4000" dirty="0" err="1" smtClean="0">
                <a:latin typeface="+mn-lt"/>
              </a:rPr>
              <a:t>values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didn’t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have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worry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about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dealing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those</a:t>
            </a:r>
            <a:r>
              <a:rPr lang="et-EE" sz="4000" dirty="0" smtClean="0">
                <a:latin typeface="+mn-lt"/>
              </a:rPr>
              <a:t>. </a:t>
            </a:r>
            <a:r>
              <a:rPr lang="et-EE" sz="4000" dirty="0" err="1" smtClean="0">
                <a:latin typeface="+mn-lt"/>
              </a:rPr>
              <a:t>However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large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some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duplicate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rows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remove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them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 eaLnBrk="1" hangingPunct="1"/>
            <a:r>
              <a:rPr lang="et-EE" sz="4000" dirty="0" err="1" smtClean="0">
                <a:latin typeface="+mn-lt"/>
              </a:rPr>
              <a:t>Although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same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some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named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slightly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differently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take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consideration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 eaLnBrk="1" hangingPunct="1"/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also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noticed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obtained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when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only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popularity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over</a:t>
            </a:r>
            <a:r>
              <a:rPr lang="et-EE" sz="4000" dirty="0" smtClean="0">
                <a:latin typeface="+mn-lt"/>
              </a:rPr>
              <a:t> 60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</a:t>
            </a:r>
            <a:r>
              <a:rPr lang="et-EE" sz="4000" dirty="0" smtClean="0">
                <a:latin typeface="+mn-lt"/>
              </a:rPr>
              <a:t> and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popularity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under</a:t>
            </a:r>
            <a:r>
              <a:rPr lang="et-EE" sz="4000" dirty="0" smtClean="0">
                <a:latin typeface="+mn-lt"/>
              </a:rPr>
              <a:t> 40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non-</a:t>
            </a:r>
            <a:r>
              <a:rPr lang="et-EE" sz="4000" dirty="0" err="1" smtClean="0">
                <a:latin typeface="+mn-lt"/>
              </a:rPr>
              <a:t>popular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training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discarded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those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inbetween</a:t>
            </a:r>
            <a:r>
              <a:rPr lang="et-EE" sz="4000" dirty="0" smtClean="0">
                <a:latin typeface="+mn-lt"/>
              </a:rPr>
              <a:t>.</a:t>
            </a:r>
            <a:endParaRPr lang="et-EE" sz="4000" dirty="0">
              <a:latin typeface="+mn-lt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55832" y="19733542"/>
            <a:ext cx="8941533" cy="8996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t-EE" sz="4000" dirty="0" smtClean="0">
                <a:latin typeface="+mn-lt"/>
              </a:rPr>
              <a:t>All of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taken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from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Kaggle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/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comparison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two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one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top</a:t>
            </a:r>
            <a:r>
              <a:rPr lang="et-EE" sz="4000" dirty="0" smtClean="0">
                <a:latin typeface="+mn-lt"/>
              </a:rPr>
              <a:t> 100 of 2017 and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other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top</a:t>
            </a:r>
            <a:r>
              <a:rPr lang="et-EE" sz="4000" dirty="0" smtClean="0">
                <a:latin typeface="+mn-lt"/>
              </a:rPr>
              <a:t> 100 of 2018. </a:t>
            </a:r>
            <a:r>
              <a:rPr lang="et-EE" sz="4000" dirty="0" err="1" smtClean="0">
                <a:latin typeface="+mn-lt"/>
              </a:rPr>
              <a:t>Both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each</a:t>
            </a:r>
            <a:r>
              <a:rPr lang="et-EE" sz="4000" dirty="0" smtClean="0">
                <a:latin typeface="+mn-lt"/>
              </a:rPr>
              <a:t> song.</a:t>
            </a:r>
          </a:p>
          <a:p>
            <a:pPr algn="just"/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third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a </a:t>
            </a:r>
            <a:r>
              <a:rPr lang="et-EE" sz="4000" dirty="0" err="1" smtClean="0">
                <a:latin typeface="+mn-lt"/>
              </a:rPr>
              <a:t>large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with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over</a:t>
            </a:r>
            <a:r>
              <a:rPr lang="et-EE" sz="4000" dirty="0" smtClean="0">
                <a:latin typeface="+mn-lt"/>
              </a:rPr>
              <a:t> 200 000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included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same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.</a:t>
            </a:r>
          </a:p>
          <a:p>
            <a:pPr algn="just"/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acousticness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danceability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duration_ms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energy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instrumentalness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key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liveness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loudness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mode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speechiness</a:t>
            </a:r>
            <a:r>
              <a:rPr lang="et-EE" sz="4000" dirty="0" smtClean="0">
                <a:latin typeface="+mn-lt"/>
              </a:rPr>
              <a:t>, tempo, and </a:t>
            </a:r>
            <a:r>
              <a:rPr lang="et-EE" sz="4000" dirty="0" err="1" smtClean="0">
                <a:latin typeface="+mn-lt"/>
              </a:rPr>
              <a:t>valence</a:t>
            </a:r>
            <a:r>
              <a:rPr lang="et-EE" sz="4000" dirty="0" smtClean="0">
                <a:latin typeface="+mn-lt"/>
              </a:rPr>
              <a:t>.</a:t>
            </a:r>
            <a:endParaRPr lang="en-US" sz="4000" dirty="0"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55832" y="18910445"/>
            <a:ext cx="8935985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/>
              <a:t>Data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352119" y="25705044"/>
            <a:ext cx="8780024" cy="8112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Comparing</a:t>
            </a:r>
            <a:r>
              <a:rPr lang="et-EE" sz="4000" dirty="0" smtClean="0">
                <a:latin typeface="+mn-lt"/>
              </a:rPr>
              <a:t> 2017 and 2018, </a:t>
            </a:r>
            <a:r>
              <a:rPr lang="et-EE" sz="4000" dirty="0" err="1" smtClean="0">
                <a:latin typeface="+mn-lt"/>
              </a:rPr>
              <a:t>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clear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differences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very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large</a:t>
            </a:r>
            <a:endParaRPr lang="et-EE" sz="4000" dirty="0" smtClean="0">
              <a:latin typeface="+mn-lt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predicting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classes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remove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popularity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somewhere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middle</a:t>
            </a:r>
            <a:r>
              <a:rPr lang="et-EE" sz="4000" dirty="0" smtClean="0">
                <a:latin typeface="+mn-lt"/>
              </a:rPr>
              <a:t> (so 40-60 </a:t>
            </a:r>
            <a:r>
              <a:rPr lang="et-EE" sz="4000" dirty="0" err="1" smtClean="0">
                <a:latin typeface="+mn-lt"/>
              </a:rPr>
              <a:t>out</a:t>
            </a:r>
            <a:r>
              <a:rPr lang="et-EE" sz="4000" dirty="0" smtClean="0">
                <a:latin typeface="+mn-lt"/>
              </a:rPr>
              <a:t> of 100)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model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got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 on all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random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classifier</a:t>
            </a:r>
            <a:endParaRPr lang="et-EE" sz="4000" dirty="0" smtClean="0">
              <a:latin typeface="+mn-lt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t-EE" sz="40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52119" y="24776166"/>
            <a:ext cx="8780024" cy="949008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</a:t>
            </a:r>
            <a:r>
              <a:rPr lang="en-US" sz="5400" b="1" dirty="0" smtClean="0">
                <a:solidFill>
                  <a:schemeClr val="bg1"/>
                </a:solidFill>
              </a:rPr>
              <a:t>esults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437080" y="6668760"/>
            <a:ext cx="9578285" cy="960690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Preprocessing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7549"/>
              </p:ext>
            </p:extLst>
          </p:nvPr>
        </p:nvGraphicFramePr>
        <p:xfrm>
          <a:off x="884235" y="37856319"/>
          <a:ext cx="28346401" cy="441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17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Source code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t-EE" sz="3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t-EE" sz="3600" dirty="0" smtClean="0">
                          <a:hlinkClick r:id="rId2"/>
                        </a:rPr>
                        <a:t>https://github.com/birgitsormus/spotify-predictions</a:t>
                      </a:r>
                      <a:endParaRPr lang="en-US" sz="3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3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28312" r="25611" b="27487"/>
          <a:stretch/>
        </p:blipFill>
        <p:spPr>
          <a:xfrm>
            <a:off x="521376" y="2743641"/>
            <a:ext cx="8135261" cy="182814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0432052" y="27633988"/>
            <a:ext cx="100193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600" b="1" dirty="0" smtClean="0"/>
              <a:t>Figure 1</a:t>
            </a:r>
            <a:r>
              <a:rPr lang="et-EE" sz="2600" b="1" dirty="0" smtClean="0"/>
              <a:t>. </a:t>
            </a:r>
            <a:r>
              <a:rPr lang="et-EE" sz="2600" dirty="0" smtClean="0"/>
              <a:t> </a:t>
            </a:r>
            <a:r>
              <a:rPr lang="et-EE" sz="2600" dirty="0" err="1" smtClean="0"/>
              <a:t>different</a:t>
            </a:r>
            <a:r>
              <a:rPr lang="et-EE" sz="2600" dirty="0" smtClean="0"/>
              <a:t> </a:t>
            </a:r>
            <a:r>
              <a:rPr lang="et-EE" sz="2600" dirty="0" err="1" smtClean="0"/>
              <a:t>key</a:t>
            </a:r>
            <a:r>
              <a:rPr lang="et-EE" sz="2600" dirty="0" smtClean="0"/>
              <a:t> </a:t>
            </a:r>
            <a:r>
              <a:rPr lang="et-EE" sz="2600" dirty="0" err="1" smtClean="0"/>
              <a:t>counts</a:t>
            </a:r>
            <a:r>
              <a:rPr lang="et-EE" sz="2600" dirty="0" smtClean="0"/>
              <a:t> </a:t>
            </a:r>
            <a:r>
              <a:rPr lang="et-EE" sz="2600" dirty="0" err="1" smtClean="0"/>
              <a:t>for</a:t>
            </a:r>
            <a:r>
              <a:rPr lang="et-EE" sz="2600" dirty="0" smtClean="0"/>
              <a:t> 2017 (</a:t>
            </a:r>
            <a:r>
              <a:rPr lang="et-EE" sz="2600" dirty="0" err="1" smtClean="0"/>
              <a:t>first</a:t>
            </a:r>
            <a:r>
              <a:rPr lang="et-EE" sz="2600" dirty="0" smtClean="0"/>
              <a:t> </a:t>
            </a:r>
            <a:r>
              <a:rPr lang="et-EE" sz="2600" dirty="0" err="1" smtClean="0"/>
              <a:t>plot</a:t>
            </a:r>
            <a:r>
              <a:rPr lang="et-EE" sz="2600" dirty="0" smtClean="0"/>
              <a:t>) and 2018 (</a:t>
            </a:r>
            <a:r>
              <a:rPr lang="et-EE" sz="2600" dirty="0" err="1" smtClean="0"/>
              <a:t>second</a:t>
            </a:r>
            <a:r>
              <a:rPr lang="et-EE" sz="2600" dirty="0" smtClean="0"/>
              <a:t> </a:t>
            </a:r>
            <a:r>
              <a:rPr lang="et-EE" sz="2600" dirty="0" err="1" smtClean="0"/>
              <a:t>plot</a:t>
            </a:r>
            <a:r>
              <a:rPr lang="et-EE" sz="2600" dirty="0" smtClean="0"/>
              <a:t>)</a:t>
            </a:r>
            <a:endParaRPr lang="et-EE" sz="2600" dirty="0"/>
          </a:p>
        </p:txBody>
      </p:sp>
      <p:sp>
        <p:nvSpPr>
          <p:cNvPr id="18" name="Text Box 191"/>
          <p:cNvSpPr txBox="1">
            <a:spLocks noChangeArrowheads="1"/>
          </p:cNvSpPr>
          <p:nvPr/>
        </p:nvSpPr>
        <p:spPr bwMode="auto">
          <a:xfrm>
            <a:off x="20359839" y="6653529"/>
            <a:ext cx="8785850" cy="9333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models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training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random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forest</a:t>
            </a:r>
            <a:r>
              <a:rPr lang="et-EE" sz="4000" dirty="0" smtClean="0">
                <a:latin typeface="+mn-lt"/>
              </a:rPr>
              <a:t>, K </a:t>
            </a:r>
            <a:r>
              <a:rPr lang="et-EE" sz="4000" dirty="0" err="1" smtClean="0">
                <a:latin typeface="+mn-lt"/>
              </a:rPr>
              <a:t>nearest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neighbors</a:t>
            </a:r>
            <a:r>
              <a:rPr lang="et-EE" sz="4000" dirty="0" smtClean="0">
                <a:latin typeface="+mn-lt"/>
              </a:rPr>
              <a:t> and </a:t>
            </a:r>
            <a:r>
              <a:rPr lang="et-EE" sz="4000" dirty="0" err="1" smtClean="0">
                <a:latin typeface="+mn-lt"/>
              </a:rPr>
              <a:t>decision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tree</a:t>
            </a:r>
            <a:r>
              <a:rPr lang="et-EE" sz="4000" dirty="0" smtClean="0">
                <a:latin typeface="+mn-lt"/>
              </a:rPr>
              <a:t>.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get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better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tried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parameters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but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parameter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tuning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didn’t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improve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much</a:t>
            </a:r>
            <a:r>
              <a:rPr lang="et-EE" sz="4000" dirty="0" smtClean="0">
                <a:latin typeface="+mn-lt"/>
              </a:rPr>
              <a:t>, so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most</a:t>
            </a:r>
            <a:r>
              <a:rPr lang="et-EE" sz="4000" dirty="0" smtClean="0">
                <a:latin typeface="+mn-lt"/>
              </a:rPr>
              <a:t> part,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default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parameters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only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changing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n_neighbors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KNN and </a:t>
            </a:r>
            <a:r>
              <a:rPr lang="et-EE" sz="4000" dirty="0" err="1" smtClean="0">
                <a:latin typeface="+mn-lt"/>
              </a:rPr>
              <a:t>n_estimators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RF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100.</a:t>
            </a:r>
          </a:p>
          <a:p>
            <a:pPr algn="just" eaLnBrk="1" hangingPunct="1"/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obtained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random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classifier</a:t>
            </a:r>
            <a:r>
              <a:rPr lang="et-EE" sz="4000" dirty="0" smtClean="0">
                <a:latin typeface="+mn-lt"/>
              </a:rPr>
              <a:t>. </a:t>
            </a:r>
            <a:r>
              <a:rPr lang="et-EE" sz="4000" dirty="0" err="1" smtClean="0">
                <a:latin typeface="+mn-lt"/>
              </a:rPr>
              <a:t>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an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accuracy</a:t>
            </a:r>
            <a:r>
              <a:rPr lang="et-EE" sz="4000" dirty="0" smtClean="0">
                <a:latin typeface="+mn-lt"/>
              </a:rPr>
              <a:t> of 86.7% on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large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dataset</a:t>
            </a:r>
            <a:r>
              <a:rPr lang="et-EE" sz="4000" dirty="0" smtClean="0">
                <a:latin typeface="+mn-lt"/>
              </a:rPr>
              <a:t> and 70% and 84% on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tops of 2017 and 2018 </a:t>
            </a:r>
            <a:r>
              <a:rPr lang="et-EE" sz="4000" dirty="0" err="1" smtClean="0">
                <a:latin typeface="+mn-lt"/>
              </a:rPr>
              <a:t>respectively</a:t>
            </a:r>
            <a:r>
              <a:rPr lang="et-EE" sz="4000" dirty="0" smtClean="0">
                <a:latin typeface="+mn-lt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353904" y="5761981"/>
            <a:ext cx="8785850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Machine Learning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6037" y="36725206"/>
            <a:ext cx="13944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/>
              <a:t>Figure </a:t>
            </a:r>
            <a:r>
              <a:rPr lang="en-US" sz="2600" b="1" dirty="0"/>
              <a:t>2</a:t>
            </a:r>
            <a:r>
              <a:rPr lang="et-EE" sz="2600" b="1" dirty="0" smtClean="0"/>
              <a:t>. </a:t>
            </a:r>
            <a:r>
              <a:rPr lang="et-EE" sz="2600" dirty="0" err="1" smtClean="0"/>
              <a:t>Density</a:t>
            </a:r>
            <a:r>
              <a:rPr lang="et-EE" sz="2600" dirty="0" smtClean="0"/>
              <a:t> </a:t>
            </a:r>
            <a:r>
              <a:rPr lang="et-EE" sz="2600" dirty="0" err="1" smtClean="0"/>
              <a:t>plots</a:t>
            </a:r>
            <a:r>
              <a:rPr lang="et-EE" sz="2600" dirty="0" smtClean="0"/>
              <a:t> </a:t>
            </a:r>
            <a:r>
              <a:rPr lang="et-EE" sz="2600" dirty="0" err="1" smtClean="0"/>
              <a:t>for</a:t>
            </a:r>
            <a:r>
              <a:rPr lang="et-EE" sz="2600" dirty="0" smtClean="0"/>
              <a:t> </a:t>
            </a:r>
            <a:r>
              <a:rPr lang="et-EE" sz="2600" dirty="0" err="1" smtClean="0"/>
              <a:t>different</a:t>
            </a:r>
            <a:r>
              <a:rPr lang="et-EE" sz="2600" dirty="0" smtClean="0"/>
              <a:t> </a:t>
            </a:r>
            <a:r>
              <a:rPr lang="et-EE" sz="2600" dirty="0" err="1" smtClean="0"/>
              <a:t>features</a:t>
            </a:r>
            <a:r>
              <a:rPr lang="et-EE" sz="2600" dirty="0" smtClean="0"/>
              <a:t>, 2018 </a:t>
            </a:r>
            <a:r>
              <a:rPr lang="et-EE" sz="2600" dirty="0" err="1" smtClean="0"/>
              <a:t>is</a:t>
            </a:r>
            <a:r>
              <a:rPr lang="et-EE" sz="2600" dirty="0" smtClean="0"/>
              <a:t> </a:t>
            </a:r>
            <a:r>
              <a:rPr lang="et-EE" sz="2600" dirty="0" err="1" smtClean="0"/>
              <a:t>coloured</a:t>
            </a:r>
            <a:r>
              <a:rPr lang="et-EE" sz="2600" dirty="0" smtClean="0"/>
              <a:t> </a:t>
            </a:r>
            <a:r>
              <a:rPr lang="et-EE" sz="2600" dirty="0" err="1" smtClean="0"/>
              <a:t>red</a:t>
            </a:r>
            <a:r>
              <a:rPr lang="et-EE" sz="2600" dirty="0" smtClean="0"/>
              <a:t>, 2017 </a:t>
            </a:r>
            <a:r>
              <a:rPr lang="et-EE" sz="2600" dirty="0" err="1" smtClean="0"/>
              <a:t>blue</a:t>
            </a:r>
            <a:r>
              <a:rPr lang="et-EE" sz="2600" b="1" dirty="0" smtClean="0"/>
              <a:t> </a:t>
            </a:r>
            <a:endParaRPr lang="et-EE" sz="2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97253" y="35961947"/>
            <a:ext cx="9597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t-EE" sz="2600" dirty="0" smtClean="0"/>
              <a:t> </a:t>
            </a:r>
            <a:endParaRPr lang="et-EE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20382282" y="23733572"/>
            <a:ext cx="8757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Figure </a:t>
            </a:r>
            <a:r>
              <a:rPr lang="et-EE" sz="2600" b="1" dirty="0" smtClean="0"/>
              <a:t>3</a:t>
            </a:r>
            <a:r>
              <a:rPr lang="et-EE" sz="2600" b="1" dirty="0" smtClean="0"/>
              <a:t>.</a:t>
            </a:r>
            <a:r>
              <a:rPr lang="en-US" sz="2600" dirty="0" smtClean="0"/>
              <a:t> </a:t>
            </a:r>
            <a:r>
              <a:rPr lang="et-EE" sz="2600" dirty="0" err="1" smtClean="0"/>
              <a:t>Accuracies</a:t>
            </a:r>
            <a:r>
              <a:rPr lang="et-EE" sz="2600" dirty="0" smtClean="0"/>
              <a:t> of </a:t>
            </a:r>
            <a:r>
              <a:rPr lang="et-EE" sz="2600" dirty="0" err="1" smtClean="0"/>
              <a:t>the</a:t>
            </a:r>
            <a:r>
              <a:rPr lang="et-EE" sz="2600" dirty="0" smtClean="0"/>
              <a:t> </a:t>
            </a:r>
            <a:r>
              <a:rPr lang="et-EE" sz="2600" dirty="0" err="1" smtClean="0"/>
              <a:t>three</a:t>
            </a:r>
            <a:r>
              <a:rPr lang="et-EE" sz="2600" dirty="0" smtClean="0"/>
              <a:t> </a:t>
            </a:r>
            <a:r>
              <a:rPr lang="et-EE" sz="2600" dirty="0" err="1" smtClean="0"/>
              <a:t>models</a:t>
            </a:r>
            <a:r>
              <a:rPr lang="et-EE" sz="2600" dirty="0" smtClean="0"/>
              <a:t> </a:t>
            </a:r>
            <a:r>
              <a:rPr lang="et-EE" sz="2600" dirty="0" err="1" smtClean="0"/>
              <a:t>we</a:t>
            </a:r>
            <a:r>
              <a:rPr lang="et-EE" sz="2600" dirty="0" smtClean="0"/>
              <a:t> </a:t>
            </a:r>
            <a:r>
              <a:rPr lang="et-EE" sz="2600" dirty="0" err="1" smtClean="0"/>
              <a:t>used</a:t>
            </a:r>
            <a:r>
              <a:rPr lang="et-EE" sz="2600" dirty="0" smtClean="0"/>
              <a:t> on </a:t>
            </a:r>
            <a:r>
              <a:rPr lang="et-EE" sz="2600" dirty="0" err="1" smtClean="0"/>
              <a:t>different</a:t>
            </a:r>
            <a:r>
              <a:rPr lang="et-EE" sz="2600" dirty="0"/>
              <a:t> </a:t>
            </a:r>
            <a:r>
              <a:rPr lang="et-EE" sz="2600" dirty="0" err="1" smtClean="0"/>
              <a:t>datasets</a:t>
            </a:r>
            <a:r>
              <a:rPr lang="et-EE" sz="2600" dirty="0"/>
              <a:t>.</a:t>
            </a:r>
            <a:endParaRPr lang="en-US" dirty="0"/>
          </a:p>
        </p:txBody>
      </p:sp>
      <p:pic>
        <p:nvPicPr>
          <p:cNvPr id="1026" name="Picture 2" descr="https://media.voog.com/0000/0034/3577/photos/cobranding_est_72ppi_b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912" y="1785493"/>
            <a:ext cx="571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59842"/>
              </p:ext>
            </p:extLst>
          </p:nvPr>
        </p:nvGraphicFramePr>
        <p:xfrm>
          <a:off x="20382282" y="16452572"/>
          <a:ext cx="8488892" cy="684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23">
                  <a:extLst>
                    <a:ext uri="{9D8B030D-6E8A-4147-A177-3AD203B41FA5}">
                      <a16:colId xmlns:a16="http://schemas.microsoft.com/office/drawing/2014/main" val="2716006139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245930864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4034955358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3608866023"/>
                    </a:ext>
                  </a:extLst>
                </a:gridCol>
              </a:tblGrid>
              <a:tr h="1515547">
                <a:tc>
                  <a:txBody>
                    <a:bodyPr/>
                    <a:lstStyle/>
                    <a:p>
                      <a:endParaRPr lang="et-EE" dirty="0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dirty="0" err="1" smtClean="0"/>
                        <a:t>Large</a:t>
                      </a:r>
                      <a:r>
                        <a:rPr lang="et-EE" sz="3600" baseline="0" dirty="0" smtClean="0"/>
                        <a:t> </a:t>
                      </a:r>
                      <a:r>
                        <a:rPr lang="et-EE" sz="3600" baseline="0" dirty="0" err="1" smtClean="0"/>
                        <a:t>dataset</a:t>
                      </a:r>
                      <a:endParaRPr lang="et-EE" sz="3600" dirty="0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dirty="0" smtClean="0"/>
                        <a:t>2017</a:t>
                      </a:r>
                    </a:p>
                    <a:p>
                      <a:pPr algn="ctr"/>
                      <a:r>
                        <a:rPr lang="et-EE" sz="3600" dirty="0" err="1" smtClean="0"/>
                        <a:t>top</a:t>
                      </a:r>
                      <a:endParaRPr lang="et-EE" sz="3600" dirty="0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dirty="0" smtClean="0"/>
                        <a:t>2018</a:t>
                      </a:r>
                    </a:p>
                    <a:p>
                      <a:pPr algn="ctr"/>
                      <a:r>
                        <a:rPr lang="et-EE" sz="3600" dirty="0" err="1" smtClean="0"/>
                        <a:t>top</a:t>
                      </a:r>
                      <a:endParaRPr lang="et-EE" sz="3600" dirty="0"/>
                    </a:p>
                  </a:txBody>
                  <a:tcPr>
                    <a:solidFill>
                      <a:srgbClr val="F08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44844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t-E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86.7%</a:t>
                      </a:r>
                      <a:endParaRPr lang="et-EE" sz="6100" dirty="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70%</a:t>
                      </a:r>
                      <a:endParaRPr lang="et-EE" sz="6100" dirty="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84%</a:t>
                      </a:r>
                      <a:endParaRPr lang="et-EE" sz="6100" dirty="0"/>
                    </a:p>
                  </a:txBody>
                  <a:tcPr>
                    <a:solidFill>
                      <a:srgbClr val="FD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56435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et-E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79.5%</a:t>
                      </a:r>
                      <a:endParaRPr lang="et-EE" sz="6100" dirty="0"/>
                    </a:p>
                  </a:txBody>
                  <a:tcPr>
                    <a:solidFill>
                      <a:srgbClr val="FFF3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60%</a:t>
                      </a:r>
                      <a:endParaRPr lang="et-EE" sz="6100" dirty="0"/>
                    </a:p>
                  </a:txBody>
                  <a:tcPr>
                    <a:solidFill>
                      <a:srgbClr val="FFF3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74%</a:t>
                      </a:r>
                      <a:endParaRPr lang="et-EE" sz="6100" dirty="0"/>
                    </a:p>
                  </a:txBody>
                  <a:tcPr>
                    <a:solidFill>
                      <a:srgbClr val="FFF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98300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dirty="0" smtClean="0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t-E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79.5%</a:t>
                      </a:r>
                      <a:endParaRPr lang="et-EE" sz="6100" dirty="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66%</a:t>
                      </a:r>
                      <a:endParaRPr lang="et-EE" sz="6100" dirty="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dirty="0" smtClean="0"/>
                        <a:t>76%</a:t>
                      </a:r>
                      <a:endParaRPr lang="et-EE" sz="6100" dirty="0"/>
                    </a:p>
                  </a:txBody>
                  <a:tcPr>
                    <a:solidFill>
                      <a:srgbClr val="FD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229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18168" t="14816" r="50998" b="11110"/>
          <a:stretch/>
        </p:blipFill>
        <p:spPr>
          <a:xfrm>
            <a:off x="2162258" y="28958978"/>
            <a:ext cx="5638801" cy="762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rcRect l="19816" t="15836" r="50365" b="10830"/>
          <a:stretch/>
        </p:blipFill>
        <p:spPr>
          <a:xfrm>
            <a:off x="7670593" y="28997078"/>
            <a:ext cx="5453319" cy="7543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19584" t="14348" r="50047" b="11577"/>
          <a:stretch/>
        </p:blipFill>
        <p:spPr>
          <a:xfrm>
            <a:off x="13073660" y="28958978"/>
            <a:ext cx="5553824" cy="762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/>
          <a:srcRect l="17917" t="27037" r="15833" b="21111"/>
          <a:stretch/>
        </p:blipFill>
        <p:spPr>
          <a:xfrm>
            <a:off x="10264008" y="18414438"/>
            <a:ext cx="9924430" cy="436924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9"/>
          <a:srcRect l="17916" t="20371" r="16667" b="25555"/>
          <a:stretch/>
        </p:blipFill>
        <p:spPr>
          <a:xfrm>
            <a:off x="10264008" y="22984942"/>
            <a:ext cx="9954593" cy="4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F3ACD3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10947</TotalTime>
  <Words>596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Vija</dc:creator>
  <cp:lastModifiedBy>Birgit</cp:lastModifiedBy>
  <cp:revision>162</cp:revision>
  <cp:lastPrinted>2013-02-12T02:21:55Z</cp:lastPrinted>
  <dcterms:created xsi:type="dcterms:W3CDTF">2013-02-10T21:14:48Z</dcterms:created>
  <dcterms:modified xsi:type="dcterms:W3CDTF">2019-12-15T21:23:57Z</dcterms:modified>
</cp:coreProperties>
</file>