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" initials="A" lastIdx="1" clrIdx="0">
    <p:extLst>
      <p:ext uri="{19B8F6BF-5375-455C-9EA6-DF929625EA0E}">
        <p15:presenceInfo xmlns:p15="http://schemas.microsoft.com/office/powerpoint/2012/main" userId="Andre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FFA"/>
    <a:srgbClr val="F088E9"/>
    <a:srgbClr val="FFF3FE"/>
    <a:srgbClr val="FCC8F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7842" autoAdjust="0"/>
  </p:normalViewPr>
  <p:slideViewPr>
    <p:cSldViewPr>
      <p:cViewPr>
        <p:scale>
          <a:sx n="25" d="100"/>
          <a:sy n="25" d="100"/>
        </p:scale>
        <p:origin x="3036" y="-87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smtClean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880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r>
              <a:rPr lang="en-US" sz="44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4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4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4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15-Dec-19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hyperlink" Target="https://github.com/birgitsormus/spotify-prediction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4570801" y="22633"/>
            <a:ext cx="21117102" cy="33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Predicting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the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popularity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of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songs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based</a:t>
            </a:r>
            <a:r>
              <a:rPr lang="et-EE" sz="8000" b="1" smtClean="0">
                <a:solidFill>
                  <a:schemeClr val="bg1">
                    <a:lumMod val="95000"/>
                  </a:schemeClr>
                </a:solidFill>
              </a:rPr>
              <a:t> on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Spotify</a:t>
            </a:r>
            <a:r>
              <a:rPr lang="et-EE" sz="80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t-EE" sz="8000" b="1" err="1" smtClean="0">
                <a:solidFill>
                  <a:schemeClr val="bg1">
                    <a:lumMod val="95000"/>
                  </a:schemeClr>
                </a:solidFill>
              </a:rPr>
              <a:t>attributes</a:t>
            </a:r>
            <a:endParaRPr lang="et-EE" sz="8000" b="1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4570801" y="2880519"/>
            <a:ext cx="21117102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t-EE" sz="4600" smtClean="0">
                <a:solidFill>
                  <a:schemeClr val="bg1"/>
                </a:solidFill>
                <a:latin typeface="+mn-lt"/>
              </a:rPr>
              <a:t>Birgit Sõrmus</a:t>
            </a:r>
            <a:endParaRPr lang="en-US" sz="4600" smtClean="0">
              <a:solidFill>
                <a:schemeClr val="bg1"/>
              </a:solidFill>
              <a:latin typeface="+mn-lt"/>
            </a:endParaRPr>
          </a:p>
          <a:p>
            <a:pPr algn="ctr" eaLnBrk="1" hangingPunct="1"/>
            <a:r>
              <a:rPr lang="et-EE" sz="4600" smtClean="0">
                <a:solidFill>
                  <a:schemeClr val="bg1"/>
                </a:solidFill>
                <a:latin typeface="+mn-lt"/>
              </a:rPr>
              <a:t>Kaspar Kadalipp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239104" y="6645977"/>
            <a:ext cx="8941533" cy="11882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t-EE" sz="4000" err="1" smtClean="0">
                <a:latin typeface="+mn-lt"/>
              </a:rPr>
              <a:t>Since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music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is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huge</a:t>
            </a:r>
            <a:r>
              <a:rPr lang="et-EE" sz="4000" smtClean="0">
                <a:latin typeface="+mn-lt"/>
              </a:rPr>
              <a:t> part of a </a:t>
            </a:r>
            <a:r>
              <a:rPr lang="et-EE" sz="4000" err="1" smtClean="0">
                <a:latin typeface="+mn-lt"/>
              </a:rPr>
              <a:t>lot</a:t>
            </a:r>
            <a:r>
              <a:rPr lang="et-EE" sz="4000" smtClean="0">
                <a:latin typeface="+mn-lt"/>
              </a:rPr>
              <a:t> of </a:t>
            </a:r>
            <a:r>
              <a:rPr lang="et-EE" sz="4000" err="1" smtClean="0">
                <a:latin typeface="+mn-lt"/>
              </a:rPr>
              <a:t>people’s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lives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including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ours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figured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could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</a:t>
            </a:r>
            <a:r>
              <a:rPr lang="et-EE" sz="4000" smtClean="0">
                <a:latin typeface="+mn-lt"/>
              </a:rPr>
              <a:t> no </a:t>
            </a:r>
            <a:r>
              <a:rPr lang="et-EE" sz="4000" err="1" smtClean="0">
                <a:latin typeface="+mn-lt"/>
              </a:rPr>
              <a:t>better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topic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this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project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goal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take </a:t>
            </a:r>
            <a:r>
              <a:rPr lang="et-EE" sz="4000" err="1" smtClean="0">
                <a:latin typeface="+mn-lt"/>
              </a:rPr>
              <a:t>different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from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Kaggle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all </a:t>
            </a:r>
            <a:r>
              <a:rPr lang="et-EE" sz="4000" err="1" smtClean="0">
                <a:latin typeface="+mn-lt"/>
              </a:rPr>
              <a:t>include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their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 and </a:t>
            </a:r>
            <a:r>
              <a:rPr lang="et-EE" sz="4000" err="1" smtClean="0">
                <a:latin typeface="+mn-lt"/>
              </a:rPr>
              <a:t>try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predict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if</a:t>
            </a:r>
            <a:r>
              <a:rPr lang="et-EE" sz="4000" smtClean="0">
                <a:latin typeface="+mn-lt"/>
              </a:rPr>
              <a:t> a song </a:t>
            </a:r>
            <a:r>
              <a:rPr lang="et-EE" sz="4000" err="1" smtClean="0">
                <a:latin typeface="+mn-lt"/>
              </a:rPr>
              <a:t>would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popular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not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based</a:t>
            </a:r>
            <a:r>
              <a:rPr lang="et-EE" sz="4000" smtClean="0">
                <a:latin typeface="+mn-lt"/>
              </a:rPr>
              <a:t> on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features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found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very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large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over</a:t>
            </a:r>
            <a:r>
              <a:rPr lang="et-EE" sz="4000" smtClean="0">
                <a:latin typeface="+mn-lt"/>
              </a:rPr>
              <a:t> 200 000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, so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split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into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trainset</a:t>
            </a:r>
            <a:r>
              <a:rPr lang="et-EE" sz="4000" smtClean="0">
                <a:latin typeface="+mn-lt"/>
              </a:rPr>
              <a:t> and a </a:t>
            </a:r>
            <a:r>
              <a:rPr lang="et-EE" sz="4000" err="1" smtClean="0">
                <a:latin typeface="+mn-lt"/>
              </a:rPr>
              <a:t>testset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testing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also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tops of 2017 and 2018, </a:t>
            </a:r>
            <a:r>
              <a:rPr lang="et-EE" sz="4000" err="1" smtClean="0">
                <a:latin typeface="+mn-lt"/>
              </a:rPr>
              <a:t>assuming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all </a:t>
            </a:r>
            <a:r>
              <a:rPr lang="et-EE" sz="4000" err="1" smtClean="0">
                <a:latin typeface="+mn-lt"/>
              </a:rPr>
              <a:t>popular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Another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goal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based</a:t>
            </a:r>
            <a:r>
              <a:rPr lang="et-EE" sz="4000" smtClean="0">
                <a:latin typeface="+mn-lt"/>
              </a:rPr>
              <a:t> on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tops of 2017 and 2018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analyze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features</a:t>
            </a:r>
            <a:r>
              <a:rPr lang="et-EE" sz="4000" smtClean="0">
                <a:latin typeface="+mn-lt"/>
              </a:rPr>
              <a:t> of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 and see </a:t>
            </a:r>
            <a:r>
              <a:rPr lang="et-EE" sz="4000" err="1" smtClean="0">
                <a:latin typeface="+mn-lt"/>
              </a:rPr>
              <a:t>whether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music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people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listen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changed</a:t>
            </a:r>
            <a:r>
              <a:rPr lang="et-EE" sz="4000" smtClean="0">
                <a:latin typeface="+mn-lt"/>
              </a:rPr>
              <a:t> in a </a:t>
            </a:r>
            <a:r>
              <a:rPr lang="et-EE" sz="4000" err="1" smtClean="0">
                <a:latin typeface="+mn-lt"/>
              </a:rPr>
              <a:t>year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not</a:t>
            </a:r>
            <a:r>
              <a:rPr lang="et-EE" sz="4000" smtClean="0">
                <a:latin typeface="+mn-lt"/>
              </a:rPr>
              <a:t>.</a:t>
            </a:r>
            <a:endParaRPr lang="en-US" sz="4000"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239103" y="5738619"/>
            <a:ext cx="8941533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Introduction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0420584" y="7646781"/>
            <a:ext cx="9574010" cy="963781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t-EE" sz="4000" err="1" smtClean="0">
                <a:latin typeface="+mn-lt"/>
              </a:rPr>
              <a:t>Since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didn’t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have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any</a:t>
            </a:r>
            <a:r>
              <a:rPr lang="et-EE" sz="4000" smtClean="0">
                <a:latin typeface="+mn-lt"/>
              </a:rPr>
              <a:t> null </a:t>
            </a:r>
            <a:r>
              <a:rPr lang="et-EE" sz="4000" err="1" smtClean="0">
                <a:latin typeface="+mn-lt"/>
              </a:rPr>
              <a:t>values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didn’t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have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worry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about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dealing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However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large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some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duplicate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rows</a:t>
            </a:r>
            <a:r>
              <a:rPr lang="et-EE" sz="4000" smtClean="0">
                <a:latin typeface="+mn-lt"/>
              </a:rPr>
              <a:t>, so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remove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them</a:t>
            </a:r>
            <a:r>
              <a:rPr lang="et-EE" sz="4000" smtClean="0">
                <a:latin typeface="+mn-lt"/>
              </a:rPr>
              <a:t>.</a:t>
            </a:r>
          </a:p>
          <a:p>
            <a:pPr algn="just" eaLnBrk="1" hangingPunct="1"/>
            <a:r>
              <a:rPr lang="et-EE" sz="4000" err="1" smtClean="0">
                <a:latin typeface="+mn-lt"/>
              </a:rPr>
              <a:t>Although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 in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different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same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there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some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named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slightly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differently</a:t>
            </a:r>
            <a:r>
              <a:rPr lang="et-EE" sz="4000" smtClean="0">
                <a:latin typeface="+mn-lt"/>
              </a:rPr>
              <a:t>, so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take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consideration</a:t>
            </a:r>
            <a:r>
              <a:rPr lang="et-EE" sz="4000" smtClean="0">
                <a:latin typeface="+mn-lt"/>
              </a:rPr>
              <a:t>.</a:t>
            </a:r>
          </a:p>
          <a:p>
            <a:pPr algn="just" eaLnBrk="1" hangingPunct="1"/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also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noticed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best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results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obtained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when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only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popularity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over</a:t>
            </a:r>
            <a:r>
              <a:rPr lang="et-EE" sz="4000" smtClean="0">
                <a:latin typeface="+mn-lt"/>
              </a:rPr>
              <a:t> 60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popular</a:t>
            </a:r>
            <a:r>
              <a:rPr lang="et-EE" sz="4000" smtClean="0">
                <a:latin typeface="+mn-lt"/>
              </a:rPr>
              <a:t> and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popularity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under</a:t>
            </a:r>
            <a:r>
              <a:rPr lang="et-EE" sz="4000" smtClean="0">
                <a:latin typeface="+mn-lt"/>
              </a:rPr>
              <a:t> 40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non-</a:t>
            </a:r>
            <a:r>
              <a:rPr lang="et-EE" sz="4000" err="1" smtClean="0">
                <a:latin typeface="+mn-lt"/>
              </a:rPr>
              <a:t>popular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training</a:t>
            </a:r>
            <a:r>
              <a:rPr lang="et-EE" sz="4000" smtClean="0">
                <a:latin typeface="+mn-lt"/>
              </a:rPr>
              <a:t>, so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discarded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those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inbetween</a:t>
            </a:r>
            <a:r>
              <a:rPr lang="et-EE" sz="4000" smtClean="0">
                <a:latin typeface="+mn-lt"/>
              </a:rPr>
              <a:t>.</a:t>
            </a:r>
            <a:endParaRPr lang="et-EE" sz="4000">
              <a:latin typeface="+mn-lt"/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255832" y="19733542"/>
            <a:ext cx="8941533" cy="899683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et-EE" sz="4000" smtClean="0">
                <a:latin typeface="+mn-lt"/>
              </a:rPr>
              <a:t>All of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taken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from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Kaggle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comparison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two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one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top</a:t>
            </a:r>
            <a:r>
              <a:rPr lang="et-EE" sz="4000" smtClean="0">
                <a:latin typeface="+mn-lt"/>
              </a:rPr>
              <a:t> 100 of 2017 and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other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top</a:t>
            </a:r>
            <a:r>
              <a:rPr lang="et-EE" sz="4000" smtClean="0">
                <a:latin typeface="+mn-lt"/>
              </a:rPr>
              <a:t> 100 of 2018. </a:t>
            </a:r>
            <a:r>
              <a:rPr lang="et-EE" sz="4000" err="1" smtClean="0">
                <a:latin typeface="+mn-lt"/>
              </a:rPr>
              <a:t>Both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different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each</a:t>
            </a:r>
            <a:r>
              <a:rPr lang="et-EE" sz="4000" smtClean="0">
                <a:latin typeface="+mn-lt"/>
              </a:rPr>
              <a:t> song.</a:t>
            </a:r>
          </a:p>
          <a:p>
            <a:pPr algn="just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third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was</a:t>
            </a:r>
            <a:r>
              <a:rPr lang="et-EE" sz="4000" smtClean="0">
                <a:latin typeface="+mn-lt"/>
              </a:rPr>
              <a:t> a </a:t>
            </a:r>
            <a:r>
              <a:rPr lang="et-EE" sz="4000" err="1" smtClean="0">
                <a:latin typeface="+mn-lt"/>
              </a:rPr>
              <a:t>large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with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over</a:t>
            </a:r>
            <a:r>
              <a:rPr lang="et-EE" sz="4000" smtClean="0">
                <a:latin typeface="+mn-lt"/>
              </a:rPr>
              <a:t> 200 000 </a:t>
            </a:r>
            <a:r>
              <a:rPr lang="et-EE" sz="4000" err="1" smtClean="0">
                <a:latin typeface="+mn-lt"/>
              </a:rPr>
              <a:t>songs</a:t>
            </a:r>
            <a:r>
              <a:rPr lang="et-EE" sz="400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that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included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same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.</a:t>
            </a:r>
          </a:p>
          <a:p>
            <a:pPr algn="just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attributes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acousticness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danceability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duration_ms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energy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instrumentalness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key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liveness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loudness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mode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speechiness</a:t>
            </a:r>
            <a:r>
              <a:rPr lang="et-EE" sz="4000" smtClean="0">
                <a:latin typeface="+mn-lt"/>
              </a:rPr>
              <a:t>, tempo, and </a:t>
            </a:r>
            <a:r>
              <a:rPr lang="et-EE" sz="4000" err="1" smtClean="0">
                <a:latin typeface="+mn-lt"/>
              </a:rPr>
              <a:t>valence</a:t>
            </a:r>
            <a:r>
              <a:rPr lang="et-EE" sz="4000" smtClean="0">
                <a:latin typeface="+mn-lt"/>
              </a:rPr>
              <a:t>.</a:t>
            </a:r>
            <a:endParaRPr lang="en-US" sz="4000"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255832" y="18910445"/>
            <a:ext cx="8935985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/>
              <a:t>Data</a:t>
            </a: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353904" y="25921073"/>
            <a:ext cx="8780024" cy="811267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Comparing</a:t>
            </a:r>
            <a:r>
              <a:rPr lang="et-EE" sz="4000" dirty="0" smtClean="0">
                <a:latin typeface="+mn-lt"/>
              </a:rPr>
              <a:t> 2017 and 2018, </a:t>
            </a:r>
            <a:r>
              <a:rPr lang="et-EE" sz="4000" dirty="0" err="1" smtClean="0">
                <a:latin typeface="+mn-lt"/>
              </a:rPr>
              <a:t>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clear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differences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attributes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weren’t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very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large</a:t>
            </a:r>
            <a:endParaRPr lang="et-EE" sz="4000" dirty="0" smtClean="0">
              <a:latin typeface="+mn-lt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For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predicting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classes</a:t>
            </a:r>
            <a:r>
              <a:rPr lang="et-EE" sz="4000" dirty="0" smtClean="0">
                <a:latin typeface="+mn-lt"/>
              </a:rPr>
              <a:t>, </a:t>
            </a:r>
            <a:r>
              <a:rPr lang="et-EE" sz="4000" dirty="0" err="1" smtClean="0">
                <a:latin typeface="+mn-lt"/>
              </a:rPr>
              <a:t>it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to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remove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songs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had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popularity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somewhere</a:t>
            </a:r>
            <a:r>
              <a:rPr lang="et-EE" sz="4000" dirty="0" smtClean="0">
                <a:latin typeface="+mn-lt"/>
              </a:rPr>
              <a:t> in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middle</a:t>
            </a:r>
            <a:r>
              <a:rPr lang="et-EE" sz="4000" dirty="0" smtClean="0">
                <a:latin typeface="+mn-lt"/>
              </a:rPr>
              <a:t> (so 40-60 </a:t>
            </a:r>
            <a:r>
              <a:rPr lang="et-EE" sz="4000" dirty="0" err="1" smtClean="0">
                <a:latin typeface="+mn-lt"/>
              </a:rPr>
              <a:t>out</a:t>
            </a:r>
            <a:r>
              <a:rPr lang="et-EE" sz="4000" dirty="0" smtClean="0">
                <a:latin typeface="+mn-lt"/>
              </a:rPr>
              <a:t> of 100)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model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got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best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results</a:t>
            </a:r>
            <a:r>
              <a:rPr lang="et-EE" sz="4000" dirty="0" smtClean="0">
                <a:latin typeface="+mn-lt"/>
              </a:rPr>
              <a:t> on all </a:t>
            </a:r>
            <a:r>
              <a:rPr lang="et-EE" sz="4000" dirty="0" err="1" smtClean="0">
                <a:latin typeface="+mn-lt"/>
              </a:rPr>
              <a:t>datasets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that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we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used</a:t>
            </a:r>
            <a:r>
              <a:rPr lang="et-EE" sz="4000" dirty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was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random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forest</a:t>
            </a:r>
            <a:r>
              <a:rPr lang="et-EE" sz="4000" dirty="0" smtClean="0">
                <a:latin typeface="+mn-lt"/>
              </a:rPr>
              <a:t> </a:t>
            </a:r>
            <a:r>
              <a:rPr lang="et-EE" sz="4000" dirty="0" err="1" smtClean="0">
                <a:latin typeface="+mn-lt"/>
              </a:rPr>
              <a:t>classifier</a:t>
            </a:r>
            <a:endParaRPr lang="et-EE" sz="4000" dirty="0" smtClean="0">
              <a:latin typeface="+mn-lt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t-EE" sz="40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353904" y="24992195"/>
            <a:ext cx="8780024" cy="949008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bg1"/>
                </a:solidFill>
              </a:rPr>
              <a:t>R</a:t>
            </a:r>
            <a:r>
              <a:rPr lang="en-US" sz="5400" b="1" smtClean="0">
                <a:solidFill>
                  <a:schemeClr val="bg1"/>
                </a:solidFill>
              </a:rPr>
              <a:t>esults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437080" y="6668760"/>
            <a:ext cx="9578285" cy="960690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Preprocessing</a:t>
            </a:r>
            <a:endParaRPr lang="en-US" sz="5400" b="1">
              <a:solidFill>
                <a:schemeClr val="bg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07549"/>
              </p:ext>
            </p:extLst>
          </p:nvPr>
        </p:nvGraphicFramePr>
        <p:xfrm>
          <a:off x="884235" y="37856319"/>
          <a:ext cx="28346401" cy="44196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17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r>
                        <a:rPr lang="en-US" sz="3600" b="1" dirty="0" smtClean="0">
                          <a:solidFill>
                            <a:schemeClr val="tx1"/>
                          </a:solidFill>
                        </a:rPr>
                        <a:t>Source code</a:t>
                      </a:r>
                      <a:r>
                        <a:rPr lang="en-US" sz="3600" b="1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t-EE" sz="3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t-EE" sz="3600" dirty="0" smtClean="0">
                          <a:hlinkClick r:id="rId2"/>
                        </a:rPr>
                        <a:t>https://github.com/birgitsormus/spotify-predictions</a:t>
                      </a:r>
                      <a:endParaRPr lang="en-US" sz="36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3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28312" r="25611" b="27487"/>
          <a:stretch/>
        </p:blipFill>
        <p:spPr>
          <a:xfrm>
            <a:off x="521376" y="2743641"/>
            <a:ext cx="8135261" cy="182814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068237" y="27633988"/>
            <a:ext cx="67469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600" b="1" dirty="0" smtClean="0"/>
              <a:t>Figure 1</a:t>
            </a:r>
            <a:r>
              <a:rPr lang="et-EE" sz="2600" b="1" dirty="0" smtClean="0"/>
              <a:t>. </a:t>
            </a:r>
            <a:r>
              <a:rPr lang="et-EE" sz="2600" dirty="0" smtClean="0"/>
              <a:t> </a:t>
            </a:r>
            <a:r>
              <a:rPr lang="et-EE" sz="2600" dirty="0" err="1" smtClean="0"/>
              <a:t>different</a:t>
            </a:r>
            <a:r>
              <a:rPr lang="et-EE" sz="2600" dirty="0" smtClean="0"/>
              <a:t> </a:t>
            </a:r>
            <a:r>
              <a:rPr lang="et-EE" sz="2600" dirty="0" err="1" smtClean="0"/>
              <a:t>key</a:t>
            </a:r>
            <a:r>
              <a:rPr lang="et-EE" sz="2600" dirty="0" smtClean="0"/>
              <a:t> </a:t>
            </a:r>
            <a:r>
              <a:rPr lang="et-EE" sz="2600" dirty="0" err="1" smtClean="0"/>
              <a:t>counts</a:t>
            </a:r>
            <a:r>
              <a:rPr lang="et-EE" sz="2600" dirty="0" smtClean="0"/>
              <a:t> </a:t>
            </a:r>
            <a:r>
              <a:rPr lang="et-EE" sz="2600" dirty="0" err="1" smtClean="0"/>
              <a:t>for</a:t>
            </a:r>
            <a:r>
              <a:rPr lang="et-EE" sz="2600" dirty="0" smtClean="0"/>
              <a:t> 2017 </a:t>
            </a:r>
            <a:r>
              <a:rPr lang="et-EE" sz="2600" dirty="0" smtClean="0"/>
              <a:t>and 2018</a:t>
            </a:r>
            <a:endParaRPr lang="et-EE" sz="2600" dirty="0"/>
          </a:p>
        </p:txBody>
      </p:sp>
      <p:sp>
        <p:nvSpPr>
          <p:cNvPr id="18" name="Text Box 191"/>
          <p:cNvSpPr txBox="1">
            <a:spLocks noChangeArrowheads="1"/>
          </p:cNvSpPr>
          <p:nvPr/>
        </p:nvSpPr>
        <p:spPr bwMode="auto">
          <a:xfrm>
            <a:off x="20359839" y="6653529"/>
            <a:ext cx="8785850" cy="933339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 anchor="t">
            <a:no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models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training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random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forest</a:t>
            </a:r>
            <a:r>
              <a:rPr lang="et-EE" sz="4000" smtClean="0">
                <a:latin typeface="+mn-lt"/>
              </a:rPr>
              <a:t>, K </a:t>
            </a:r>
            <a:r>
              <a:rPr lang="et-EE" sz="4000" err="1" smtClean="0">
                <a:latin typeface="+mn-lt"/>
              </a:rPr>
              <a:t>nearest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neighbors</a:t>
            </a:r>
            <a:r>
              <a:rPr lang="et-EE" sz="4000" smtClean="0">
                <a:latin typeface="+mn-lt"/>
              </a:rPr>
              <a:t> and </a:t>
            </a:r>
            <a:r>
              <a:rPr lang="et-EE" sz="4000" err="1" smtClean="0">
                <a:latin typeface="+mn-lt"/>
              </a:rPr>
              <a:t>decision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tree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get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better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results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tried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different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parameters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but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parameter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tuning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didn’t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improve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results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much</a:t>
            </a:r>
            <a:r>
              <a:rPr lang="et-EE" sz="4000" smtClean="0">
                <a:latin typeface="+mn-lt"/>
              </a:rPr>
              <a:t>, so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most</a:t>
            </a:r>
            <a:r>
              <a:rPr lang="et-EE" sz="4000" smtClean="0">
                <a:latin typeface="+mn-lt"/>
              </a:rPr>
              <a:t> part, </a:t>
            </a:r>
            <a:r>
              <a:rPr lang="et-EE" sz="4000" err="1" smtClean="0">
                <a:latin typeface="+mn-lt"/>
              </a:rPr>
              <a:t>we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default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parameters</a:t>
            </a:r>
            <a:r>
              <a:rPr lang="et-EE" sz="4000" smtClean="0">
                <a:latin typeface="+mn-lt"/>
              </a:rPr>
              <a:t>, </a:t>
            </a:r>
            <a:r>
              <a:rPr lang="et-EE" sz="4000" err="1" smtClean="0">
                <a:latin typeface="+mn-lt"/>
              </a:rPr>
              <a:t>only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changing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n_neighbors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KNN and </a:t>
            </a:r>
            <a:r>
              <a:rPr lang="et-EE" sz="4000" err="1" smtClean="0">
                <a:latin typeface="+mn-lt"/>
              </a:rPr>
              <a:t>n_estimators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</a:t>
            </a:r>
            <a:r>
              <a:rPr lang="et-EE" sz="4000" smtClean="0">
                <a:latin typeface="+mn-lt"/>
              </a:rPr>
              <a:t> RF </a:t>
            </a:r>
            <a:r>
              <a:rPr lang="et-EE" sz="4000" err="1" smtClean="0">
                <a:latin typeface="+mn-lt"/>
              </a:rPr>
              <a:t>to</a:t>
            </a:r>
            <a:r>
              <a:rPr lang="et-EE" sz="4000" smtClean="0">
                <a:latin typeface="+mn-lt"/>
              </a:rPr>
              <a:t> 100.</a:t>
            </a:r>
          </a:p>
          <a:p>
            <a:pPr algn="just" eaLnBrk="1" hangingPunct="1"/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best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results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were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obtained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using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random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forest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classifier</a:t>
            </a:r>
            <a:r>
              <a:rPr lang="et-EE" sz="4000" smtClean="0">
                <a:latin typeface="+mn-lt"/>
              </a:rPr>
              <a:t>. </a:t>
            </a:r>
            <a:r>
              <a:rPr lang="et-EE" sz="4000" err="1" smtClean="0">
                <a:latin typeface="+mn-lt"/>
              </a:rPr>
              <a:t>It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had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an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accuracy</a:t>
            </a:r>
            <a:r>
              <a:rPr lang="et-EE" sz="4000" smtClean="0">
                <a:latin typeface="+mn-lt"/>
              </a:rPr>
              <a:t> of 86.7% on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large</a:t>
            </a:r>
            <a:r>
              <a:rPr lang="et-EE" sz="4000" smtClean="0">
                <a:latin typeface="+mn-lt"/>
              </a:rPr>
              <a:t> </a:t>
            </a:r>
            <a:r>
              <a:rPr lang="et-EE" sz="4000" err="1" smtClean="0">
                <a:latin typeface="+mn-lt"/>
              </a:rPr>
              <a:t>dataset</a:t>
            </a:r>
            <a:r>
              <a:rPr lang="et-EE" sz="4000" smtClean="0">
                <a:latin typeface="+mn-lt"/>
              </a:rPr>
              <a:t> and 70% and 84% on </a:t>
            </a:r>
            <a:r>
              <a:rPr lang="et-EE" sz="4000" err="1" smtClean="0">
                <a:latin typeface="+mn-lt"/>
              </a:rPr>
              <a:t>the</a:t>
            </a:r>
            <a:r>
              <a:rPr lang="et-EE" sz="4000" smtClean="0">
                <a:latin typeface="+mn-lt"/>
              </a:rPr>
              <a:t> tops of 2017 and 2018 </a:t>
            </a:r>
            <a:r>
              <a:rPr lang="et-EE" sz="4000" err="1" smtClean="0">
                <a:latin typeface="+mn-lt"/>
              </a:rPr>
              <a:t>respectively</a:t>
            </a:r>
            <a:r>
              <a:rPr lang="et-EE" sz="4000" smtClean="0">
                <a:latin typeface="+mn-lt"/>
              </a:rPr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353904" y="5761981"/>
            <a:ext cx="8785850" cy="891547"/>
          </a:xfrm>
          <a:prstGeom prst="rect">
            <a:avLst/>
          </a:prstGeom>
          <a:solidFill>
            <a:srgbClr val="F088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smtClean="0">
                <a:solidFill>
                  <a:schemeClr val="bg1"/>
                </a:solidFill>
              </a:rPr>
              <a:t>Machine Learning</a:t>
            </a:r>
            <a:endParaRPr lang="en-US" sz="5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6037" y="36800698"/>
            <a:ext cx="13944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dirty="0" smtClean="0"/>
              <a:t>Figure </a:t>
            </a:r>
            <a:r>
              <a:rPr lang="en-US" sz="2600" b="1" dirty="0"/>
              <a:t>2</a:t>
            </a:r>
            <a:r>
              <a:rPr lang="et-EE" sz="2600" b="1" dirty="0" smtClean="0"/>
              <a:t>. </a:t>
            </a:r>
            <a:r>
              <a:rPr lang="et-EE" sz="2600" dirty="0" err="1" smtClean="0"/>
              <a:t>Density</a:t>
            </a:r>
            <a:r>
              <a:rPr lang="et-EE" sz="2600" dirty="0" smtClean="0"/>
              <a:t> </a:t>
            </a:r>
            <a:r>
              <a:rPr lang="et-EE" sz="2600" dirty="0" err="1" smtClean="0"/>
              <a:t>plots</a:t>
            </a:r>
            <a:r>
              <a:rPr lang="et-EE" sz="2600" dirty="0" smtClean="0"/>
              <a:t> </a:t>
            </a:r>
            <a:r>
              <a:rPr lang="et-EE" sz="2600" dirty="0" err="1" smtClean="0"/>
              <a:t>for</a:t>
            </a:r>
            <a:r>
              <a:rPr lang="et-EE" sz="2600" dirty="0" smtClean="0"/>
              <a:t> </a:t>
            </a:r>
            <a:r>
              <a:rPr lang="et-EE" sz="2600" dirty="0" err="1" smtClean="0"/>
              <a:t>different</a:t>
            </a:r>
            <a:r>
              <a:rPr lang="et-EE" sz="2600" dirty="0" smtClean="0"/>
              <a:t> </a:t>
            </a:r>
            <a:r>
              <a:rPr lang="et-EE" sz="2600" dirty="0" err="1" smtClean="0"/>
              <a:t>features</a:t>
            </a:r>
            <a:r>
              <a:rPr lang="et-EE" sz="2600" dirty="0" smtClean="0"/>
              <a:t>, 2018 </a:t>
            </a:r>
            <a:r>
              <a:rPr lang="et-EE" sz="2600" dirty="0" err="1" smtClean="0"/>
              <a:t>is</a:t>
            </a:r>
            <a:r>
              <a:rPr lang="et-EE" sz="2600" dirty="0" smtClean="0"/>
              <a:t> </a:t>
            </a:r>
            <a:r>
              <a:rPr lang="et-EE" sz="2600" dirty="0" err="1" smtClean="0"/>
              <a:t>coloured</a:t>
            </a:r>
            <a:r>
              <a:rPr lang="et-EE" sz="2600" dirty="0" smtClean="0"/>
              <a:t> </a:t>
            </a:r>
            <a:r>
              <a:rPr lang="et-EE" sz="2600" dirty="0" err="1" smtClean="0"/>
              <a:t>red</a:t>
            </a:r>
            <a:r>
              <a:rPr lang="et-EE" sz="2600" dirty="0" smtClean="0"/>
              <a:t>, 2017 </a:t>
            </a:r>
            <a:r>
              <a:rPr lang="et-EE" sz="2600" dirty="0" err="1" smtClean="0"/>
              <a:t>blue</a:t>
            </a:r>
            <a:r>
              <a:rPr lang="et-EE" sz="2600" b="1" dirty="0" smtClean="0"/>
              <a:t> </a:t>
            </a:r>
            <a:endParaRPr lang="et-EE" sz="26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97253" y="35961947"/>
            <a:ext cx="95973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t-EE" sz="2600" smtClean="0"/>
              <a:t> </a:t>
            </a:r>
            <a:endParaRPr lang="et-EE" sz="2600"/>
          </a:p>
        </p:txBody>
      </p:sp>
      <p:sp>
        <p:nvSpPr>
          <p:cNvPr id="2" name="TextBox 1"/>
          <p:cNvSpPr txBox="1"/>
          <p:nvPr/>
        </p:nvSpPr>
        <p:spPr>
          <a:xfrm>
            <a:off x="20382282" y="23733572"/>
            <a:ext cx="8757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/>
              <a:t>Figure </a:t>
            </a:r>
            <a:r>
              <a:rPr lang="et-EE" sz="2600" b="1" smtClean="0"/>
              <a:t>3.</a:t>
            </a:r>
            <a:r>
              <a:rPr lang="en-US" sz="2600" smtClean="0"/>
              <a:t> </a:t>
            </a:r>
            <a:r>
              <a:rPr lang="et-EE" sz="2600" err="1" smtClean="0"/>
              <a:t>Accuracies</a:t>
            </a:r>
            <a:r>
              <a:rPr lang="et-EE" sz="2600" smtClean="0"/>
              <a:t> of </a:t>
            </a:r>
            <a:r>
              <a:rPr lang="et-EE" sz="2600" err="1" smtClean="0"/>
              <a:t>the</a:t>
            </a:r>
            <a:r>
              <a:rPr lang="et-EE" sz="2600" smtClean="0"/>
              <a:t> </a:t>
            </a:r>
            <a:r>
              <a:rPr lang="et-EE" sz="2600" err="1" smtClean="0"/>
              <a:t>three</a:t>
            </a:r>
            <a:r>
              <a:rPr lang="et-EE" sz="2600" smtClean="0"/>
              <a:t> </a:t>
            </a:r>
            <a:r>
              <a:rPr lang="et-EE" sz="2600" err="1" smtClean="0"/>
              <a:t>models</a:t>
            </a:r>
            <a:r>
              <a:rPr lang="et-EE" sz="2600" smtClean="0"/>
              <a:t> </a:t>
            </a:r>
            <a:r>
              <a:rPr lang="et-EE" sz="2600" err="1" smtClean="0"/>
              <a:t>we</a:t>
            </a:r>
            <a:r>
              <a:rPr lang="et-EE" sz="2600" smtClean="0"/>
              <a:t> </a:t>
            </a:r>
            <a:r>
              <a:rPr lang="et-EE" sz="2600" err="1" smtClean="0"/>
              <a:t>used</a:t>
            </a:r>
            <a:r>
              <a:rPr lang="et-EE" sz="2600" smtClean="0"/>
              <a:t> on </a:t>
            </a:r>
            <a:r>
              <a:rPr lang="et-EE" sz="2600" err="1" smtClean="0"/>
              <a:t>different</a:t>
            </a:r>
            <a:r>
              <a:rPr lang="et-EE" sz="2600"/>
              <a:t> </a:t>
            </a:r>
            <a:r>
              <a:rPr lang="et-EE" sz="2600" err="1" smtClean="0"/>
              <a:t>datasets</a:t>
            </a:r>
            <a:r>
              <a:rPr lang="et-EE" sz="2600"/>
              <a:t>.</a:t>
            </a:r>
            <a:endParaRPr lang="en-US"/>
          </a:p>
        </p:txBody>
      </p:sp>
      <p:pic>
        <p:nvPicPr>
          <p:cNvPr id="1026" name="Picture 2" descr="https://media.voog.com/0000/0034/3577/photos/cobranding_est_72ppi_bloc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912" y="1785493"/>
            <a:ext cx="5715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59842"/>
              </p:ext>
            </p:extLst>
          </p:nvPr>
        </p:nvGraphicFramePr>
        <p:xfrm>
          <a:off x="20382282" y="16452572"/>
          <a:ext cx="8488892" cy="684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223">
                  <a:extLst>
                    <a:ext uri="{9D8B030D-6E8A-4147-A177-3AD203B41FA5}">
                      <a16:colId xmlns:a16="http://schemas.microsoft.com/office/drawing/2014/main" val="2716006139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245930864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4034955358"/>
                    </a:ext>
                  </a:extLst>
                </a:gridCol>
                <a:gridCol w="2122223">
                  <a:extLst>
                    <a:ext uri="{9D8B030D-6E8A-4147-A177-3AD203B41FA5}">
                      <a16:colId xmlns:a16="http://schemas.microsoft.com/office/drawing/2014/main" val="3608866023"/>
                    </a:ext>
                  </a:extLst>
                </a:gridCol>
              </a:tblGrid>
              <a:tr h="1515547">
                <a:tc>
                  <a:txBody>
                    <a:bodyPr/>
                    <a:lstStyle/>
                    <a:p>
                      <a:endParaRPr lang="et-EE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err="1" smtClean="0"/>
                        <a:t>Large</a:t>
                      </a:r>
                      <a:r>
                        <a:rPr lang="et-EE" sz="3600" baseline="0" smtClean="0"/>
                        <a:t> </a:t>
                      </a:r>
                      <a:r>
                        <a:rPr lang="et-EE" sz="3600" baseline="0" err="1" smtClean="0"/>
                        <a:t>dataset</a:t>
                      </a:r>
                      <a:endParaRPr lang="et-EE" sz="3600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smtClean="0"/>
                        <a:t>2017</a:t>
                      </a:r>
                    </a:p>
                    <a:p>
                      <a:pPr algn="ctr"/>
                      <a:r>
                        <a:rPr lang="et-EE" sz="3600" err="1" smtClean="0"/>
                        <a:t>top</a:t>
                      </a:r>
                      <a:endParaRPr lang="et-EE" sz="3600"/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3600" smtClean="0"/>
                        <a:t>2018</a:t>
                      </a:r>
                    </a:p>
                    <a:p>
                      <a:pPr algn="ctr"/>
                      <a:r>
                        <a:rPr lang="et-EE" sz="3600" err="1" smtClean="0"/>
                        <a:t>top</a:t>
                      </a:r>
                      <a:endParaRPr lang="et-EE" sz="3600"/>
                    </a:p>
                  </a:txBody>
                  <a:tcPr>
                    <a:solidFill>
                      <a:srgbClr val="F08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44844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smtClean="0">
                          <a:solidFill>
                            <a:schemeClr val="bg1"/>
                          </a:solidFill>
                        </a:rPr>
                        <a:t>RF</a:t>
                      </a:r>
                      <a:endParaRPr lang="et-E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86.7%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70%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84%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56435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smtClean="0">
                          <a:solidFill>
                            <a:schemeClr val="bg1"/>
                          </a:solidFill>
                        </a:rPr>
                        <a:t>KNN</a:t>
                      </a:r>
                      <a:endParaRPr lang="et-E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79.5%</a:t>
                      </a:r>
                      <a:endParaRPr lang="et-EE" sz="6100"/>
                    </a:p>
                  </a:txBody>
                  <a:tcPr>
                    <a:solidFill>
                      <a:srgbClr val="FFF3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60%</a:t>
                      </a:r>
                      <a:endParaRPr lang="et-EE" sz="6100"/>
                    </a:p>
                  </a:txBody>
                  <a:tcPr>
                    <a:solidFill>
                      <a:srgbClr val="FFF3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74%</a:t>
                      </a:r>
                      <a:endParaRPr lang="et-EE" sz="6100"/>
                    </a:p>
                  </a:txBody>
                  <a:tcPr>
                    <a:solidFill>
                      <a:srgbClr val="FFF3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98300"/>
                  </a:ext>
                </a:extLst>
              </a:tr>
              <a:tr h="1777539">
                <a:tc>
                  <a:txBody>
                    <a:bodyPr/>
                    <a:lstStyle/>
                    <a:p>
                      <a:r>
                        <a:rPr lang="et-EE" smtClean="0">
                          <a:solidFill>
                            <a:schemeClr val="bg1"/>
                          </a:solidFill>
                        </a:rPr>
                        <a:t>DT</a:t>
                      </a:r>
                      <a:endParaRPr lang="et-E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08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79.5%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66%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t-EE" sz="6100" smtClean="0"/>
                        <a:t>76%</a:t>
                      </a:r>
                      <a:endParaRPr lang="et-EE" sz="6100"/>
                    </a:p>
                  </a:txBody>
                  <a:tcPr>
                    <a:solidFill>
                      <a:srgbClr val="FD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8229"/>
                  </a:ext>
                </a:extLst>
              </a:tr>
            </a:tbl>
          </a:graphicData>
        </a:graphic>
      </p:graphicFrame>
      <p:sp>
        <p:nvSpPr>
          <p:cNvPr id="20" name="AutoShape 14" descr="data:image/png;base64,iVBORw0KGgoAAAANSUhEUgAABBoAAAH2CAYAAADeYu8BAAAABHNCSVQICAgIfAhkiAAAAAlwSFlzAAALEgAACxIB0t1+/AAAADh0RVh0U29mdHdhcmUAbWF0cGxvdGxpYiB2ZXJzaW9uMy4xLjAsIGh0dHA6Ly9tYXRwbG90bGliLm9yZy+17YcXAAAgAElEQVR4nO3dfZzd85338fdkRiYEiRBrgxB3rZuS3bKpWsUq0V5byxQTYdDy2JWqsmxpQ4nGTRB2NXttEunVRWiNaBTVZZfW3bZNWyWI+9JsQtRNpkia28m5/mhlhYQh33NOJp7Pv3LO7zfn+8n3MfMwefmd32moVCqVAAAAABTQo94DAAAAAGsPoQEAAAAoRmgAAAAAihEaAAAAgGKEBgAAAKAYoQEAAAAopqneAwAA9bF00aI8c9NNeWrq1Lz4y19m/pw56dHUlA232ioD998/Hz/llPTddtt3fY3Hv/vdTJ8wIS8//HCWdXam30c+kp2POy6DR4xIj8bG95zh988+mzuOPz6z7r47e557bvYaNepdzx/b0NDlv19XXg8AKE9oAIAPoddmzsx399wz8+fMycY775xPnntu+n30o1m6cGGemjIlD/7rv+aRb387n508OTt8/vPv+PpKpZLbv/CFzLj66gz6zGdy8I03prG5OQ9feWV+fPLJ+c3NN6flttvS2LPnStevVCp58F//Nfd9/etZMn/++5q9sbk5PZpW/StM5+LFWbZkSfoMGvS+XhcAKENoAIAPoUUdHZk/Z0767bhj2n71qzT16rX82MB99826/fvnZ+edl9uGD0//Rx/NRttvv8LX/+ryyzPj6quzxd5759Bbb11+9cIWe++dzsWL8+QNN+Tu00/P/uPGvWPt12fNyo+OOiov/vKX2XPUqDz0f/9v3pg1q8uzHzBhQnY57rhVHr92yJB0PPlkPnL44V1+TQCgHPdoAIAPsb8644wVIsPy5888M03rrpvOxYsz/corVzi26LXX8vPRo5Mknxw16h1vkdjrT8emT5iQ3z/77Dte+3/uuiudS5ak7cEHM+TMM9PQo9yvIy899FBe/MUvstMxx2Sd9dYr9roAQNcJDQDwIbTepptm99NPz9YHHrjS4+usu276brddkuSVRx5Z4djTP/hBFr32WnpuuGG23Hffd3xtvx12SL+PfjTLli7N49dd947jgw46KEfef382/uhH3/fcxzz4YLY9+OBVHp8+YUKSZLcTT3zfrw0AlCE0AMCH0PoDBmTfsWOz/oABqzznzSsN1unde4XnZ/7nfyZJNh08eJVXI2y2++5Jkt/eccc7jvXebLMu3ShyZTYdPDjr9uu30mOL583L49/9brb41KeyyU47faDXBwBWn9AAALzDss7OvP7b3yZJNt9rrxWOvfLoo0mSDQcOXOXXb/CnY2+eWwuPXXttFr/xhqsZAKDOhAYA4B1m/td/LX97xMeOP36FY2/euHHdTTZZ5dev179/kj/ez2HxvHnVG/QtHp44Mev277/ST8kAAGpHaAAAVlCpVDLtoouSJPtedlma+/RZ4fib4aBxJTeRfNNbjy1+440qTLmiOdOm5aWHHsouX/jCKj9SEwCoDaEBAFjBQ+PHZ/a99+YjRxyRXU844YO9SKVSdqj38NCECUlDQ3b7+7+v6boAwDsJDQDAcjPvvDM/OfXUbLnvvvnMNdes9Jye66+fJOlcuHCVr9O5aNH/nr/BBmWHfJuFv/99nmxvz9YHHJC+225b1bUAgPcmNAAASZIXf/Wr3Pz5z2ez3XfPITffnKbm5pWet8GWWyZJFrzyyipf6w8vv5wkae7TZ3mYqJbHrrkmSxcsyG4jRlR1HQCga4QGACAvPvBAphxwQDbZeeccdscdad5ww1Weu8kuuyRJXv+f/1nlOW/eMPLNc6tp+sSJWX/zzbPt5z5X9bUAgPcmNADAh9zvfv3r3HjAAen30Y/m87ffvsJbHRbPm5fX/vQxl2/a6sADkyQvT5+eyrJlK33NF3/1qyTJ1kOHVmfoP5l177159bHH8rETTkiPxsaqrgUAdI3QAAAfYr978MFM+fSns9EOO6z0SoanbrwxkwYNWuG57Q85JM19+mTRa69l1j33vOM1O55+OnMffzw9mpqy4/DhVZ3/4YkT09DY+MFvWgkAFCc0AMCH1EsPPfS/keE///Nd3y7xVs19+uQT3/hGkuSn5533jqsa/vvcc5Mku514YlVvzviHV17JU9//frb927/NBltsUbV1AID3p6neAwAAtdfxzDOZ8ulPZ+HcuXl5+vRMGDBgpectW7p0pc/vftppeeWRRzLj6qsz9XOfy+6nnZbG5uY8fOWVeeJ738tWn/509r3sslWuP/epp9K5ePEf11iyJEnyh5deysuPPpok6bXRRtlg883f9e/w6L//ezoXLcpuJ574nn9fAKB2GiqVGn/QNQBQd0//4Ae5+dBDu3z+P63i14XHrrsu0ydMyMsPP5zKsmXp95GPZOfjjsvgESPe9Z4JV269dV6fOXOVx3c+9th85qqrVnm8Uqnk/+2wQyqdnTnhN79JQ0NDl/8uAEB1CQ0AAABAMe7RAAAAABQjNAAAAADFCA0AAABAMUIDAAAAUIzQAAAAABTTVO8BVmXIkCHZ/D0+PxsAAACoveeffz7Tpk1b6bE1NjRsvvnmmTp1ar3HAAAAAN6mpaVllce8dQIAAAAoRmgAAAAAihEaAAAAgGKEBgAAAKAYoQEAAAAoRmgAAAAAihEaAAAAgGKEBgAAAKAYoQEAAAAoRmgAAAAAihEaAAAAgGKEBgAAAKAYoQEAAAAoRmgAAAAAihEaAAAAgGKqFhqmT5+etra2FZ679dZb09raWq0lAQAAgDprqsaLTpo0KbfcckvWXXfd5c89/vjjufHGG1OpVKqxJAAAALAGqMoVDQMHDsy4ceOWP+7o6MjYsWMzcuTIaiwHAAAArCGqEhqGDh2apqY/XizR2dmZs846KyNHjkzv3r2rsRwAAACwhqjKWyfeasaMGZk5c2ZGjRqVRYsW5ZlnnskFF1yQs8466x3ntre3p729Pckfr4KgtipLF6ehqWe9x6g7+wAAAPDBVT007LrrrrntttuSJLNnz85pp5220siQJK2trctvFtnS0lLt0Xibhqae+Z9vHVbvMepu4FdurPcIAAAA3ZaPtwQAAACKqVpo2GKLLXLDDTe853MAAADA2sMVDQAAAEAxQgMAAABQjNAAAAAAFCM0AAAAAMUIDQAAAEAxQgMAAABQjNAAAAAAFCM0AAAAAMUIDQAAAEAxQgMAAABQjNAAAAAAFCM0AAAAAMUIDQAAAEAxQgMAAABQjNAAAAAAFCM0AAAAAMUIDQAAAEAxQgMAAABQjNAAAAAAFCM0AAAAAMUIDQAAAEAxQgMAAABQjNAAAAAAFCM0AAAAAMUIDQAAAEAxQgMAAAAkqSxdVu8R1giruw9NheYAAACAbq2hqUd+d8XP6j1G3f3ZKXuu1te7ogEAAAAoRmgAAAAAihEaAAAAgGKEBgAAAKAYoQEAAAAoRmgAAAAAihEaAAAAgGKEBgAAAKAYoQEAAAAoRmgAAAAAihEaAAAAgGKEBgAAAKAYoQEAAAAoRmgAAAAAihEaAAAAgGKEBgAAAKAYoQEAAAAoRmgAAAAAihEaAAAAgGKEBgAAAKAYoQEAAAAoRmgAAAAAihEaAAAAgGKEBgAAAKAYoQEAAAAopmqhYfr06Wlra0uSPP744xk+fHja2tpy/PHH55VXXqnWsgAAAEAdVSU0TJo0KWeffXYWLVqUJLngggvyjW98I5MnT84BBxyQSZMmVWNZAAAAoM6qEhoGDhyYcePGLX98+eWXZ8cdd0ySdHZ2prm5uRrLAgAAAHXWVI0XHTp0aGbPnr388aabbpok+fWvf51rr70211133Uq/rr29Pe3t7UmSjo6OaowGAADvy5LOStZpbKj3GGsEewF0RVVCw8r86Ec/yvjx43PllVemX79+Kz2ntbU1ra2tSZKWlpZajQYAAKu0TmNDvnLTrHqPsUb41qFb1nsEoBuoSWi4+eab097ensmTJ6dv3761WBIAAACog6qHhs7OzlxwwQX58z//85x88slJkj322CNf+cpXqr00AAAAUGNVCw1bbLFFbrjhhiTJL37xi2otAwAAAKxBqvKpEwAAAMCHk9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VULTRMnz49bW1tSZKZM2fmyCOPzPDhw3Puuedm2bJl1VoWAAAAqKOqhIZJkybl7LPPzqJFi5IkF110UU499dR897vfTaVSyV133VWNZQEAAIA6q0poGDhwYMaNG7f88YwZM/JXf/VXSZJPfepT+elPf1qNZQEAAIA6a6rGiw4dOjSzZ89e/rhSqaShoSFJ0rt377zxxhsr/br29va0t7cnSTo6Ot5zncrSzjQ0NRaYuPuzFwAAAKwJqhIa3q5Hj/+9cGL+/PnZcMMNV3pea2trWltbkyQtLS3v+boNTY15efy1ZYbs5vqPOLreIwAAAEBtPnVip512yrRp05Ik9957b3bfffdaLAsAAADUWE1Cw5lnnplx48altbU1S5YsydChQ2uxLAAAAFBjVXvrxBZbbJEbbrghSTJo0KBce623OAAAAMDariZXNAAAAAAfDkIDAAAAUIzQAAAAABQjNAAAAADFCA0AAABAMUIDAAAAUIzQAAAAABQjNAAAAADFCA0AAABAMUIDAAAAUIzQAAAAABQjNAAAAADFCA0AAABAMUIDAAAAUIzQAAAAABQjNAAAAADFCA0AAABAMUIDAAAAUIzQAAAAABQjNAAAAADFCA0AAABAMUIDAAAAUIzQAAAAABQjNAAAAADFCA0AAABAMUIDAHxAizuX1nuENUaJvVjc2VlgkrWDvWBt1tlZqfcIawx7wdqqqd4DAEB31bOxKf/npkvrPcYa4bZDv7rar9GzsTF/e+N1Babp/n542FH1HgGqprGxIf/R/kq9x1gjfKZ1k3qPAFXhigYAAACgGKEBAAAAKEZoAAAAAIoRGgAAAIBihAYAAACgGKEBAAAAKEZoAAAAAIoRGgAAAIBihAYAAACgGKEBAAAAKEZoAAAAAIoRGgAAAIBihAYAAACgGKEBAAAAKEZoAAAAAIoRGgAAAIBihAYAAACgGKEBAAAAKEZoAAAAAIoRGgAAAIBihAYAAACgGKEBAAAAKEZoAAAAAIoRGgAAAIBimmq10JIlS/K1r30tzz//fHr06JHRo0dn2223rdXyAAAAQA3U7IqGe+65J0uXLs3111+fk046Kf/yL/9Sq6UBAACAGqlZaBg0aFA6OzuzbNmyzJs3L01NNbuYAgAAAKiRmv1rf7311svzzz+fz3zmM+no6MiECRPecU57e3va29uTJB0dHbUaDYrrXLo4jU096z3GGsFeAADAh0vNQsNVV12Vv/7rv87pp5+eOXPm5Nhjj82tt96a5ubm5ee0tramtbU1SdLS0lKr0aC4xqaeueP/fbbeY6wRhh7/o3qPAAAA1FDNQsOGG26YddZZJ0nSp0+fLF26NJ2dnbVaHgAAAKiBmoWG4447LiNHjszw4cOzZMmS/OM//mPWW2+9Wi0PAAAA1EDNQkPv3r1zxRVX1Go5AAAAoA5q9qkTAAAAwNpPaAAAAACKERoAAACAYoQGAAAAoJguhYYpU6as8Piaa66pyjAAAABA9/aunzrxwx/+MD/+8Y8zbdq0/PznP0+SdHZ25umnn84xxxxTkwEBAACA7uNdQ8Pee++d/v375/e//31aW1uTJD169MiWW25Zk+EAAACA7uVdQ0OfPn0yZMiQDBkyJK+++moWLVqU5I9XNQAAAAC83buGhjedd955ueeee7LpppumUqmkoaEh119/fbVnAwAAALqZLoWG6dOn584770yPHj6kAgAAAFi1LpWDrbbaavnbJgAAAABWpUtXNMyZMyf77bdfttpqqyTx1gkAAABgpboUGi677LJqzwEAAACsBboUGm666aZ3PPflL3+5+DAAAABA99al0LDJJpskSSqVSh577LEsW7asqkMBAAAA3VOXQsOwYcNWeHzCCSdUZRgAAACge+tSaHjuueeW//nll1/OnDlzqjYQAAAA0H11KTScc845y//c3NycM844o2oDAQAAAN1Xl0LD5MmT09HRkVmzZmWLLbZIv379qj0XAAAA0A316MpJ//Ef/5Fhw4ZlwoQJaW1tzc0331ztuQAAAIBuqEtXNFx11VWZOnVqevfunXnz5uXYY4/N3/3d31V7NgAAAKCb6dIVDQ0NDendu3eSZP31109zc3NVhwIAAAC6py5d0TBw4MCMGTMmu+++ex544IEMHDiw2nMBAAAA3VCXrmg44ogj0qdPn/z0pz/N1KlTc9RRR1V7LgAAAKAb6lJoGDNmTA444ICcc845ufHGGzNmzJhqzwUAAAB0Q10KDU1NTdluu+2SJFtuuWV69OjSlwEAUCeLOzvrPcIaw14A1FaX7tEwYMCAXH755Rk8eHAefvjhbLrpptWeCwCA1dCzsTGH3HhXvcdYI/zgsP3rPQLAh0qXLk246KKL0q9fv9xzzz3p169fLrroomrPBQAAAHRDXbqiobm5Occdd1yVRwEAAAC6OzdbAAAAAIoRGgAAAIBihAYAAACgGKEBAAAAKEZoAAAAAIoRGgAAAIBihAYAAACgGKEBAAAAKEZoAAAAAIoRGgAAAIBihAYAAACgGKEBAAAAKEZoAAAAAIoRGgAAAIBihAYAAACgGKEBAAAAKEZoAAAAAIoRGgAAAIBihAYAAACgGKEBAAAAKEZoAAAAAIoRGgAAAIBimmq52MSJE/PjH/84S5YsyZFHHpnDDz+8lssDAAAAVVaz0DBt2rQ8+OCD+d73vpcFCxbkO9/5Tq2WBgAAAGqkZqHh/vvvzw477JCTTjop8+bNyxlnnFGrpQEAAIAaqVlo6OjoyAsvvJAJEyZk9uzZGTFiRG6//fY0NDQsP6e9vT3t7e3LzwcAAAC6l5qFhr59+2abbbZJz549s80226S5uTlz587NxhtvvPyc1tbWtLa2JklaWlpqNRoAAABQSM0+deLjH/947rvvvlQqlfzud7/LggUL0rdv31otDwAAANRAza5o2G+//fLLX/4yhx12WCqVSs4555w0NjbWankAAACgBmr68ZZuAAkAAABrt5q9dQIAAABY+wk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CM0AAAAAAUIzQAAAAAxQgNAAAAQDFCAwAAAFBMzUPDq6++mn322Se/+c1var00AAAAUGU1DQ1LlizJOeeck169etVyWQAAAKBGahoaLr744gwbNiybbrppLZcFAAAAaqRmoWHq1Knp169f9t5771We097enpaWlrS0tKSjo6NWowF8qCzpXFzvEdYY9gKA7m7Z0kq9R1hj2Is1R1OtFvr+97+fhoaG/OxnP8vjjz+eM888M+PHj0///v2Xn9Pa2prW1tYkSUtLS61GA/hQWaexZ75w00H1HmON8O+H3l7vEQBgtfRoashv/+XFeo+xRtj61M3qPQJ/UrPQcN111y3/c1tbW0aNGrVCZAAAAAC6Px9vCQAAABRTsysa3mry5Mn1WBYAAACoMlc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jNAAAAAAFCM0AAAAAMUIDQAAAEAxQgMAAABQTFOtFlqyZElGjhyZ559/PosXL86IESOy//7712p5AAAAoAZqFhpuueWW9O3bN5deemk6Ojpy6KGHCg0AAACwlqlZaDjooIMydOjQ5Y8bGxtrtTQAAABQIzULDb17906SzJs3L1/5yldy6qmn1mppAAAAoEZqFhqSZM6cOTnppJMyfPjwfO5zn3vH8fb29rS3tydJOjo6ajkaAAAAUEDNQsMrr7ySL37xiznnnHOy5557rvSc1tbWtLa2JklaWlpqNRoAAABQSM0+3nLChAl5/fXX82//9m9pa2tLW1tbFi5cWKvlAQAAgBqo2RUNZ599ds4+++xaLQcAAADUQc2uaAAAAADWfkIDAAAAUIzQAAAAABQjNAAAAADFCA0AAABAMUIDAAAAUIzQAAAAABQjNAAAAADFCA0AAABAMUIDAAAAUIzQAAAAABQjNAAAAADFCA0AAABAMUIDAAAAUIzQAAAAABQjNAAAAADFCA0AAABAMUIDAAAAUIzQAAAAABQjNAAAAADFCA0AAABAMUIDAAAAUIzQAAAAABQjNAAAAADFCA0AAABAMUIDsMZb2rm43iOsMewFAABruqZ6DwDwXpoae2bi5KH1HmON8A9td9R7BAAAeFeuaAAAAACKERoAAACAYoQGAAAAoBihAQAAAChGaAAAAACKERoAAACAYoQGAAAAoBihAQAAAChGaAAAAACKERoAAACAYoQGAAAAoBihAQAAAChGaAAAAACKERoAAACAYoQGAAAAoBihAQAAAChGaAAAAACKERoAAACAYoQGAAAAoBihAQAAAChGaAAAAACKERoAAACAYoQGAAAAoBihAQAAAChGaAAAAACKaarVQsuWLcuoUaPy5JNPpmfPnjn//POz1VZb1Wp5AAAAoAZqdkXDnXfemcWLF6e9vT2nn356xowZU6ulAQAAgBqpWWh44IEHsvfeeydJBg8enEcffbRWSwMAAAA10lCpVCq1WOiss87KgQcemH322SdJsu++++bOO+9MU9P/vnujvb097e3tSZLnnnsugwYNqsVoq6WjoyMbbbRRvcdYa9jPsuxnOfayLPtZlv0sy36WYy/Lsp9l2c9y7GVZ3WU/n3/++UybNm2lx2p2j4b1118/8+fPX/542bJlK0SGJGltbU1ra2utRiqipaUlU6dOrfcYaw37WZb9LMdelmU/y7KfZdnPcuxlWfazLPtZjr0sa23Yz5q9deIv//Ivc++99yZJHnrooeywww61WhoAAACokZpd0XDAAQfkv//7vzNs2LBUKpVceOGFtVoaAAAAqJHGUaNGjarFQg0NDdlvv/1y2GGH5fDDD0+/fv1qsWxN7LLLLvUeYa1iP8uyn+XYy7LsZ1n2syz7WY69LMt+lmU/y7GXZXX3/azZzSABAACAtV/N7tEAAAAArP1qdo+GtdWVV16Za665JnfddVeam5vrPU63tLI9nDhxYgYPHpz11lsvd9xxR/7pn/6pzlN2H9OmTcupp56a7bbbLpVKJUuXLs0FF1yQbbfdtt6jdUtPP/10Lr300ixYsCB/+MMfss8+++Tkk09OQ0NDvUfrNla1h8uWLcuXvvSlTJw4MV/60pcyduzYrLfeevUet9tY2c/6Mccck89+9rP1Hq3beLc97Ozs9P25Gt66t2/aaKON8q1vfauOU3Vfs2fPzsEHH5ydd955+XNDhgzJl7/85TpO1b2sag9HjBjhZ301zJo1K5deemlefPHF9OrVK7169cpXv/rVbL/99vUerdt4tz384Q9/mMWLF2fffffN+eefn8svv7ze43aZ0LCabr311nz2s5/NbbfdlpaWlnqP0y2tbA8feeSRHHXUUbnllluy66671nnC7ucTn/hE/vmf/zlJcv/99+eSSy7JxIkT6zxV9/P666/ntNNOy7hx47L11luns7Mzp5xySq6//voceeSR9R6vW3i3PRw8ePDyALZgwQK/2H0Ab/1Znz9/ftra2jJo0KDsuOOOdZ6s+1jVHibx/bma3rq3rL7tttsukydPrvcY3drK9vDxxx/3s/4BLViwICNGjMjo0aPzF3/xF0mShx9+ON/85jd9r3bRe+3h9OnT09ramkceeSQf+9jH6jzt+yM0rIZp06Zl4MCBGTZsWL761a8KDR/A2/dwhx12yMUXX5wnn3wyI0aMyFNPPZXtt98+e+21V3r37l3vcbul18xku6wAAAZcSURBVF9/PZtvvnm9x+iW7rrrrgwZMiRbb711kqSxsTEXX3xx1llnnfoO1o2sag8vueSSfPvb387666+flpaWdHR05Nprr83RRx9d34G7sd69e6e1tTW333670PABvbmH119/fe6//37fn7CWGz16dO6++24/6x/QT37yk3ziE59Y/g/kJNl1111zzTXX1HGq7mVVezh27Ni0tbXliSeeyBNPPJHf/va32WyzzfI3f/M32Wqrreo4cdcJDathypQpOfzww7PNNtukZ8+emT59enbbbbd6j9WtvH0POzs7c+GFF2bSpEn55je/meOOOy5XXXVVvcfsdn7+85+nra0tixcvzpNPPulqhg/opZdeypZbbrnCc4LX+7OqPTzvvPNyxhln5PTTT8/PfvazJMkhhxxSjxHXKhtvvHFmzJhR7zG6tY033jiVSiUf//jHfX+upjf/W/SmffbZJyeccEIdJ+rennnmmRX2c+zYsfmzP/uzOk7U/axsD9944w0/6x/Q7NmzM3DgwOWPR4wYkXnz5uWll17K1Vdfnc0226yO03UP77aHV111Vc4777xMmDAh//AP/5Bx48alZ8+edZz2/REaPqDXXnst9957b+bOnZvJkydn3rx5ufbaa4WG92Flezh+/PjMnDkzSTJs2LDMmjUrbW1tmTBhgn/gvQ9vvVz12WefzbBhw3LvvfemV69edZ6sexkwYEAee+yxFZ6bNWtWXnzxxeyxxx51mqp7WdUejhw5Mk888UTmzJmT5557LgMGDMi8efP8X6TV9MILL/jFbjW98MILaW9vz4Ybbuj7czV560RZ3jqx+t6+h6NHj85PfvITP+sf0GabbZZHH310+ePx48cnSY444ogsXbq0XmN1K6vawwMPPDAHH3xwNthggxx11FF55plncvzxx+f88893RcPa7pZbbsnnP//5nHnmmUn++P6a/fffP3Pnzk2/fv3qPF33sKo9HDp0aNra2vLss8/mhRdeyDHHHFPnSbu3TTbZpN4jdFv77bdfJk6cmCOPPDIDBw7MkiVLMmbMmHzyk58UGrpoVXs4ZMiQ9O/fP5dffnmOPfbYXH311fUetdubN29epkyZkiuuuKLeo3Rbb+7hDTfckKuvvtr3J6zlTjrppHR0dPhZ/4D233//TJo0KQ899FAGDx6cJJk5c2ZefPFFN83uolXt4cKFC3Psscdmt912S//+/XPTTTfl61//ep2nfX+Ehg9oypQpueSSS5Y/XnfddXPggQfmhhtuyIknnljHybqPVe3hlClT8o1vfCO33XZb9tprrzpO2H29eblqjx49Mn/+/Hzta19zNcMHsP7662fMmDE5++yzU6lUMn/+/Oy3334ZPnx4vUfrNla1h7vttlt69eqVJUuWZN111633mN3WW3/WOzs7c/LJJ2ebbbap91jdysr28PXXX89OO+3k+3M1vf2tE0kyadIk/z1ijTFjxgw/66uhd+/eGT9+fC677LKMHTs2S5cuTVNTU0aPHu3+YF30bnt4yy23ZPjw4bn77ruzyy671HvU962hUqlU6j0EAAAAsHboUe8BAAAAgLWH0AAAAAAUIzQAAAAAxQgNAAAAQDFCAwAAAFCM0AAAFDN16tSMHTu23mMAAHUkNAAAAADFCA0AQHFz587NsGHDct9992XkyJE56qijcuSRR2batGl57rnncthhhy0/99RTT83DDz9cx2kBgJKa6j0AALB2efXVVzNixIiMHDkyM2bMyEYbbZQLL7wwHR0dOfroo3PbbbelV69eeeaZZ7LJJptk9uzZ2XXXXes9NgBQiNAAABR13333pX///lm2bFmeeuqpPPDAA8uvWFi6dGk6Ojpy+OGHZ+rUqRkwYEAOPvjgOk8MAJQkNAAARR1yyCE55JBDcsopp+SII47IZpttlhNPPDELFy7M+PHj06dPnxx00EH5zne+k759++aKK66o98gAQEFCAwBQ3HbbbZeDDz44TzzxRDo7O3P00Udn3rx5GT58eHr06JHm5ubssccemTt3bvr27VvvcQGAghoqlUql3kMAAB8+o0aNytChQ7PnnnvWexQAoCCfOgEA1NwXv/jFLFy4UGQAgLWQKxoAAACAYlzRAAAAABQjNAAAAADFCA0AAABAMUIDAAAAUIzQAAAAABQjNAAAAADF/H9AnyJo4B+PtQAAAABJRU5ErkJggg=="/>
          <p:cNvSpPr>
            <a:spLocks noChangeAspect="1" noChangeArrowheads="1"/>
          </p:cNvSpPr>
          <p:nvPr/>
        </p:nvSpPr>
        <p:spPr bwMode="auto">
          <a:xfrm>
            <a:off x="-2697163" y="518319"/>
            <a:ext cx="1828800" cy="182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833" y="18201550"/>
            <a:ext cx="9778942" cy="467526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2917769"/>
            <a:ext cx="9783365" cy="467738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646" y="28926616"/>
            <a:ext cx="4898082" cy="397666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83" y="28964377"/>
            <a:ext cx="4859281" cy="394515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83" y="28967816"/>
            <a:ext cx="4850809" cy="39382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655" y="32867568"/>
            <a:ext cx="4907666" cy="395183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74" y="32887318"/>
            <a:ext cx="4732099" cy="3893299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383" y="32909536"/>
            <a:ext cx="4850599" cy="38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F3ACD3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10999</TotalTime>
  <Words>588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Vija</dc:creator>
  <cp:lastModifiedBy>Kaspar Kadalipp</cp:lastModifiedBy>
  <cp:revision>167</cp:revision>
  <cp:lastPrinted>2013-02-12T02:21:55Z</cp:lastPrinted>
  <dcterms:created xsi:type="dcterms:W3CDTF">2013-02-10T21:14:48Z</dcterms:created>
  <dcterms:modified xsi:type="dcterms:W3CDTF">2019-12-15T22:18:53Z</dcterms:modified>
</cp:coreProperties>
</file>