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ortfolio\Healthcare\hospita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ortfolio\Healthcare\hospital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ortfolio\Healthcare\hospital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ortfolio\Healthcare\hospital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Portfolio\Healthcare\hospital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depthPercent val="5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Visuals!$B$2</c:f>
              <c:strCache>
                <c:ptCount val="1"/>
                <c:pt idx="0">
                  <c:v>Count of Patient 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04-4F7A-B315-CBA3568AF5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04-4F7A-B315-CBA3568AF5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04-4F7A-B315-CBA3568AF5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04-4F7A-B315-CBA3568AF5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004-4F7A-B315-CBA3568AF5D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016A6E0-C826-415A-B1D5-C4AB3970E5D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697C54E-F76E-4117-8894-E77DB21EDC42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BA8B765-C301-44C5-9C3C-FBF349F555A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004-4F7A-B315-CBA3568AF5D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7277FE-931E-4B83-BE75-D27C9654CFE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3DFEBE2-5936-4D81-9B03-CA4F3C35AB75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0A9D1568-F202-43F6-BF2D-CCB41A0C119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04-4F7A-B315-CBA3568AF5D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E48351C-811D-4328-95A8-6DAAF55C631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B7167F3-3C67-4F82-879E-531065FEA468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D4364FAB-9A12-4811-BB1B-0F010BC2A8B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04-4F7A-B315-CBA3568AF5D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9A4035A-E55B-4378-9176-6283E6C9982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8845E75-26FF-462A-B01F-7F9C278E5488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686C2ED-4A04-44F2-A9F3-1ECDA4C7257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04-4F7A-B315-CBA3568AF5D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C01FE42-D579-4B52-8F79-0EADAFBACC2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E995E12-586F-4589-AF41-8E2C9595D664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CF15772E-BDB8-43DE-ABD9-CC36BFBD963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04-4F7A-B315-CBA3568AF5D2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Visuals!$A$3:$A$7</c:f>
              <c:strCache>
                <c:ptCount val="5"/>
                <c:pt idx="0">
                  <c:v>CORPORATE</c:v>
                </c:pt>
                <c:pt idx="1">
                  <c:v>HMO</c:v>
                </c:pt>
                <c:pt idx="2">
                  <c:v>INSURANCE</c:v>
                </c:pt>
                <c:pt idx="3">
                  <c:v>MEDICARE</c:v>
                </c:pt>
                <c:pt idx="4">
                  <c:v>PRIVATE</c:v>
                </c:pt>
              </c:strCache>
            </c:strRef>
          </c:cat>
          <c:val>
            <c:numRef>
              <c:f>Visuals!$B$3:$B$7</c:f>
              <c:numCache>
                <c:formatCode>0.00%</c:formatCode>
                <c:ptCount val="5"/>
                <c:pt idx="0">
                  <c:v>0.23051536769117942</c:v>
                </c:pt>
                <c:pt idx="1">
                  <c:v>0.12460830722048137</c:v>
                </c:pt>
                <c:pt idx="2">
                  <c:v>0.33105540369357955</c:v>
                </c:pt>
                <c:pt idx="3">
                  <c:v>9.7673178211880787E-3</c:v>
                </c:pt>
                <c:pt idx="4">
                  <c:v>0.30405360357357158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Visuals!$C$3:$C$7</c15:f>
                <c15:dlblRangeCache>
                  <c:ptCount val="5"/>
                  <c:pt idx="0">
                    <c:v>46min</c:v>
                  </c:pt>
                  <c:pt idx="1">
                    <c:v>46min</c:v>
                  </c:pt>
                  <c:pt idx="2">
                    <c:v>44min</c:v>
                  </c:pt>
                  <c:pt idx="3">
                    <c:v>58min</c:v>
                  </c:pt>
                  <c:pt idx="4">
                    <c:v>40min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004-4F7A-B315-CBA3568AF5D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>
      <a:softEdge rad="266700"/>
    </a:effectLst>
    <a:scene3d>
      <a:camera prst="orthographicFront"/>
      <a:lightRig rig="threePt" dir="t"/>
    </a:scene3d>
    <a:sp3d>
      <a:bevelT w="0" h="0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Patients By</a:t>
            </a:r>
            <a:r>
              <a:rPr lang="en-US" baseline="0"/>
              <a:t> Financial Class and Wait Time         </a:t>
            </a:r>
          </a:p>
        </c:rich>
      </c:tx>
      <c:layout>
        <c:manualLayout>
          <c:xMode val="edge"/>
          <c:yMode val="edge"/>
          <c:x val="0.29711408828301161"/>
          <c:y val="1.943639626369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depthPercent val="5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622050387128878E-2"/>
          <c:y val="0.1070284216422525"/>
          <c:w val="0.95377949612871127"/>
          <c:h val="0.86320923770056524"/>
        </c:manualLayout>
      </c:layout>
      <c:pie3DChart>
        <c:varyColors val="1"/>
        <c:ser>
          <c:idx val="0"/>
          <c:order val="0"/>
          <c:tx>
            <c:strRef>
              <c:f>Visuals!$B$2</c:f>
              <c:strCache>
                <c:ptCount val="1"/>
                <c:pt idx="0">
                  <c:v>Count of Patient 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7F-4D11-9E9D-AFA90383E5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7F-4D11-9E9D-AFA90383E5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77F-4D11-9E9D-AFA90383E5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7F-4D11-9E9D-AFA90383E5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77F-4D11-9E9D-AFA90383E54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D8A56C2-AA49-40CF-A554-D9C295AE105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0F1B0F7-40E4-4681-845F-5A7C19F1988A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33D2B214-C1DF-4760-84BE-4CDB845A856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77F-4D11-9E9D-AFA90383E54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D4D95AE-E0D3-45DE-93F1-754020FF58C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CDB7BEE-DE92-450F-AEC8-4A94A58EA952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E8D30D98-0C79-43A1-B865-9E3761709D8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77F-4D11-9E9D-AFA90383E54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1A36FBA-0EC9-4E03-9FD4-E8551F7C18E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3E5AA43-3F25-4C80-82B7-C0E61DC3D39C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D82BE8C3-FBD9-4BF1-BD93-8A6958BD82A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77F-4D11-9E9D-AFA90383E54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9370E4E-A0D3-464C-8963-9688A91C029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F4E77B5-DFD8-4BCC-8061-49683AD1FFC0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02623A4-94EA-4C8C-BE71-B2BDFE4503D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77F-4D11-9E9D-AFA90383E54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CA95C02-FF0E-4152-8DA0-5D63E0CBD26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9AF8B51-FA77-4EFC-83ED-50CC08C24EA4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77D3A41-69CE-4A1A-A94F-1BED6672F9F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77F-4D11-9E9D-AFA90383E54A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Visuals!$A$3:$A$7</c:f>
              <c:strCache>
                <c:ptCount val="5"/>
                <c:pt idx="0">
                  <c:v>CORPORATE</c:v>
                </c:pt>
                <c:pt idx="1">
                  <c:v>HMO</c:v>
                </c:pt>
                <c:pt idx="2">
                  <c:v>INSURANCE</c:v>
                </c:pt>
                <c:pt idx="3">
                  <c:v>MEDICARE</c:v>
                </c:pt>
                <c:pt idx="4">
                  <c:v>PRIVATE</c:v>
                </c:pt>
              </c:strCache>
            </c:strRef>
          </c:cat>
          <c:val>
            <c:numRef>
              <c:f>Visuals!$B$3:$B$7</c:f>
              <c:numCache>
                <c:formatCode>0.00%</c:formatCode>
                <c:ptCount val="5"/>
                <c:pt idx="0">
                  <c:v>0.23051536769117942</c:v>
                </c:pt>
                <c:pt idx="1">
                  <c:v>0.12460830722048137</c:v>
                </c:pt>
                <c:pt idx="2">
                  <c:v>0.33105540369357955</c:v>
                </c:pt>
                <c:pt idx="3">
                  <c:v>9.7673178211880787E-3</c:v>
                </c:pt>
                <c:pt idx="4">
                  <c:v>0.30405360357357158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Visuals!$C$3:$C$7</c15:f>
                <c15:dlblRangeCache>
                  <c:ptCount val="5"/>
                  <c:pt idx="0">
                    <c:v>46min</c:v>
                  </c:pt>
                  <c:pt idx="1">
                    <c:v>46min</c:v>
                  </c:pt>
                  <c:pt idx="2">
                    <c:v>44min</c:v>
                  </c:pt>
                  <c:pt idx="3">
                    <c:v>58min</c:v>
                  </c:pt>
                  <c:pt idx="4">
                    <c:v>40min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D77F-4D11-9E9D-AFA90383E54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>
      <a:softEdge rad="266700"/>
    </a:effectLst>
    <a:scene3d>
      <a:camera prst="orthographicFront"/>
      <a:lightRig rig="threePt" dir="t"/>
    </a:scene3d>
    <a:sp3d>
      <a:bevelT w="0" h="0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Patients</a:t>
            </a:r>
            <a:r>
              <a:rPr lang="en-US" baseline="0"/>
              <a:t> </a:t>
            </a:r>
            <a:r>
              <a:rPr lang="en-US"/>
              <a:t>By Average of Wait Minute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Visuals!$H$2</c:f>
              <c:strCache>
                <c:ptCount val="1"/>
                <c:pt idx="0">
                  <c:v>Count of Patient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A4694E2-21A5-4B5A-A024-F33D57E8B56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E5FC653-6C65-484E-AFE2-C9E373F7889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D4-4102-9E61-A85F1AA00F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03A48F4-CAF4-4D93-8DAF-FB80638AB27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9BCBD1F-FC29-4053-AC15-6D5FF634290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3D4-4102-9E61-A85F1AA00FA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706EBB6-7F2B-4B63-AF3E-D4802F85102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D6BA2B1-6058-4C80-9BB5-E0BFA57FF5F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3D4-4102-9E61-A85F1AA00FA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52FF52-1D9D-4A52-8218-4383A4F1ACD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9D6C467-1977-4A6F-9948-C4DEF6D7CB7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3D4-4102-9E61-A85F1AA00FA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C79588C-CE5C-4F65-9519-C97C2FE2B1A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20BA8AC-D720-4877-84C6-4C1DBE79BD4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3D4-4102-9E61-A85F1AA00FA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E671D12-251C-4EA7-A72F-9AAFD09BAE4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1392445-E3FC-4A05-94FB-7D6E7AD6196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3D4-4102-9E61-A85F1AA00FA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28627DD-4473-44D4-A11B-893FED99E82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40AC6A4-DB25-4760-A538-C60823609F7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3D4-4102-9E61-A85F1AA00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Visuals!$G$3:$G$9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Visuals!$H$3:$H$9</c:f>
              <c:numCache>
                <c:formatCode>0</c:formatCode>
                <c:ptCount val="7"/>
                <c:pt idx="0">
                  <c:v>2549</c:v>
                </c:pt>
                <c:pt idx="1">
                  <c:v>6982</c:v>
                </c:pt>
                <c:pt idx="2">
                  <c:v>5690</c:v>
                </c:pt>
                <c:pt idx="3">
                  <c:v>4171</c:v>
                </c:pt>
                <c:pt idx="4">
                  <c:v>2673</c:v>
                </c:pt>
                <c:pt idx="5">
                  <c:v>4923</c:v>
                </c:pt>
                <c:pt idx="6">
                  <c:v>3010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Visuals!$I$3:$I$9</c15:f>
                <c15:dlblRangeCache>
                  <c:ptCount val="7"/>
                  <c:pt idx="0">
                    <c:v>32.8min</c:v>
                  </c:pt>
                  <c:pt idx="1">
                    <c:v>49.2min</c:v>
                  </c:pt>
                  <c:pt idx="2">
                    <c:v>42.5min</c:v>
                  </c:pt>
                  <c:pt idx="3">
                    <c:v>46.9min</c:v>
                  </c:pt>
                  <c:pt idx="4">
                    <c:v>42.5min</c:v>
                  </c:pt>
                  <c:pt idx="5">
                    <c:v>42.5min</c:v>
                  </c:pt>
                  <c:pt idx="6">
                    <c:v>42.5min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43D4-4102-9E61-A85F1AA00F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3893119"/>
        <c:axId val="1969378655"/>
      </c:barChart>
      <c:catAx>
        <c:axId val="207389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378655"/>
        <c:crosses val="autoZero"/>
        <c:auto val="1"/>
        <c:lblAlgn val="ctr"/>
        <c:lblOffset val="100"/>
        <c:noMultiLvlLbl val="0"/>
      </c:catAx>
      <c:valAx>
        <c:axId val="19693786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07389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[hospital_data.xlsx]Working_Pivot!PivotTable3</c:name>
    <c:fmtId val="4"/>
  </c:pivotSource>
  <c:chart>
    <c:autoTitleDeleted val="0"/>
    <c:pivotFmts>
      <c:pivotFmt>
        <c:idx val="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Working_Pivot!$K$2</c:f>
              <c:strCache>
                <c:ptCount val="1"/>
                <c:pt idx="0">
                  <c:v>Average of Wait Minute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C1-4C95-9724-F12200412CE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C1-4C95-9724-F12200412CE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C1-4C95-9724-F12200412C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Working_Pivot!$J$3:$J$19</c:f>
              <c:strCach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strCache>
            </c:strRef>
          </c:cat>
          <c:val>
            <c:numRef>
              <c:f>Working_Pivot!$K$3:$K$19</c:f>
              <c:numCache>
                <c:formatCode>0</c:formatCode>
                <c:ptCount val="16"/>
                <c:pt idx="0">
                  <c:v>52.561670010509168</c:v>
                </c:pt>
                <c:pt idx="1">
                  <c:v>59.415592273679387</c:v>
                </c:pt>
                <c:pt idx="2">
                  <c:v>52.012835144927607</c:v>
                </c:pt>
                <c:pt idx="3">
                  <c:v>41.769363783020793</c:v>
                </c:pt>
                <c:pt idx="4">
                  <c:v>35.032480405716967</c:v>
                </c:pt>
                <c:pt idx="5">
                  <c:v>43.449882629107996</c:v>
                </c:pt>
                <c:pt idx="6">
                  <c:v>42.170907590759107</c:v>
                </c:pt>
                <c:pt idx="7">
                  <c:v>37.840173253925244</c:v>
                </c:pt>
                <c:pt idx="8">
                  <c:v>27.752788897784885</c:v>
                </c:pt>
                <c:pt idx="9">
                  <c:v>24.972374429223731</c:v>
                </c:pt>
                <c:pt idx="10">
                  <c:v>37.887538461538377</c:v>
                </c:pt>
                <c:pt idx="11">
                  <c:v>38.191369178786502</c:v>
                </c:pt>
                <c:pt idx="12">
                  <c:v>28.333848797250877</c:v>
                </c:pt>
                <c:pt idx="13">
                  <c:v>22.179300000000008</c:v>
                </c:pt>
                <c:pt idx="14">
                  <c:v>16.043207282913169</c:v>
                </c:pt>
                <c:pt idx="15">
                  <c:v>12.792708333333339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C1-4C95-9724-F12200412C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"/>
        <c:overlap val="-27"/>
        <c:axId val="2073899839"/>
        <c:axId val="1977963967"/>
      </c:barChart>
      <c:lineChart>
        <c:grouping val="standard"/>
        <c:varyColors val="0"/>
        <c:ser>
          <c:idx val="1"/>
          <c:order val="1"/>
          <c:tx>
            <c:strRef>
              <c:f>Working_Pivot!$L$2</c:f>
              <c:strCache>
                <c:ptCount val="1"/>
                <c:pt idx="0">
                  <c:v>Count of Patient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Working_Pivot!$J$3:$J$19</c:f>
              <c:strCach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strCache>
            </c:strRef>
          </c:cat>
          <c:val>
            <c:numRef>
              <c:f>Working_Pivot!$L$3:$L$19</c:f>
              <c:numCache>
                <c:formatCode>0</c:formatCode>
                <c:ptCount val="16"/>
                <c:pt idx="0">
                  <c:v>3489</c:v>
                </c:pt>
                <c:pt idx="1">
                  <c:v>4297</c:v>
                </c:pt>
                <c:pt idx="2">
                  <c:v>3680</c:v>
                </c:pt>
                <c:pt idx="3">
                  <c:v>3306</c:v>
                </c:pt>
                <c:pt idx="4">
                  <c:v>1446</c:v>
                </c:pt>
                <c:pt idx="5">
                  <c:v>426</c:v>
                </c:pt>
                <c:pt idx="6">
                  <c:v>3030</c:v>
                </c:pt>
                <c:pt idx="7">
                  <c:v>1847</c:v>
                </c:pt>
                <c:pt idx="8">
                  <c:v>1249</c:v>
                </c:pt>
                <c:pt idx="9">
                  <c:v>219</c:v>
                </c:pt>
                <c:pt idx="10">
                  <c:v>2600</c:v>
                </c:pt>
                <c:pt idx="11">
                  <c:v>2269</c:v>
                </c:pt>
                <c:pt idx="12">
                  <c:v>1358</c:v>
                </c:pt>
                <c:pt idx="13">
                  <c:v>500</c:v>
                </c:pt>
                <c:pt idx="14">
                  <c:v>238</c:v>
                </c:pt>
                <c:pt idx="1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FC1-4C95-9724-F12200412C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3899359"/>
        <c:axId val="1642789679"/>
      </c:lineChart>
      <c:catAx>
        <c:axId val="207389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89679"/>
        <c:crosses val="autoZero"/>
        <c:auto val="1"/>
        <c:lblAlgn val="ctr"/>
        <c:lblOffset val="100"/>
        <c:noMultiLvlLbl val="0"/>
      </c:catAx>
      <c:valAx>
        <c:axId val="1642789679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99359"/>
        <c:crosses val="autoZero"/>
        <c:crossBetween val="between"/>
      </c:valAx>
      <c:valAx>
        <c:axId val="1977963967"/>
        <c:scaling>
          <c:orientation val="minMax"/>
        </c:scaling>
        <c:delete val="0"/>
        <c:axPos val="r"/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99839"/>
        <c:crosses val="max"/>
        <c:crossBetween val="between"/>
      </c:valAx>
      <c:catAx>
        <c:axId val="20738998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779639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2FA-40C5-A44D-AF39C84AC3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2FA-40C5-A44D-AF39C84AC35E}"/>
              </c:ext>
            </c:extLst>
          </c:dPt>
          <c:dLbls>
            <c:dLbl>
              <c:idx val="0"/>
              <c:layout>
                <c:manualLayout>
                  <c:x val="0.10861132660977502"/>
                  <c:y val="-0.1620370370370370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22BC30-2D08-4A5D-B731-4E7BD84C86D7}" type="CELLRAN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, </a:t>
                    </a:r>
                    <a:fld id="{61202291-46D5-450B-B448-E1E7EC2D9808}" type="CATEGORYNAM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, </a:t>
                    </a:r>
                    <a:fld id="{C69B2CA4-6D37-4C5F-B890-15F8F134EA59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34069626091153"/>
                      <c:h val="0.2158103674540682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2FA-40C5-A44D-AF39C84AC35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66B8D1-D9FA-4997-BFE9-F049F3F044F2}" type="CELLRANGE">
                      <a:rPr lang="en-AE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r>
                      <a:rPr lang="en-AE" baseline="0"/>
                      <a:t>, </a:t>
                    </a:r>
                    <a:fld id="{93D5C1B2-610C-4FF8-8CE9-C54BA08BC5DD}" type="CATEGORYNAME">
                      <a:rPr lang="en-AE" baseline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AE" baseline="0"/>
                      <a:t>, </a:t>
                    </a:r>
                    <a:fld id="{63A756F8-C73B-4C81-9788-8207CB81C9B7}" type="VALUE">
                      <a:rPr lang="en-AE" baseline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E" baseline="0"/>
                  </a:p>
                </c:rich>
              </c:tx>
              <c:spPr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2FA-40C5-A44D-AF39C84AC35E}"/>
                </c:ext>
              </c:extLst>
            </c:dLbl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(Visuals!$H$29,Visuals!$H$31)</c:f>
              <c:strCache>
                <c:ptCount val="2"/>
                <c:pt idx="0">
                  <c:v>Consultation Time</c:v>
                </c:pt>
                <c:pt idx="1">
                  <c:v> Process Time</c:v>
                </c:pt>
              </c:strCache>
            </c:strRef>
          </c:cat>
          <c:val>
            <c:numRef>
              <c:f>(Visuals!$I$29,Visuals!$I$31)</c:f>
              <c:numCache>
                <c:formatCode>0%</c:formatCode>
                <c:ptCount val="2"/>
                <c:pt idx="0">
                  <c:v>0.88208049610677897</c:v>
                </c:pt>
                <c:pt idx="1">
                  <c:v>0.11791950389322101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(Visuals!$I$28,Visuals!$I$30)</c15:f>
                <c15:dlblRangeCache>
                  <c:ptCount val="2"/>
                  <c:pt idx="0">
                    <c:v>39min</c:v>
                  </c:pt>
                  <c:pt idx="1">
                    <c:v>5min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B2FA-40C5-A44D-AF39C84AC3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FC5-506C-2C99-402A-28FC479A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9CAA-DC4F-DAE5-6A7F-5B5CFBD3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4787-97C0-82C2-8870-69EABC93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DB76-5C2D-F897-454F-6E2EE488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C646-7DD5-B800-7C91-95BA106D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2734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52AF-5C6A-B1EA-CB2F-D974F936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680C3-2A4F-3B92-8F86-0C3CB2862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9C11-474B-4DAF-53B8-9C451A7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265C-A420-7B19-2F2B-1AFB15A2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33DA-8F4F-A681-48C7-930DFE6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806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510EC-CCE3-FB05-D101-F52FB31C9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BEA5A-EDA8-34B5-0FD9-76E8BC49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6498-C4A3-E2A7-2DF3-E40A5691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25B5-CAE1-EC35-F8CF-004B8544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68E5-1B6C-6445-3474-308C8127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95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7364-2585-E588-6653-51D44F7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D788-B1A0-EA0B-AD07-5696730A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9D3C-5793-AF2D-4787-C4CA2DA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4E23-1E09-A1F3-2488-21819158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7D5D-84B1-5044-7757-FBBB4C07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71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4269-E642-7682-C10D-8D7141A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2E7AF-B09E-8958-5462-17003168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A2E2-7AA6-0C03-5A20-A637202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7A49-E8B3-8359-E670-80603C41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D227-5A59-0C6E-DCFC-4E5BF668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165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1865-3BAC-558D-0472-8ED86CA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F9A9-6708-295C-82CD-38432E42E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1660A-BB5B-1718-B011-428B97B1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1DC8-C3B3-B685-A957-AF29977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1282-D585-6202-7EF3-3F0E1C70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A1A2-73C3-B245-297C-628BF478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024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38C7-B335-D99E-D245-C78D43C0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BE109-4F35-93FA-FA03-4197BD1B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0F0D-3783-1DDC-5E78-03100777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65CC1-1D54-28C2-CF59-0D737A7C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F6A27-3D72-5432-645B-07993317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FD37F-2920-2D83-AC59-250290E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1DB3-A2CB-3ED8-D693-F005377D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58537-4FB1-1335-4007-7CBD3159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01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1E5-C68B-1BB4-273D-7EB6FA73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FAC19-B9FA-20E6-ED00-C26FB1D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EF8E-BCEB-1D84-43A7-1B7DF403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B9492-3EDC-052C-6E70-CB8AC59D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60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9D54E-EF92-5505-24B5-C90FED44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8F026-47FA-0283-D05F-4264520A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A0FA8-9D0F-30B6-D1F9-05D9C163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44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4F11-B960-E3EF-0CB5-54B4AECE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FA66-C74D-C4B3-AC3F-ADF2E5A5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CA012-2C3C-20F9-0A6C-D7D5E612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5D698-FD3B-5B49-A287-415C28DD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1E79-044F-F644-2B5C-246C8C72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99F5-5D3D-D5F7-C9D3-E88A6241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602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D7C5-0E3F-DCDB-671B-8C31F3D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D1118-2F4A-D114-AFA4-6B6DCA75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8219F-681F-7199-269F-6B448ED9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27DC-A66A-6A80-DD88-EC8FD27F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ECD9-4C59-5932-0108-3E99B2A6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A7D1-4753-E4CC-217D-6212C98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01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C998C-8306-D5AC-4E82-29558F0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5F0B-F724-0454-91F3-A8F7FD30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740A-6BE4-3E9D-7BAC-F2DCE99A1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8D95-4EE8-486E-B648-1151089DCEFD}" type="datetimeFigureOut">
              <a:rPr lang="en-AE" smtClean="0"/>
              <a:t>06/03/2024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D99C-D69F-F46E-80AA-BA8450B2C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9AD8-3968-3134-6C87-D90913EF0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4DBF-BDD9-4D09-B17F-86A33DEDF17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96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rhanetes/Hospital-Waiting-Time-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380">
              <a:srgbClr val="B5C7E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59564-0595-749B-CC58-4FF67BE175FD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Hospital Wait Time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8BAA-7A0D-39E8-C1D2-1B4156880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 -&gt; Absent Data</a:t>
            </a:r>
          </a:p>
          <a:p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-&gt; 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GitHub - birhanetes/Hospital-Waiting-Time-Analysis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6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7B489-C5BE-842C-37F3-A6CA03F9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Who is waiting the longest?</a:t>
            </a:r>
            <a:endParaRPr lang="en-AE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BBBFC-6D5A-0959-7F59-458DF7BA0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485224"/>
              </p:ext>
            </p:extLst>
          </p:nvPr>
        </p:nvGraphicFramePr>
        <p:xfrm>
          <a:off x="1041729" y="2112579"/>
          <a:ext cx="10132483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8F8C0F3-8437-FDFF-51AE-CC3DCDAA8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011243"/>
              </p:ext>
            </p:extLst>
          </p:nvPr>
        </p:nvGraphicFramePr>
        <p:xfrm>
          <a:off x="490083" y="2112088"/>
          <a:ext cx="8358641" cy="419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9816E3-543D-BA39-79CC-6C6912EBCCF7}"/>
              </a:ext>
            </a:extLst>
          </p:cNvPr>
          <p:cNvSpPr txBox="1"/>
          <p:nvPr/>
        </p:nvSpPr>
        <p:spPr>
          <a:xfrm>
            <a:off x="8953499" y="2543175"/>
            <a:ext cx="256222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Financial Class</a:t>
            </a:r>
            <a:endParaRPr lang="en-US" dirty="0"/>
          </a:p>
          <a:p>
            <a:endParaRPr lang="en-US" dirty="0"/>
          </a:p>
          <a:p>
            <a:r>
              <a:rPr lang="en-AE" dirty="0"/>
              <a:t>From the ana</a:t>
            </a:r>
            <a:r>
              <a:rPr lang="en-US" dirty="0"/>
              <a:t>l</a:t>
            </a:r>
            <a:r>
              <a:rPr lang="en-AE" dirty="0"/>
              <a:t>ysis, financi</a:t>
            </a:r>
            <a:r>
              <a:rPr lang="en-US" dirty="0"/>
              <a:t>al</a:t>
            </a:r>
            <a:r>
              <a:rPr lang="en-AE" dirty="0"/>
              <a:t> class doesn’t significantly change the waiting time, despite the Medicare takes the longest process time. We  don’t have enough patients to conclude t</a:t>
            </a:r>
            <a:r>
              <a:rPr lang="en-US" dirty="0"/>
              <a:t>ha</a:t>
            </a:r>
            <a:r>
              <a:rPr lang="en-AE" dirty="0"/>
              <a:t>t it is a major factor.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677883-24E8-A13D-AB42-D310F78C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535" y="921043"/>
            <a:ext cx="4611803" cy="202577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Days of Week Are Affected?</a:t>
            </a:r>
            <a:endParaRPr lang="en-AE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29582E-68BF-9743-9DCC-95C107376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0959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2EEC517-B2CB-680D-5BC2-9D4315DC44B2}"/>
              </a:ext>
            </a:extLst>
          </p:cNvPr>
          <p:cNvSpPr/>
          <p:nvPr/>
        </p:nvSpPr>
        <p:spPr>
          <a:xfrm>
            <a:off x="838201" y="2754199"/>
            <a:ext cx="2701230" cy="2587211"/>
          </a:xfrm>
          <a:prstGeom prst="ellipse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>
                <a:latin typeface="Arial Black" panose="020B0A04020102020204" pitchFamily="34" charset="0"/>
              </a:rPr>
              <a:t>44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Minutes</a:t>
            </a:r>
            <a:endParaRPr lang="en-AE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F4F13-A085-805A-85A9-B537D87921F8}"/>
              </a:ext>
            </a:extLst>
          </p:cNvPr>
          <p:cNvSpPr txBox="1"/>
          <p:nvPr/>
        </p:nvSpPr>
        <p:spPr>
          <a:xfrm>
            <a:off x="1067148" y="5425147"/>
            <a:ext cx="270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Waiting Time</a:t>
            </a:r>
            <a:endParaRPr lang="en-A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7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034-C2DC-2851-2A41-9DFFA3C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wait times affected with busy period?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DE9560-3A27-16F5-DD91-B2C6E2572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71989"/>
              </p:ext>
            </p:extLst>
          </p:nvPr>
        </p:nvGraphicFramePr>
        <p:xfrm>
          <a:off x="2790825" y="1825625"/>
          <a:ext cx="856297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E65773-D661-3F87-594C-86DB35763A7B}"/>
              </a:ext>
            </a:extLst>
          </p:cNvPr>
          <p:cNvSpPr txBox="1"/>
          <p:nvPr/>
        </p:nvSpPr>
        <p:spPr>
          <a:xfrm>
            <a:off x="533399" y="2724150"/>
            <a:ext cx="1724025" cy="258532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Lack of Staffing</a:t>
            </a:r>
          </a:p>
          <a:p>
            <a:endParaRPr lang="en-US" dirty="0"/>
          </a:p>
          <a:p>
            <a:r>
              <a:rPr lang="en-US" dirty="0"/>
              <a:t>We may want to look at ensuring enough number of staffs at the appropriate hours.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703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380">
              <a:srgbClr val="B5C7E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B4C4-C447-9CC9-7D13-A1899DC8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do we need staff?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B7E6F1-3CB4-9B63-2E15-88E90CE4E525}"/>
              </a:ext>
            </a:extLst>
          </p:cNvPr>
          <p:cNvSpPr txBox="1"/>
          <p:nvPr/>
        </p:nvSpPr>
        <p:spPr>
          <a:xfrm>
            <a:off x="761840" y="2551176"/>
            <a:ext cx="3695860" cy="25637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Staff Breakdown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wait time to see a doctor is limited by the number of doctors. Thus, we should focus on a medical staff.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1BDBE-FBB8-FB37-BAE7-EB4A2DB55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22250"/>
              </p:ext>
            </p:extLst>
          </p:nvPr>
        </p:nvGraphicFramePr>
        <p:xfrm>
          <a:off x="5114925" y="771753"/>
          <a:ext cx="6301983" cy="531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27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AC0AC-D8FC-3886-0571-8B033C7D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 panose="020B0A04020102020204" pitchFamily="34" charset="0"/>
              </a:rPr>
              <a:t>Summary</a:t>
            </a:r>
            <a:endParaRPr lang="en-AE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953-386B-7670-09B0-12F8B511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analysis, there may be a possibility to add more medical staff during the rush period.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Actions: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if it makes financial sense to add medical staff during the morning hours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if the pre and post consultation times are trending positively &amp; negatively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0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Who is waiting the longest?</vt:lpstr>
      <vt:lpstr>What Days of Week Are Affected?</vt:lpstr>
      <vt:lpstr>Are wait times affected with busy period?</vt:lpstr>
      <vt:lpstr>Where do we need staff?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Birhane Haile Tesfagergis(C00333740)</dc:creator>
  <cp:lastModifiedBy>Birhane Haile Tesfagergis(C00333740)</cp:lastModifiedBy>
  <cp:revision>5</cp:revision>
  <dcterms:created xsi:type="dcterms:W3CDTF">2023-10-26T12:43:29Z</dcterms:created>
  <dcterms:modified xsi:type="dcterms:W3CDTF">2024-03-07T04:51:43Z</dcterms:modified>
</cp:coreProperties>
</file>