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8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4" r:id="rId18"/>
    <p:sldId id="272" r:id="rId19"/>
    <p:sldId id="273" r:id="rId20"/>
    <p:sldId id="274" r:id="rId21"/>
    <p:sldId id="275" r:id="rId22"/>
    <p:sldId id="276" r:id="rId23"/>
    <p:sldId id="285" r:id="rId24"/>
    <p:sldId id="287" r:id="rId25"/>
    <p:sldId id="286" r:id="rId26"/>
    <p:sldId id="288" r:id="rId27"/>
    <p:sldId id="289" r:id="rId28"/>
    <p:sldId id="290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1" autoAdjust="0"/>
    <p:restoredTop sz="62366" autoAdjust="0"/>
  </p:normalViewPr>
  <p:slideViewPr>
    <p:cSldViewPr>
      <p:cViewPr varScale="1">
        <p:scale>
          <a:sx n="55" d="100"/>
          <a:sy n="55" d="100"/>
        </p:scale>
        <p:origin x="2491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82791-3CCF-4FF1-AE83-92ADEF1CF1DD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12518-0E79-48B6-8D07-E43766AA9E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2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Türkçe karakterler de kabul</a:t>
            </a:r>
            <a:r>
              <a:rPr lang="tr-TR" baseline="0" dirty="0" smtClean="0"/>
              <a:t> eder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7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// x = 2.0</a:t>
            </a:r>
          </a:p>
          <a:p>
            <a:r>
              <a:rPr lang="en-US" dirty="0" smtClean="0"/>
              <a:t>// y = 1.0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1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x’s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:</a:t>
            </a:r>
            <a:r>
              <a:rPr lang="tr-TR" baseline="0" dirty="0" smtClean="0"/>
              <a:t> 1</a:t>
            </a:r>
          </a:p>
          <a:p>
            <a:r>
              <a:rPr lang="tr-TR" dirty="0" err="1" smtClean="0"/>
              <a:t>x's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: 0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7.0</a:t>
            </a:r>
          </a:p>
          <a:p>
            <a:r>
              <a:rPr lang="tr-TR" dirty="0" smtClean="0"/>
              <a:t>3.5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21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1.5</a:t>
            </a:r>
          </a:p>
          <a:p>
            <a:r>
              <a:rPr lang="en-US" dirty="0" smtClean="0"/>
              <a:t>1.0</a:t>
            </a:r>
          </a:p>
          <a:p>
            <a:r>
              <a:rPr lang="en-US" dirty="0" smtClean="0"/>
              <a:t>1.5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1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F in değeri çıktı da 144.0 </a:t>
            </a:r>
            <a:r>
              <a:rPr lang="tr-TR" dirty="0" err="1" smtClean="0"/>
              <a:t>olcak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</a:p>
          <a:p>
            <a:r>
              <a:rPr lang="en-US" dirty="0" smtClean="0"/>
              <a:t>IC possible loss of precision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IC possible loss of precision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IC possible loss of precision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36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I've received an </a:t>
            </a:r>
            <a:r>
              <a:rPr lang="en-US" dirty="0" err="1" smtClean="0"/>
              <a:t>int</a:t>
            </a:r>
            <a:r>
              <a:rPr lang="en-US" dirty="0" smtClean="0"/>
              <a:t> of value 126</a:t>
            </a:r>
          </a:p>
          <a:p>
            <a:endParaRPr lang="en-US" dirty="0" smtClean="0"/>
          </a:p>
          <a:p>
            <a:r>
              <a:rPr lang="en-US" dirty="0" smtClean="0"/>
              <a:t>I've received a byte of value 126</a:t>
            </a:r>
          </a:p>
          <a:p>
            <a:endParaRPr lang="en-US" dirty="0" smtClean="0"/>
          </a:p>
          <a:p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fonksiyon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aciksa</a:t>
            </a:r>
            <a:r>
              <a:rPr lang="en-US" baseline="0" dirty="0" smtClean="0"/>
              <a:t> byte </a:t>
            </a:r>
            <a:r>
              <a:rPr lang="en-US" baseline="0" dirty="0" err="1" smtClean="0"/>
              <a:t>cagrilir</a:t>
            </a:r>
            <a:r>
              <a:rPr lang="en-US" baseline="0" dirty="0" smtClean="0"/>
              <a:t>.</a:t>
            </a:r>
            <a:endParaRPr lang="tr-TR" baseline="0" dirty="0" smtClean="0"/>
          </a:p>
          <a:p>
            <a:endParaRPr lang="tr-TR" baseline="0" dirty="0" smtClean="0"/>
          </a:p>
          <a:p>
            <a:pPr algn="just"/>
            <a:r>
              <a:rPr lang="tr-TR" baseline="0" dirty="0" err="1" smtClean="0"/>
              <a:t>Byte</a:t>
            </a:r>
            <a:r>
              <a:rPr lang="tr-TR" baseline="0" dirty="0" smtClean="0"/>
              <a:t> ve </a:t>
            </a:r>
            <a:r>
              <a:rPr lang="tr-TR" baseline="0" dirty="0" err="1" smtClean="0"/>
              <a:t>long</a:t>
            </a:r>
            <a:r>
              <a:rPr lang="tr-TR" baseline="0" dirty="0" smtClean="0"/>
              <a:t> olsa en yakını mı çağırır? bak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34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I've received an </a:t>
            </a:r>
            <a:r>
              <a:rPr lang="en-US" dirty="0" err="1" smtClean="0"/>
              <a:t>int</a:t>
            </a:r>
            <a:r>
              <a:rPr lang="en-US" dirty="0" smtClean="0"/>
              <a:t> of value 65</a:t>
            </a:r>
          </a:p>
          <a:p>
            <a:endParaRPr lang="en-US" dirty="0" smtClean="0"/>
          </a:p>
          <a:p>
            <a:r>
              <a:rPr lang="en-US" dirty="0" err="1" smtClean="0"/>
              <a:t>Hata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OZET KURAL:</a:t>
            </a:r>
          </a:p>
          <a:p>
            <a:endParaRPr lang="en-US" dirty="0" smtClean="0"/>
          </a:p>
          <a:p>
            <a:r>
              <a:rPr lang="en-US" dirty="0" err="1" smtClean="0"/>
              <a:t>soldaki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kapsamli</a:t>
            </a:r>
            <a:r>
              <a:rPr lang="en-US" dirty="0" smtClean="0"/>
              <a:t> </a:t>
            </a:r>
            <a:r>
              <a:rPr lang="en-US" dirty="0" err="1" smtClean="0"/>
              <a:t>olunca</a:t>
            </a:r>
            <a:r>
              <a:rPr lang="en-US" dirty="0" smtClean="0"/>
              <a:t> (</a:t>
            </a:r>
            <a:r>
              <a:rPr lang="en-US" dirty="0" err="1" smtClean="0"/>
              <a:t>agacta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yukarda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) </a:t>
            </a:r>
            <a:r>
              <a:rPr lang="en-US" dirty="0" err="1" smtClean="0"/>
              <a:t>sorun</a:t>
            </a:r>
            <a:r>
              <a:rPr lang="en-US" dirty="0" smtClean="0"/>
              <a:t> </a:t>
            </a:r>
            <a:r>
              <a:rPr lang="en-US" dirty="0" err="1" smtClean="0"/>
              <a:t>yok</a:t>
            </a:r>
            <a:endParaRPr lang="en-US" dirty="0" smtClean="0"/>
          </a:p>
          <a:p>
            <a:r>
              <a:rPr lang="en-US" dirty="0" err="1" smtClean="0"/>
              <a:t>sagdaki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kapsamli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 (</a:t>
            </a:r>
            <a:r>
              <a:rPr lang="en-US" dirty="0" err="1" smtClean="0"/>
              <a:t>agacta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asagida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) cast 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12518-0E79-48B6-8D07-E43766AA9EE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4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CC6C-AFBB-48D2-9B4F-DB045B719E31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CC6C-AFBB-48D2-9B4F-DB045B719E31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0DEAF-1DC9-43CD-A5A2-A54057E4A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1560" y="1484784"/>
            <a:ext cx="7772400" cy="1470025"/>
          </a:xfrm>
        </p:spPr>
        <p:txBody>
          <a:bodyPr/>
          <a:lstStyle/>
          <a:p>
            <a:r>
              <a:rPr lang="en-US" dirty="0" smtClean="0"/>
              <a:t>Types, Variables and Operators</a:t>
            </a:r>
            <a:endParaRPr lang="tr-TR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3568" y="3861048"/>
            <a:ext cx="7920037" cy="2514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200" dirty="0">
                <a:solidFill>
                  <a:schemeClr val="tx1">
                    <a:tint val="75000"/>
                  </a:schemeClr>
                </a:solidFill>
              </a:rPr>
              <a:t>Computer Engineering Department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Java Course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Prof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. Dr.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Ahmet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Sayar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Kocaeli </a:t>
            </a:r>
            <a:r>
              <a:rPr lang="tr-TR" sz="2400" dirty="0" err="1">
                <a:solidFill>
                  <a:schemeClr val="tx1">
                    <a:tint val="75000"/>
                  </a:schemeClr>
                </a:solidFill>
              </a:rPr>
              <a:t>University</a:t>
            </a: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– </a:t>
            </a:r>
            <a:r>
              <a:rPr lang="tr-TR" sz="2400" dirty="0" smtClean="0">
                <a:solidFill>
                  <a:schemeClr val="tx1">
                    <a:tint val="75000"/>
                  </a:schemeClr>
                </a:solidFill>
              </a:rPr>
              <a:t>Fall </a:t>
            </a:r>
            <a:r>
              <a:rPr lang="tr-TR" sz="2400" dirty="0" smtClean="0">
                <a:solidFill>
                  <a:schemeClr val="tx1">
                    <a:tint val="75000"/>
                  </a:schemeClr>
                </a:solidFill>
              </a:rPr>
              <a:t>2021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Symbols that perform simple computations</a:t>
            </a:r>
          </a:p>
          <a:p>
            <a:r>
              <a:rPr lang="en-US" dirty="0" smtClean="0"/>
              <a:t>Assignment: =</a:t>
            </a:r>
          </a:p>
          <a:p>
            <a:r>
              <a:rPr lang="en-US" dirty="0" smtClean="0"/>
              <a:t>Addition: +</a:t>
            </a:r>
          </a:p>
          <a:p>
            <a:r>
              <a:rPr lang="en-US" dirty="0" smtClean="0"/>
              <a:t>Subtraction: -</a:t>
            </a:r>
          </a:p>
          <a:p>
            <a:r>
              <a:rPr lang="en-US" dirty="0" smtClean="0"/>
              <a:t>Multiplication: *</a:t>
            </a:r>
          </a:p>
          <a:p>
            <a:r>
              <a:rPr lang="en-US" dirty="0" smtClean="0"/>
              <a:t>Division: /</a:t>
            </a:r>
          </a:p>
          <a:p>
            <a:r>
              <a:rPr lang="en-US" dirty="0" smtClean="0"/>
              <a:t>Mod: 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Operations</a:t>
            </a:r>
            <a:r>
              <a:rPr lang="tr-TR" dirty="0" smtClean="0"/>
              <a:t> - </a:t>
            </a:r>
            <a:r>
              <a:rPr lang="tr-TR" dirty="0" err="1" smtClean="0"/>
              <a:t>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Follows standard math rules:</a:t>
            </a:r>
          </a:p>
          <a:p>
            <a:pPr lvl="1"/>
            <a:r>
              <a:rPr lang="en-US" dirty="0" smtClean="0"/>
              <a:t>Parentheses</a:t>
            </a:r>
          </a:p>
          <a:p>
            <a:pPr lvl="1"/>
            <a:r>
              <a:rPr lang="en-US" dirty="0" smtClean="0"/>
              <a:t>Multiplication and division</a:t>
            </a:r>
          </a:p>
          <a:p>
            <a:pPr lvl="1"/>
            <a:r>
              <a:rPr lang="en-US" dirty="0" smtClean="0"/>
              <a:t>Addition and subtraction</a:t>
            </a:r>
          </a:p>
          <a:p>
            <a:pPr lvl="1"/>
            <a:endParaRPr lang="en-US" dirty="0" smtClean="0"/>
          </a:p>
          <a:p>
            <a:pPr lvl="1"/>
            <a:r>
              <a:rPr lang="fr-FR" dirty="0" smtClean="0"/>
              <a:t>double x = 3 / 2 + 1; </a:t>
            </a:r>
            <a:endParaRPr lang="tr-TR" dirty="0" smtClean="0"/>
          </a:p>
          <a:p>
            <a:pPr lvl="2"/>
            <a:r>
              <a:rPr lang="tr-TR" dirty="0" err="1" smtClean="0"/>
              <a:t>System.out.println</a:t>
            </a:r>
            <a:r>
              <a:rPr lang="tr-TR" dirty="0" smtClean="0"/>
              <a:t>(‘’x = ’’+x);</a:t>
            </a:r>
          </a:p>
          <a:p>
            <a:pPr lvl="1"/>
            <a:r>
              <a:rPr lang="en-US" dirty="0" smtClean="0"/>
              <a:t>double y = 3 / (2 + 1); </a:t>
            </a:r>
            <a:endParaRPr lang="tr-TR" dirty="0" smtClean="0"/>
          </a:p>
          <a:p>
            <a:pPr lvl="2"/>
            <a:r>
              <a:rPr lang="tr-TR" dirty="0" err="1"/>
              <a:t>System.out.println</a:t>
            </a:r>
            <a:r>
              <a:rPr lang="tr-TR" dirty="0" smtClean="0"/>
              <a:t>(‘’y = ’’+y);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Operations – Cont.</a:t>
            </a:r>
            <a:endParaRPr lang="en-US" dirty="0" smtClean="0">
              <a:latin typeface="Arial" charset="0"/>
            </a:endParaRPr>
          </a:p>
        </p:txBody>
      </p:sp>
      <p:pic>
        <p:nvPicPr>
          <p:cNvPr id="50179" name="Picture 4" descr="F:\macdata\Graphics\prenhall\ph448_savich_Don'tdel\jpeg\ch02\fg02_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288" y="2133600"/>
            <a:ext cx="7337425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Operations – Cont.</a:t>
            </a:r>
            <a:endParaRPr lang="en-US" dirty="0" smtClean="0">
              <a:latin typeface="Arial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The </a:t>
            </a:r>
            <a:r>
              <a:rPr lang="en-US" sz="2800" i="1" dirty="0" smtClean="0">
                <a:latin typeface="Arial" charset="0"/>
              </a:rPr>
              <a:t>binary</a:t>
            </a:r>
            <a:r>
              <a:rPr lang="en-US" sz="2800" dirty="0" smtClean="0">
                <a:latin typeface="Arial" charset="0"/>
              </a:rPr>
              <a:t> arithmetic operators </a:t>
            </a:r>
            <a:r>
              <a:rPr lang="en-US" sz="2000" dirty="0" smtClean="0">
                <a:latin typeface="Courier New" pitchFamily="49" charset="0"/>
              </a:rPr>
              <a:t>*</a:t>
            </a:r>
            <a:r>
              <a:rPr lang="en-US" sz="2800" dirty="0" smtClean="0">
                <a:latin typeface="Arial" charset="0"/>
              </a:rPr>
              <a:t>, </a:t>
            </a:r>
            <a:r>
              <a:rPr lang="en-US" sz="2000" dirty="0" smtClean="0">
                <a:latin typeface="Courier New" pitchFamily="49" charset="0"/>
              </a:rPr>
              <a:t>/</a:t>
            </a:r>
            <a:r>
              <a:rPr lang="en-US" sz="2800" dirty="0" smtClean="0">
                <a:latin typeface="Arial" charset="0"/>
              </a:rPr>
              <a:t>, and 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800" dirty="0" smtClean="0">
                <a:latin typeface="Arial" charset="0"/>
              </a:rPr>
              <a:t>, have </a:t>
            </a:r>
            <a:r>
              <a:rPr lang="en-US" sz="2800" i="1" dirty="0" smtClean="0">
                <a:latin typeface="Arial" charset="0"/>
              </a:rPr>
              <a:t>lower precedence </a:t>
            </a:r>
            <a:r>
              <a:rPr lang="en-US" sz="2800" dirty="0" smtClean="0">
                <a:latin typeface="Arial" charset="0"/>
              </a:rPr>
              <a:t>than the </a:t>
            </a:r>
            <a:r>
              <a:rPr lang="en-US" sz="2800" i="1" dirty="0" smtClean="0">
                <a:latin typeface="Arial" charset="0"/>
              </a:rPr>
              <a:t>unary</a:t>
            </a:r>
            <a:r>
              <a:rPr lang="en-US" sz="2800" dirty="0" smtClean="0">
                <a:latin typeface="Arial" charset="0"/>
              </a:rPr>
              <a:t> operators </a:t>
            </a:r>
            <a:r>
              <a:rPr lang="en-US" sz="2000" dirty="0" smtClean="0">
                <a:latin typeface="Courier New" pitchFamily="49" charset="0"/>
              </a:rPr>
              <a:t>++</a:t>
            </a:r>
            <a:r>
              <a:rPr lang="en-US" sz="2800" dirty="0" smtClean="0">
                <a:latin typeface="Arial" charset="0"/>
              </a:rPr>
              <a:t>, </a:t>
            </a:r>
            <a:r>
              <a:rPr lang="en-US" sz="2000" dirty="0" smtClean="0">
                <a:latin typeface="Courier New" pitchFamily="49" charset="0"/>
              </a:rPr>
              <a:t>--</a:t>
            </a:r>
            <a:r>
              <a:rPr lang="en-US" sz="2800" dirty="0" smtClean="0">
                <a:latin typeface="Arial" charset="0"/>
              </a:rPr>
              <a:t>, and </a:t>
            </a:r>
            <a:r>
              <a:rPr lang="en-US" sz="2000" dirty="0" smtClean="0">
                <a:latin typeface="Courier New" pitchFamily="49" charset="0"/>
              </a:rPr>
              <a:t>!</a:t>
            </a:r>
            <a:r>
              <a:rPr lang="en-US" sz="2800" dirty="0" smtClean="0">
                <a:latin typeface="Arial" charset="0"/>
              </a:rPr>
              <a:t>, but have </a:t>
            </a:r>
            <a:r>
              <a:rPr lang="en-US" sz="2800" i="1" dirty="0" smtClean="0">
                <a:latin typeface="Arial" charset="0"/>
              </a:rPr>
              <a:t>higher precedence</a:t>
            </a:r>
            <a:r>
              <a:rPr lang="en-US" sz="2800" dirty="0" smtClean="0">
                <a:latin typeface="Arial" charset="0"/>
              </a:rPr>
              <a:t> than the binary arithmetic operators </a:t>
            </a:r>
            <a:r>
              <a:rPr lang="en-US" sz="2000" dirty="0" smtClean="0">
                <a:latin typeface="Courier New" pitchFamily="49" charset="0"/>
              </a:rPr>
              <a:t>+</a:t>
            </a:r>
            <a:r>
              <a:rPr lang="en-US" sz="2800" dirty="0" smtClean="0">
                <a:latin typeface="Arial" charset="0"/>
              </a:rPr>
              <a:t> and </a:t>
            </a:r>
            <a:r>
              <a:rPr lang="en-US" sz="2000" dirty="0" smtClean="0">
                <a:latin typeface="Courier New" pitchFamily="49" charset="0"/>
              </a:rPr>
              <a:t>-</a:t>
            </a:r>
            <a:r>
              <a:rPr lang="en-US" sz="2800" dirty="0" smtClean="0">
                <a:latin typeface="Arial" charset="0"/>
              </a:rPr>
              <a:t>.</a:t>
            </a:r>
            <a:endParaRPr lang="en-US" sz="2000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When binary operators have equal precedence, the operator on the left acts before the operator(s) on the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Sample Expressions</a:t>
            </a:r>
          </a:p>
        </p:txBody>
      </p:sp>
      <p:pic>
        <p:nvPicPr>
          <p:cNvPr id="53251" name="Picture 5" descr="F:\macdata\Graphics\prenhall\ph448_savich_Don'tdel\jpeg\ch02\fg02_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213" y="2209800"/>
            <a:ext cx="7646987" cy="36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4478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Increment (and Decrement) Operators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7772400" cy="4114800"/>
          </a:xfrm>
        </p:spPr>
        <p:txBody>
          <a:bodyPr/>
          <a:lstStyle/>
          <a:p>
            <a:r>
              <a:rPr lang="en-US" sz="2800" dirty="0" smtClean="0">
                <a:latin typeface="Arial" charset="0"/>
              </a:rPr>
              <a:t>Used to increase (or decrease) the value of a variable by 1</a:t>
            </a:r>
          </a:p>
          <a:p>
            <a:r>
              <a:rPr lang="en-US" sz="2800" dirty="0" smtClean="0">
                <a:latin typeface="Arial" charset="0"/>
              </a:rPr>
              <a:t>Easy to use, important to recognize</a:t>
            </a:r>
          </a:p>
          <a:p>
            <a:r>
              <a:rPr lang="en-US" sz="2800" dirty="0" smtClean="0">
                <a:latin typeface="Arial" charset="0"/>
              </a:rPr>
              <a:t>The increment operator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count++</a:t>
            </a:r>
            <a:r>
              <a:rPr lang="en-US" dirty="0" smtClean="0">
                <a:latin typeface="Arial" charset="0"/>
              </a:rPr>
              <a:t> </a:t>
            </a:r>
            <a:r>
              <a:rPr lang="tr-TR" dirty="0" smtClean="0">
                <a:latin typeface="Arial" charset="0"/>
              </a:rPr>
              <a:t>  </a:t>
            </a:r>
            <a:r>
              <a:rPr lang="en-US" dirty="0" smtClean="0">
                <a:latin typeface="Arial" charset="0"/>
              </a:rPr>
              <a:t>or</a:t>
            </a:r>
            <a:r>
              <a:rPr lang="tr-TR" dirty="0" smtClean="0">
                <a:latin typeface="Arial" charset="0"/>
              </a:rPr>
              <a:t>  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++count</a:t>
            </a:r>
            <a:endParaRPr lang="en-US" sz="2400" dirty="0" smtClean="0">
              <a:latin typeface="Courier New" pitchFamily="49" charset="0"/>
            </a:endParaRPr>
          </a:p>
          <a:p>
            <a:r>
              <a:rPr lang="en-US" sz="2800" dirty="0" smtClean="0">
                <a:latin typeface="Arial" charset="0"/>
              </a:rPr>
              <a:t>The decrement operator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count--</a:t>
            </a:r>
            <a:r>
              <a:rPr lang="en-US" dirty="0" smtClean="0">
                <a:latin typeface="Arial" charset="0"/>
              </a:rPr>
              <a:t> </a:t>
            </a:r>
            <a:r>
              <a:rPr lang="tr-TR" dirty="0" smtClean="0">
                <a:latin typeface="Arial" charset="0"/>
              </a:rPr>
              <a:t>  </a:t>
            </a:r>
            <a:r>
              <a:rPr lang="en-US" dirty="0" smtClean="0">
                <a:latin typeface="Arial" charset="0"/>
              </a:rPr>
              <a:t>or</a:t>
            </a:r>
            <a:r>
              <a:rPr lang="tr-TR" dirty="0" smtClean="0">
                <a:latin typeface="Arial" charset="0"/>
              </a:rPr>
              <a:t>  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--count</a:t>
            </a:r>
            <a:endParaRPr lang="en-US" sz="24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60020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Increment (and Decrement) Operators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657600"/>
          </a:xfrm>
        </p:spPr>
        <p:txBody>
          <a:bodyPr/>
          <a:lstStyle/>
          <a:p>
            <a:r>
              <a:rPr lang="tr-TR" sz="2800" dirty="0">
                <a:latin typeface="Arial" charset="0"/>
              </a:rPr>
              <a:t>E</a:t>
            </a:r>
            <a:r>
              <a:rPr lang="en-US" sz="2800" dirty="0" err="1" smtClean="0">
                <a:latin typeface="Arial" charset="0"/>
              </a:rPr>
              <a:t>quivalent</a:t>
            </a:r>
            <a:r>
              <a:rPr lang="en-US" sz="2800" dirty="0" smtClean="0">
                <a:latin typeface="Arial" charset="0"/>
              </a:rPr>
              <a:t> operations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count++;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++count;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count = count + 1;</a:t>
            </a:r>
            <a:endParaRPr lang="en-US" sz="24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count--;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--count;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count = count - 1;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int</a:t>
            </a:r>
            <a:r>
              <a:rPr lang="es-ES" dirty="0" smtClean="0"/>
              <a:t> k=0, y=0, x;</a:t>
            </a:r>
          </a:p>
          <a:p>
            <a:r>
              <a:rPr lang="es-ES" dirty="0" smtClean="0"/>
              <a:t>x = ++k-y;</a:t>
            </a:r>
          </a:p>
          <a:p>
            <a:r>
              <a:rPr lang="es-ES" dirty="0" err="1" smtClean="0"/>
              <a:t>System.out.println</a:t>
            </a:r>
            <a:r>
              <a:rPr lang="es-ES" dirty="0" smtClean="0"/>
              <a:t>("</a:t>
            </a:r>
            <a:r>
              <a:rPr lang="es-ES" dirty="0" err="1" smtClean="0"/>
              <a:t>x's</a:t>
            </a:r>
            <a:r>
              <a:rPr lang="es-ES" dirty="0" smtClean="0"/>
              <a:t> </a:t>
            </a:r>
            <a:r>
              <a:rPr lang="es-ES" dirty="0" err="1" smtClean="0"/>
              <a:t>value</a:t>
            </a:r>
            <a:r>
              <a:rPr lang="es-ES" dirty="0" smtClean="0"/>
              <a:t> : "+x);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int</a:t>
            </a:r>
            <a:r>
              <a:rPr lang="es-ES" dirty="0" smtClean="0"/>
              <a:t> k=0, y=0, x;</a:t>
            </a:r>
          </a:p>
          <a:p>
            <a:r>
              <a:rPr lang="es-ES" dirty="0" smtClean="0"/>
              <a:t>x = k++-y;</a:t>
            </a:r>
          </a:p>
          <a:p>
            <a:r>
              <a:rPr lang="es-ES" dirty="0" err="1" smtClean="0"/>
              <a:t>System.out.println</a:t>
            </a:r>
            <a:r>
              <a:rPr lang="es-ES" dirty="0" smtClean="0"/>
              <a:t>("</a:t>
            </a:r>
            <a:r>
              <a:rPr lang="es-ES" dirty="0" err="1" smtClean="0"/>
              <a:t>x's</a:t>
            </a:r>
            <a:r>
              <a:rPr lang="es-ES" dirty="0" smtClean="0"/>
              <a:t> </a:t>
            </a:r>
            <a:r>
              <a:rPr lang="es-ES" dirty="0" err="1" smtClean="0"/>
              <a:t>value</a:t>
            </a:r>
            <a:r>
              <a:rPr lang="es-ES" dirty="0" smtClean="0"/>
              <a:t> : "+x);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3716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" charset="0"/>
              </a:rPr>
              <a:t>Increment (and Decrement) Operators in Expressions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848600" cy="3962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charset="0"/>
              </a:rPr>
              <a:t>after executing</a:t>
            </a:r>
          </a:p>
          <a:p>
            <a:pPr lvl="1"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m = 4;</a:t>
            </a:r>
          </a:p>
          <a:p>
            <a:pPr lvl="1"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result = 3 * (++m)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result</a:t>
            </a:r>
            <a:r>
              <a:rPr lang="en-US" sz="2400" dirty="0" smtClean="0">
                <a:latin typeface="Arial" charset="0"/>
              </a:rPr>
              <a:t> has a value of </a:t>
            </a:r>
            <a:r>
              <a:rPr lang="en-US" sz="2400" dirty="0" smtClean="0">
                <a:latin typeface="Courier New" pitchFamily="49" charset="0"/>
              </a:rPr>
              <a:t>15</a:t>
            </a:r>
            <a:r>
              <a:rPr lang="en-US" sz="2400" dirty="0" smtClean="0">
                <a:latin typeface="Arial" charset="0"/>
              </a:rPr>
              <a:t> and </a:t>
            </a:r>
            <a:r>
              <a:rPr lang="en-US" sz="2400" dirty="0" smtClean="0">
                <a:latin typeface="Courier New" pitchFamily="49" charset="0"/>
              </a:rPr>
              <a:t>m</a:t>
            </a:r>
            <a:r>
              <a:rPr lang="en-US" sz="2400" dirty="0" smtClean="0">
                <a:latin typeface="Arial" charset="0"/>
              </a:rPr>
              <a:t> has a value of </a:t>
            </a:r>
            <a:r>
              <a:rPr lang="en-US" sz="2400" dirty="0" smtClean="0">
                <a:latin typeface="Courier New" pitchFamily="49" charset="0"/>
              </a:rPr>
              <a:t>5</a:t>
            </a:r>
          </a:p>
          <a:p>
            <a:r>
              <a:rPr lang="en-US" sz="2400" dirty="0" smtClean="0">
                <a:latin typeface="Arial" charset="0"/>
              </a:rPr>
              <a:t>after executing</a:t>
            </a:r>
          </a:p>
          <a:p>
            <a:pPr lvl="1"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m = 4;</a:t>
            </a:r>
          </a:p>
          <a:p>
            <a:pPr lvl="1"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result = 3 * (m++)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Arial" charset="0"/>
              </a:rPr>
              <a:t>result has a value of </a:t>
            </a:r>
            <a:r>
              <a:rPr lang="en-US" sz="2400" dirty="0" smtClean="0">
                <a:latin typeface="Courier New" pitchFamily="49" charset="0"/>
              </a:rPr>
              <a:t>12</a:t>
            </a:r>
            <a:r>
              <a:rPr lang="en-US" sz="2400" dirty="0" smtClean="0">
                <a:latin typeface="Arial" charset="0"/>
              </a:rPr>
              <a:t> and </a:t>
            </a:r>
            <a:r>
              <a:rPr lang="en-US" sz="2400" dirty="0" smtClean="0">
                <a:latin typeface="Courier New" pitchFamily="49" charset="0"/>
              </a:rPr>
              <a:t>m</a:t>
            </a:r>
            <a:r>
              <a:rPr lang="en-US" sz="2400" dirty="0" smtClean="0">
                <a:latin typeface="Arial" charset="0"/>
              </a:rPr>
              <a:t> has a value of </a:t>
            </a:r>
            <a:r>
              <a:rPr lang="en-US" sz="2400" dirty="0" smtClean="0">
                <a:latin typeface="Courier New" pitchFamily="49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code: operators and assignments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844825"/>
            <a:ext cx="4536504" cy="234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Kinds of values that can be stored and  manipulated</a:t>
            </a:r>
          </a:p>
          <a:p>
            <a:r>
              <a:rPr lang="en-US" b="1" dirty="0" err="1" smtClean="0"/>
              <a:t>boolean</a:t>
            </a:r>
            <a:r>
              <a:rPr lang="en-US" b="1" dirty="0" smtClean="0"/>
              <a:t>: Truth value (true or false).</a:t>
            </a:r>
          </a:p>
          <a:p>
            <a:r>
              <a:rPr lang="sv-SE" b="1" dirty="0" smtClean="0"/>
              <a:t>int: Integer (0, 1, -47).</a:t>
            </a:r>
          </a:p>
          <a:p>
            <a:r>
              <a:rPr lang="en-US" b="1" dirty="0" smtClean="0"/>
              <a:t>double: Real number (3.14, 1.0, -2.1).</a:t>
            </a:r>
          </a:p>
          <a:p>
            <a:r>
              <a:rPr lang="en-US" b="1" dirty="0" smtClean="0"/>
              <a:t>String: Text (“hello”, “example”).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220" y="260648"/>
            <a:ext cx="8295561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Division (“/”) operates differently on integers and on doubles!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double a = 5.0/2.0;                          // a = 2.5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b = 4/2;                                       // b = 2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c = 5/2;                                       // c = 2</a:t>
            </a:r>
          </a:p>
          <a:p>
            <a:pPr lvl="1"/>
            <a:r>
              <a:rPr lang="fr-FR" dirty="0" smtClean="0"/>
              <a:t>double d = 5/2;                              // d = 2.0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by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 = 2; 			// a = 2</a:t>
            </a:r>
          </a:p>
          <a:p>
            <a:r>
              <a:rPr lang="en-US" dirty="0" smtClean="0"/>
              <a:t>double  a = 2; 			// a = 2.0 (Implicit)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a = 18.7; 			// ERROR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 = (</a:t>
            </a:r>
            <a:r>
              <a:rPr lang="en-US" dirty="0" err="1" smtClean="0"/>
              <a:t>int</a:t>
            </a:r>
            <a:r>
              <a:rPr lang="en-US" dirty="0" smtClean="0"/>
              <a:t>)18.7; 		// a = 18</a:t>
            </a:r>
          </a:p>
          <a:p>
            <a:endParaRPr lang="en-US" dirty="0" smtClean="0"/>
          </a:p>
          <a:p>
            <a:r>
              <a:rPr lang="en-US" dirty="0" smtClean="0"/>
              <a:t>double a = 2/3; 			// a = 0.0</a:t>
            </a:r>
          </a:p>
          <a:p>
            <a:r>
              <a:rPr lang="en-US" dirty="0" smtClean="0"/>
              <a:t>double a = (double)2/3; 		// a = 0.6666…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by casting -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       double z = 3.0/2.0;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("===== "+z);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double t = 3/2;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("===== "+t);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double m = (double)3/2;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("===== "+m);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Types and Their Relations in a Tree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692696"/>
            <a:ext cx="3384376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r>
              <a:rPr lang="tr-TR" sz="2000" dirty="0" smtClean="0"/>
              <a:t>public class Casting {</a:t>
            </a:r>
            <a:endParaRPr lang="en-US" sz="2000" dirty="0" smtClean="0"/>
          </a:p>
          <a:p>
            <a:r>
              <a:rPr lang="tr-TR" sz="2000" dirty="0" smtClean="0"/>
              <a:t>  </a:t>
            </a:r>
            <a:r>
              <a:rPr lang="en-US" sz="2000" dirty="0" smtClean="0"/>
              <a:t>    </a:t>
            </a:r>
            <a:r>
              <a:rPr lang="tr-TR" sz="2000" dirty="0" smtClean="0"/>
              <a:t>public static void main(String[] args){</a:t>
            </a:r>
            <a:endParaRPr lang="en-US" sz="2000" dirty="0" smtClean="0"/>
          </a:p>
          <a:p>
            <a:r>
              <a:rPr lang="tr-TR" sz="2000" dirty="0" smtClean="0"/>
              <a:t>         </a:t>
            </a:r>
            <a:r>
              <a:rPr lang="en-US" sz="2000" dirty="0" smtClean="0"/>
              <a:t>  </a:t>
            </a:r>
            <a:r>
              <a:rPr lang="tr-TR" sz="2000" dirty="0" smtClean="0"/>
              <a:t> float a=12.5f;</a:t>
            </a:r>
            <a:endParaRPr lang="en-US" sz="2000" dirty="0" smtClean="0"/>
          </a:p>
          <a:p>
            <a:r>
              <a:rPr lang="tr-TR" sz="2000" dirty="0" smtClean="0"/>
              <a:t>     </a:t>
            </a:r>
            <a:r>
              <a:rPr lang="en-US" sz="2000" dirty="0" smtClean="0"/>
              <a:t>    </a:t>
            </a:r>
            <a:r>
              <a:rPr lang="tr-TR" sz="2000" dirty="0" smtClean="0"/>
              <a:t>   int i = (int) a;</a:t>
            </a:r>
            <a:endParaRPr lang="en-US" sz="2000" dirty="0" smtClean="0"/>
          </a:p>
          <a:p>
            <a:r>
              <a:rPr lang="tr-TR" sz="2000" dirty="0" smtClean="0"/>
              <a:t>     </a:t>
            </a:r>
            <a:r>
              <a:rPr lang="en-US" sz="2000" dirty="0" smtClean="0"/>
              <a:t>    </a:t>
            </a:r>
            <a:r>
              <a:rPr lang="tr-TR" sz="2000" dirty="0" smtClean="0"/>
              <a:t>   System.out.println("(int)12.5f==" + i);</a:t>
            </a:r>
            <a:endParaRPr lang="en-US" sz="2000" dirty="0" smtClean="0"/>
          </a:p>
          <a:p>
            <a:r>
              <a:rPr lang="tr-TR" sz="2000" dirty="0" smtClean="0"/>
              <a:t>      </a:t>
            </a:r>
            <a:r>
              <a:rPr lang="en-US" sz="2000" dirty="0" smtClean="0"/>
              <a:t>    </a:t>
            </a:r>
            <a:r>
              <a:rPr lang="tr-TR" sz="2000" dirty="0" smtClean="0"/>
              <a:t>   float f =  i;</a:t>
            </a:r>
            <a:endParaRPr lang="en-US" sz="2000" dirty="0" smtClean="0"/>
          </a:p>
          <a:p>
            <a:r>
              <a:rPr lang="tr-TR" sz="2000" dirty="0" smtClean="0"/>
              <a:t>     </a:t>
            </a:r>
            <a:r>
              <a:rPr lang="en-US" sz="2000" dirty="0" smtClean="0"/>
              <a:t>    </a:t>
            </a:r>
            <a:r>
              <a:rPr lang="tr-TR" sz="2000" dirty="0" smtClean="0"/>
              <a:t>   System.out.println("float değeri: " + f);</a:t>
            </a:r>
            <a:endParaRPr lang="en-US" sz="2000" dirty="0" smtClean="0"/>
          </a:p>
          <a:p>
            <a:r>
              <a:rPr lang="tr-TR" sz="2000" smtClean="0"/>
              <a:t>            f </a:t>
            </a:r>
            <a:r>
              <a:rPr lang="tr-TR" sz="2000" dirty="0" smtClean="0"/>
              <a:t>=f * i;</a:t>
            </a:r>
            <a:endParaRPr lang="en-US" sz="2000" dirty="0" smtClean="0"/>
          </a:p>
          <a:p>
            <a:r>
              <a:rPr lang="tr-TR" sz="2000" dirty="0" smtClean="0"/>
              <a:t>  </a:t>
            </a:r>
            <a:r>
              <a:rPr lang="en-US" sz="2000" dirty="0" smtClean="0"/>
              <a:t>    </a:t>
            </a:r>
            <a:r>
              <a:rPr lang="tr-TR" sz="2000" dirty="0" smtClean="0"/>
              <a:t>     System.out.println(</a:t>
            </a:r>
            <a:r>
              <a:rPr lang="en-US" sz="2000" dirty="0" smtClean="0"/>
              <a:t>f+</a:t>
            </a:r>
            <a:r>
              <a:rPr lang="tr-TR" sz="2000" dirty="0" smtClean="0"/>
              <a:t>"*" + i + "==" + f);</a:t>
            </a:r>
            <a:endParaRPr lang="en-US" sz="2000" dirty="0" smtClean="0"/>
          </a:p>
          <a:p>
            <a:r>
              <a:rPr lang="tr-TR" sz="2000" dirty="0" smtClean="0"/>
              <a:t> </a:t>
            </a:r>
            <a:r>
              <a:rPr lang="en-US" sz="2000" dirty="0" smtClean="0"/>
              <a:t>    </a:t>
            </a:r>
            <a:r>
              <a:rPr lang="tr-TR" sz="2000" dirty="0" smtClean="0"/>
              <a:t> }</a:t>
            </a:r>
            <a:endParaRPr lang="en-US" sz="2000" dirty="0" smtClean="0"/>
          </a:p>
          <a:p>
            <a:r>
              <a:rPr lang="tr-TR" sz="2000" dirty="0" smtClean="0"/>
              <a:t>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5373216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</a:rPr>
              <a:t>)12.5f==12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float </a:t>
            </a:r>
            <a:r>
              <a:rPr lang="en-US" sz="2000" b="1" dirty="0" err="1" smtClean="0">
                <a:solidFill>
                  <a:srgbClr val="FF0000"/>
                </a:solidFill>
              </a:rPr>
              <a:t>değeri</a:t>
            </a:r>
            <a:r>
              <a:rPr lang="en-US" sz="2000" b="1" dirty="0" smtClean="0">
                <a:solidFill>
                  <a:srgbClr val="FF0000"/>
                </a:solidFill>
              </a:rPr>
              <a:t>: 12.0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12.0*12==144.0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dirty="0" smtClean="0"/>
              <a:t>Which ones are correct?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785395"/>
          </a:xfrm>
        </p:spPr>
        <p:txBody>
          <a:bodyPr>
            <a:noAutofit/>
          </a:bodyPr>
          <a:lstStyle/>
          <a:p>
            <a:r>
              <a:rPr lang="tr-TR" sz="2400" dirty="0" smtClean="0"/>
              <a:t>float f = 2.34f;</a:t>
            </a:r>
            <a:endParaRPr lang="en-US" sz="2400" dirty="0" smtClean="0"/>
          </a:p>
          <a:p>
            <a:r>
              <a:rPr lang="tr-TR" sz="2400" dirty="0" smtClean="0"/>
              <a:t>double d = f;</a:t>
            </a:r>
            <a:endParaRPr lang="en-US" sz="2400" dirty="0" smtClean="0"/>
          </a:p>
          <a:p>
            <a:r>
              <a:rPr lang="tr-TR" sz="2400" dirty="0" smtClean="0"/>
              <a:t> </a:t>
            </a:r>
            <a:endParaRPr lang="en-US" sz="2400" dirty="0" smtClean="0"/>
          </a:p>
          <a:p>
            <a:r>
              <a:rPr lang="tr-TR" sz="2400" dirty="0" smtClean="0"/>
              <a:t> f=d;</a:t>
            </a:r>
            <a:endParaRPr lang="en-US" sz="2400" dirty="0" smtClean="0"/>
          </a:p>
          <a:p>
            <a:r>
              <a:rPr lang="tr-TR" sz="2400" dirty="0" smtClean="0"/>
              <a:t> d=f;</a:t>
            </a:r>
            <a:endParaRPr lang="en-US" sz="2400" dirty="0" smtClean="0"/>
          </a:p>
          <a:p>
            <a:r>
              <a:rPr lang="tr-TR" sz="2400" dirty="0" smtClean="0"/>
              <a:t>  </a:t>
            </a:r>
            <a:endParaRPr lang="en-US" sz="2400" dirty="0" smtClean="0"/>
          </a:p>
          <a:p>
            <a:r>
              <a:rPr lang="tr-TR" sz="2400" dirty="0" smtClean="0"/>
              <a:t> long a = 15878;</a:t>
            </a:r>
            <a:endParaRPr lang="en-US" sz="2400" dirty="0" smtClean="0"/>
          </a:p>
          <a:p>
            <a:r>
              <a:rPr lang="tr-TR" sz="2400" dirty="0" smtClean="0"/>
              <a:t> f = 1.1*a;</a:t>
            </a:r>
            <a:endParaRPr lang="en-US" sz="2400" dirty="0" smtClean="0"/>
          </a:p>
          <a:p>
            <a:r>
              <a:rPr lang="tr-TR" sz="2400" dirty="0" smtClean="0"/>
              <a:t>        </a:t>
            </a:r>
            <a:endParaRPr lang="en-US" sz="2400" dirty="0" smtClean="0"/>
          </a:p>
          <a:p>
            <a:r>
              <a:rPr lang="tr-TR" sz="2400" dirty="0" smtClean="0"/>
              <a:t> int a = 78;</a:t>
            </a:r>
            <a:endParaRPr lang="en-US" sz="2400" dirty="0" smtClean="0"/>
          </a:p>
          <a:p>
            <a:r>
              <a:rPr lang="tr-TR" sz="2400" dirty="0" smtClean="0"/>
              <a:t> long b = a*9876;</a:t>
            </a:r>
            <a:endParaRPr lang="en-US" sz="2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5184576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 byte a = 126;</a:t>
            </a:r>
            <a:endParaRPr lang="en-US" dirty="0" smtClean="0"/>
          </a:p>
          <a:p>
            <a:r>
              <a:rPr lang="tr-TR" dirty="0" smtClean="0"/>
              <a:t> int b = ++a;</a:t>
            </a:r>
            <a:endParaRPr lang="en-US" dirty="0" smtClean="0"/>
          </a:p>
          <a:p>
            <a:r>
              <a:rPr lang="tr-TR" dirty="0" smtClean="0"/>
              <a:t>  </a:t>
            </a:r>
            <a:endParaRPr lang="en-US" dirty="0" smtClean="0"/>
          </a:p>
          <a:p>
            <a:r>
              <a:rPr lang="en-US" dirty="0" smtClean="0"/>
              <a:t>byte a; </a:t>
            </a:r>
            <a:r>
              <a:rPr lang="en-US" dirty="0" err="1" smtClean="0"/>
              <a:t>int</a:t>
            </a:r>
            <a:r>
              <a:rPr lang="en-US" dirty="0" smtClean="0"/>
              <a:t> b;</a:t>
            </a:r>
            <a:r>
              <a:rPr lang="tr-TR" dirty="0" smtClean="0"/>
              <a:t>       </a:t>
            </a:r>
            <a:endParaRPr lang="en-US" dirty="0" smtClean="0"/>
          </a:p>
          <a:p>
            <a:r>
              <a:rPr lang="tr-TR" dirty="0" smtClean="0"/>
              <a:t>a=b;</a:t>
            </a:r>
            <a:endParaRPr lang="en-US" dirty="0" smtClean="0"/>
          </a:p>
          <a:p>
            <a:r>
              <a:rPr lang="tr-TR" dirty="0" smtClean="0"/>
              <a:t> </a:t>
            </a:r>
            <a:endParaRPr lang="en-US" dirty="0" smtClean="0"/>
          </a:p>
          <a:p>
            <a:r>
              <a:rPr lang="tr-TR" dirty="0" smtClean="0"/>
              <a:t> byte a = 1;</a:t>
            </a:r>
            <a:endParaRPr lang="en-US" dirty="0" smtClean="0"/>
          </a:p>
          <a:p>
            <a:r>
              <a:rPr lang="tr-TR" dirty="0" smtClean="0"/>
              <a:t> short b = a;</a:t>
            </a:r>
            <a:endParaRPr lang="en-US" dirty="0" smtClean="0"/>
          </a:p>
          <a:p>
            <a:r>
              <a:rPr lang="tr-TR" dirty="0" smtClean="0"/>
              <a:t>        </a:t>
            </a:r>
            <a:endParaRPr lang="en-US" dirty="0" smtClean="0"/>
          </a:p>
          <a:p>
            <a:r>
              <a:rPr lang="tr-TR" dirty="0" smtClean="0"/>
              <a:t> float f = 2.34f;</a:t>
            </a:r>
            <a:endParaRPr lang="en-US" dirty="0" smtClean="0"/>
          </a:p>
          <a:p>
            <a:r>
              <a:rPr lang="tr-TR" dirty="0" smtClean="0"/>
              <a:t> char c=65;</a:t>
            </a:r>
            <a:endParaRPr lang="en-US" dirty="0" smtClean="0"/>
          </a:p>
          <a:p>
            <a:r>
              <a:rPr lang="tr-TR" dirty="0" smtClean="0"/>
              <a:t> </a:t>
            </a:r>
            <a:endParaRPr lang="en-US" dirty="0" smtClean="0"/>
          </a:p>
          <a:p>
            <a:r>
              <a:rPr lang="fr-FR" dirty="0" smtClean="0"/>
              <a:t>double d;</a:t>
            </a:r>
          </a:p>
          <a:p>
            <a:r>
              <a:rPr lang="fr-FR" dirty="0" smtClean="0"/>
              <a:t>char c=65;</a:t>
            </a:r>
          </a:p>
          <a:p>
            <a:r>
              <a:rPr lang="fr-FR" dirty="0" smtClean="0"/>
              <a:t>d = c*f*1.5;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Autofit/>
          </a:bodyPr>
          <a:lstStyle/>
          <a:p>
            <a:r>
              <a:rPr lang="en-US" sz="2800" dirty="0" smtClean="0"/>
              <a:t>public class Casting_2 {</a:t>
            </a:r>
          </a:p>
          <a:p>
            <a:r>
              <a:rPr lang="en-US" sz="2800" dirty="0" smtClean="0"/>
              <a:t>    public static void main(String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[]) {</a:t>
            </a:r>
          </a:p>
          <a:p>
            <a:r>
              <a:rPr lang="en-US" sz="2800" dirty="0" smtClean="0"/>
              <a:t>		byte x = 126;</a:t>
            </a:r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 </a:t>
            </a:r>
            <a:r>
              <a:rPr lang="en-US" sz="2800" dirty="0" err="1" smtClean="0"/>
              <a:t>DoIt</a:t>
            </a:r>
            <a:r>
              <a:rPr lang="en-US" sz="2800" dirty="0" smtClean="0"/>
              <a:t>(x) );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	static String </a:t>
            </a:r>
            <a:r>
              <a:rPr lang="en-US" sz="2800" dirty="0" err="1" smtClean="0"/>
              <a:t>DoIt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a) {</a:t>
            </a:r>
          </a:p>
          <a:p>
            <a:r>
              <a:rPr lang="en-US" sz="2800" dirty="0" smtClean="0"/>
              <a:t>		return "I've received an </a:t>
            </a:r>
            <a:r>
              <a:rPr lang="en-US" sz="2800" dirty="0" err="1" smtClean="0"/>
              <a:t>int</a:t>
            </a:r>
            <a:r>
              <a:rPr lang="en-US" sz="2800" dirty="0" smtClean="0"/>
              <a:t> of value "+a;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	static String </a:t>
            </a:r>
            <a:r>
              <a:rPr lang="en-US" sz="2800" dirty="0" err="1" smtClean="0"/>
              <a:t>DoIt</a:t>
            </a:r>
            <a:r>
              <a:rPr lang="en-US" sz="2800" dirty="0" smtClean="0"/>
              <a:t>(byte a) {</a:t>
            </a:r>
          </a:p>
          <a:p>
            <a:r>
              <a:rPr lang="en-US" sz="2800" dirty="0" smtClean="0"/>
              <a:t>		return "I've received a byte of value "+a;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Autofit/>
          </a:bodyPr>
          <a:lstStyle/>
          <a:p>
            <a:r>
              <a:rPr lang="en-US" sz="2800" dirty="0" smtClean="0"/>
              <a:t>public class Casting_3 {</a:t>
            </a:r>
          </a:p>
          <a:p>
            <a:r>
              <a:rPr lang="en-US" sz="2800" dirty="0" smtClean="0"/>
              <a:t>     public static void main(String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[]) {</a:t>
            </a:r>
          </a:p>
          <a:p>
            <a:r>
              <a:rPr lang="en-US" sz="2800" dirty="0" smtClean="0"/>
              <a:t>		char x = 'A';</a:t>
            </a:r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 </a:t>
            </a:r>
            <a:r>
              <a:rPr lang="en-US" sz="2800" dirty="0" err="1" smtClean="0"/>
              <a:t>DoIt</a:t>
            </a:r>
            <a:r>
              <a:rPr lang="en-US" sz="2800" dirty="0" smtClean="0"/>
              <a:t>(x) );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	static String </a:t>
            </a:r>
            <a:r>
              <a:rPr lang="en-US" sz="2800" dirty="0" err="1" smtClean="0"/>
              <a:t>DoIt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a) {</a:t>
            </a:r>
          </a:p>
          <a:p>
            <a:r>
              <a:rPr lang="en-US" sz="2800" dirty="0" smtClean="0"/>
              <a:t>		return "I've received an </a:t>
            </a:r>
            <a:r>
              <a:rPr lang="en-US" sz="2800" dirty="0" err="1" smtClean="0"/>
              <a:t>int</a:t>
            </a:r>
            <a:r>
              <a:rPr lang="en-US" sz="2800" dirty="0" smtClean="0"/>
              <a:t> of value "+a;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	static String </a:t>
            </a:r>
            <a:r>
              <a:rPr lang="en-US" sz="2800" dirty="0" err="1" smtClean="0"/>
              <a:t>DoIt</a:t>
            </a:r>
            <a:r>
              <a:rPr lang="en-US" sz="2800" dirty="0" smtClean="0"/>
              <a:t>(byte a) {</a:t>
            </a:r>
          </a:p>
          <a:p>
            <a:r>
              <a:rPr lang="en-US" sz="2800" dirty="0" smtClean="0"/>
              <a:t>		return "I've received a byte of value "+a;</a:t>
            </a:r>
          </a:p>
          <a:p>
            <a:r>
              <a:rPr lang="en-US" sz="2800" dirty="0" smtClean="0"/>
              <a:t>	}</a:t>
            </a:r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Named location that stores a value of one particular type</a:t>
            </a:r>
          </a:p>
          <a:p>
            <a:r>
              <a:rPr lang="en-US" dirty="0" smtClean="0"/>
              <a:t>Form: </a:t>
            </a:r>
          </a:p>
          <a:p>
            <a:pPr marL="457200" lvl="1" indent="0">
              <a:buNone/>
            </a:pPr>
            <a:r>
              <a:rPr lang="tr-TR" b="1" i="1" dirty="0" smtClean="0"/>
              <a:t>   </a:t>
            </a:r>
            <a:r>
              <a:rPr lang="en-US" b="1" i="1" dirty="0" smtClean="0"/>
              <a:t>TYPE NAME;  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tr-TR" dirty="0" smtClean="0"/>
              <a:t>   </a:t>
            </a:r>
            <a:r>
              <a:rPr lang="en-US" dirty="0" smtClean="0"/>
              <a:t>String foo;</a:t>
            </a:r>
          </a:p>
          <a:p>
            <a:pPr marL="457200" lvl="1" indent="0">
              <a:buNone/>
            </a:pPr>
            <a:r>
              <a:rPr lang="tr-TR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>
                <a:latin typeface="Arial" charset="0"/>
              </a:rPr>
              <a:t>A variable must be declared before it is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Java Identifiers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Arial" charset="0"/>
              </a:rPr>
              <a:t>An </a:t>
            </a:r>
            <a:r>
              <a:rPr lang="en-US" sz="2800" i="1" dirty="0" smtClean="0">
                <a:latin typeface="Arial" charset="0"/>
              </a:rPr>
              <a:t>identifier</a:t>
            </a:r>
            <a:r>
              <a:rPr lang="en-US" sz="2800" dirty="0" smtClean="0">
                <a:latin typeface="Arial" charset="0"/>
              </a:rPr>
              <a:t> is a name, such as the name of a variable.</a:t>
            </a:r>
            <a:endParaRPr lang="tr-TR" sz="2800" dirty="0" smtClean="0">
              <a:latin typeface="Arial" charset="0"/>
            </a:endParaRPr>
          </a:p>
          <a:p>
            <a:r>
              <a:rPr lang="tr-TR" sz="2800" dirty="0" err="1" smtClean="0">
                <a:latin typeface="Arial" charset="0"/>
              </a:rPr>
              <a:t>Türkish</a:t>
            </a:r>
            <a:r>
              <a:rPr lang="tr-TR" sz="2800" dirty="0" smtClean="0">
                <a:latin typeface="Arial" charset="0"/>
              </a:rPr>
              <a:t> </a:t>
            </a:r>
            <a:r>
              <a:rPr lang="tr-TR" sz="2800" dirty="0" err="1" smtClean="0">
                <a:latin typeface="Arial" charset="0"/>
              </a:rPr>
              <a:t>characters</a:t>
            </a:r>
            <a:r>
              <a:rPr lang="tr-TR" sz="2800" dirty="0" smtClean="0">
                <a:latin typeface="Arial" charset="0"/>
              </a:rPr>
              <a:t> </a:t>
            </a:r>
            <a:r>
              <a:rPr lang="tr-TR" sz="2800" dirty="0" err="1" smtClean="0">
                <a:latin typeface="Arial" charset="0"/>
              </a:rPr>
              <a:t>are</a:t>
            </a:r>
            <a:r>
              <a:rPr lang="tr-TR" sz="2800" dirty="0" smtClean="0">
                <a:latin typeface="Arial" charset="0"/>
              </a:rPr>
              <a:t> ok</a:t>
            </a:r>
            <a:endParaRPr lang="en-US" sz="2800" dirty="0" smtClean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Identifiers may contain only</a:t>
            </a:r>
          </a:p>
          <a:p>
            <a:pPr lvl="1"/>
            <a:r>
              <a:rPr lang="en-US" sz="2400" dirty="0" smtClean="0">
                <a:latin typeface="Arial" charset="0"/>
              </a:rPr>
              <a:t>Letters</a:t>
            </a:r>
            <a:endParaRPr lang="tr-TR" sz="2400" dirty="0" smtClean="0">
              <a:latin typeface="Arial" charset="0"/>
            </a:endParaRPr>
          </a:p>
          <a:p>
            <a:pPr lvl="2"/>
            <a:r>
              <a:rPr lang="tr-TR" sz="2000" dirty="0">
                <a:latin typeface="Arial" charset="0"/>
              </a:rPr>
              <a:t>Not </a:t>
            </a:r>
            <a:r>
              <a:rPr lang="tr-TR" sz="2000" dirty="0" err="1">
                <a:latin typeface="Arial" charset="0"/>
              </a:rPr>
              <a:t>beginning</a:t>
            </a:r>
            <a:r>
              <a:rPr lang="tr-TR" sz="2000" dirty="0">
                <a:latin typeface="Arial" charset="0"/>
              </a:rPr>
              <a:t> </a:t>
            </a:r>
            <a:r>
              <a:rPr lang="tr-TR" sz="2000" dirty="0" err="1">
                <a:latin typeface="Arial" charset="0"/>
              </a:rPr>
              <a:t>with</a:t>
            </a:r>
            <a:r>
              <a:rPr lang="tr-TR" sz="2000" dirty="0">
                <a:latin typeface="Arial" charset="0"/>
              </a:rPr>
              <a:t> </a:t>
            </a:r>
            <a:r>
              <a:rPr lang="tr-TR" sz="2000" dirty="0" err="1">
                <a:latin typeface="Arial" charset="0"/>
              </a:rPr>
              <a:t>digit</a:t>
            </a:r>
            <a:endParaRPr lang="en-US" sz="2000" dirty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</a:rPr>
              <a:t>digits (0 through 9)</a:t>
            </a:r>
            <a:r>
              <a:rPr lang="tr-TR" sz="2400" dirty="0" smtClean="0">
                <a:latin typeface="Arial" charset="0"/>
              </a:rPr>
              <a:t> </a:t>
            </a:r>
          </a:p>
          <a:p>
            <a:pPr lvl="2"/>
            <a:r>
              <a:rPr lang="tr-TR" sz="2000" dirty="0" err="1" smtClean="0">
                <a:latin typeface="Arial" charset="0"/>
              </a:rPr>
              <a:t>Used</a:t>
            </a:r>
            <a:r>
              <a:rPr lang="tr-TR" sz="2000" dirty="0" smtClean="0">
                <a:latin typeface="Arial" charset="0"/>
              </a:rPr>
              <a:t> </a:t>
            </a:r>
            <a:r>
              <a:rPr lang="tr-TR" sz="2000" dirty="0" err="1" smtClean="0">
                <a:latin typeface="Arial" charset="0"/>
              </a:rPr>
              <a:t>only</a:t>
            </a:r>
            <a:r>
              <a:rPr lang="tr-TR" sz="2000" dirty="0" smtClean="0">
                <a:latin typeface="Arial" charset="0"/>
              </a:rPr>
              <a:t> </a:t>
            </a:r>
            <a:r>
              <a:rPr lang="tr-TR" sz="2000" dirty="0" err="1" smtClean="0">
                <a:latin typeface="Arial" charset="0"/>
              </a:rPr>
              <a:t>with</a:t>
            </a:r>
            <a:r>
              <a:rPr lang="tr-TR" sz="2000" dirty="0" smtClean="0">
                <a:latin typeface="Arial" charset="0"/>
              </a:rPr>
              <a:t> </a:t>
            </a:r>
            <a:r>
              <a:rPr lang="tr-TR" sz="2000" dirty="0" err="1" smtClean="0">
                <a:latin typeface="Arial" charset="0"/>
              </a:rPr>
              <a:t>with</a:t>
            </a:r>
            <a:r>
              <a:rPr lang="tr-TR" sz="2000" dirty="0" smtClean="0">
                <a:latin typeface="Arial" charset="0"/>
              </a:rPr>
              <a:t> </a:t>
            </a:r>
            <a:r>
              <a:rPr lang="tr-TR" sz="2000" dirty="0" err="1" smtClean="0">
                <a:latin typeface="Arial" charset="0"/>
              </a:rPr>
              <a:t>letters</a:t>
            </a:r>
            <a:endParaRPr lang="tr-TR" sz="2000" dirty="0" smtClean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</a:rPr>
              <a:t>the underscore character (_)</a:t>
            </a:r>
          </a:p>
          <a:p>
            <a:pPr lvl="1"/>
            <a:r>
              <a:rPr lang="en-US" sz="2400" dirty="0" smtClean="0">
                <a:latin typeface="Arial" charset="0"/>
              </a:rPr>
              <a:t>and the </a:t>
            </a:r>
            <a:r>
              <a:rPr lang="tr-TR" sz="2400" dirty="0" err="1" smtClean="0">
                <a:latin typeface="Arial" charset="0"/>
              </a:rPr>
              <a:t>currency</a:t>
            </a:r>
            <a:r>
              <a:rPr lang="tr-TR" sz="2400" dirty="0" smtClean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sign symbol</a:t>
            </a:r>
            <a:r>
              <a:rPr lang="tr-TR" sz="2400" dirty="0" smtClean="0">
                <a:latin typeface="Arial" charset="0"/>
              </a:rPr>
              <a:t>s</a:t>
            </a:r>
            <a:r>
              <a:rPr lang="en-US" sz="2400" dirty="0" smtClean="0">
                <a:latin typeface="Arial" charset="0"/>
              </a:rPr>
              <a:t> ($</a:t>
            </a:r>
            <a:r>
              <a:rPr lang="tr-TR" sz="2400" dirty="0">
                <a:latin typeface="Arial" charset="0"/>
              </a:rPr>
              <a:t>, £, €</a:t>
            </a:r>
            <a:r>
              <a:rPr lang="en-US" sz="2400" dirty="0" smtClean="0">
                <a:latin typeface="Arial" charset="0"/>
              </a:rPr>
              <a:t>) </a:t>
            </a:r>
            <a:endParaRPr lang="tr-TR" sz="2400" dirty="0" smtClean="0">
              <a:latin typeface="Arial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Arial" charset="0"/>
              </a:rPr>
              <a:t>	but the first character cannot be a digit.</a:t>
            </a:r>
            <a:endParaRPr lang="tr-TR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identifiers: Check their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k!34;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2dfg;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test1;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test23we;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_;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$;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@</a:t>
            </a:r>
            <a:r>
              <a:rPr lang="en-US" dirty="0" err="1" smtClean="0"/>
              <a:t>kl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$</a:t>
            </a:r>
            <a:r>
              <a:rPr lang="en-US" dirty="0" err="1" smtClean="0"/>
              <a:t>fg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k.t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k-t;</a:t>
            </a:r>
            <a:endParaRPr lang="tr-TR" dirty="0" smtClean="0"/>
          </a:p>
          <a:p>
            <a:r>
              <a:rPr lang="tr-TR" dirty="0" err="1"/>
              <a:t>i</a:t>
            </a:r>
            <a:r>
              <a:rPr lang="tr-TR" dirty="0" err="1" smtClean="0"/>
              <a:t>nt</a:t>
            </a:r>
            <a:r>
              <a:rPr lang="tr-TR" dirty="0" smtClean="0"/>
              <a:t> </a:t>
            </a:r>
            <a:r>
              <a:rPr lang="tr-TR" dirty="0" err="1" smtClean="0"/>
              <a:t>şşt</a:t>
            </a:r>
            <a:r>
              <a:rPr lang="tr-TR" dirty="0" smtClean="0"/>
              <a:t>;</a:t>
            </a:r>
          </a:p>
          <a:p>
            <a:r>
              <a:rPr lang="tr-TR" dirty="0" err="1"/>
              <a:t>i</a:t>
            </a:r>
            <a:r>
              <a:rPr lang="tr-TR" dirty="0" err="1" smtClean="0"/>
              <a:t>nt</a:t>
            </a:r>
            <a:r>
              <a:rPr lang="tr-TR" dirty="0" smtClean="0"/>
              <a:t> $;</a:t>
            </a:r>
          </a:p>
          <a:p>
            <a:r>
              <a:rPr lang="tr-TR" dirty="0" err="1"/>
              <a:t>i</a:t>
            </a:r>
            <a:r>
              <a:rPr lang="tr-TR" dirty="0" err="1" smtClean="0"/>
              <a:t>nt</a:t>
            </a:r>
            <a:r>
              <a:rPr lang="tr-TR" dirty="0" smtClean="0"/>
              <a:t> a </a:t>
            </a:r>
            <a:r>
              <a:rPr lang="tr-TR" dirty="0" err="1" smtClean="0"/>
              <a:t>ei</a:t>
            </a:r>
            <a:r>
              <a:rPr lang="tr-TR" dirty="0" smtClean="0"/>
              <a:t>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Java Identifiers, cont.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Identifiers may not contain any spaces, dots (</a:t>
            </a:r>
            <a:r>
              <a:rPr lang="en-US" sz="2000" dirty="0" smtClean="0">
                <a:latin typeface="Courier New" pitchFamily="49" charset="0"/>
              </a:rPr>
              <a:t>.</a:t>
            </a:r>
            <a:r>
              <a:rPr lang="en-US" sz="2800" dirty="0" smtClean="0">
                <a:latin typeface="Arial" charset="0"/>
              </a:rPr>
              <a:t>), asterisks (</a:t>
            </a:r>
            <a:r>
              <a:rPr lang="en-US" sz="2000" dirty="0" smtClean="0">
                <a:latin typeface="Courier New" pitchFamily="49" charset="0"/>
              </a:rPr>
              <a:t>*</a:t>
            </a:r>
            <a:r>
              <a:rPr lang="en-US" sz="2800" dirty="0" smtClean="0">
                <a:latin typeface="Arial" charset="0"/>
              </a:rPr>
              <a:t>), or other characters:</a:t>
            </a:r>
          </a:p>
          <a:p>
            <a:pPr algn="ctr">
              <a:buFontTx/>
              <a:buNone/>
            </a:pPr>
            <a:r>
              <a:rPr lang="en-US" sz="2000" dirty="0" smtClean="0">
                <a:latin typeface="Arial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7-11  netscape.com  util.*</a:t>
            </a:r>
            <a:r>
              <a:rPr lang="en-US" sz="2400" dirty="0" smtClean="0">
                <a:latin typeface="Arial" charset="0"/>
              </a:rPr>
              <a:t> (not allowed)</a:t>
            </a:r>
          </a:p>
          <a:p>
            <a:r>
              <a:rPr lang="en-US" sz="2800" dirty="0" smtClean="0">
                <a:latin typeface="Arial" charset="0"/>
              </a:rPr>
              <a:t>Identifiers can be arbitrarily long.</a:t>
            </a:r>
          </a:p>
          <a:p>
            <a:r>
              <a:rPr lang="en-US" sz="2800" dirty="0" smtClean="0">
                <a:latin typeface="Arial" charset="0"/>
              </a:rPr>
              <a:t>Since Java is </a:t>
            </a:r>
            <a:r>
              <a:rPr lang="en-US" sz="2800" i="1" dirty="0" smtClean="0">
                <a:latin typeface="Arial" charset="0"/>
              </a:rPr>
              <a:t>case sensitive</a:t>
            </a:r>
            <a:r>
              <a:rPr lang="en-US" sz="2800" dirty="0" smtClean="0">
                <a:latin typeface="Arial" charset="0"/>
              </a:rPr>
              <a:t>, </a:t>
            </a:r>
            <a:r>
              <a:rPr lang="en-US" sz="2800" dirty="0" smtClean="0">
                <a:latin typeface="Courier New" pitchFamily="49" charset="0"/>
              </a:rPr>
              <a:t>stuff,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Stuff</a:t>
            </a:r>
            <a:r>
              <a:rPr lang="en-US" sz="2800" dirty="0" smtClean="0">
                <a:latin typeface="Courier New" pitchFamily="49" charset="0"/>
              </a:rPr>
              <a:t>,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and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STUFF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are different identifiers.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Keywords or Reserved Words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Words such as </a:t>
            </a:r>
            <a:r>
              <a:rPr lang="en-US" b="1" dirty="0" smtClean="0">
                <a:latin typeface="Arial" charset="0"/>
              </a:rPr>
              <a:t>if</a:t>
            </a:r>
            <a:r>
              <a:rPr lang="en-US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are called </a:t>
            </a:r>
            <a:r>
              <a:rPr lang="en-US" sz="2800" i="1" dirty="0" smtClean="0">
                <a:latin typeface="Arial" charset="0"/>
              </a:rPr>
              <a:t>keywords</a:t>
            </a:r>
            <a:r>
              <a:rPr lang="en-US" sz="2800" dirty="0" smtClean="0">
                <a:latin typeface="Arial" charset="0"/>
              </a:rPr>
              <a:t> or </a:t>
            </a:r>
            <a:r>
              <a:rPr lang="en-US" sz="2800" i="1" dirty="0" smtClean="0">
                <a:latin typeface="Arial" charset="0"/>
              </a:rPr>
              <a:t>reserved words </a:t>
            </a:r>
            <a:r>
              <a:rPr lang="en-US" sz="2800" dirty="0" smtClean="0">
                <a:latin typeface="Arial" charset="0"/>
              </a:rPr>
              <a:t>and have special, predefined meanings.</a:t>
            </a:r>
          </a:p>
          <a:p>
            <a:r>
              <a:rPr lang="en-US" sz="2800" dirty="0" smtClean="0">
                <a:latin typeface="Arial" charset="0"/>
              </a:rPr>
              <a:t>Keywords cannot be used as identifiers.</a:t>
            </a:r>
          </a:p>
          <a:p>
            <a:r>
              <a:rPr lang="en-US" sz="2800" dirty="0" smtClean="0">
                <a:latin typeface="Arial" charset="0"/>
              </a:rPr>
              <a:t>Other keywords: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</a:rPr>
              <a:t>, </a:t>
            </a:r>
            <a:r>
              <a:rPr lang="en-US" sz="2400" dirty="0" smtClean="0">
                <a:latin typeface="Courier New" pitchFamily="49" charset="0"/>
              </a:rPr>
              <a:t>public</a:t>
            </a:r>
            <a:r>
              <a:rPr lang="en-US" sz="2800" dirty="0" smtClean="0">
                <a:latin typeface="Courier New" pitchFamily="49" charset="0"/>
              </a:rPr>
              <a:t>, </a:t>
            </a:r>
            <a:r>
              <a:rPr lang="en-US" sz="2400" dirty="0" smtClean="0">
                <a:latin typeface="Courier New" pitchFamily="49" charset="0"/>
              </a:rPr>
              <a:t>class</a:t>
            </a:r>
            <a:endParaRPr lang="en-US" sz="28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Primitive Types</a:t>
            </a:r>
          </a:p>
        </p:txBody>
      </p:sp>
      <p:pic>
        <p:nvPicPr>
          <p:cNvPr id="21507" name="Picture 7" descr="F:\macdata\Graphics\prenhall\ph448_savich_Don'tdel\jpeg\ch02\fg02_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2863" y="1865313"/>
            <a:ext cx="6535737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>
                <a:latin typeface="Arial" charset="0"/>
              </a:rPr>
              <a:t>An assignment statement is used to assign a value to a variable.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</a:rPr>
              <a:t>answer = 42;</a:t>
            </a:r>
          </a:p>
          <a:p>
            <a:r>
              <a:rPr lang="en-US" dirty="0" smtClean="0"/>
              <a:t>Use ‘</a:t>
            </a:r>
            <a:r>
              <a:rPr lang="en-US" sz="3500" b="1" dirty="0" smtClean="0"/>
              <a:t>=</a:t>
            </a:r>
            <a:r>
              <a:rPr lang="en-US" dirty="0" smtClean="0"/>
              <a:t>‘ to give variables a value.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foo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foo</a:t>
            </a:r>
            <a:r>
              <a:rPr lang="en-US" dirty="0" smtClean="0"/>
              <a:t> = “IAP 6.092”;</a:t>
            </a:r>
          </a:p>
          <a:p>
            <a:r>
              <a:rPr lang="en-US" dirty="0" smtClean="0"/>
              <a:t>Can be combined with variable declaration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foo</a:t>
            </a:r>
            <a:r>
              <a:rPr lang="en-US" dirty="0" smtClean="0"/>
              <a:t> = “IAP 6.092”;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numberOfBaskets</a:t>
            </a:r>
            <a:r>
              <a:rPr lang="en-US" dirty="0" smtClean="0"/>
              <a:t>, </a:t>
            </a:r>
            <a:r>
              <a:rPr lang="en-US" dirty="0" err="1" smtClean="0"/>
              <a:t>eggsPerBasket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numberOfBaskets</a:t>
            </a:r>
            <a:r>
              <a:rPr lang="en-US" dirty="0" smtClean="0"/>
              <a:t>=5, </a:t>
            </a:r>
            <a:r>
              <a:rPr lang="en-US" dirty="0" err="1" smtClean="0"/>
              <a:t>eggsPerBasket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993</Words>
  <Application>Microsoft Office PowerPoint</Application>
  <PresentationFormat>Ekran Gösterisi (4:3)</PresentationFormat>
  <Paragraphs>263</Paragraphs>
  <Slides>29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Office Theme</vt:lpstr>
      <vt:lpstr>Types, Variables and Operators</vt:lpstr>
      <vt:lpstr>Types</vt:lpstr>
      <vt:lpstr>Variables</vt:lpstr>
      <vt:lpstr>Java Identifiers</vt:lpstr>
      <vt:lpstr>Example identifiers: Check their correctness</vt:lpstr>
      <vt:lpstr>Java Identifiers, cont.</vt:lpstr>
      <vt:lpstr>Keywords or Reserved Words</vt:lpstr>
      <vt:lpstr>Primitive Types</vt:lpstr>
      <vt:lpstr>Assignment</vt:lpstr>
      <vt:lpstr>Operators</vt:lpstr>
      <vt:lpstr>Order of Operations - precedence</vt:lpstr>
      <vt:lpstr>Order of Operations – Cont.</vt:lpstr>
      <vt:lpstr>Order of Operations – Cont.</vt:lpstr>
      <vt:lpstr>Sample Expressions</vt:lpstr>
      <vt:lpstr>Increment (and Decrement) Operators</vt:lpstr>
      <vt:lpstr>Increment (and Decrement) Operators</vt:lpstr>
      <vt:lpstr>Examples</vt:lpstr>
      <vt:lpstr>Increment (and Decrement) Operators in Expressions</vt:lpstr>
      <vt:lpstr>Sample code: operators and assignments</vt:lpstr>
      <vt:lpstr>PowerPoint Sunusu</vt:lpstr>
      <vt:lpstr>Division</vt:lpstr>
      <vt:lpstr>Conversion by casting</vt:lpstr>
      <vt:lpstr>Conversion by casting - Cont</vt:lpstr>
      <vt:lpstr>Casting</vt:lpstr>
      <vt:lpstr>Data Types and Their Relations in a Tree</vt:lpstr>
      <vt:lpstr>Casting example</vt:lpstr>
      <vt:lpstr>Which ones are correct?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asayar</dc:creator>
  <cp:lastModifiedBy>ASUS</cp:lastModifiedBy>
  <cp:revision>55</cp:revision>
  <dcterms:created xsi:type="dcterms:W3CDTF">2012-10-12T11:08:53Z</dcterms:created>
  <dcterms:modified xsi:type="dcterms:W3CDTF">2021-10-10T19:33:13Z</dcterms:modified>
</cp:coreProperties>
</file>