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png" ContentType="image/pn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jpeg" ContentType="image/jpeg"/>
  <Override PartName="/ppt/media/image15.png" ContentType="image/png"/>
  <Override PartName="/ppt/media/image16.jpeg" ContentType="image/jpeg"/>
  <Override PartName="/ppt/media/image18.png" ContentType="image/png"/>
  <Override PartName="/ppt/media/image19.jpeg" ContentType="image/jpeg"/>
  <Override PartName="/ppt/media/image20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/>
  <p:notesSz cx="6808787" cy="99409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B4CDD9-BAAD-403C-A0F8-295388743D1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1F9F51-C317-4B58-BA54-D1E54BFDF67D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17CA89-573A-4E41-A87A-4821B056EADD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1175EE-A389-4BED-85D4-60DEB2BBAD79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72918D-956C-45D9-8520-928F1962ECFE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90698D-E358-464E-8276-C2F7213E76E5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E988A0-3B69-47E7-9CDB-5BB20D279C3A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BE82CA-9A8D-4ECA-A224-D8E2BDC1C696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F5FED7-91B8-4214-884F-0E448EDFA009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D965A3-5861-40ED-B27C-8300F83235CD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B92551-7E32-4683-9F93-254D32BE1314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68720" cy="37256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5360" cy="447156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856680" y="9442080"/>
            <a:ext cx="29487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684010-52B5-4824-8FCA-1286228991E8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210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10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210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10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85560"/>
            <a:ext cx="9142200" cy="17064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5000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2200" cy="618840"/>
          </a:xfrm>
          <a:prstGeom prst="rect">
            <a:avLst/>
          </a:prstGeom>
          <a:gradFill rotWithShape="0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Рисунок 8" descr=""/>
          <p:cNvPicPr/>
          <p:nvPr/>
        </p:nvPicPr>
        <p:blipFill>
          <a:blip r:embed="rId2"/>
          <a:stretch/>
        </p:blipFill>
        <p:spPr>
          <a:xfrm>
            <a:off x="35640" y="-18720"/>
            <a:ext cx="1438200" cy="6411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800" y="6655320"/>
            <a:ext cx="91422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  <a:ea typeface="DejaVu Sans"/>
              </a:rPr>
              <a:t>НАЦИОНАЛЬНЫЙ ИССЛЕДОВАТЕЛЬСКИЙ </a:t>
            </a:r>
            <a:r>
              <a:rPr b="0" lang="ru-RU" sz="1000" spc="-1" strike="noStrike">
                <a:solidFill>
                  <a:srgbClr val="ffffff"/>
                </a:solidFill>
                <a:latin typeface="Myriad Pro"/>
                <a:ea typeface="DejaVu Sans"/>
              </a:rPr>
              <a:t>МОСКОВСКИЙ  ГОСУДАРСТВЕННЫЙ  СТРОИТЕЛЬНЫЙ УНИВЕРСИТЕТ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4" name="Line 4"/>
          <p:cNvSpPr/>
          <p:nvPr/>
        </p:nvSpPr>
        <p:spPr>
          <a:xfrm>
            <a:off x="1547640" y="0"/>
            <a:ext cx="360" cy="620640"/>
          </a:xfrm>
          <a:prstGeom prst="line">
            <a:avLst/>
          </a:prstGeom>
          <a:ln w="158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4" descr=""/>
          <p:cNvPicPr/>
          <p:nvPr/>
        </p:nvPicPr>
        <p:blipFill>
          <a:blip r:embed="rId3"/>
          <a:srcRect l="2199" t="30060" r="2265" b="31107"/>
          <a:stretch/>
        </p:blipFill>
        <p:spPr>
          <a:xfrm>
            <a:off x="0" y="2160"/>
            <a:ext cx="1545840" cy="6274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685560"/>
            <a:ext cx="9142200" cy="17064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5000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2200" cy="618840"/>
          </a:xfrm>
          <a:prstGeom prst="rect">
            <a:avLst/>
          </a:prstGeom>
          <a:gradFill rotWithShape="0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Рисунок 8" descr=""/>
          <p:cNvPicPr/>
          <p:nvPr/>
        </p:nvPicPr>
        <p:blipFill>
          <a:blip r:embed="rId2"/>
          <a:stretch/>
        </p:blipFill>
        <p:spPr>
          <a:xfrm>
            <a:off x="35640" y="-18720"/>
            <a:ext cx="1438200" cy="64116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800" y="6655320"/>
            <a:ext cx="91422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  <a:ea typeface="DejaVu Sans"/>
              </a:rPr>
              <a:t>НАЦИОНАЛЬНЫЙ ИССЛЕДОВАТЕЛЬСКИЙ </a:t>
            </a:r>
            <a:r>
              <a:rPr b="0" lang="ru-RU" sz="1000" spc="-1" strike="noStrike">
                <a:solidFill>
                  <a:srgbClr val="ffffff"/>
                </a:solidFill>
                <a:latin typeface="Myriad Pro"/>
                <a:ea typeface="DejaVu Sans"/>
              </a:rPr>
              <a:t>МОСКОВСКИЙ  ГОСУДАРСТВЕННЫЙ  СТРОИТЕЛЬНЫЙ УНИВЕРСИТЕТ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48" name="Line 4"/>
          <p:cNvSpPr/>
          <p:nvPr/>
        </p:nvSpPr>
        <p:spPr>
          <a:xfrm>
            <a:off x="1547640" y="0"/>
            <a:ext cx="360" cy="620640"/>
          </a:xfrm>
          <a:prstGeom prst="line">
            <a:avLst/>
          </a:prstGeom>
          <a:ln w="158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4" descr=""/>
          <p:cNvPicPr/>
          <p:nvPr/>
        </p:nvPicPr>
        <p:blipFill>
          <a:blip r:embed="rId3"/>
          <a:srcRect l="2199" t="30060" r="2265" b="31107"/>
          <a:stretch/>
        </p:blipFill>
        <p:spPr>
          <a:xfrm>
            <a:off x="0" y="2160"/>
            <a:ext cx="1545840" cy="6274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6685560"/>
            <a:ext cx="9142200" cy="17064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5000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9142200" cy="618840"/>
          </a:xfrm>
          <a:prstGeom prst="rect">
            <a:avLst/>
          </a:prstGeom>
          <a:gradFill rotWithShape="0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8" descr=""/>
          <p:cNvPicPr/>
          <p:nvPr/>
        </p:nvPicPr>
        <p:blipFill>
          <a:blip r:embed="rId2"/>
          <a:stretch/>
        </p:blipFill>
        <p:spPr>
          <a:xfrm>
            <a:off x="35640" y="-18720"/>
            <a:ext cx="1438200" cy="6411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800" y="6655320"/>
            <a:ext cx="91422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  <a:ea typeface="DejaVu Sans"/>
              </a:rPr>
              <a:t>НАЦИОНАЛЬНЫЙ ИССЛЕДОВАТЕЛЬСКИЙ </a:t>
            </a:r>
            <a:r>
              <a:rPr b="0" lang="ru-RU" sz="1000" spc="-1" strike="noStrike">
                <a:solidFill>
                  <a:srgbClr val="ffffff"/>
                </a:solidFill>
                <a:latin typeface="Myriad Pro"/>
                <a:ea typeface="DejaVu Sans"/>
              </a:rPr>
              <a:t>МОСКОВСКИЙ  ГОСУДАРСТВЕННЫЙ  СТРОИТЕЛЬНЫЙ УНИВЕРСИТЕТ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1547640" y="0"/>
            <a:ext cx="360" cy="620640"/>
          </a:xfrm>
          <a:prstGeom prst="line">
            <a:avLst/>
          </a:prstGeom>
          <a:ln w="158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4" descr=""/>
          <p:cNvPicPr/>
          <p:nvPr/>
        </p:nvPicPr>
        <p:blipFill>
          <a:blip r:embed="rId3"/>
          <a:srcRect l="2199" t="30060" r="2265" b="31107"/>
          <a:stretch/>
        </p:blipFill>
        <p:spPr>
          <a:xfrm>
            <a:off x="0" y="2160"/>
            <a:ext cx="1545840" cy="6274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6685560"/>
            <a:ext cx="9142200" cy="17064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5000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0"/>
            <a:ext cx="9142200" cy="618840"/>
          </a:xfrm>
          <a:prstGeom prst="rect">
            <a:avLst/>
          </a:prstGeom>
          <a:gradFill rotWithShape="0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/>
          </a:gradFill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Рисунок 8" descr=""/>
          <p:cNvPicPr/>
          <p:nvPr/>
        </p:nvPicPr>
        <p:blipFill>
          <a:blip r:embed="rId2"/>
          <a:stretch/>
        </p:blipFill>
        <p:spPr>
          <a:xfrm>
            <a:off x="35640" y="-18720"/>
            <a:ext cx="1438200" cy="64116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800" y="6655320"/>
            <a:ext cx="91422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  <a:ea typeface="DejaVu Sans"/>
              </a:rPr>
              <a:t>НАЦИОНАЛЬНЫЙ ИССЛЕДОВАТЕЛЬСКИЙ </a:t>
            </a:r>
            <a:r>
              <a:rPr b="0" lang="ru-RU" sz="1000" spc="-1" strike="noStrike">
                <a:solidFill>
                  <a:srgbClr val="ffffff"/>
                </a:solidFill>
                <a:latin typeface="Myriad Pro"/>
                <a:ea typeface="DejaVu Sans"/>
              </a:rPr>
              <a:t>МОСКОВСКИЙ  ГОСУДАРСТВЕННЫЙ  СТРОИТЕЛЬНЫЙ УНИВЕРСИТЕТ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36" name="Line 4"/>
          <p:cNvSpPr/>
          <p:nvPr/>
        </p:nvSpPr>
        <p:spPr>
          <a:xfrm>
            <a:off x="1547640" y="0"/>
            <a:ext cx="360" cy="620640"/>
          </a:xfrm>
          <a:prstGeom prst="line">
            <a:avLst/>
          </a:prstGeom>
          <a:ln w="158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4" descr=""/>
          <p:cNvPicPr/>
          <p:nvPr/>
        </p:nvPicPr>
        <p:blipFill>
          <a:blip r:embed="rId3"/>
          <a:srcRect l="2199" t="30060" r="2265" b="31107"/>
          <a:stretch/>
        </p:blipFill>
        <p:spPr>
          <a:xfrm>
            <a:off x="0" y="2160"/>
            <a:ext cx="1545840" cy="6274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78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42000" y="6309360"/>
            <a:ext cx="10782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Myrad Pro"/>
                <a:ea typeface="DejaVu Sans"/>
              </a:rPr>
              <a:t>2021 г.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142720" y="36000"/>
            <a:ext cx="6213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НАЦИОНАЛЬНЫЙ ИССЛЕДОВАТЕЛЬСКИЙ</a:t>
            </a:r>
            <a:br/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МОСКОВСКИЙ ГОСУДАРСТВЕННЫЙ СТРОИТЕЛЬНЫЙ УНИВЕРСИТЕТ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112000" y="5229360"/>
            <a:ext cx="36018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Обучающийся:</a:t>
            </a:r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Биркин Иван Вадимович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Руководитель :  Иванов Н.А.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0" y="618480"/>
            <a:ext cx="914220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ИНСТИТУТ ЦИФРОВЫХ ТЕХНОЛОГИЙ И МОДЕЛИРОВАНИЯ В СТРОИТЕЛЬСТВЕ</a:t>
            </a:r>
            <a:br/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Кафедра Информационных систем, технологий и автоматизации в строительстве</a:t>
            </a:r>
            <a:br/>
            <a:r>
              <a:rPr b="0" lang="ru-RU" sz="1400" spc="-1" strike="noStrike">
                <a:solidFill>
                  <a:srgbClr val="376092"/>
                </a:solidFill>
                <a:latin typeface="Arial"/>
                <a:ea typeface="DejaVu Sans"/>
              </a:rPr>
              <a:t>Направление подготовки: </a:t>
            </a:r>
            <a:r>
              <a:rPr b="0" lang="ru-RU" sz="1400" spc="-1" strike="noStrike" u="sng">
                <a:solidFill>
                  <a:srgbClr val="376092"/>
                </a:solidFill>
                <a:uFillTx/>
                <a:latin typeface="Arial"/>
                <a:ea typeface="DejaVu Sans"/>
              </a:rPr>
              <a:t>09.03.01 Информатика и вычислительная техника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143000" y="2637000"/>
            <a:ext cx="728496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ПРЕЗЕНТАЦИЯ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к курсовой работе по дисциплине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«Системное администрирование»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на тему: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«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Средства диагностики, контроля и мониторинга системы</a:t>
            </a:r>
            <a:r>
              <a:rPr b="1" i="1" lang="ru-RU" sz="1800" spc="-1" strike="noStrike">
                <a:solidFill>
                  <a:srgbClr val="376092"/>
                </a:solidFill>
                <a:latin typeface="Arial"/>
                <a:ea typeface="Times New Roman"/>
              </a:rPr>
              <a:t>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9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Пример работы программы Speccy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6C5226-1BD2-4329-9EDF-769529698E69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88000" y="1008000"/>
            <a:ext cx="8708040" cy="489564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2736000" y="5904000"/>
            <a:ext cx="467496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Информация об оперативной памяти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98760" y="-35064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Сравнение программ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6124CB0-F615-4BE0-BFCC-71271773FB37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graphicFrame>
        <p:nvGraphicFramePr>
          <p:cNvPr id="230" name="Table 3"/>
          <p:cNvGraphicFramePr/>
          <p:nvPr/>
        </p:nvGraphicFramePr>
        <p:xfrm>
          <a:off x="23040" y="671400"/>
          <a:ext cx="9048600" cy="5951160"/>
        </p:xfrm>
        <a:graphic>
          <a:graphicData uri="http://schemas.openxmlformats.org/drawingml/2006/table">
            <a:tbl>
              <a:tblPr/>
              <a:tblGrid>
                <a:gridCol w="2260800"/>
                <a:gridCol w="2260800"/>
                <a:gridCol w="2260800"/>
                <a:gridCol w="2266560"/>
              </a:tblGrid>
              <a:tr h="304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AIDA 64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SiSoft Sandra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Speccy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1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Операционная система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Windows, Android, iOS, Windows Phone, Sailfish OS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Microsoft Windows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Microsoft Windows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Состояние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Активно развивается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Активно развивается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В активной разработке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1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Лицензия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Несколько версий, есть пробный период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Версия Lite бесплатная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бесплатна для некоммерческого использования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Интерфейс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Графический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Графический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Графический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1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Языки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Многоязычная поддержка(35 языков)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Многоязычная поддержка(9 языков)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Многоязычная поддержка(24 языка)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Информация об ОС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Информация об устройствах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Информация о программах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Создание отчета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Тест стабильности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7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Тесты производительности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 тесты большинства устройств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Большой выбор тестов, от общей оценки до тестирования конкретных задач устройства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Рейтинг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Глобальный/Локальный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Диагностика монитора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Есть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Только информация о мониторе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9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Данные об ошибках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Можно просматривать информацию о возникших предупреждениях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latin typeface="Times New Roman"/>
                        </a:rPr>
                        <a:t>Нет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9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Результат сравнения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3450FF-15B4-475B-819C-36D60555D8BA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16000" y="864000"/>
            <a:ext cx="8710560" cy="52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результатам сравнения можно сделать вывод о том как использовать данные программы: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Speccy используется только для получения полной информации о системе. В этой программе нет тестов производительности оборудования. Программа бесплатна.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AIDA 64 предоставляет  большой функционал — с ее помощью можно получить наиболее полную информацию о системе и провести тесты для оценки работоспособности устройств. Эта программа не бесплатна, что является ее минусом.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SiSoft Sandra имеет наибольший выбор тестов для проверки оборудования — от общей производительности системы до таких как измерение производительности процессоров при проведении научных вычислений. Программа выдает информацию о возникших предупреждениях и советы о том как можно увеличить производительность. Свои результаты можно сравнивать в рейтинге. Программа также позволяет узнать полную информацию о системе. Программа бесплатна при использовании версии Lite, имеющей небольшие ограничения.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490760" y="-288000"/>
            <a:ext cx="7579800" cy="12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Средства диагностики, контроля и мониторинга системы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593D36-699C-44CA-BA9E-CBCE4D868CA7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6000" y="792000"/>
            <a:ext cx="9178560" cy="46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Так как функциональные возможности любого устройства напрямую зависят от их физического состояния, этот раздел можно считать одним из самых важных.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Программы этого раздела помогают пользователю получить, обобщить и проанализировать информацию о компьютере. Они позволят узнать конфигурацию системы и характеристики установленных компонентов, а также в реальном времени проследить за важными показателями, например, загруженностью процессора и задействованной оперативной памятью.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Зачастую в состав утилит диагностики и мониторинга разработчики включают тестовые модули, позволяющие на основе несложных синтетических тестов составить более полное представление о компьютерной системе.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Далее будут рассмотрены 3 такие программы: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AIDA 64;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SiSoft Sandra;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Speccy;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00" y="4320000"/>
            <a:ext cx="538560" cy="5385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6000" y="4897800"/>
            <a:ext cx="538560" cy="5385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0" y="5436360"/>
            <a:ext cx="538560" cy="5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70760" y="-27864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AIDA 64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0" y="655560"/>
            <a:ext cx="8710560" cy="60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AIDA64 — утилита для тестирования и идентификации компонентов персонального компьютера под управлением операционных систем Windows, предоставляющая детальные сведения об аппаратном и программном обеспечении.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анализирует конфигурацию компьютера и выдаёт подробную информацию о: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-установленных в системе устройствах — процессорах, системных платах, видеокартах, аудиокартах, модулях памяти и т. д.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-их характеристиках: тактовая частота, напряжение питания, размер кэшей, и т. д.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-поддерживаемых ими наборах команд и режимах работы;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-их производителях;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-установленном программном обеспечении;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-конфигурации операционной системы;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-установленных драйверах;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-автоматически загружаемых программах;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-запущенных процессах;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-имеющихся лицензиях;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позволяет вывести отчёт с полным набором данных в разных форматах.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в программе можно провести множество тестов для оценки производительности системы.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8352000" y="1152000"/>
            <a:ext cx="719640" cy="71964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7337520" y="3076200"/>
            <a:ext cx="1662120" cy="23954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7272000" y="5470920"/>
            <a:ext cx="2230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Один из тестов AIDA 64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3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Пример работы программы AIDA 64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6000" y="1034280"/>
            <a:ext cx="8786880" cy="494136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3556440" y="6047280"/>
            <a:ext cx="2995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Информация об устройстве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SiSoft Sandra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32EA1F-4270-42F5-BA89-EAD0EA19D996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44000" y="667080"/>
            <a:ext cx="6550560" cy="59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SiSoftware Sandra — это системный анализатор для Windows, включающий в себя тестовые и информационный модули. Sandra объединяет возможности для сравнения производительности как на высоком, так и на низком уровне.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 помощью программы можно: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-получить сведения о процессоре, чипсете, видеокарте, портах, принтерах, звуковой карте, памяти, сети, AGP, соединениях ODBC, USB 2.0, Firewire и т. д;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-сохранять/распечатывать/отправлять по факсу и электронной почте/загружать на сервер или вставлять в базу данных ADO/ODBC отчёты в текстовом, HTML, XML, SMS/DMI или RPT форматах;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Программа поддерживает множество источников для сбора информации, в том числе: удалённые компьютеры, КПК, смартфоны, базы данных ADO/ODBC или сохранённые отчёты;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оптимизированы как для SMP, так и для SMT (hyper-threading), поддерживая до 32/64 процессоров в зависимости от платформы;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 программе существует возможность сравнить свои результаты с результатами похожих устройств в глобальном или локальном рейтинге. 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963840" y="792000"/>
            <a:ext cx="1818720" cy="18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5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Пример работы программы SiSoft Sandra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D5B9F7-799C-4622-B9AF-87E67AE19AC2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91880" y="936000"/>
            <a:ext cx="8807760" cy="494604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893320" y="5991120"/>
            <a:ext cx="4018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Доступные в программе тесты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15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Пример работы программы SiSoft Sandra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50A778-7111-4494-B3E4-96E67B16A291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44000" y="995760"/>
            <a:ext cx="8854560" cy="497988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2448000" y="6048000"/>
            <a:ext cx="4968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 тестирования жесткого диска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20000" y="-27864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Speccy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808773-F1ED-472E-B6AA-1A7DFEC0AED6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-7956360" y="2448000"/>
            <a:ext cx="360" cy="138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Speccy — бесплатная для некоммерческого использования проприетарная утилита, которая предоставляет пользователям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мощный и простой в использовании инструмент для отображения детальной системной информации, а также о каждом аппаратном обеспечении персональных компьютеров.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23560" y="789840"/>
            <a:ext cx="697500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Speccy — бесплатная для некоммерческого использования, которая предоставляет пользователям мощный и простой в использовании инструмент для отображения детальной системной информации, а также о каждом аппаратном обеспечении персональных компьютеров.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7573320" y="936000"/>
            <a:ext cx="993240" cy="993240"/>
          </a:xfrm>
          <a:prstGeom prst="rect">
            <a:avLst/>
          </a:prstGeom>
          <a:ln>
            <a:noFill/>
          </a:ln>
        </p:spPr>
      </p:pic>
      <p:sp>
        <p:nvSpPr>
          <p:cNvPr id="218" name="CustomShape 5"/>
          <p:cNvSpPr/>
          <p:nvPr/>
        </p:nvSpPr>
        <p:spPr>
          <a:xfrm>
            <a:off x="291240" y="2304000"/>
            <a:ext cx="877932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Утилита предоставляет детальную информацию о: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-Процессоре (имя, марка, модель, потоки, семейство и т. д.).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-Жёстких дисках (изготовитель, интерфейс, ёмкость, файловая система, данные SMART и т. д.).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-RAM (имя, производитель, тип, объём, каналы, частота и т. д.).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-Графической карте (название, текущее разрешение, рабочее разрешение, состояние, дата выпуска и т. д.).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-Операционной системе (имя, дата установки, серийный номер).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288000" y="4581720"/>
            <a:ext cx="7563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программе присутствует возможность сохранить данные о системе в нескольких форматах.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92000" y="-288000"/>
            <a:ext cx="822780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Пример работы программы Speccy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528960" y="6261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5DB168-FF21-4660-9C43-AE6DB7B6182A}" type="slidenum">
              <a:rPr b="1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47600" y="1080000"/>
            <a:ext cx="8708040" cy="489564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3455280" y="5976000"/>
            <a:ext cx="35287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Информация о процессоре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Application>LibreOffice/6.1.0.3$Windows_X86_64 LibreOffice_project/efb621ed25068d70781dc026f7e9c5187a4decd1</Application>
  <Words>45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2013-12-13T09:30:33Z</dcterms:created>
  <dc:creator>USER</dc:creator>
  <dc:description/>
  <dc:language>ru-RU</dc:language>
  <cp:lastModifiedBy/>
  <cp:lastPrinted>2014-03-03T11:38:03Z</cp:lastPrinted>
  <dcterms:modified xsi:type="dcterms:W3CDTF">2021-12-25T16:04:01Z</dcterms:modified>
  <cp:revision>547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