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56" r:id="rId5"/>
    <p:sldId id="257" r:id="rId6"/>
    <p:sldId id="277" r:id="rId7"/>
    <p:sldId id="274" r:id="rId8"/>
    <p:sldId id="273" r:id="rId9"/>
    <p:sldId id="258" r:id="rId10"/>
    <p:sldId id="275" r:id="rId11"/>
    <p:sldId id="272" r:id="rId12"/>
    <p:sldId id="276" r:id="rId13"/>
    <p:sldId id="278" r:id="rId14"/>
    <p:sldId id="259" r:id="rId15"/>
    <p:sldId id="267" r:id="rId16"/>
    <p:sldId id="27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6DFF"/>
    <a:srgbClr val="AFFF16"/>
    <a:srgbClr val="FF44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58" autoAdjust="0"/>
    <p:restoredTop sz="94660"/>
  </p:normalViewPr>
  <p:slideViewPr>
    <p:cSldViewPr snapToGrid="0" showGuides="1">
      <p:cViewPr varScale="1">
        <p:scale>
          <a:sx n="64" d="100"/>
          <a:sy n="64" d="100"/>
        </p:scale>
        <p:origin x="704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8" d="100"/>
          <a:sy n="58" d="100"/>
        </p:scale>
        <p:origin x="197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EAAF3-9831-450B-8D59-2C09DB96C8FC}" type="datetimeFigureOut">
              <a:rPr lang="en-US"/>
              <a:t>5/18/2022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834459-7356-44BF-850D-8B30C4FB3B6B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69016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50CD79-FC16-4410-AB61-17F26E6D3BC8}" type="datetimeFigureOut">
              <a:rPr lang="en-US"/>
              <a:t>5/18/2022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3C37BE-C303-496D-B5CD-85F2937540F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50842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1" dirty="0">
                <a:latin typeface="Arial" pitchFamily="34" charset="0"/>
                <a:cs typeface="Arial" pitchFamily="34" charset="0"/>
              </a:rPr>
              <a:t>NOTE:</a:t>
            </a:r>
          </a:p>
          <a:p>
            <a:r>
              <a:rPr lang="en-US" i="1" dirty="0">
                <a:latin typeface="Arial" pitchFamily="34" charset="0"/>
                <a:cs typeface="Arial" pitchFamily="34" charset="0"/>
              </a:rPr>
              <a:t>To change the  image on this slide, select the picture and delete it. Then click the Pictures icon in the placeholder to insert your own image.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1502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4445" y="0"/>
            <a:ext cx="1747524" cy="22920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1009650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898" y="4511784"/>
            <a:ext cx="10096501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402B9795-92DC-40DC-A1CA-9A4B349D7824}" type="datetimeFigureOut">
              <a:rPr lang="en-US" smtClean="0"/>
              <a:pPr/>
              <a:t>5/18/2022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75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3396996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654671" y="1600199"/>
            <a:ext cx="6430912" cy="4572001"/>
          </a:xfrm>
        </p:spPr>
        <p:txBody>
          <a:bodyPr tIns="118872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5/18/2022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6963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5/18/2022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1207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72600" y="365125"/>
            <a:ext cx="17145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04900" y="365125"/>
            <a:ext cx="8098896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5/18/2022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  <p:grpSp>
        <p:nvGrpSpPr>
          <p:cNvPr id="7" name="Group 6"/>
          <p:cNvGrpSpPr/>
          <p:nvPr/>
        </p:nvGrpSpPr>
        <p:grpSpPr>
          <a:xfrm rot="5400000">
            <a:off x="6514047" y="3228843"/>
            <a:ext cx="5632704" cy="84403"/>
            <a:chOff x="1073150" y="1219201"/>
            <a:chExt cx="10058400" cy="63125"/>
          </a:xfrm>
        </p:grpSpPr>
        <p:cxnSp>
          <p:nvCxnSpPr>
            <p:cNvPr id="8" name="Straight Connector 7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592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5/18/2022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8687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900" y="4511784"/>
            <a:ext cx="5734050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" name="Picture Placeholder 10" descr="An empty placeholder to add an image. Click on the placeholder and select the image that you wish to add."/>
          <p:cNvSpPr>
            <a:spLocks noGrp="1"/>
          </p:cNvSpPr>
          <p:nvPr>
            <p:ph type="pic" sz="quarter" idx="13"/>
          </p:nvPr>
        </p:nvSpPr>
        <p:spPr>
          <a:xfrm>
            <a:off x="6981063" y="1310656"/>
            <a:ext cx="5210937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4" name="Group 13"/>
          <p:cNvGrpSpPr/>
          <p:nvPr/>
        </p:nvGrpSpPr>
        <p:grpSpPr>
          <a:xfrm>
            <a:off x="0" y="1143000"/>
            <a:ext cx="12192000" cy="63125"/>
            <a:chOff x="507492" y="1501519"/>
            <a:chExt cx="8129016" cy="63125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5880" y="0"/>
            <a:ext cx="1747524" cy="2292094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 rot="10800000">
            <a:off x="0" y="5645510"/>
            <a:ext cx="12192000" cy="63125"/>
            <a:chOff x="507492" y="1501519"/>
            <a:chExt cx="8129016" cy="6312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267394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2514600"/>
            <a:ext cx="12192000" cy="3194035"/>
            <a:chOff x="647402" y="2514600"/>
            <a:chExt cx="10838688" cy="3194035"/>
          </a:xfrm>
        </p:grpSpPr>
        <p:grpSp>
          <p:nvGrpSpPr>
            <p:cNvPr id="9" name="Group 8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ectangle 9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11" name="Group 10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0" y="0"/>
            <a:ext cx="1783188" cy="2971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899" y="2971806"/>
            <a:ext cx="10071099" cy="1684150"/>
          </a:xfrm>
        </p:spPr>
        <p:txBody>
          <a:bodyPr anchor="ctr">
            <a:normAutofit/>
          </a:bodyPr>
          <a:lstStyle>
            <a:lvl1pPr>
              <a:defRPr sz="44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899" y="4655956"/>
            <a:ext cx="10071099" cy="50975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5/18/2022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267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5/18/2022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2779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4900" y="2424112"/>
            <a:ext cx="4919472" cy="37480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611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66110" y="2424112"/>
            <a:ext cx="4919472" cy="37480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5/18/2022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71016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5/18/2022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58111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5/18/2022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2416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4384548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41848" y="1600199"/>
            <a:ext cx="5445252" cy="4572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5/18/2022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6976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402B9795-92DC-40DC-A1CA-9A4B349D7824}" type="datetimeFigureOut">
              <a:rPr lang="en-US" smtClean="0"/>
              <a:pPr/>
              <a:t>5/18/2022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1103376" y="1219201"/>
            <a:ext cx="9985248" cy="84403"/>
            <a:chOff x="1073150" y="1219201"/>
            <a:chExt cx="10058400" cy="63125"/>
          </a:xfrm>
        </p:grpSpPr>
        <p:cxnSp>
          <p:nvCxnSpPr>
            <p:cNvPr id="13" name="Straight Connector 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6251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96">
          <p15:clr>
            <a:srgbClr val="F26B43"/>
          </p15:clr>
        </p15:guide>
        <p15:guide id="2" pos="6984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38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tif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7CDC532B-B057-754F-88B9-6D09D6045E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67748" y="2324432"/>
            <a:ext cx="4416118" cy="2308527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102223" y="1933277"/>
            <a:ext cx="6878840" cy="1377082"/>
          </a:xfrm>
        </p:spPr>
        <p:txBody>
          <a:bodyPr anchor="ctr">
            <a:normAutofit/>
          </a:bodyPr>
          <a:lstStyle/>
          <a:p>
            <a:r>
              <a:rPr lang="en-US" sz="2800" dirty="0"/>
              <a:t>Analysis of </a:t>
            </a:r>
            <a:r>
              <a:rPr lang="en-US" sz="2800" dirty="0" err="1"/>
              <a:t>benes</a:t>
            </a:r>
            <a:r>
              <a:rPr lang="en-US" sz="2800" dirty="0"/>
              <a:t> network and its implementation in </a:t>
            </a:r>
            <a:r>
              <a:rPr lang="en-US" sz="2800" dirty="0" err="1"/>
              <a:t>c++</a:t>
            </a:r>
            <a:endParaRPr lang="en-US" sz="2800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508135" y="3547642"/>
            <a:ext cx="7661830" cy="2145131"/>
          </a:xfrm>
        </p:spPr>
        <p:txBody>
          <a:bodyPr>
            <a:no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 of the Presenter: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Birju Shaw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Roll No of the Presenter: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20CS4125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 of the Guide/Supervisor: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Dr. Jaydeep Howalder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May, 2022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FA26BAA-FD5C-0D4A-9A37-547CC19C67AD}"/>
              </a:ext>
            </a:extLst>
          </p:cNvPr>
          <p:cNvSpPr txBox="1"/>
          <p:nvPr/>
        </p:nvSpPr>
        <p:spPr>
          <a:xfrm>
            <a:off x="2395959" y="6141881"/>
            <a:ext cx="6354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Department of Computer Science and Engineering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FEFBCC-337B-854C-B708-1B706E3EF1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0239" y="167575"/>
            <a:ext cx="1034638" cy="105422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5F3143A-ABAF-464B-9961-48304C7161DE}"/>
              </a:ext>
            </a:extLst>
          </p:cNvPr>
          <p:cNvSpPr txBox="1"/>
          <p:nvPr/>
        </p:nvSpPr>
        <p:spPr>
          <a:xfrm>
            <a:off x="7123611" y="4712735"/>
            <a:ext cx="5210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Fig.1 - 8*8 Benes Network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52133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B7EE225B-034F-DD69-C26C-876522FA30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5726" y="1291038"/>
            <a:ext cx="4926984" cy="331428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Outcome of the work: Performance analysis, Comparative discussion.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5AEF499-BA26-A140-956C-3F5582D93F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859" y="1291038"/>
            <a:ext cx="4830417" cy="331428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DBB61A7-86B5-A681-D497-99E18A648FD7}"/>
              </a:ext>
            </a:extLst>
          </p:cNvPr>
          <p:cNvSpPr txBox="1"/>
          <p:nvPr/>
        </p:nvSpPr>
        <p:spPr>
          <a:xfrm>
            <a:off x="954157" y="5029200"/>
            <a:ext cx="45521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Fig 10 - Plot of all the permuted output of 8*8 Benes Network on x-axis and count on y- axis.</a:t>
            </a:r>
            <a:endParaRPr lang="en-IN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47E5BF6-37DD-32A8-8F5D-E86D201F5F46}"/>
              </a:ext>
            </a:extLst>
          </p:cNvPr>
          <p:cNvSpPr txBox="1"/>
          <p:nvPr/>
        </p:nvSpPr>
        <p:spPr>
          <a:xfrm>
            <a:off x="6685726" y="5029200"/>
            <a:ext cx="41280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Fig 11 - After applying Heuristic- plot of all the permuted output of 8*8 Benes Network and x –axis and count on y- axis.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850918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Outcome of the work: Performance analysis, Comparative discussion.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5AEF499-BA26-A140-956C-3F5582D93F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860" y="1291038"/>
            <a:ext cx="4830417" cy="331428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DBB61A7-86B5-A681-D497-99E18A648FD7}"/>
              </a:ext>
            </a:extLst>
          </p:cNvPr>
          <p:cNvSpPr txBox="1"/>
          <p:nvPr/>
        </p:nvSpPr>
        <p:spPr>
          <a:xfrm>
            <a:off x="954157" y="5029200"/>
            <a:ext cx="45521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Fig 10 - Plot of all the permuted output of 8*8 Benes Network on x-axis and count on y- axis.</a:t>
            </a:r>
            <a:endParaRPr lang="en-IN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47E5BF6-37DD-32A8-8F5D-E86D201F5F46}"/>
              </a:ext>
            </a:extLst>
          </p:cNvPr>
          <p:cNvSpPr txBox="1"/>
          <p:nvPr/>
        </p:nvSpPr>
        <p:spPr>
          <a:xfrm>
            <a:off x="6685726" y="5029200"/>
            <a:ext cx="41280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Fig 12 - After applying Heuristic- plot of all the permuted output of 8*8 Benes Network and x –axis and count on y- axis.</a:t>
            </a:r>
            <a:endParaRPr lang="en-IN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4E9247-FC77-AA71-AF19-A536930461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8797" y="1291038"/>
            <a:ext cx="4761905" cy="33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788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Conclusion: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 observed that Benes network has redundancy.</a:t>
            </a:r>
          </a:p>
          <a:p>
            <a:r>
              <a:rPr lang="en-US" dirty="0"/>
              <a:t>We have applied Heuristic to reduce its redundancy.</a:t>
            </a:r>
          </a:p>
        </p:txBody>
      </p:sp>
    </p:spTree>
    <p:extLst>
      <p:ext uri="{BB962C8B-B14F-4D97-AF65-F5344CB8AC3E}">
        <p14:creationId xmlns:p14="http://schemas.microsoft.com/office/powerpoint/2010/main" val="2071266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ACE33-A581-32D7-B7D5-C8F2DE8D8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0A3537-006F-B81E-6CC3-836B80479F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800" dirty="0">
                <a:latin typeface="+mj-lt"/>
              </a:rPr>
              <a:t>Thank you</a:t>
            </a:r>
            <a:endParaRPr lang="en-IN" sz="4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638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Definition / Objective of the work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Shuffling of Ordered Sequence.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Oblivious Shuffling.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Shuffling can be categorized as - </a:t>
            </a:r>
          </a:p>
        </p:txBody>
      </p:sp>
    </p:spTree>
    <p:extLst>
      <p:ext uri="{BB962C8B-B14F-4D97-AF65-F5344CB8AC3E}">
        <p14:creationId xmlns:p14="http://schemas.microsoft.com/office/powerpoint/2010/main" val="1654255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4CFAD16-0FF5-6761-A3AC-F88D24983E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9906" y="2978327"/>
            <a:ext cx="4152900" cy="2190750"/>
          </a:xfrm>
          <a:prstGeom prst="rect">
            <a:avLst/>
          </a:prstGeom>
        </p:spPr>
      </p:pic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Definition / Objective of the work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Shuffling that depends on order of input like (compare) and Shuffling that does not depends on order of input(swap).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DAB1680-8E3F-42BC-C9DB-00895C9B82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00866" y="3246616"/>
            <a:ext cx="4152900" cy="16637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A4B535D-519E-7637-B38F-DA3552DDFB50}"/>
              </a:ext>
            </a:extLst>
          </p:cNvPr>
          <p:cNvSpPr txBox="1"/>
          <p:nvPr/>
        </p:nvSpPr>
        <p:spPr>
          <a:xfrm>
            <a:off x="1232948" y="4995597"/>
            <a:ext cx="400381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Fig2 - Shuffle that does not depends on input </a:t>
            </a:r>
            <a:endParaRPr lang="en-IN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7CABB5A-2608-1AD6-4B98-618B25215245}"/>
              </a:ext>
            </a:extLst>
          </p:cNvPr>
          <p:cNvSpPr txBox="1"/>
          <p:nvPr/>
        </p:nvSpPr>
        <p:spPr>
          <a:xfrm>
            <a:off x="7497556" y="4995597"/>
            <a:ext cx="395577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Fig3 - Shuffle that does depends on input </a:t>
            </a:r>
            <a:endParaRPr lang="en-IN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A3E10D-4FEF-C37B-4B62-8D16B4BCB763}"/>
              </a:ext>
            </a:extLst>
          </p:cNvPr>
          <p:cNvSpPr txBox="1"/>
          <p:nvPr/>
        </p:nvSpPr>
        <p:spPr>
          <a:xfrm>
            <a:off x="7911548" y="6068004"/>
            <a:ext cx="287586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for Sorting</a:t>
            </a:r>
            <a:endParaRPr lang="en-I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A39205-0BB4-BF72-6C9D-7D1BAE344E46}"/>
              </a:ext>
            </a:extLst>
          </p:cNvPr>
          <p:cNvSpPr txBox="1"/>
          <p:nvPr/>
        </p:nvSpPr>
        <p:spPr>
          <a:xfrm flipH="1">
            <a:off x="1104900" y="6015221"/>
            <a:ext cx="400381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for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Comparision</a:t>
            </a:r>
            <a:endParaRPr lang="en-I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5644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  <p:bldP spid="6" grpId="0"/>
      <p:bldP spid="11" grpId="0"/>
      <p:bldP spid="9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Definition / Objective of the work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A9720D5-D4F1-530A-1CD6-15FE8A74F8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00" y="1735621"/>
            <a:ext cx="3187700" cy="211455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C71B580-A54B-4D43-518B-AA91E03D0E6D}"/>
              </a:ext>
            </a:extLst>
          </p:cNvPr>
          <p:cNvSpPr txBox="1"/>
          <p:nvPr/>
        </p:nvSpPr>
        <p:spPr>
          <a:xfrm>
            <a:off x="1461051" y="5391979"/>
            <a:ext cx="363772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for Shuffling</a:t>
            </a:r>
            <a:endParaRPr lang="en-I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52B2D1-450A-ED47-959F-E488F5106E1E}"/>
              </a:ext>
            </a:extLst>
          </p:cNvPr>
          <p:cNvSpPr txBox="1"/>
          <p:nvPr/>
        </p:nvSpPr>
        <p:spPr>
          <a:xfrm>
            <a:off x="5098773" y="1819453"/>
            <a:ext cx="6341166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Permutation Network-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pass the input information though the interconnecting Shuffling Networks and from the output we will get the permuted value.</a:t>
            </a:r>
            <a:endParaRPr lang="en-I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E316B7A-BE36-F5F6-37EC-03F3801988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7252" y="3600003"/>
            <a:ext cx="4673840" cy="294558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9308501-2F03-71AB-2606-9995ED7FEFC2}"/>
              </a:ext>
            </a:extLst>
          </p:cNvPr>
          <p:cNvSpPr txBox="1"/>
          <p:nvPr/>
        </p:nvSpPr>
        <p:spPr>
          <a:xfrm>
            <a:off x="1222513" y="4065104"/>
            <a:ext cx="326997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Fig4 – Shuffling that does not depend on input</a:t>
            </a:r>
            <a:endParaRPr lang="en-I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57AC77-4465-DB38-3A0B-75F57919BD6B}"/>
              </a:ext>
            </a:extLst>
          </p:cNvPr>
          <p:cNvSpPr txBox="1"/>
          <p:nvPr/>
        </p:nvSpPr>
        <p:spPr>
          <a:xfrm flipH="1">
            <a:off x="5585027" y="6412468"/>
            <a:ext cx="4198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Fig 5 – Permutation Network</a:t>
            </a:r>
            <a:endParaRPr lang="en-IN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7702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065143" y="0"/>
            <a:ext cx="9870107" cy="1211428"/>
          </a:xfrm>
        </p:spPr>
        <p:txBody>
          <a:bodyPr/>
          <a:lstStyle/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Definition / Objective of the work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065143" y="1524000"/>
            <a:ext cx="6210300" cy="5049078"/>
          </a:xfrm>
        </p:spPr>
        <p:txBody>
          <a:bodyPr>
            <a:normAutofit fontScale="85000" lnSpcReduction="20000"/>
          </a:bodyPr>
          <a:lstStyle/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are using Benes network routing algorithm to route our data from input to output.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8*8 Benes Network we want to see how many ways 8 input will get permuted and what will be the output (permuted value) on the different configuration matrix.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each switch we have two values (0/1) and we have total 20 switch. So, The size of configuration matrix is 2^20. For each configuration matrix we will get one output.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permutation of 8 will be 8! (40320) and for the same input value we will check for all configuration matrix. i.e. it will run for 2^20. So, we will get multiple permuted value.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want to reduce the redundancy in the Benes Network.</a:t>
            </a:r>
          </a:p>
          <a:p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E772AB-3E2E-7B88-8464-893673AD4F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94684" y="1436190"/>
            <a:ext cx="4997316" cy="261234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4544D49-5B79-3170-3D43-0F3FEBE9580C}"/>
              </a:ext>
            </a:extLst>
          </p:cNvPr>
          <p:cNvSpPr txBox="1"/>
          <p:nvPr/>
        </p:nvSpPr>
        <p:spPr>
          <a:xfrm>
            <a:off x="7810529" y="4136349"/>
            <a:ext cx="414993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 6 - 8*8 Benes Network</a:t>
            </a:r>
            <a:endParaRPr lang="en-I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4907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8572" y="544009"/>
            <a:ext cx="10935111" cy="744899"/>
          </a:xfrm>
        </p:spPr>
        <p:txBody>
          <a:bodyPr anchor="t">
            <a:normAutofit/>
          </a:bodyPr>
          <a:lstStyle/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Contribution of my work: Algorithm/Methodology/Flowchart etc.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986FC0-C152-CC46-A84B-49B28CADA3E6}"/>
              </a:ext>
            </a:extLst>
          </p:cNvPr>
          <p:cNvSpPr txBox="1"/>
          <p:nvPr/>
        </p:nvSpPr>
        <p:spPr>
          <a:xfrm>
            <a:off x="1018572" y="1397675"/>
            <a:ext cx="9302271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 we have implemented 8*8 Benes Network using C++ program. </a:t>
            </a:r>
          </a:p>
          <a:p>
            <a:endParaRPr lang="en-US" sz="26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574986-41C4-D169-1DE4-8D7AECCB8D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571" y="2262391"/>
            <a:ext cx="6578600" cy="392595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8F01DE2-9DB0-A664-932F-A111F87C9E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60708" y="2622968"/>
            <a:ext cx="5092975" cy="266235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E45B70C-C3FB-D5A7-3D84-90C89FBF7354}"/>
              </a:ext>
            </a:extLst>
          </p:cNvPr>
          <p:cNvSpPr txBox="1"/>
          <p:nvPr/>
        </p:nvSpPr>
        <p:spPr>
          <a:xfrm flipH="1">
            <a:off x="6860708" y="2140188"/>
            <a:ext cx="166381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endParaRPr lang="en-IN" sz="26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CBED44-F2BE-A50C-A9D4-C0294C0B5AB0}"/>
              </a:ext>
            </a:extLst>
          </p:cNvPr>
          <p:cNvSpPr txBox="1"/>
          <p:nvPr/>
        </p:nvSpPr>
        <p:spPr>
          <a:xfrm>
            <a:off x="10873409" y="2101854"/>
            <a:ext cx="108027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endParaRPr lang="en-IN" sz="26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F97F6A-B4E7-F79B-E310-04C4FD150C5B}"/>
              </a:ext>
            </a:extLst>
          </p:cNvPr>
          <p:cNvSpPr txBox="1"/>
          <p:nvPr/>
        </p:nvSpPr>
        <p:spPr>
          <a:xfrm>
            <a:off x="7597171" y="5275659"/>
            <a:ext cx="399483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 8 - 8*8 Benes Network</a:t>
            </a:r>
            <a:endParaRPr lang="en-IN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EA5E46E-77FC-636C-B089-A66601F1C26E}"/>
              </a:ext>
            </a:extLst>
          </p:cNvPr>
          <p:cNvSpPr txBox="1"/>
          <p:nvPr/>
        </p:nvSpPr>
        <p:spPr>
          <a:xfrm>
            <a:off x="2077278" y="6129325"/>
            <a:ext cx="401872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 7 – Algorithm</a:t>
            </a:r>
            <a:endParaRPr lang="en-I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0278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8572" y="544009"/>
            <a:ext cx="10935111" cy="744899"/>
          </a:xfrm>
        </p:spPr>
        <p:txBody>
          <a:bodyPr anchor="t"/>
          <a:lstStyle/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Contribution of my work: Algorithm/Methodology/Flowchart etc.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F01DE2-9DB0-A664-932F-A111F87C9E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33333" y="2562876"/>
            <a:ext cx="5092975" cy="266235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E45B70C-C3FB-D5A7-3D84-90C89FBF7354}"/>
              </a:ext>
            </a:extLst>
          </p:cNvPr>
          <p:cNvSpPr txBox="1"/>
          <p:nvPr/>
        </p:nvSpPr>
        <p:spPr>
          <a:xfrm flipH="1">
            <a:off x="6738731" y="2070433"/>
            <a:ext cx="166381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endParaRPr lang="en-IN" sz="26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CBED44-F2BE-A50C-A9D4-C0294C0B5AB0}"/>
              </a:ext>
            </a:extLst>
          </p:cNvPr>
          <p:cNvSpPr txBox="1"/>
          <p:nvPr/>
        </p:nvSpPr>
        <p:spPr>
          <a:xfrm>
            <a:off x="10880035" y="2016550"/>
            <a:ext cx="114627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endParaRPr lang="en-IN" sz="26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F97F6A-B4E7-F79B-E310-04C4FD150C5B}"/>
              </a:ext>
            </a:extLst>
          </p:cNvPr>
          <p:cNvSpPr txBox="1"/>
          <p:nvPr/>
        </p:nvSpPr>
        <p:spPr>
          <a:xfrm>
            <a:off x="7573617" y="5275659"/>
            <a:ext cx="401839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 9 - 8*8 Benes Network</a:t>
            </a:r>
            <a:endParaRPr lang="en-IN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B8D76C-B0AA-FBDC-28CF-2594787A69AD}"/>
              </a:ext>
            </a:extLst>
          </p:cNvPr>
          <p:cNvSpPr txBox="1"/>
          <p:nvPr/>
        </p:nvSpPr>
        <p:spPr>
          <a:xfrm>
            <a:off x="1311965" y="1977886"/>
            <a:ext cx="5426766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Properties of 8*8 Benes Network-</a:t>
            </a:r>
          </a:p>
          <a:p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Dynamic, Multistage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Interconnecting Network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Diameter – 2logN +1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Switch Size – 2 x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Switches – 2* N Log 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Congestion - 1</a:t>
            </a:r>
            <a:endParaRPr lang="en-I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59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8572" y="544009"/>
            <a:ext cx="10935111" cy="744899"/>
          </a:xfrm>
        </p:spPr>
        <p:txBody>
          <a:bodyPr anchor="t"/>
          <a:lstStyle/>
          <a:p>
            <a:r>
              <a:rPr lang="en-US" dirty="0"/>
              <a:t>Contribution of your work: Algorithm/Methodology/Flowchart etc.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CEC8AD-E3A5-007B-AC17-E6B60506D641}"/>
              </a:ext>
            </a:extLst>
          </p:cNvPr>
          <p:cNvSpPr txBox="1"/>
          <p:nvPr/>
        </p:nvSpPr>
        <p:spPr>
          <a:xfrm>
            <a:off x="1341783" y="2355573"/>
            <a:ext cx="529175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Heuristics-</a:t>
            </a:r>
          </a:p>
          <a:p>
            <a:endParaRPr lang="en-US" sz="2400" b="1" dirty="0"/>
          </a:p>
          <a:p>
            <a:r>
              <a:rPr lang="en-US" sz="2400" b="1" dirty="0"/>
              <a:t>If the configuration matrix’s column 2 and column 4 are mirror images of each other, the permuted value will be the same.</a:t>
            </a:r>
            <a:endParaRPr lang="en-IN" sz="2400" b="1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B91A42E-5877-5DD6-25D4-3B2E0EC686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33334" y="2562876"/>
            <a:ext cx="5092974" cy="266235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27A9771-D436-2E1F-E90D-D2A5C7A29238}"/>
              </a:ext>
            </a:extLst>
          </p:cNvPr>
          <p:cNvSpPr txBox="1"/>
          <p:nvPr/>
        </p:nvSpPr>
        <p:spPr>
          <a:xfrm flipH="1">
            <a:off x="6738731" y="2070433"/>
            <a:ext cx="166381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endParaRPr lang="en-IN" sz="26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9609E4A-1A3B-45AE-4291-CB82DFBC605A}"/>
              </a:ext>
            </a:extLst>
          </p:cNvPr>
          <p:cNvSpPr txBox="1"/>
          <p:nvPr/>
        </p:nvSpPr>
        <p:spPr>
          <a:xfrm>
            <a:off x="10880035" y="2016550"/>
            <a:ext cx="114627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endParaRPr lang="en-IN" sz="26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09ECD9-D0DA-DA20-67E5-337E9272E4C8}"/>
              </a:ext>
            </a:extLst>
          </p:cNvPr>
          <p:cNvSpPr txBox="1"/>
          <p:nvPr/>
        </p:nvSpPr>
        <p:spPr>
          <a:xfrm>
            <a:off x="8429077" y="5275659"/>
            <a:ext cx="316293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 9 - 8*8 Benes Network</a:t>
            </a:r>
            <a:endParaRPr lang="en-IN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7730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Outcome of the work: Performance analysis, Comparative discussion.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DBB61A7-86B5-A681-D497-99E18A648FD7}"/>
              </a:ext>
            </a:extLst>
          </p:cNvPr>
          <p:cNvSpPr txBox="1"/>
          <p:nvPr/>
        </p:nvSpPr>
        <p:spPr>
          <a:xfrm>
            <a:off x="958642" y="5223173"/>
            <a:ext cx="45521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Table 1 - of all the permuted output of 8*8 Benes Network in column 1 and count in column 2.</a:t>
            </a:r>
            <a:endParaRPr lang="en-IN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47E5BF6-37DD-32A8-8F5D-E86D201F5F46}"/>
              </a:ext>
            </a:extLst>
          </p:cNvPr>
          <p:cNvSpPr txBox="1"/>
          <p:nvPr/>
        </p:nvSpPr>
        <p:spPr>
          <a:xfrm>
            <a:off x="6681239" y="5166360"/>
            <a:ext cx="41280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Table 2 - After applying Heuristic- table of all the permuted output of 8*8 Benes Network in column 1 and count in column 2.</a:t>
            </a:r>
            <a:endParaRPr lang="en-IN" b="1" dirty="0"/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16E70EFA-E65D-48CE-1DDD-C4B5AA6C80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3648964"/>
              </p:ext>
            </p:extLst>
          </p:nvPr>
        </p:nvGraphicFramePr>
        <p:xfrm>
          <a:off x="1519449" y="1760220"/>
          <a:ext cx="3954118" cy="33375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977059">
                  <a:extLst>
                    <a:ext uri="{9D8B030D-6E8A-4147-A177-3AD203B41FA5}">
                      <a16:colId xmlns:a16="http://schemas.microsoft.com/office/drawing/2014/main" val="1696221202"/>
                    </a:ext>
                  </a:extLst>
                </a:gridCol>
                <a:gridCol w="1977059">
                  <a:extLst>
                    <a:ext uri="{9D8B030D-6E8A-4147-A177-3AD203B41FA5}">
                      <a16:colId xmlns:a16="http://schemas.microsoft.com/office/drawing/2014/main" val="9966312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Permuted output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No. of times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8278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14336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9798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12288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901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8192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0660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2816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6690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2048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2746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512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102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127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9542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135392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8747487-D714-D017-F67E-253C604D88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8469441"/>
              </p:ext>
            </p:extLst>
          </p:nvPr>
        </p:nvGraphicFramePr>
        <p:xfrm>
          <a:off x="6681239" y="1760220"/>
          <a:ext cx="3954118" cy="33375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977059">
                  <a:extLst>
                    <a:ext uri="{9D8B030D-6E8A-4147-A177-3AD203B41FA5}">
                      <a16:colId xmlns:a16="http://schemas.microsoft.com/office/drawing/2014/main" val="3139845935"/>
                    </a:ext>
                  </a:extLst>
                </a:gridCol>
                <a:gridCol w="1977059">
                  <a:extLst>
                    <a:ext uri="{9D8B030D-6E8A-4147-A177-3AD203B41FA5}">
                      <a16:colId xmlns:a16="http://schemas.microsoft.com/office/drawing/2014/main" val="27058382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Permuted output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No. of times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1018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13312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4480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12544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328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9216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7514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512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7932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256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0438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3094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8198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65537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61191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8819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Academic Literature 16x9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F03431380.potx" id="{B573BD99-E105-4D2A-964B-B901A176567A}" vid="{B1D363B9-18DE-4874-9E2B-FD69B5C6548D}"/>
    </a:ext>
  </a:extLst>
</a:theme>
</file>

<file path=ppt/theme/theme2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PDescription xmlns="4873beb7-5857-4685-be1f-d57550cc96cc" xsi:nil="true"/>
    <AssetExpire xmlns="4873beb7-5857-4685-be1f-d57550cc96cc">2029-01-01T08:00:00+00:00</AssetExpire>
    <CampaignTagsTaxHTField0 xmlns="4873beb7-5857-4685-be1f-d57550cc96cc">
      <Terms xmlns="http://schemas.microsoft.com/office/infopath/2007/PartnerControls"/>
    </CampaignTagsTaxHTField0>
    <IntlLangReviewDate xmlns="4873beb7-5857-4685-be1f-d57550cc96cc" xsi:nil="true"/>
    <TPFriendlyName xmlns="4873beb7-5857-4685-be1f-d57550cc96cc" xsi:nil="true"/>
    <IntlLangReview xmlns="4873beb7-5857-4685-be1f-d57550cc96cc">false</IntlLangReview>
    <LocLastLocAttemptVersionLookup xmlns="4873beb7-5857-4685-be1f-d57550cc96cc">855024</LocLastLocAttemptVersionLookup>
    <PolicheckWords xmlns="4873beb7-5857-4685-be1f-d57550cc96cc" xsi:nil="true"/>
    <SubmitterId xmlns="4873beb7-5857-4685-be1f-d57550cc96cc" xsi:nil="true"/>
    <AcquiredFrom xmlns="4873beb7-5857-4685-be1f-d57550cc96cc">Internal MS</AcquiredFrom>
    <EditorialStatus xmlns="4873beb7-5857-4685-be1f-d57550cc96cc">Complete</EditorialStatus>
    <Markets xmlns="4873beb7-5857-4685-be1f-d57550cc96cc"/>
    <OriginAsset xmlns="4873beb7-5857-4685-be1f-d57550cc96cc" xsi:nil="true"/>
    <AssetStart xmlns="4873beb7-5857-4685-be1f-d57550cc96cc">2012-08-31T08:50:00+00:00</AssetStart>
    <FriendlyTitle xmlns="4873beb7-5857-4685-be1f-d57550cc96cc" xsi:nil="true"/>
    <MarketSpecific xmlns="4873beb7-5857-4685-be1f-d57550cc96cc">false</MarketSpecific>
    <TPNamespace xmlns="4873beb7-5857-4685-be1f-d57550cc96cc" xsi:nil="true"/>
    <PublishStatusLookup xmlns="4873beb7-5857-4685-be1f-d57550cc96cc">
      <Value>1616423</Value>
    </PublishStatusLookup>
    <APAuthor xmlns="4873beb7-5857-4685-be1f-d57550cc96cc">
      <UserInfo>
        <DisplayName>REDMOND\kristaa</DisplayName>
        <AccountId>136</AccountId>
        <AccountType/>
      </UserInfo>
    </APAuthor>
    <TPCommandLine xmlns="4873beb7-5857-4685-be1f-d57550cc96cc" xsi:nil="true"/>
    <IntlLangReviewer xmlns="4873beb7-5857-4685-be1f-d57550cc96cc" xsi:nil="true"/>
    <OpenTemplate xmlns="4873beb7-5857-4685-be1f-d57550cc96cc">true</OpenTemplate>
    <CSXSubmissionDate xmlns="4873beb7-5857-4685-be1f-d57550cc96cc" xsi:nil="true"/>
    <TaxCatchAll xmlns="4873beb7-5857-4685-be1f-d57550cc96cc"/>
    <Manager xmlns="4873beb7-5857-4685-be1f-d57550cc96cc" xsi:nil="true"/>
    <NumericId xmlns="4873beb7-5857-4685-be1f-d57550cc96cc" xsi:nil="true"/>
    <ParentAssetId xmlns="4873beb7-5857-4685-be1f-d57550cc96cc" xsi:nil="true"/>
    <OriginalSourceMarket xmlns="4873beb7-5857-4685-be1f-d57550cc96cc" xsi:nil="true"/>
    <ApprovalStatus xmlns="4873beb7-5857-4685-be1f-d57550cc96cc">InProgress</ApprovalStatus>
    <TPComponent xmlns="4873beb7-5857-4685-be1f-d57550cc96cc" xsi:nil="true"/>
    <EditorialTags xmlns="4873beb7-5857-4685-be1f-d57550cc96cc" xsi:nil="true"/>
    <TPExecutable xmlns="4873beb7-5857-4685-be1f-d57550cc96cc" xsi:nil="true"/>
    <TPLaunchHelpLink xmlns="4873beb7-5857-4685-be1f-d57550cc96cc" xsi:nil="true"/>
    <LocComments xmlns="4873beb7-5857-4685-be1f-d57550cc96cc" xsi:nil="true"/>
    <LocRecommendedHandoff xmlns="4873beb7-5857-4685-be1f-d57550cc96cc" xsi:nil="true"/>
    <SourceTitle xmlns="4873beb7-5857-4685-be1f-d57550cc96cc" xsi:nil="true"/>
    <CSXUpdate xmlns="4873beb7-5857-4685-be1f-d57550cc96cc">false</CSXUpdate>
    <IntlLocPriority xmlns="4873beb7-5857-4685-be1f-d57550cc96cc" xsi:nil="true"/>
    <UAProjectedTotalWords xmlns="4873beb7-5857-4685-be1f-d57550cc96cc" xsi:nil="true"/>
    <AssetType xmlns="4873beb7-5857-4685-be1f-d57550cc96cc">TP</AssetType>
    <MachineTranslated xmlns="4873beb7-5857-4685-be1f-d57550cc96cc">false</MachineTranslated>
    <OutputCachingOn xmlns="4873beb7-5857-4685-be1f-d57550cc96cc">false</OutputCachingOn>
    <TemplateStatus xmlns="4873beb7-5857-4685-be1f-d57550cc96cc">Complete</TemplateStatus>
    <IsSearchable xmlns="4873beb7-5857-4685-be1f-d57550cc96cc">true</IsSearchable>
    <ContentItem xmlns="4873beb7-5857-4685-be1f-d57550cc96cc" xsi:nil="true"/>
    <HandoffToMSDN xmlns="4873beb7-5857-4685-be1f-d57550cc96cc" xsi:nil="true"/>
    <ShowIn xmlns="4873beb7-5857-4685-be1f-d57550cc96cc">Show everywhere</ShowIn>
    <ThumbnailAssetId xmlns="4873beb7-5857-4685-be1f-d57550cc96cc" xsi:nil="true"/>
    <UALocComments xmlns="4873beb7-5857-4685-be1f-d57550cc96cc" xsi:nil="true"/>
    <UALocRecommendation xmlns="4873beb7-5857-4685-be1f-d57550cc96cc">Localize</UALocRecommendation>
    <LastModifiedDateTime xmlns="4873beb7-5857-4685-be1f-d57550cc96cc" xsi:nil="true"/>
    <LegacyData xmlns="4873beb7-5857-4685-be1f-d57550cc96cc" xsi:nil="true"/>
    <LocManualTestRequired xmlns="4873beb7-5857-4685-be1f-d57550cc96cc">false</LocManualTestRequired>
    <LocMarketGroupTiers2 xmlns="4873beb7-5857-4685-be1f-d57550cc96cc" xsi:nil="true"/>
    <ClipArtFilename xmlns="4873beb7-5857-4685-be1f-d57550cc96cc" xsi:nil="true"/>
    <TPApplication xmlns="4873beb7-5857-4685-be1f-d57550cc96cc" xsi:nil="true"/>
    <CSXHash xmlns="4873beb7-5857-4685-be1f-d57550cc96cc" xsi:nil="true"/>
    <DirectSourceMarket xmlns="4873beb7-5857-4685-be1f-d57550cc96cc" xsi:nil="true"/>
    <PrimaryImageGen xmlns="4873beb7-5857-4685-be1f-d57550cc96cc">true</PrimaryImageGen>
    <PlannedPubDate xmlns="4873beb7-5857-4685-be1f-d57550cc96cc" xsi:nil="true"/>
    <CSXSubmissionMarket xmlns="4873beb7-5857-4685-be1f-d57550cc96cc" xsi:nil="true"/>
    <Downloads xmlns="4873beb7-5857-4685-be1f-d57550cc96cc">0</Downloads>
    <ArtSampleDocs xmlns="4873beb7-5857-4685-be1f-d57550cc96cc" xsi:nil="true"/>
    <TrustLevel xmlns="4873beb7-5857-4685-be1f-d57550cc96cc">1 Microsoft Managed Content</TrustLevel>
    <BlockPublish xmlns="4873beb7-5857-4685-be1f-d57550cc96cc">false</BlockPublish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BusinessGroup xmlns="4873beb7-5857-4685-be1f-d57550cc96cc" xsi:nil="true"/>
    <Providers xmlns="4873beb7-5857-4685-be1f-d57550cc96cc" xsi:nil="true"/>
    <TemplateTemplateType xmlns="4873beb7-5857-4685-be1f-d57550cc96cc">PowerPoint Presentation Template</TemplateTemplateType>
    <TimesCloned xmlns="4873beb7-5857-4685-be1f-d57550cc96cc" xsi:nil="true"/>
    <TPAppVersion xmlns="4873beb7-5857-4685-be1f-d57550cc96cc" xsi:nil="true"/>
    <VoteCount xmlns="4873beb7-5857-4685-be1f-d57550cc96cc" xsi:nil="true"/>
    <AverageRating xmlns="4873beb7-5857-4685-be1f-d57550cc96cc" xsi:nil="true"/>
    <FeatureTagsTaxHTField0 xmlns="4873beb7-5857-4685-be1f-d57550cc96cc">
      <Terms xmlns="http://schemas.microsoft.com/office/infopath/2007/PartnerControls"/>
    </FeatureTagsTaxHTField0>
    <Provider xmlns="4873beb7-5857-4685-be1f-d57550cc96cc" xsi:nil="true"/>
    <UACurrentWords xmlns="4873beb7-5857-4685-be1f-d57550cc96cc" xsi:nil="true"/>
    <AssetId xmlns="4873beb7-5857-4685-be1f-d57550cc96cc">TP103431361</AssetId>
    <TPClientViewer xmlns="4873beb7-5857-4685-be1f-d57550cc96cc" xsi:nil="true"/>
    <DSATActionTaken xmlns="4873beb7-5857-4685-be1f-d57550cc96cc" xsi:nil="true"/>
    <APEditor xmlns="4873beb7-5857-4685-be1f-d57550cc96cc">
      <UserInfo>
        <DisplayName/>
        <AccountId xsi:nil="true"/>
        <AccountType/>
      </UserInfo>
    </APEditor>
    <TPInstallLocation xmlns="4873beb7-5857-4685-be1f-d57550cc96cc" xsi:nil="true"/>
    <OOCacheId xmlns="4873beb7-5857-4685-be1f-d57550cc96cc" xsi:nil="true"/>
    <IsDeleted xmlns="4873beb7-5857-4685-be1f-d57550cc96cc">false</IsDeleted>
    <PublishTargets xmlns="4873beb7-5857-4685-be1f-d57550cc96cc">OfficeOnlineVNext</PublishTargets>
    <ApprovalLog xmlns="4873beb7-5857-4685-be1f-d57550cc96cc" xsi:nil="true"/>
    <BugNumber xmlns="4873beb7-5857-4685-be1f-d57550cc96cc" xsi:nil="true"/>
    <CrawlForDependencies xmlns="4873beb7-5857-4685-be1f-d57550cc96cc">false</CrawlForDependencies>
    <InternalTagsTaxHTField0 xmlns="4873beb7-5857-4685-be1f-d57550cc96cc">
      <Terms xmlns="http://schemas.microsoft.com/office/infopath/2007/PartnerControls"/>
    </InternalTagsTaxHTField0>
    <LastHandOff xmlns="4873beb7-5857-4685-be1f-d57550cc96cc" xsi:nil="true"/>
    <Milestone xmlns="4873beb7-5857-4685-be1f-d57550cc96cc" xsi:nil="true"/>
    <OriginalRelease xmlns="4873beb7-5857-4685-be1f-d57550cc96cc">15</OriginalRelease>
    <RecommendationsModifier xmlns="4873beb7-5857-4685-be1f-d57550cc96cc" xsi:nil="true"/>
    <ScenarioTagsTaxHTField0 xmlns="4873beb7-5857-4685-be1f-d57550cc96cc">
      <Terms xmlns="http://schemas.microsoft.com/office/infopath/2007/PartnerControls"/>
    </ScenarioTagsTaxHTField0>
    <UANotes xmlns="4873beb7-5857-4685-be1f-d57550cc96c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8CDDBB83-77C1-4099-A0AA-289882E745E2}">
  <ds:schemaRefs>
    <ds:schemaRef ds:uri="http://schemas.microsoft.com/office/2006/metadata/properties"/>
    <ds:schemaRef ds:uri="http://www.w3.org/2000/xmlns/"/>
    <ds:schemaRef ds:uri="4873beb7-5857-4685-be1f-d57550cc96cc"/>
    <ds:schemaRef ds:uri="http://www.w3.org/2001/XMLSchema-instance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28C8B9CA-0273-4370-889A-FC05DA5C2FA5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4873beb7-5857-4685-be1f-d57550cc96cc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61E720F-F05D-4536-9C34-0CFCED65D3B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Academic Literature 16x9</Template>
  <TotalTime>1882</TotalTime>
  <Words>732</Words>
  <Application>Microsoft Office PowerPoint</Application>
  <PresentationFormat>Widescreen</PresentationFormat>
  <Paragraphs>113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Euphemia</vt:lpstr>
      <vt:lpstr>Plantagenet Cherokee</vt:lpstr>
      <vt:lpstr>Times New Roman</vt:lpstr>
      <vt:lpstr>Wingdings</vt:lpstr>
      <vt:lpstr>Academic Literature 16x9</vt:lpstr>
      <vt:lpstr>Analysis of benes network and its implementation in c++</vt:lpstr>
      <vt:lpstr>Problem Definition / Objective of the work</vt:lpstr>
      <vt:lpstr>Problem Definition / Objective of the work</vt:lpstr>
      <vt:lpstr>Problem Definition / Objective of the work</vt:lpstr>
      <vt:lpstr>Problem Definition / Objective of the work</vt:lpstr>
      <vt:lpstr>Contribution of my work: Algorithm/Methodology/Flowchart etc.</vt:lpstr>
      <vt:lpstr>Contribution of my work: Algorithm/Methodology/Flowchart etc.</vt:lpstr>
      <vt:lpstr>Contribution of your work: Algorithm/Methodology/Flowchart etc.</vt:lpstr>
      <vt:lpstr>Outcome of the work: Performance analysis, Comparative discussion.</vt:lpstr>
      <vt:lpstr>Outcome of the work: Performance analysis, Comparative discussion.</vt:lpstr>
      <vt:lpstr>Outcome of the work: Performance analysis, Comparative discussion.</vt:lpstr>
      <vt:lpstr>Conclusion: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the work/project/thesis</dc:title>
  <dc:creator>Microsoft Office User</dc:creator>
  <cp:lastModifiedBy>birju shaw</cp:lastModifiedBy>
  <cp:revision>20</cp:revision>
  <dcterms:created xsi:type="dcterms:W3CDTF">2021-04-19T03:50:30Z</dcterms:created>
  <dcterms:modified xsi:type="dcterms:W3CDTF">2022-05-18T18:35:40Z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0x0101006EDDDB5EE6D98C44930B742096920B300400F5B6D36B3EF94B4E9A635CDF2A18F5B8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