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74" r:id="rId5"/>
    <p:sldId id="259" r:id="rId6"/>
    <p:sldId id="263" r:id="rId7"/>
    <p:sldId id="264" r:id="rId8"/>
    <p:sldId id="271" r:id="rId9"/>
    <p:sldId id="272" r:id="rId10"/>
    <p:sldId id="273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CCC"/>
    <a:srgbClr val="F2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2691" autoAdjust="0"/>
  </p:normalViewPr>
  <p:slideViewPr>
    <p:cSldViewPr snapToGrid="0">
      <p:cViewPr varScale="1">
        <p:scale>
          <a:sx n="107" d="100"/>
          <a:sy n="107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95040-6787-42EC-8E07-1A68255A9C40}" type="datetimeFigureOut">
              <a:rPr lang="tr-TR" smtClean="0"/>
              <a:t>8.05.2017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5146-C095-4A07-BC67-0333B33F2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42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Probleme</a:t>
            </a:r>
            <a:r>
              <a:rPr lang="tr-TR" baseline="0" dirty="0" smtClean="0"/>
              <a:t> geçmeden önce arama algoritmalarından kısaca bahsetmemiz gerekir.</a:t>
            </a:r>
          </a:p>
          <a:p>
            <a:endParaRPr lang="tr-TR" baseline="0" dirty="0" smtClean="0"/>
          </a:p>
          <a:p>
            <a:r>
              <a:rPr lang="tr-TR" dirty="0" smtClean="0"/>
              <a:t>Bilgisayar bilimlerinde, çeşitli veri yapılarının (data </a:t>
            </a:r>
            <a:r>
              <a:rPr lang="tr-TR" dirty="0" err="1" smtClean="0"/>
              <a:t>structures</a:t>
            </a:r>
            <a:r>
              <a:rPr lang="tr-TR" dirty="0" smtClean="0"/>
              <a:t>) üzerinde bir bilginin aranması sırasına kullanılan algoritmaların genel ismidir. </a:t>
            </a:r>
          </a:p>
          <a:p>
            <a:r>
              <a:rPr lang="tr-TR" dirty="0" smtClean="0"/>
              <a:t>Örneğin bir dosyada bir kelimenin aranması, bir ağaç yapısında (</a:t>
            </a:r>
            <a:r>
              <a:rPr lang="tr-TR" dirty="0" err="1" smtClean="0"/>
              <a:t>tree</a:t>
            </a:r>
            <a:r>
              <a:rPr lang="tr-TR" dirty="0" smtClean="0"/>
              <a:t>) bir düğümün (</a:t>
            </a:r>
            <a:r>
              <a:rPr lang="tr-TR" dirty="0" err="1" smtClean="0"/>
              <a:t>node</a:t>
            </a:r>
            <a:r>
              <a:rPr lang="tr-TR" dirty="0" smtClean="0"/>
              <a:t>) aranması veya bir dizi (</a:t>
            </a:r>
            <a:r>
              <a:rPr lang="tr-TR" dirty="0" err="1" smtClean="0"/>
              <a:t>array</a:t>
            </a:r>
            <a:r>
              <a:rPr lang="tr-TR" dirty="0" smtClean="0"/>
              <a:t>) üzerinde bir verinin aranması gibi durumlar bu algoritmaların çalışma alanlarına girer.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146-C095-4A07-BC67-0333B33F297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97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Öncelik sıraları bilgisayar bilimlerinin veri yapısı konusunda kullanılan bir kavram olmasına karşılık uygulama alanları oldukça geniştir. </a:t>
            </a:r>
          </a:p>
          <a:p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Örneğin işletim sistemlerinde kullanılan en kısa iş ilk (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shortest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işlemci zamanlama (CPU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algoritması tam bir öncelik sırası örneğidir. </a:t>
            </a:r>
          </a:p>
          <a:p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Bekleme sırasındaki  (Ready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 işlemlerin (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 çalıştırılma sırası uzunluklarına göre önceliğe sahiptir.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146-C095-4A07-BC67-0333B33F297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13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146-C095-4A07-BC67-0333B33F297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67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06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0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3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4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5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8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2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lobgames.com/pathfinding/a-star/introduction.html" TargetMode="External"/><Relationship Id="rId2" Type="http://schemas.openxmlformats.org/officeDocument/2006/relationships/hyperlink" Target="http://www.academia.edu/20345529/%C3%96ncelikli_kuyruk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lgisayarkavramlari.sadievrenseker.com/2009/11/23/arama-algoritmalari-search-algorith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57086" y="1756173"/>
            <a:ext cx="8825658" cy="1704109"/>
          </a:xfrm>
        </p:spPr>
        <p:txBody>
          <a:bodyPr/>
          <a:lstStyle/>
          <a:p>
            <a:pPr algn="ctr"/>
            <a:r>
              <a:rPr lang="tr-TR" sz="4000" dirty="0" smtClean="0"/>
              <a:t>Labirentte En </a:t>
            </a:r>
            <a:r>
              <a:rPr lang="tr-TR" sz="4000" dirty="0"/>
              <a:t>K</a:t>
            </a:r>
            <a:r>
              <a:rPr lang="tr-TR" sz="4000" dirty="0" smtClean="0"/>
              <a:t>ısa </a:t>
            </a:r>
            <a:r>
              <a:rPr lang="tr-TR" sz="4000" dirty="0"/>
              <a:t>Y</a:t>
            </a:r>
            <a:r>
              <a:rPr lang="tr-TR" sz="4000" dirty="0" smtClean="0"/>
              <a:t>ol </a:t>
            </a:r>
            <a:r>
              <a:rPr lang="tr-TR" sz="4000" dirty="0"/>
              <a:t>B</a:t>
            </a:r>
            <a:r>
              <a:rPr lang="tr-TR" sz="4000" dirty="0" smtClean="0"/>
              <a:t>ulma</a:t>
            </a:r>
            <a:br>
              <a:rPr lang="tr-TR" sz="4000" dirty="0" smtClean="0"/>
            </a:br>
            <a:r>
              <a:rPr lang="tr-TR" sz="4000" dirty="0" smtClean="0"/>
              <a:t>(A* Algoritması)</a:t>
            </a:r>
            <a:br>
              <a:rPr lang="tr-TR" sz="4000" dirty="0" smtClean="0"/>
            </a:b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/>
              <a:t/>
            </a:r>
            <a:br>
              <a:rPr lang="tr-TR" sz="4000" dirty="0"/>
            </a:br>
            <a:r>
              <a:rPr lang="tr-TR" sz="2500" dirty="0" smtClean="0"/>
              <a:t>Yapay Zeka</a:t>
            </a:r>
            <a:endParaRPr lang="tr-TR" sz="25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60871" y="4340994"/>
            <a:ext cx="9018087" cy="202494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dirty="0" smtClean="0"/>
              <a:t>Hazırlayan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Birkan atıcı</a:t>
            </a:r>
          </a:p>
          <a:p>
            <a:pPr algn="ctr"/>
            <a:endParaRPr lang="tr-TR" dirty="0"/>
          </a:p>
          <a:p>
            <a:pPr algn="ctr"/>
            <a:r>
              <a:rPr lang="tr-TR" dirty="0" smtClean="0"/>
              <a:t>ÖĞRETİM Görevlisi 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Doç</a:t>
            </a:r>
            <a:r>
              <a:rPr lang="tr-TR" dirty="0" smtClean="0">
                <a:solidFill>
                  <a:schemeClr val="tx1"/>
                </a:solidFill>
              </a:rPr>
              <a:t>. Dr. Sevinç İlhan Omurca</a:t>
            </a:r>
            <a:endParaRPr lang="tr-TR" dirty="0" smtClean="0">
              <a:solidFill>
                <a:schemeClr val="tx1"/>
              </a:solidFill>
            </a:endParaRP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59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van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A* ile en kısa yol bulma</a:t>
            </a:r>
            <a:endParaRPr lang="tr-TR" sz="3500" dirty="0"/>
          </a:p>
        </p:txBody>
      </p:sp>
      <p:pic>
        <p:nvPicPr>
          <p:cNvPr id="29" name="İçerik Yer Tutucusu 2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7" t="16596"/>
          <a:stretch/>
        </p:blipFill>
        <p:spPr>
          <a:xfrm>
            <a:off x="454565" y="2146433"/>
            <a:ext cx="3887592" cy="2816889"/>
          </a:xfrm>
        </p:spPr>
      </p:pic>
      <p:sp>
        <p:nvSpPr>
          <p:cNvPr id="30" name="Dikdörtgen 29"/>
          <p:cNvSpPr/>
          <p:nvPr/>
        </p:nvSpPr>
        <p:spPr>
          <a:xfrm>
            <a:off x="453552" y="4944072"/>
            <a:ext cx="3888605" cy="4415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tr-TR" sz="1600" dirty="0"/>
              <a:t>4</a:t>
            </a:r>
            <a:r>
              <a:rPr lang="tr-TR" sz="1600" dirty="0" smtClean="0"/>
              <a:t>. Adım</a:t>
            </a:r>
            <a:endParaRPr lang="tr-TR" sz="1600" dirty="0"/>
          </a:p>
        </p:txBody>
      </p:sp>
      <p:sp>
        <p:nvSpPr>
          <p:cNvPr id="34" name="Dikdörtgen 33"/>
          <p:cNvSpPr/>
          <p:nvPr/>
        </p:nvSpPr>
        <p:spPr>
          <a:xfrm>
            <a:off x="4457661" y="1853248"/>
            <a:ext cx="4783756" cy="375375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Son olarak çıkış noktası Öncelikli kuyrukta bulunduğu için bu düğüme gidilerek arama tamamlanmış olur.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118730" y="2309754"/>
            <a:ext cx="252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</a:p>
          <a:p>
            <a:endParaRPr lang="tr-TR" dirty="0"/>
          </a:p>
          <a:p>
            <a:r>
              <a:rPr lang="tr-TR" dirty="0" smtClean="0"/>
              <a:t>2</a:t>
            </a:r>
          </a:p>
          <a:p>
            <a:endParaRPr lang="tr-TR" dirty="0"/>
          </a:p>
          <a:p>
            <a:r>
              <a:rPr lang="tr-TR" dirty="0" smtClean="0"/>
              <a:t>3</a:t>
            </a:r>
          </a:p>
          <a:p>
            <a:endParaRPr lang="tr-TR" dirty="0"/>
          </a:p>
          <a:p>
            <a:r>
              <a:rPr lang="tr-TR" dirty="0" smtClean="0"/>
              <a:t>4</a:t>
            </a:r>
          </a:p>
          <a:p>
            <a:endParaRPr lang="tr-TR" dirty="0"/>
          </a:p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4704" y="1830424"/>
            <a:ext cx="37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1       2       3      4      5      6       7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9601203" y="6288883"/>
            <a:ext cx="2315411" cy="3231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500" dirty="0" smtClean="0"/>
              <a:t>Öncelikli Kuyruk</a:t>
            </a:r>
            <a:endParaRPr lang="tr-TR" sz="15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23880"/>
              </p:ext>
            </p:extLst>
          </p:nvPr>
        </p:nvGraphicFramePr>
        <p:xfrm>
          <a:off x="9601202" y="848203"/>
          <a:ext cx="2315412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06">
                  <a:extLst>
                    <a:ext uri="{9D8B030D-6E8A-4147-A177-3AD203B41FA5}">
                      <a16:colId xmlns:a16="http://schemas.microsoft.com/office/drawing/2014/main" val="4213787470"/>
                    </a:ext>
                  </a:extLst>
                </a:gridCol>
                <a:gridCol w="1157706">
                  <a:extLst>
                    <a:ext uri="{9D8B030D-6E8A-4147-A177-3AD203B41FA5}">
                      <a16:colId xmlns:a16="http://schemas.microsoft.com/office/drawing/2014/main" val="2506042344"/>
                    </a:ext>
                  </a:extLst>
                </a:gridCol>
              </a:tblGrid>
              <a:tr h="291826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Koordinat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Maliyet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7092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2712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9784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3514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43197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87596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8504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14+56=70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89550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24+24=48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5797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28+34=62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29391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3,2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24+24=48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8172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4,2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38+34=62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03316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2,1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38+10=48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896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3,1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42+20=62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72779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1,2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38+10=48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1991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42+20=62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4073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1,1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42+0=42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39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Algoritma</a:t>
            </a:r>
            <a:endParaRPr lang="tr-TR" sz="3500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611" r="19828" b="9024"/>
          <a:stretch/>
        </p:blipFill>
        <p:spPr>
          <a:xfrm>
            <a:off x="1722922" y="1612616"/>
            <a:ext cx="8008220" cy="4796426"/>
          </a:xfrm>
        </p:spPr>
      </p:pic>
    </p:spTree>
    <p:extLst>
      <p:ext uri="{BB962C8B-B14F-4D97-AF65-F5344CB8AC3E}">
        <p14:creationId xmlns:p14="http://schemas.microsoft.com/office/powerpoint/2010/main" val="29363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Kaynaklar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http://www.academia.edu/20345529/%</a:t>
            </a:r>
            <a:r>
              <a:rPr lang="tr-TR" dirty="0" smtClean="0">
                <a:hlinkClick r:id="rId2"/>
              </a:rPr>
              <a:t>C3%96ncelikli_kuyruklar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www.redblobgames.com/pathfinding/a-star/introduction.html</a:t>
            </a:r>
            <a:endParaRPr lang="tr-TR" dirty="0" smtClean="0"/>
          </a:p>
          <a:p>
            <a:r>
              <a:rPr lang="tr-TR" dirty="0">
                <a:hlinkClick r:id="rId4"/>
              </a:rPr>
              <a:t>http://bilgisayarkavramlari.sadievrenseker.com/2009/11/23/arama-algoritmalari-search-algorithms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80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Amaç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9091" y="2493817"/>
            <a:ext cx="5727469" cy="1379913"/>
          </a:xfrm>
        </p:spPr>
        <p:txBody>
          <a:bodyPr/>
          <a:lstStyle/>
          <a:p>
            <a:r>
              <a:rPr lang="tr-TR" dirty="0" smtClean="0"/>
              <a:t>Labirentte en kısa yol bulma probleminin amacı bir labirentin girişinden en kısa yol (en az maliyet) ile çıkışa ulaşmaktır.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9" y="2052918"/>
            <a:ext cx="4239491" cy="2660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33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Arama Algoritmaları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7214" y="1658470"/>
            <a:ext cx="9529774" cy="4672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100" b="1" dirty="0" err="1" smtClean="0"/>
              <a:t>Uniform</a:t>
            </a:r>
            <a:r>
              <a:rPr lang="tr-TR" sz="2100" b="1" dirty="0" smtClean="0"/>
              <a:t> </a:t>
            </a:r>
            <a:r>
              <a:rPr lang="tr-TR" sz="2100" b="1" dirty="0" err="1" smtClean="0"/>
              <a:t>Cost</a:t>
            </a:r>
            <a:r>
              <a:rPr lang="tr-TR" sz="2100" b="1" dirty="0" smtClean="0"/>
              <a:t> </a:t>
            </a:r>
            <a:r>
              <a:rPr lang="tr-TR" sz="2100" b="1" dirty="0" err="1" smtClean="0"/>
              <a:t>Search</a:t>
            </a:r>
            <a:endParaRPr lang="tr-TR" sz="21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f(n</a:t>
            </a:r>
            <a:r>
              <a:rPr lang="tr-TR" dirty="0"/>
              <a:t>) = g(n)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Gerçek maliyetli hesaplamaya dayanır. Sezgisel </a:t>
            </a:r>
            <a:r>
              <a:rPr lang="tr-TR" dirty="0"/>
              <a:t>hesaplama </a:t>
            </a:r>
            <a:r>
              <a:rPr lang="tr-TR" dirty="0" smtClean="0"/>
              <a:t>yoktur.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Best First </a:t>
            </a:r>
            <a:r>
              <a:rPr lang="tr-TR" b="1" dirty="0" err="1" smtClean="0"/>
              <a:t>Search</a:t>
            </a:r>
            <a:endParaRPr lang="tr-T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f(n</a:t>
            </a:r>
            <a:r>
              <a:rPr lang="tr-TR" dirty="0"/>
              <a:t>) = h(n</a:t>
            </a:r>
            <a:r>
              <a:rPr lang="tr-TR" dirty="0" smtClean="0"/>
              <a:t>)</a:t>
            </a:r>
            <a:endParaRPr lang="tr-TR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Tamamen sezgisel hesaplamaya dayanır. Gerçek maliyetlerin önemi yoktur.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A* </a:t>
            </a:r>
            <a:r>
              <a:rPr lang="tr-TR" b="1" dirty="0" err="1" smtClean="0"/>
              <a:t>Search</a:t>
            </a:r>
            <a:endParaRPr lang="tr-TR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f(n) = g(n) + h(n)</a:t>
            </a:r>
            <a:endParaRPr lang="tr-TR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Sezgisel ve gerçek maliyetlerin birleşiminden bir fonksiyon çıkartılır. Bu fonksiyonun en düşük maliyetli düğümleri öncelikli olarak işlenir.</a:t>
            </a:r>
          </a:p>
        </p:txBody>
      </p:sp>
    </p:spTree>
    <p:extLst>
      <p:ext uri="{BB962C8B-B14F-4D97-AF65-F5344CB8AC3E}">
        <p14:creationId xmlns:p14="http://schemas.microsoft.com/office/powerpoint/2010/main" val="12182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Arama Algoritmaları</a:t>
            </a:r>
            <a:endParaRPr lang="tr-TR" sz="3500" dirty="0"/>
          </a:p>
        </p:txBody>
      </p:sp>
      <p:pic>
        <p:nvPicPr>
          <p:cNvPr id="9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78" y="1853248"/>
            <a:ext cx="8317156" cy="42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Öncelikli Kuyruk (</a:t>
            </a:r>
            <a:r>
              <a:rPr lang="tr-TR" sz="3500" dirty="0" err="1"/>
              <a:t>P</a:t>
            </a:r>
            <a:r>
              <a:rPr lang="tr-TR" sz="3500" dirty="0" err="1" smtClean="0"/>
              <a:t>riority</a:t>
            </a:r>
            <a:r>
              <a:rPr lang="tr-TR" sz="3500" dirty="0" smtClean="0"/>
              <a:t> </a:t>
            </a:r>
            <a:r>
              <a:rPr lang="tr-TR" sz="3500" dirty="0"/>
              <a:t>Q</a:t>
            </a:r>
            <a:r>
              <a:rPr lang="tr-TR" sz="3500" dirty="0" smtClean="0"/>
              <a:t>ueue)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1422" y="1853248"/>
            <a:ext cx="8281756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Normalde Kuyruk (</a:t>
            </a:r>
            <a:r>
              <a:rPr lang="tr-TR" dirty="0" err="1" smtClean="0"/>
              <a:t>queue</a:t>
            </a:r>
            <a:r>
              <a:rPr lang="tr-TR" dirty="0" smtClean="0"/>
              <a:t>) veri yapısı ilk giren ilk çıkar (FIFO) mantığıyla çalışırlar.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Öncelikli kuyrukta ise kuyruktaki önceliği en yüksek eleman ilk çıkar.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Örneğin; Tablodaki gibi bir listede,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Normal Kuyruk yapısına göre çıkacaklar sıralanırsa : A, B, C, D, 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Ö</a:t>
            </a:r>
            <a:r>
              <a:rPr lang="tr-TR" dirty="0" smtClean="0"/>
              <a:t>nceliklerine göre çıkacak olanları sıralarsak : E, D, B, A, C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5169"/>
              </p:ext>
            </p:extLst>
          </p:nvPr>
        </p:nvGraphicFramePr>
        <p:xfrm>
          <a:off x="9742515" y="2275603"/>
          <a:ext cx="1978429" cy="1972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806">
                  <a:extLst>
                    <a:ext uri="{9D8B030D-6E8A-4147-A177-3AD203B41FA5}">
                      <a16:colId xmlns:a16="http://schemas.microsoft.com/office/drawing/2014/main" val="67911893"/>
                    </a:ext>
                  </a:extLst>
                </a:gridCol>
                <a:gridCol w="1201623">
                  <a:extLst>
                    <a:ext uri="{9D8B030D-6E8A-4147-A177-3AD203B41FA5}">
                      <a16:colId xmlns:a16="http://schemas.microsoft.com/office/drawing/2014/main" val="996788028"/>
                    </a:ext>
                  </a:extLst>
                </a:gridCol>
              </a:tblGrid>
              <a:tr h="25977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u="none" strike="noStrike" dirty="0">
                          <a:effectLst/>
                        </a:rPr>
                        <a:t>Kişi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u="none" strike="noStrike" dirty="0">
                          <a:effectLst/>
                        </a:rPr>
                        <a:t>Öncelik Sırası</a:t>
                      </a:r>
                      <a:endParaRPr lang="tr-T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108856"/>
                  </a:ext>
                </a:extLst>
              </a:tr>
              <a:tr h="34255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559237"/>
                  </a:ext>
                </a:extLst>
              </a:tr>
              <a:tr h="34255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652654"/>
                  </a:ext>
                </a:extLst>
              </a:tr>
              <a:tr h="34255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C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513881"/>
                  </a:ext>
                </a:extLst>
              </a:tr>
              <a:tr h="34255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808052"/>
                  </a:ext>
                </a:extLst>
              </a:tr>
              <a:tr h="34255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87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van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A* ile en kısa yol bulma</a:t>
            </a:r>
            <a:endParaRPr lang="tr-TR" sz="3500" dirty="0"/>
          </a:p>
        </p:txBody>
      </p:sp>
      <p:pic>
        <p:nvPicPr>
          <p:cNvPr id="29" name="İçerik Yer Tutucusu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7" y="1853248"/>
            <a:ext cx="6072376" cy="3312205"/>
          </a:xfrm>
        </p:spPr>
      </p:pic>
      <p:sp>
        <p:nvSpPr>
          <p:cNvPr id="30" name="Dikdörtgen 29"/>
          <p:cNvSpPr/>
          <p:nvPr/>
        </p:nvSpPr>
        <p:spPr>
          <a:xfrm>
            <a:off x="992567" y="5165453"/>
            <a:ext cx="6072376" cy="4415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tr-TR" sz="1600" dirty="0" smtClean="0"/>
              <a:t>Başlangıç Durumu</a:t>
            </a:r>
            <a:endParaRPr lang="tr-TR" sz="1600" dirty="0"/>
          </a:p>
        </p:txBody>
      </p:sp>
      <p:sp>
        <p:nvSpPr>
          <p:cNvPr id="34" name="Dikdörtgen 33"/>
          <p:cNvSpPr/>
          <p:nvPr/>
        </p:nvSpPr>
        <p:spPr>
          <a:xfrm>
            <a:off x="7411399" y="3088347"/>
            <a:ext cx="4379495" cy="6558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1600" dirty="0" smtClean="0"/>
              <a:t>İlk olarak Giriş (A) ve Çıkış (B) noktaları kaydedilir.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945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van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A* ile en kısa yol bulma</a:t>
            </a:r>
            <a:endParaRPr lang="tr-TR" sz="3500" dirty="0"/>
          </a:p>
        </p:txBody>
      </p:sp>
      <p:pic>
        <p:nvPicPr>
          <p:cNvPr id="29" name="İçerik Yer Tutucusu 2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0" t="16697"/>
          <a:stretch/>
        </p:blipFill>
        <p:spPr>
          <a:xfrm>
            <a:off x="471638" y="2184934"/>
            <a:ext cx="3870519" cy="2759137"/>
          </a:xfrm>
        </p:spPr>
      </p:pic>
      <p:sp>
        <p:nvSpPr>
          <p:cNvPr id="30" name="Dikdörtgen 29"/>
          <p:cNvSpPr/>
          <p:nvPr/>
        </p:nvSpPr>
        <p:spPr>
          <a:xfrm>
            <a:off x="453552" y="4944072"/>
            <a:ext cx="3888605" cy="4415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tr-TR" sz="1600" dirty="0" smtClean="0"/>
              <a:t>1. Adım</a:t>
            </a:r>
            <a:endParaRPr lang="tr-TR" sz="1600" dirty="0"/>
          </a:p>
        </p:txBody>
      </p:sp>
      <p:sp>
        <p:nvSpPr>
          <p:cNvPr id="34" name="Dikdörtgen 33"/>
          <p:cNvSpPr/>
          <p:nvPr/>
        </p:nvSpPr>
        <p:spPr>
          <a:xfrm>
            <a:off x="4442957" y="2093879"/>
            <a:ext cx="4783756" cy="375375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700" dirty="0" smtClean="0"/>
              <a:t>Giriş (A) noktasının komşuları bulunur.</a:t>
            </a:r>
          </a:p>
          <a:p>
            <a:endParaRPr lang="tr-T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700" dirty="0" smtClean="0"/>
              <a:t>Komşuların gerçek ve sezgisel maliyetleri hesaplanır.</a:t>
            </a:r>
          </a:p>
          <a:p>
            <a:endParaRPr lang="tr-T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700" dirty="0" smtClean="0"/>
              <a:t>Gerçek ve sezgisel maliyet toplanarak A* fonksiyonunun değeri yani toplam maliyet bulunur.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700" dirty="0" smtClean="0"/>
              <a:t>Toplam maliyet, x ve y koordinatlarıyla birlikte öncelikli kuyruğa eklenir.</a:t>
            </a:r>
          </a:p>
          <a:p>
            <a:endParaRPr lang="tr-TR" sz="17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22158"/>
              </p:ext>
            </p:extLst>
          </p:nvPr>
        </p:nvGraphicFramePr>
        <p:xfrm>
          <a:off x="9658953" y="2284486"/>
          <a:ext cx="23154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06">
                  <a:extLst>
                    <a:ext uri="{9D8B030D-6E8A-4147-A177-3AD203B41FA5}">
                      <a16:colId xmlns:a16="http://schemas.microsoft.com/office/drawing/2014/main" val="4213787470"/>
                    </a:ext>
                  </a:extLst>
                </a:gridCol>
                <a:gridCol w="1157706">
                  <a:extLst>
                    <a:ext uri="{9D8B030D-6E8A-4147-A177-3AD203B41FA5}">
                      <a16:colId xmlns:a16="http://schemas.microsoft.com/office/drawing/2014/main" val="2506042344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Koordinat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Maliyet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7092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A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55070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3,3</a:t>
                      </a:r>
                      <a:endParaRPr lang="tr-TR" sz="1500" dirty="0"/>
                    </a:p>
                  </a:txBody>
                  <a:tcPr>
                    <a:solidFill>
                      <a:srgbClr val="E4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14+28=42</a:t>
                      </a:r>
                      <a:endParaRPr lang="tr-TR" sz="1500" dirty="0"/>
                    </a:p>
                  </a:txBody>
                  <a:tcPr>
                    <a:solidFill>
                      <a:srgbClr val="E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2712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5959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89381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58709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91698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3497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0600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14+56=70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18782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18730" y="2309754"/>
            <a:ext cx="252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</a:p>
          <a:p>
            <a:endParaRPr lang="tr-TR" dirty="0"/>
          </a:p>
          <a:p>
            <a:r>
              <a:rPr lang="tr-TR" dirty="0" smtClean="0"/>
              <a:t>2</a:t>
            </a:r>
          </a:p>
          <a:p>
            <a:endParaRPr lang="tr-TR" dirty="0"/>
          </a:p>
          <a:p>
            <a:r>
              <a:rPr lang="tr-TR" dirty="0" smtClean="0"/>
              <a:t>3</a:t>
            </a:r>
          </a:p>
          <a:p>
            <a:endParaRPr lang="tr-TR" dirty="0"/>
          </a:p>
          <a:p>
            <a:r>
              <a:rPr lang="tr-TR" dirty="0" smtClean="0"/>
              <a:t>4</a:t>
            </a:r>
          </a:p>
          <a:p>
            <a:endParaRPr lang="tr-TR" dirty="0"/>
          </a:p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4704" y="1830424"/>
            <a:ext cx="37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1       2       3      4      5      6       7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9658953" y="5164846"/>
            <a:ext cx="2315411" cy="3231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500" dirty="0" smtClean="0"/>
              <a:t>Öncelikli Kuyruk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10360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van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A* ile en kısa yol bulma</a:t>
            </a:r>
            <a:endParaRPr lang="tr-TR" sz="3500" dirty="0"/>
          </a:p>
        </p:txBody>
      </p:sp>
      <p:pic>
        <p:nvPicPr>
          <p:cNvPr id="29" name="İçerik Yer Tutucusu 2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9" t="15657"/>
          <a:stretch/>
        </p:blipFill>
        <p:spPr>
          <a:xfrm>
            <a:off x="453552" y="2191621"/>
            <a:ext cx="3825537" cy="2752452"/>
          </a:xfrm>
        </p:spPr>
      </p:pic>
      <p:sp>
        <p:nvSpPr>
          <p:cNvPr id="30" name="Dikdörtgen 29"/>
          <p:cNvSpPr/>
          <p:nvPr/>
        </p:nvSpPr>
        <p:spPr>
          <a:xfrm>
            <a:off x="453552" y="4944072"/>
            <a:ext cx="3888605" cy="4415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tr-TR" sz="1600" dirty="0"/>
              <a:t>2</a:t>
            </a:r>
            <a:r>
              <a:rPr lang="tr-TR" sz="1600" dirty="0" smtClean="0"/>
              <a:t>. Adım</a:t>
            </a:r>
            <a:endParaRPr lang="tr-TR" sz="1600" dirty="0"/>
          </a:p>
        </p:txBody>
      </p:sp>
      <p:sp>
        <p:nvSpPr>
          <p:cNvPr id="34" name="Dikdörtgen 33"/>
          <p:cNvSpPr/>
          <p:nvPr/>
        </p:nvSpPr>
        <p:spPr>
          <a:xfrm>
            <a:off x="4457661" y="1853248"/>
            <a:ext cx="4783756" cy="375375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Daha sonra Öncelikli kuyruktan maliyeti en düşük düğüme gidilir.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Gidilen düğüm kuyruktan silinir ve 1</a:t>
            </a:r>
            <a:r>
              <a:rPr lang="tr-TR" dirty="0"/>
              <a:t>. adımdaki işlemler tekrarlanır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50669"/>
              </p:ext>
            </p:extLst>
          </p:nvPr>
        </p:nvGraphicFramePr>
        <p:xfrm>
          <a:off x="9639702" y="2182096"/>
          <a:ext cx="2315412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06">
                  <a:extLst>
                    <a:ext uri="{9D8B030D-6E8A-4147-A177-3AD203B41FA5}">
                      <a16:colId xmlns:a16="http://schemas.microsoft.com/office/drawing/2014/main" val="4213787470"/>
                    </a:ext>
                  </a:extLst>
                </a:gridCol>
                <a:gridCol w="1157706">
                  <a:extLst>
                    <a:ext uri="{9D8B030D-6E8A-4147-A177-3AD203B41FA5}">
                      <a16:colId xmlns:a16="http://schemas.microsoft.com/office/drawing/2014/main" val="2506042344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Koordinat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Maliyet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7092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3,3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14+28=42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66606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2712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9784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3514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43197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87596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8504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14+56=70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89550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18730" y="2309754"/>
            <a:ext cx="252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</a:p>
          <a:p>
            <a:endParaRPr lang="tr-TR" dirty="0"/>
          </a:p>
          <a:p>
            <a:r>
              <a:rPr lang="tr-TR" dirty="0" smtClean="0"/>
              <a:t>2</a:t>
            </a:r>
          </a:p>
          <a:p>
            <a:endParaRPr lang="tr-TR" dirty="0"/>
          </a:p>
          <a:p>
            <a:r>
              <a:rPr lang="tr-TR" dirty="0" smtClean="0"/>
              <a:t>3</a:t>
            </a:r>
          </a:p>
          <a:p>
            <a:endParaRPr lang="tr-TR" dirty="0"/>
          </a:p>
          <a:p>
            <a:r>
              <a:rPr lang="tr-TR" dirty="0" smtClean="0"/>
              <a:t>4</a:t>
            </a:r>
          </a:p>
          <a:p>
            <a:endParaRPr lang="tr-TR" dirty="0"/>
          </a:p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4704" y="1830424"/>
            <a:ext cx="37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1       2       3      4      5      6       7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9639702" y="5062456"/>
            <a:ext cx="2315411" cy="3231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500" dirty="0" smtClean="0"/>
              <a:t>Öncelikli Kuyruk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973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van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500" dirty="0" smtClean="0"/>
              <a:t>A* ile en kısa yol bulma</a:t>
            </a:r>
            <a:endParaRPr lang="tr-TR" sz="3500" dirty="0"/>
          </a:p>
        </p:txBody>
      </p:sp>
      <p:pic>
        <p:nvPicPr>
          <p:cNvPr id="29" name="İçerik Yer Tutucusu 2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7" t="16569"/>
          <a:stretch/>
        </p:blipFill>
        <p:spPr>
          <a:xfrm>
            <a:off x="469946" y="2189112"/>
            <a:ext cx="3855815" cy="2754960"/>
          </a:xfrm>
        </p:spPr>
      </p:pic>
      <p:sp>
        <p:nvSpPr>
          <p:cNvPr id="30" name="Dikdörtgen 29"/>
          <p:cNvSpPr/>
          <p:nvPr/>
        </p:nvSpPr>
        <p:spPr>
          <a:xfrm>
            <a:off x="453552" y="4944072"/>
            <a:ext cx="3888605" cy="4415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tr-TR" sz="1600" dirty="0"/>
              <a:t>3</a:t>
            </a:r>
            <a:r>
              <a:rPr lang="tr-TR" sz="1600" dirty="0" smtClean="0"/>
              <a:t>. Adım</a:t>
            </a:r>
            <a:endParaRPr lang="tr-TR" sz="1600" dirty="0"/>
          </a:p>
        </p:txBody>
      </p:sp>
      <p:sp>
        <p:nvSpPr>
          <p:cNvPr id="34" name="Dikdörtgen 33"/>
          <p:cNvSpPr/>
          <p:nvPr/>
        </p:nvSpPr>
        <p:spPr>
          <a:xfrm>
            <a:off x="4457661" y="1853248"/>
            <a:ext cx="4783756" cy="375375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oluşan öncelikli kuyruktan tekrar en düşük maliyetli düğüm bulunur ve ona gidilir.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düğümün komşusu olan Çıkış noktası öncelikli kuyruğa eklenir.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18730" y="2309754"/>
            <a:ext cx="252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</a:p>
          <a:p>
            <a:endParaRPr lang="tr-TR" dirty="0"/>
          </a:p>
          <a:p>
            <a:r>
              <a:rPr lang="tr-TR" dirty="0" smtClean="0"/>
              <a:t>2</a:t>
            </a:r>
          </a:p>
          <a:p>
            <a:endParaRPr lang="tr-TR" dirty="0"/>
          </a:p>
          <a:p>
            <a:r>
              <a:rPr lang="tr-TR" dirty="0" smtClean="0"/>
              <a:t>3</a:t>
            </a:r>
          </a:p>
          <a:p>
            <a:endParaRPr lang="tr-TR" dirty="0"/>
          </a:p>
          <a:p>
            <a:r>
              <a:rPr lang="tr-TR" dirty="0" smtClean="0"/>
              <a:t>4</a:t>
            </a:r>
          </a:p>
          <a:p>
            <a:endParaRPr lang="tr-TR" dirty="0"/>
          </a:p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4704" y="1830424"/>
            <a:ext cx="374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1       2       3      4      5      6       7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9689887" y="6439040"/>
            <a:ext cx="2315411" cy="3231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500" dirty="0" smtClean="0"/>
              <a:t>Öncelikli Kuyruk</a:t>
            </a:r>
            <a:endParaRPr lang="tr-TR" sz="15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66030"/>
              </p:ext>
            </p:extLst>
          </p:nvPr>
        </p:nvGraphicFramePr>
        <p:xfrm>
          <a:off x="9689887" y="722055"/>
          <a:ext cx="231541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06">
                  <a:extLst>
                    <a:ext uri="{9D8B030D-6E8A-4147-A177-3AD203B41FA5}">
                      <a16:colId xmlns:a16="http://schemas.microsoft.com/office/drawing/2014/main" val="4213787470"/>
                    </a:ext>
                  </a:extLst>
                </a:gridCol>
                <a:gridCol w="1157706">
                  <a:extLst>
                    <a:ext uri="{9D8B030D-6E8A-4147-A177-3AD203B41FA5}">
                      <a16:colId xmlns:a16="http://schemas.microsoft.com/office/drawing/2014/main" val="2506042344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Koordinat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Maliyet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7092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2712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9784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10+38=48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3514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43197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14+48=62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87596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10+52=62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8504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5,5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14+56=70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89550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2,2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28+14=42</a:t>
                      </a:r>
                      <a:endParaRPr lang="tr-TR" sz="15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9774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24+24=48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5797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2,4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28+34=62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29391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3,2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24+24=48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8172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4,2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38+34=62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03316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2,1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38+10=48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896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3,1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42+20=62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72779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1,2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38+10=48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1991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1,3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42+20=62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4073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1,1</a:t>
                      </a:r>
                      <a:endParaRPr lang="tr-TR" sz="1500" dirty="0"/>
                    </a:p>
                  </a:txBody>
                  <a:tcPr>
                    <a:solidFill>
                      <a:srgbClr val="E4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500" dirty="0" smtClean="0"/>
                        <a:t>42+0=42</a:t>
                      </a:r>
                      <a:endParaRPr lang="tr-TR" sz="1500" dirty="0"/>
                    </a:p>
                  </a:txBody>
                  <a:tcPr>
                    <a:solidFill>
                      <a:srgbClr val="E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39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617</TotalTime>
  <Words>653</Words>
  <Application>Microsoft Office PowerPoint</Application>
  <PresentationFormat>Geniş ekran</PresentationFormat>
  <Paragraphs>231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İyon</vt:lpstr>
      <vt:lpstr>Labirentte En Kısa Yol Bulma (A* Algoritması)   Yapay Zeka</vt:lpstr>
      <vt:lpstr>Amaç</vt:lpstr>
      <vt:lpstr>Arama Algoritmaları</vt:lpstr>
      <vt:lpstr>Arama Algoritmaları</vt:lpstr>
      <vt:lpstr>Öncelikli Kuyruk (Priority Queue)</vt:lpstr>
      <vt:lpstr>A* ile en kısa yol bulma</vt:lpstr>
      <vt:lpstr>A* ile en kısa yol bulma</vt:lpstr>
      <vt:lpstr>A* ile en kısa yol bulma</vt:lpstr>
      <vt:lpstr>A* ile en kısa yol bulma</vt:lpstr>
      <vt:lpstr>A* ile en kısa yol bulma</vt:lpstr>
      <vt:lpstr>Algoritma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Labirentte en kısa yol bulma (A* Algoritması)</dc:title>
  <dc:creator>birkan</dc:creator>
  <cp:lastModifiedBy>birkan</cp:lastModifiedBy>
  <cp:revision>41</cp:revision>
  <dcterms:created xsi:type="dcterms:W3CDTF">2017-05-07T21:40:32Z</dcterms:created>
  <dcterms:modified xsi:type="dcterms:W3CDTF">2017-05-08T23:12:14Z</dcterms:modified>
</cp:coreProperties>
</file>