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Slab"/>
      <p:regular r:id="rId10"/>
      <p:bold r:id="rId11"/>
    </p:embeddedFon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bold.fntdata"/><Relationship Id="rId10" Type="http://schemas.openxmlformats.org/officeDocument/2006/relationships/font" Target="fonts/RobotoSlab-regular.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topics/medicine-and-dentistry/psychomotor-performanc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d466c3f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d466c3f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E2E2E"/>
                </a:solidFill>
                <a:latin typeface="Georgia"/>
                <a:ea typeface="Georgia"/>
                <a:cs typeface="Georgia"/>
                <a:sym typeface="Georgia"/>
              </a:rPr>
              <a:t>“Virtual reality simulators track all movements and forces of simulated instruments, generating enormous datasets which can be further analyzed with machine learning algorithms. These advancements may increase the understanding, assessment and training of </a:t>
            </a:r>
            <a:r>
              <a:rPr lang="en" sz="1350" u="sng">
                <a:solidFill>
                  <a:srgbClr val="2E2E2E"/>
                </a:solidFill>
                <a:latin typeface="Georgia"/>
                <a:ea typeface="Georgia"/>
                <a:cs typeface="Georgia"/>
                <a:sym typeface="Georgia"/>
                <a:hlinkClick r:id="rId2">
                  <a:extLst>
                    <a:ext uri="{A12FA001-AC4F-418D-AE19-62706E023703}">
                      <ahyp:hlinkClr val="tx"/>
                    </a:ext>
                  </a:extLst>
                </a:hlinkClick>
              </a:rPr>
              <a:t>psychomotor performance</a:t>
            </a:r>
            <a:r>
              <a:rPr lang="en" sz="1350">
                <a:solidFill>
                  <a:srgbClr val="2E2E2E"/>
                </a:solidFill>
                <a:latin typeface="Georgia"/>
                <a:ea typeface="Georgia"/>
                <a:cs typeface="Georgia"/>
                <a:sym typeface="Georgia"/>
              </a:rPr>
              <a:t>. Consequently, the application of machine learning techniques to evaluate performance on virtual reality simulators has led to an increase in the volume and complexity of publications which bridge the fields of computer science, medicine, and education. Although all disciplines stand to gain from research in this field, important differences in reporting exist, limiting interdisciplinary communication and knowledge transfer. Thus, our objective was to develop a checklist to provide a general framework when reporting or analyzing studies involving virtual reality surgical simulation and machine learning algorithms. By including a total score as well as clear subsections of the checklist, authors and reviewers can both easily assess the overall quality and specific deficiencies of a manuscript.”</a:t>
            </a:r>
            <a:endParaRPr sz="1350">
              <a:solidFill>
                <a:srgbClr val="2E2E2E"/>
              </a:solidFill>
              <a:latin typeface="Georgia"/>
              <a:ea typeface="Georgia"/>
              <a:cs typeface="Georgia"/>
              <a:sym typeface="Georgia"/>
            </a:endParaRPr>
          </a:p>
          <a:p>
            <a:pPr indent="0" lvl="0" marL="0" rtl="0" algn="l">
              <a:spcBef>
                <a:spcPts val="0"/>
              </a:spcBef>
              <a:spcAft>
                <a:spcPts val="0"/>
              </a:spcAft>
              <a:buNone/>
            </a:pPr>
            <a:r>
              <a:t/>
            </a:r>
            <a:endParaRPr sz="1350">
              <a:solidFill>
                <a:srgbClr val="2E2E2E"/>
              </a:solidFill>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ed466c3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ed466c3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ed466c3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ed466c3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 and VR</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3793"/>
              <a:t>1st sprint Review</a:t>
            </a:r>
            <a:endParaRPr sz="3793"/>
          </a:p>
          <a:p>
            <a:pPr indent="0" lvl="0" marL="0" rtl="0" algn="ctr">
              <a:spcBef>
                <a:spcPts val="0"/>
              </a:spcBef>
              <a:spcAft>
                <a:spcPts val="0"/>
              </a:spcAft>
              <a:buNone/>
            </a:pPr>
            <a:r>
              <a:rPr lang="en"/>
              <a:t>Wyatt Frerichs and Amber McClurg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 hope to discover?</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Wyatt-</a:t>
            </a:r>
            <a:endParaRPr/>
          </a:p>
          <a:p>
            <a:pPr indent="0" lvl="0" marL="0" rtl="0" algn="l">
              <a:spcBef>
                <a:spcPts val="1200"/>
              </a:spcBef>
              <a:spcAft>
                <a:spcPts val="0"/>
              </a:spcAft>
              <a:buNone/>
            </a:pPr>
            <a:r>
              <a:rPr lang="en"/>
              <a:t>	The practical applications of AI and VR in workforce development.</a:t>
            </a:r>
            <a:endParaRPr/>
          </a:p>
          <a:p>
            <a:pPr indent="0" lvl="0" marL="0" rtl="0" algn="l">
              <a:spcBef>
                <a:spcPts val="1200"/>
              </a:spcBef>
              <a:spcAft>
                <a:spcPts val="0"/>
              </a:spcAft>
              <a:buNone/>
            </a:pPr>
            <a:r>
              <a:rPr lang="en"/>
              <a:t>	How AI and VR can help the consumer experience.</a:t>
            </a:r>
            <a:endParaRPr/>
          </a:p>
          <a:p>
            <a:pPr indent="0" lvl="0" marL="0" rtl="0" algn="l">
              <a:spcBef>
                <a:spcPts val="1200"/>
              </a:spcBef>
              <a:spcAft>
                <a:spcPts val="0"/>
              </a:spcAft>
              <a:buNone/>
            </a:pPr>
            <a:r>
              <a:rPr lang="en"/>
              <a:t>	</a:t>
            </a:r>
            <a:r>
              <a:rPr lang="en"/>
              <a:t>What</a:t>
            </a:r>
            <a:r>
              <a:rPr lang="en"/>
              <a:t> new developments and Technologies are currently </a:t>
            </a:r>
            <a:r>
              <a:rPr lang="en"/>
              <a:t>available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 hope to discover!</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Amber: </a:t>
            </a:r>
            <a:endParaRPr/>
          </a:p>
          <a:p>
            <a:pPr indent="0" lvl="0" marL="0" rtl="0" algn="l">
              <a:spcBef>
                <a:spcPts val="1200"/>
              </a:spcBef>
              <a:spcAft>
                <a:spcPts val="0"/>
              </a:spcAft>
              <a:buNone/>
            </a:pPr>
            <a:r>
              <a:rPr lang="en"/>
              <a:t>	I want to learn how the AI and VR combined help consumers. </a:t>
            </a:r>
            <a:endParaRPr/>
          </a:p>
          <a:p>
            <a:pPr indent="0" lvl="0" marL="0" rtl="0" algn="l">
              <a:spcBef>
                <a:spcPts val="1200"/>
              </a:spcBef>
              <a:spcAft>
                <a:spcPts val="0"/>
              </a:spcAft>
              <a:buNone/>
            </a:pPr>
            <a:r>
              <a:rPr lang="en"/>
              <a:t>	How the development of AI impacts the world of VR</a:t>
            </a:r>
            <a:endParaRPr/>
          </a:p>
          <a:p>
            <a:pPr indent="0" lvl="0" marL="0" rtl="0" algn="l">
              <a:spcBef>
                <a:spcPts val="1200"/>
              </a:spcBef>
              <a:spcAft>
                <a:spcPts val="0"/>
              </a:spcAft>
              <a:buNone/>
            </a:pPr>
            <a:r>
              <a:rPr lang="en"/>
              <a:t>	I want to learn about the mental </a:t>
            </a:r>
            <a:r>
              <a:rPr lang="en"/>
              <a:t>benefits</a:t>
            </a:r>
            <a:r>
              <a:rPr lang="en"/>
              <a:t> of VR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Who will Benefit?</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20000"/>
          </a:bodyPr>
          <a:lstStyle/>
          <a:p>
            <a:pPr indent="-523105" lvl="0" marL="457200" rtl="0" algn="l">
              <a:spcBef>
                <a:spcPts val="0"/>
              </a:spcBef>
              <a:spcAft>
                <a:spcPts val="0"/>
              </a:spcAft>
              <a:buSzPct val="100000"/>
              <a:buChar char="●"/>
            </a:pPr>
            <a:r>
              <a:rPr lang="en" sz="9763"/>
              <a:t>Introverts </a:t>
            </a:r>
            <a:endParaRPr sz="9763"/>
          </a:p>
          <a:p>
            <a:pPr indent="-523105" lvl="0" marL="457200" rtl="0" algn="l">
              <a:spcBef>
                <a:spcPts val="0"/>
              </a:spcBef>
              <a:spcAft>
                <a:spcPts val="0"/>
              </a:spcAft>
              <a:buSzPct val="100000"/>
              <a:buChar char="●"/>
            </a:pPr>
            <a:r>
              <a:rPr lang="en" sz="9763"/>
              <a:t>Fellow Students</a:t>
            </a:r>
            <a:endParaRPr sz="9763"/>
          </a:p>
          <a:p>
            <a:pPr indent="-523105" lvl="0" marL="457200" rtl="0" algn="l">
              <a:spcBef>
                <a:spcPts val="0"/>
              </a:spcBef>
              <a:spcAft>
                <a:spcPts val="0"/>
              </a:spcAft>
              <a:buSzPct val="100000"/>
              <a:buChar char="●"/>
            </a:pPr>
            <a:r>
              <a:rPr lang="en" sz="9763"/>
              <a:t>Dr. 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