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3dd3359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3dd3359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3dd3359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3dd3359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3dd33597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3dd33597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60d480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60d48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dd3359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dd3359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3dca5e6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3dca5e6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3dca5e6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3dca5e6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3dca5e6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3dca5e6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3dca5e6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3dca5e6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3dca5e6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3dca5e6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dd3359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dd3359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dca5e6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dca5e6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dd3359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dd3359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metacritic.com/" TargetMode="External"/><Relationship Id="rId4" Type="http://schemas.openxmlformats.org/officeDocument/2006/relationships/hyperlink" Target="https://www.vgchartz.com/game/226152/nba-2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Sprint Review 4 (Discussion)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Malcolm Howard &amp; Michael Hullett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comments</a:t>
            </a:r>
            <a:endParaRPr/>
          </a:p>
        </p:txBody>
      </p:sp>
      <p:sp>
        <p:nvSpPr>
          <p:cNvPr id="147" name="Google Shape;147;p22"/>
          <p:cNvSpPr txBox="1"/>
          <p:nvPr>
            <p:ph idx="1" type="body"/>
          </p:nvPr>
        </p:nvSpPr>
        <p:spPr>
          <a:xfrm>
            <a:off x="311700" y="1479500"/>
            <a:ext cx="3999900" cy="3663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Awesome NBA game. First time in many years you can play online without any input lag. And basketball game now is much more similar to real basketball game.</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The new NBA from 2K Games will probably make you happy. More realistic graphics go hand in hand with great entertainment. I appreciate the fact that there's no shortage of new gameplay elements, and time will tell what gamers will love the most.</a:t>
            </a:r>
            <a:endParaRPr/>
          </a:p>
        </p:txBody>
      </p:sp>
      <p:sp>
        <p:nvSpPr>
          <p:cNvPr id="148" name="Google Shape;148;p22"/>
          <p:cNvSpPr txBox="1"/>
          <p:nvPr>
            <p:ph idx="2" type="body"/>
          </p:nvPr>
        </p:nvSpPr>
        <p:spPr>
          <a:xfrm>
            <a:off x="4832400" y="1425300"/>
            <a:ext cx="3999900" cy="3718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 feel like the still need some tweaking but the gameplay feels realistic in some ways. I liked that the game has the NBA combine; the game just needs to add more things in play calling and better graphics but overall I liked a lot this game.</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Fresh approach to the game of basketball. Great video game, much better than past years' versions.If you're tired of trend toward microtransactions, give this a try and you be surprised just how good it is (with every expectation of getting better).</a:t>
            </a:r>
            <a:endParaRPr/>
          </a:p>
        </p:txBody>
      </p:sp>
      <p:sp>
        <p:nvSpPr>
          <p:cNvPr id="149" name="Google Shape;149;p22"/>
          <p:cNvSpPr txBox="1"/>
          <p:nvPr/>
        </p:nvSpPr>
        <p:spPr>
          <a:xfrm>
            <a:off x="1140250" y="1017800"/>
            <a:ext cx="1908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Roboto"/>
                <a:ea typeface="Roboto"/>
                <a:cs typeface="Roboto"/>
                <a:sym typeface="Roboto"/>
              </a:rPr>
              <a:t>2K</a:t>
            </a:r>
            <a:endParaRPr b="1" sz="1800">
              <a:latin typeface="Roboto"/>
              <a:ea typeface="Roboto"/>
              <a:cs typeface="Roboto"/>
              <a:sym typeface="Roboto"/>
            </a:endParaRPr>
          </a:p>
        </p:txBody>
      </p:sp>
      <p:sp>
        <p:nvSpPr>
          <p:cNvPr id="150" name="Google Shape;150;p22"/>
          <p:cNvSpPr txBox="1"/>
          <p:nvPr/>
        </p:nvSpPr>
        <p:spPr>
          <a:xfrm>
            <a:off x="6122625" y="1017800"/>
            <a:ext cx="1908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Roboto"/>
                <a:ea typeface="Roboto"/>
                <a:cs typeface="Roboto"/>
                <a:sym typeface="Roboto"/>
              </a:rPr>
              <a:t>Live</a:t>
            </a:r>
            <a:endParaRPr b="1"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Discussion</a:t>
            </a:r>
            <a:endParaRPr/>
          </a:p>
        </p:txBody>
      </p:sp>
      <p:sp>
        <p:nvSpPr>
          <p:cNvPr id="156" name="Google Shape;156;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1200"/>
              </a:spcAft>
              <a:buNone/>
            </a:pPr>
            <a:r>
              <a:rPr lang="en"/>
              <a:t>From the data we collected, NBA live is the game for you if you are more into an enjoyable simulation game and NBA 2K is the game for you if you are more into a competitive atmosphere. We can also see that NBA live was the game to beat coming in because it was the only basketball creator out, but 2K eventually ran them out of </a:t>
            </a:r>
            <a:r>
              <a:rPr lang="en"/>
              <a:t>business</a:t>
            </a:r>
            <a:r>
              <a:rPr lang="en"/>
              <a:t> and now 2K just give half work.</a:t>
            </a:r>
            <a:endParaRPr/>
          </a:p>
        </p:txBody>
      </p:sp>
      <p:sp>
        <p:nvSpPr>
          <p:cNvPr id="157" name="Google Shape;157;p23"/>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Limitations</a:t>
            </a:r>
            <a:endParaRPr/>
          </a:p>
        </p:txBody>
      </p:sp>
      <p:sp>
        <p:nvSpPr>
          <p:cNvPr id="163" name="Google Shape;163;p24"/>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64" name="Google Shape;164;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All the data we needed to complete </a:t>
            </a:r>
            <a:r>
              <a:rPr lang="en"/>
              <a:t>this</a:t>
            </a:r>
            <a:r>
              <a:rPr lang="en"/>
              <a:t> topic was scarce like the sales of the earlier versions of the game so we had to work with what we could. Also, Nba live had some years missing due to being lack of competition. The last limitation was being able to implement R into our project.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Then and Now </a:t>
            </a:r>
            <a:endParaRPr/>
          </a:p>
        </p:txBody>
      </p:sp>
      <p:sp>
        <p:nvSpPr>
          <p:cNvPr id="170" name="Google Shape;170;p25"/>
          <p:cNvSpPr txBox="1"/>
          <p:nvPr>
            <p:ph idx="1" type="body"/>
          </p:nvPr>
        </p:nvSpPr>
        <p:spPr>
          <a:xfrm>
            <a:off x="311700" y="1229975"/>
            <a:ext cx="3999900" cy="39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Malcolm</a:t>
            </a:r>
            <a:endParaRPr/>
          </a:p>
          <a:p>
            <a:pPr indent="0" lvl="0" marL="0" rtl="0" algn="l">
              <a:spcBef>
                <a:spcPts val="1200"/>
              </a:spcBef>
              <a:spcAft>
                <a:spcPts val="0"/>
              </a:spcAft>
              <a:buNone/>
            </a:pPr>
            <a:r>
              <a:rPr lang="en"/>
              <a:t>Going into this project, I expected the setup with R and everything to be simple as the first lessons were real easy. As the course went along the more you had to do to get a code to run and it had to be precise for you to graph some data. The data was a surprise to me because I did not believe NBA Live competed with 2K at a high level at a point of time. I feel like if NBA Live was more focused on basketball games instead of the variety of games it have, it could still compete with 2k.</a:t>
            </a:r>
            <a:endParaRPr/>
          </a:p>
          <a:p>
            <a:pPr indent="0" lvl="0" marL="0" rtl="0" algn="l">
              <a:spcBef>
                <a:spcPts val="1200"/>
              </a:spcBef>
              <a:spcAft>
                <a:spcPts val="1200"/>
              </a:spcAft>
              <a:buNone/>
            </a:pPr>
            <a:r>
              <a:t/>
            </a:r>
            <a:endParaRPr/>
          </a:p>
        </p:txBody>
      </p:sp>
      <p:sp>
        <p:nvSpPr>
          <p:cNvPr id="171" name="Google Shape;171;p2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Michael</a:t>
            </a:r>
            <a:endParaRPr/>
          </a:p>
          <a:p>
            <a:pPr indent="0" lvl="0" marL="0" rtl="0" algn="l">
              <a:spcBef>
                <a:spcPts val="1200"/>
              </a:spcBef>
              <a:spcAft>
                <a:spcPts val="1200"/>
              </a:spcAft>
              <a:buNone/>
            </a:pPr>
            <a:r>
              <a:rPr lang="en"/>
              <a:t>Starting this project I thought that it would be much </a:t>
            </a:r>
            <a:r>
              <a:rPr lang="en"/>
              <a:t>simpler</a:t>
            </a:r>
            <a:r>
              <a:rPr lang="en"/>
              <a:t> than it actually was. I </a:t>
            </a:r>
            <a:r>
              <a:rPr lang="en"/>
              <a:t>thought</a:t>
            </a:r>
            <a:r>
              <a:rPr lang="en"/>
              <a:t> we could search for some player ratings from each game and compare them but upon </a:t>
            </a:r>
            <a:r>
              <a:rPr lang="en"/>
              <a:t>doing</a:t>
            </a:r>
            <a:r>
              <a:rPr lang="en"/>
              <a:t> so I found it to be extremely difficult and time consuming. Now looking back at the project I wish we had been more specific and put more </a:t>
            </a:r>
            <a:r>
              <a:rPr lang="en"/>
              <a:t>thought</a:t>
            </a:r>
            <a:r>
              <a:rPr lang="en"/>
              <a:t> into what exactly we wanted to do with basketball in general. The NBA Live and NBA 2k competition was too lopsided to do an </a:t>
            </a:r>
            <a:r>
              <a:rPr lang="en"/>
              <a:t>actually</a:t>
            </a:r>
            <a:r>
              <a:rPr lang="en"/>
              <a:t> fair comparison.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7" name="Google Shape;17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Mazique, Brian. “'NBA 2K19' vs. 'NBA Live 19': Which Is the Better Basketball Game?” Forbes, Forbes Magazine, 19 Sept. 2018</a:t>
            </a:r>
            <a:endParaRPr/>
          </a:p>
          <a:p>
            <a:pPr indent="0" lvl="0" marL="0" rtl="0" algn="l">
              <a:spcBef>
                <a:spcPts val="1200"/>
              </a:spcBef>
              <a:spcAft>
                <a:spcPts val="0"/>
              </a:spcAft>
              <a:buNone/>
            </a:pPr>
            <a:r>
              <a:rPr lang="en"/>
              <a:t>2K. “2K22 Features Preview.” NBA 2K22, Take-Two Interactive Software, Inc, Aug. 2021</a:t>
            </a:r>
            <a:endParaRPr/>
          </a:p>
          <a:p>
            <a:pPr indent="0" lvl="0" marL="0" rtl="0" algn="l">
              <a:spcBef>
                <a:spcPts val="1200"/>
              </a:spcBef>
              <a:spcAft>
                <a:spcPts val="0"/>
              </a:spcAft>
              <a:buNone/>
            </a:pPr>
            <a:r>
              <a:rPr lang="en"/>
              <a:t>EA. “NBA Live 19.” NBA Live 19 , EA Sports, Aug. 2018</a:t>
            </a:r>
            <a:endParaRPr/>
          </a:p>
          <a:p>
            <a:pPr indent="-325755" lvl="0" marL="457200" rtl="0" algn="l">
              <a:spcBef>
                <a:spcPts val="1200"/>
              </a:spcBef>
              <a:spcAft>
                <a:spcPts val="0"/>
              </a:spcAft>
              <a:buSzPct val="100000"/>
              <a:buChar char="●"/>
            </a:pPr>
            <a:r>
              <a:rPr lang="en"/>
              <a:t>Websites we used (no articles)</a:t>
            </a:r>
            <a:endParaRPr/>
          </a:p>
          <a:p>
            <a:pPr indent="0" lvl="0" marL="0" rtl="0" algn="l">
              <a:spcBef>
                <a:spcPts val="1200"/>
              </a:spcBef>
              <a:spcAft>
                <a:spcPts val="0"/>
              </a:spcAft>
              <a:buNone/>
            </a:pPr>
            <a:r>
              <a:rPr lang="en" u="sng">
                <a:solidFill>
                  <a:schemeClr val="hlink"/>
                </a:solidFill>
                <a:hlinkClick r:id="rId3"/>
              </a:rPr>
              <a:t>https://www.metacritic.com/</a:t>
            </a:r>
            <a:endParaRPr/>
          </a:p>
          <a:p>
            <a:pPr indent="0" lvl="0" marL="0" rtl="0" algn="l">
              <a:spcBef>
                <a:spcPts val="1200"/>
              </a:spcBef>
              <a:spcAft>
                <a:spcPts val="0"/>
              </a:spcAft>
              <a:buNone/>
            </a:pPr>
            <a:r>
              <a:rPr lang="en" u="sng">
                <a:solidFill>
                  <a:schemeClr val="hlink"/>
                </a:solidFill>
                <a:hlinkClick r:id="rId4"/>
              </a:rPr>
              <a:t>https://www.vgchartz.com/game/226152/nba-2k/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presentation consists of us comparing and contrasting NBA 2K and NBA Live. These two titles come from the two biggest video game franchises for the sport of basketball. These two franchises have been battling for the top spot as the number one basketball game since as early as 1999.</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Which is </a:t>
            </a:r>
            <a:r>
              <a:rPr lang="en"/>
              <a:t>the better game for your style of 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NBA 2k</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a:solidFill>
                  <a:srgbClr val="202122"/>
                </a:solidFill>
                <a:highlight>
                  <a:srgbClr val="FFFFFF"/>
                </a:highlight>
              </a:rPr>
              <a:t>NBA 2K</a:t>
            </a:r>
            <a:r>
              <a:rPr lang="en">
                <a:solidFill>
                  <a:srgbClr val="202122"/>
                </a:solidFill>
                <a:highlight>
                  <a:srgbClr val="FFFFFF"/>
                </a:highlight>
              </a:rPr>
              <a:t> is a series of basketball sports simulation video games developed and released annually since 1999. The premise of each game in the series is to emulate the sport of basketball, more specifically, the National Basketball Association. The series was originally published by Sega Sports, and is now published by 2K Sports. All of the games in the franchise have been developed by Visual Concepts. The series consists of eighteen main installments and several spinoff-style titles. It has seen releases on eighteen different platforms. The </a:t>
            </a:r>
            <a:r>
              <a:rPr i="1" lang="en">
                <a:solidFill>
                  <a:srgbClr val="202122"/>
                </a:solidFill>
                <a:highlight>
                  <a:srgbClr val="FFFFFF"/>
                </a:highlight>
              </a:rPr>
              <a:t>NBA 2K</a:t>
            </a:r>
            <a:r>
              <a:rPr lang="en">
                <a:solidFill>
                  <a:srgbClr val="202122"/>
                </a:solidFill>
                <a:highlight>
                  <a:srgbClr val="FFFFFF"/>
                </a:highlight>
              </a:rPr>
              <a:t> series has also been used in eSports. Their primary rival was </a:t>
            </a:r>
            <a:r>
              <a:rPr i="1" lang="en">
                <a:solidFill>
                  <a:srgbClr val="202122"/>
                </a:solidFill>
                <a:highlight>
                  <a:srgbClr val="FFFFFF"/>
                </a:highlight>
              </a:rPr>
              <a:t>NBA Live</a:t>
            </a:r>
            <a:r>
              <a:rPr lang="en">
                <a:solidFill>
                  <a:srgbClr val="202122"/>
                </a:solidFill>
                <a:highlight>
                  <a:srgbClr val="FFFFFF"/>
                </a:highlight>
              </a:rPr>
              <a:t> by EA Sports until the series was put into a hiatus after the release of NBA Live 19 in 2018.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NBA Live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500"/>
              </a:spcBef>
              <a:spcAft>
                <a:spcPts val="0"/>
              </a:spcAft>
              <a:buNone/>
            </a:pPr>
            <a:r>
              <a:rPr b="1" i="1" lang="en">
                <a:solidFill>
                  <a:srgbClr val="202122"/>
                </a:solidFill>
                <a:highlight>
                  <a:srgbClr val="FFFFFF"/>
                </a:highlight>
              </a:rPr>
              <a:t>NBA Live</a:t>
            </a:r>
            <a:r>
              <a:rPr lang="en">
                <a:solidFill>
                  <a:srgbClr val="202122"/>
                </a:solidFill>
                <a:highlight>
                  <a:srgbClr val="FFFFFF"/>
                </a:highlight>
              </a:rPr>
              <a:t> is a series of basketball video games published by EA Sports. The series, which has had releases annually from 1994 to 2009, 2013 to 2015, and 2017–2018, is the successor to EA's previous </a:t>
            </a:r>
            <a:r>
              <a:rPr i="1" lang="en">
                <a:solidFill>
                  <a:srgbClr val="202122"/>
                </a:solidFill>
                <a:highlight>
                  <a:srgbClr val="FFFFFF"/>
                </a:highlight>
              </a:rPr>
              <a:t>NBA Playoffs</a:t>
            </a:r>
            <a:r>
              <a:rPr lang="en">
                <a:solidFill>
                  <a:srgbClr val="202122"/>
                </a:solidFill>
                <a:highlight>
                  <a:srgbClr val="FFFFFF"/>
                </a:highlight>
              </a:rPr>
              <a:t> and </a:t>
            </a:r>
            <a:r>
              <a:rPr i="1" lang="en">
                <a:solidFill>
                  <a:srgbClr val="202122"/>
                </a:solidFill>
                <a:highlight>
                  <a:srgbClr val="FFFFFF"/>
                </a:highlight>
              </a:rPr>
              <a:t>NBA Showdown</a:t>
            </a:r>
            <a:r>
              <a:rPr lang="en">
                <a:solidFill>
                  <a:srgbClr val="202122"/>
                </a:solidFill>
                <a:highlight>
                  <a:srgbClr val="FFFFFF"/>
                </a:highlight>
              </a:rPr>
              <a:t> series.</a:t>
            </a:r>
            <a:endParaRPr>
              <a:solidFill>
                <a:srgbClr val="202122"/>
              </a:solidFill>
              <a:highlight>
                <a:srgbClr val="FFFFFF"/>
              </a:highlight>
            </a:endParaRPr>
          </a:p>
          <a:p>
            <a:pPr indent="0" lvl="0" marL="0" rtl="0" algn="l">
              <a:spcBef>
                <a:spcPts val="500"/>
              </a:spcBef>
              <a:spcAft>
                <a:spcPts val="0"/>
              </a:spcAft>
              <a:buNone/>
            </a:pPr>
            <a:r>
              <a:rPr lang="en">
                <a:solidFill>
                  <a:srgbClr val="202122"/>
                </a:solidFill>
                <a:highlight>
                  <a:srgbClr val="FFFFFF"/>
                </a:highlight>
              </a:rPr>
              <a:t>Beginning in the late 2010’s, NBA Live sales had dropped off compared to their competitors, </a:t>
            </a:r>
            <a:r>
              <a:rPr i="1" lang="en">
                <a:solidFill>
                  <a:srgbClr val="202122"/>
                </a:solidFill>
                <a:highlight>
                  <a:srgbClr val="FFFFFF"/>
                </a:highlight>
              </a:rPr>
              <a:t>NBA 2K</a:t>
            </a:r>
            <a:r>
              <a:rPr lang="en">
                <a:solidFill>
                  <a:srgbClr val="202122"/>
                </a:solidFill>
                <a:highlight>
                  <a:srgbClr val="FFFFFF"/>
                </a:highlight>
              </a:rPr>
              <a:t>. Even with </a:t>
            </a:r>
            <a:r>
              <a:rPr i="1" lang="en">
                <a:solidFill>
                  <a:srgbClr val="202122"/>
                </a:solidFill>
                <a:highlight>
                  <a:srgbClr val="FFFFFF"/>
                </a:highlight>
              </a:rPr>
              <a:t>WNBA</a:t>
            </a:r>
            <a:r>
              <a:rPr lang="en">
                <a:solidFill>
                  <a:srgbClr val="202122"/>
                </a:solidFill>
                <a:highlight>
                  <a:srgbClr val="FFFFFF"/>
                </a:highlight>
              </a:rPr>
              <a:t> teams being added into </a:t>
            </a:r>
            <a:r>
              <a:rPr i="1" lang="en">
                <a:solidFill>
                  <a:srgbClr val="202122"/>
                </a:solidFill>
                <a:highlight>
                  <a:srgbClr val="FFFFFF"/>
                </a:highlight>
              </a:rPr>
              <a:t>NBA Live 18</a:t>
            </a:r>
            <a:r>
              <a:rPr lang="en">
                <a:solidFill>
                  <a:srgbClr val="202122"/>
                </a:solidFill>
                <a:highlight>
                  <a:srgbClr val="FFFFFF"/>
                </a:highlight>
              </a:rPr>
              <a:t> for the first time in the series, sales continued to decline, with </a:t>
            </a:r>
            <a:r>
              <a:rPr i="1" lang="en">
                <a:solidFill>
                  <a:srgbClr val="202122"/>
                </a:solidFill>
                <a:highlight>
                  <a:srgbClr val="FFFFFF"/>
                </a:highlight>
              </a:rPr>
              <a:t>NBA Live 19</a:t>
            </a:r>
            <a:r>
              <a:rPr lang="en">
                <a:solidFill>
                  <a:srgbClr val="202122"/>
                </a:solidFill>
                <a:highlight>
                  <a:srgbClr val="FFFFFF"/>
                </a:highlight>
              </a:rPr>
              <a:t> being the final confirmed release, and eventually leading to the cancellation of </a:t>
            </a:r>
            <a:r>
              <a:rPr i="1" lang="en">
                <a:solidFill>
                  <a:srgbClr val="202122"/>
                </a:solidFill>
                <a:highlight>
                  <a:srgbClr val="FFFFFF"/>
                </a:highlight>
              </a:rPr>
              <a:t>NBA Live 20</a:t>
            </a:r>
            <a:r>
              <a:rPr lang="en">
                <a:solidFill>
                  <a:srgbClr val="202122"/>
                </a:solidFill>
                <a:highlight>
                  <a:srgbClr val="FFFFFF"/>
                </a:highlight>
              </a:rPr>
              <a:t> and </a:t>
            </a:r>
            <a:r>
              <a:rPr i="1" lang="en">
                <a:solidFill>
                  <a:srgbClr val="202122"/>
                </a:solidFill>
                <a:highlight>
                  <a:srgbClr val="FFFFFF"/>
                </a:highlight>
              </a:rPr>
              <a:t>21</a:t>
            </a:r>
            <a:r>
              <a:rPr lang="en">
                <a:solidFill>
                  <a:srgbClr val="202122"/>
                </a:solidFill>
                <a:highlight>
                  <a:srgbClr val="FFFFFF"/>
                </a:highlight>
              </a:rPr>
              <a:t>. As of 2021, there has not been any official announcements about a new game being developed in the series.</a:t>
            </a:r>
            <a:endParaRPr>
              <a:solidFill>
                <a:srgbClr val="202122"/>
              </a:solidFill>
              <a:highlight>
                <a:srgbClr val="FFFFFF"/>
              </a:highlight>
            </a:endParaRPr>
          </a:p>
          <a:p>
            <a:pPr indent="0" lvl="0" marL="0" rtl="0" algn="l">
              <a:spcBef>
                <a:spcPts val="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Similarities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the years have gone by both of these franchises have grown exponentially in all categories, improving their statistics in graphics, </a:t>
            </a:r>
            <a:r>
              <a:rPr lang="en"/>
              <a:t>gameplay</a:t>
            </a:r>
            <a:r>
              <a:rPr lang="en"/>
              <a:t>, animation, and realism. They also have the same kind of concepts when it comes to their gameplay, gamemodes, and player ratings/statistics. These two franchises have always released their games around the same time in </a:t>
            </a:r>
            <a:r>
              <a:rPr lang="en"/>
              <a:t>september</a:t>
            </a:r>
            <a:r>
              <a:rPr lang="en"/>
              <a:t> which adds to the competitive spirit </a:t>
            </a:r>
            <a:r>
              <a:rPr lang="en"/>
              <a:t>between</a:t>
            </a:r>
            <a:r>
              <a:rPr lang="en"/>
              <a:t> the two.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a:t>
            </a:r>
            <a:endParaRPr/>
          </a:p>
        </p:txBody>
      </p:sp>
      <p:sp>
        <p:nvSpPr>
          <p:cNvPr id="116" name="Google Shape;116;p18"/>
          <p:cNvSpPr txBox="1"/>
          <p:nvPr>
            <p:ph idx="1" type="body"/>
          </p:nvPr>
        </p:nvSpPr>
        <p:spPr>
          <a:xfrm>
            <a:off x="311700" y="1229875"/>
            <a:ext cx="8520600" cy="90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Sales and popularity are the main two differentiating factors between these two franchises. </a:t>
            </a:r>
            <a:endParaRPr/>
          </a:p>
        </p:txBody>
      </p:sp>
      <p:sp>
        <p:nvSpPr>
          <p:cNvPr id="117" name="Google Shape;117;p18"/>
          <p:cNvSpPr txBox="1"/>
          <p:nvPr/>
        </p:nvSpPr>
        <p:spPr>
          <a:xfrm>
            <a:off x="0" y="2131675"/>
            <a:ext cx="4424700" cy="2739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2K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Has a higher variety of gamemodes (proam)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Better quality franchise modes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Better </a:t>
            </a:r>
            <a:r>
              <a:rPr lang="en">
                <a:latin typeface="Roboto"/>
                <a:ea typeface="Roboto"/>
                <a:cs typeface="Roboto"/>
                <a:sym typeface="Roboto"/>
              </a:rPr>
              <a:t>single</a:t>
            </a:r>
            <a:r>
              <a:rPr lang="en">
                <a:latin typeface="Roboto"/>
                <a:ea typeface="Roboto"/>
                <a:cs typeface="Roboto"/>
                <a:sym typeface="Roboto"/>
              </a:rPr>
              <a:t> play experience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t/>
            </a:r>
            <a:endParaRPr>
              <a:latin typeface="Roboto"/>
              <a:ea typeface="Roboto"/>
              <a:cs typeface="Roboto"/>
              <a:sym typeface="Roboto"/>
            </a:endParaRPr>
          </a:p>
        </p:txBody>
      </p:sp>
      <p:sp>
        <p:nvSpPr>
          <p:cNvPr id="118" name="Google Shape;118;p18"/>
          <p:cNvSpPr txBox="1"/>
          <p:nvPr/>
        </p:nvSpPr>
        <p:spPr>
          <a:xfrm>
            <a:off x="4113300" y="2043800"/>
            <a:ext cx="4719000" cy="2739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Live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Better Halftime entertainment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Higher rated </a:t>
            </a:r>
            <a:r>
              <a:rPr lang="en">
                <a:latin typeface="Roboto"/>
                <a:ea typeface="Roboto"/>
                <a:cs typeface="Roboto"/>
                <a:sym typeface="Roboto"/>
              </a:rPr>
              <a:t>music</a:t>
            </a:r>
            <a:r>
              <a:rPr lang="en">
                <a:latin typeface="Roboto"/>
                <a:ea typeface="Roboto"/>
                <a:cs typeface="Roboto"/>
                <a:sym typeface="Roboto"/>
              </a:rPr>
              <a:t> soundtrack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realistic simulations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modes</a:t>
            </a:r>
            <a:endParaRPr/>
          </a:p>
        </p:txBody>
      </p:sp>
      <p:sp>
        <p:nvSpPr>
          <p:cNvPr id="124" name="Google Shape;124;p19"/>
          <p:cNvSpPr txBox="1"/>
          <p:nvPr>
            <p:ph idx="1" type="body"/>
          </p:nvPr>
        </p:nvSpPr>
        <p:spPr>
          <a:xfrm>
            <a:off x="311700" y="1804500"/>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Proam</a:t>
            </a:r>
            <a:endParaRPr/>
          </a:p>
          <a:p>
            <a:pPr indent="0" lvl="0" marL="0" rtl="0" algn="l">
              <a:spcBef>
                <a:spcPts val="1200"/>
              </a:spcBef>
              <a:spcAft>
                <a:spcPts val="0"/>
              </a:spcAft>
              <a:buNone/>
            </a:pPr>
            <a:r>
              <a:rPr lang="en"/>
              <a:t>MyCareer</a:t>
            </a:r>
            <a:endParaRPr/>
          </a:p>
          <a:p>
            <a:pPr indent="0" lvl="0" marL="0" rtl="0" algn="l">
              <a:spcBef>
                <a:spcPts val="1200"/>
              </a:spcBef>
              <a:spcAft>
                <a:spcPts val="0"/>
              </a:spcAft>
              <a:buNone/>
            </a:pPr>
            <a:r>
              <a:rPr lang="en"/>
              <a:t>Blacktop</a:t>
            </a:r>
            <a:endParaRPr/>
          </a:p>
          <a:p>
            <a:pPr indent="0" lvl="0" marL="0" rtl="0" algn="l">
              <a:spcBef>
                <a:spcPts val="1200"/>
              </a:spcBef>
              <a:spcAft>
                <a:spcPts val="0"/>
              </a:spcAft>
              <a:buNone/>
            </a:pPr>
            <a:r>
              <a:rPr lang="en"/>
              <a:t>PlayNow</a:t>
            </a:r>
            <a:endParaRPr/>
          </a:p>
          <a:p>
            <a:pPr indent="0" lvl="0" marL="0" rtl="0" algn="l">
              <a:spcBef>
                <a:spcPts val="1200"/>
              </a:spcBef>
              <a:spcAft>
                <a:spcPts val="0"/>
              </a:spcAft>
              <a:buNone/>
            </a:pPr>
            <a:r>
              <a:rPr lang="en"/>
              <a:t>MyTeam</a:t>
            </a:r>
            <a:endParaRPr/>
          </a:p>
          <a:p>
            <a:pPr indent="0" lvl="0" marL="0" rtl="0" algn="l">
              <a:spcBef>
                <a:spcPts val="1200"/>
              </a:spcBef>
              <a:spcAft>
                <a:spcPts val="0"/>
              </a:spcAft>
              <a:buNone/>
            </a:pPr>
            <a:r>
              <a:rPr lang="en"/>
              <a:t>MyGym</a:t>
            </a:r>
            <a:endParaRPr/>
          </a:p>
          <a:p>
            <a:pPr indent="0" lvl="0" marL="0" rtl="0" algn="l">
              <a:spcBef>
                <a:spcPts val="1200"/>
              </a:spcBef>
              <a:spcAft>
                <a:spcPts val="1200"/>
              </a:spcAft>
              <a:buNone/>
            </a:pPr>
            <a:r>
              <a:rPr lang="en"/>
              <a:t>Also numerous amounts of online limited time modes in the </a:t>
            </a:r>
            <a:r>
              <a:rPr lang="en"/>
              <a:t>multiplayer</a:t>
            </a:r>
            <a:r>
              <a:rPr lang="en"/>
              <a:t> “Park”</a:t>
            </a:r>
            <a:endParaRPr/>
          </a:p>
        </p:txBody>
      </p:sp>
      <p:sp>
        <p:nvSpPr>
          <p:cNvPr id="125" name="Google Shape;125;p19"/>
          <p:cNvSpPr txBox="1"/>
          <p:nvPr>
            <p:ph idx="2" type="body"/>
          </p:nvPr>
        </p:nvSpPr>
        <p:spPr>
          <a:xfrm>
            <a:off x="4832400" y="1804500"/>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Ultimate Team</a:t>
            </a:r>
            <a:endParaRPr/>
          </a:p>
          <a:p>
            <a:pPr indent="0" lvl="0" marL="0" rtl="0" algn="l">
              <a:spcBef>
                <a:spcPts val="1200"/>
              </a:spcBef>
              <a:spcAft>
                <a:spcPts val="0"/>
              </a:spcAft>
              <a:buNone/>
            </a:pPr>
            <a:r>
              <a:rPr lang="en"/>
              <a:t>Franchise</a:t>
            </a:r>
            <a:endParaRPr/>
          </a:p>
          <a:p>
            <a:pPr indent="0" lvl="0" marL="0" rtl="0" algn="l">
              <a:spcBef>
                <a:spcPts val="1200"/>
              </a:spcBef>
              <a:spcAft>
                <a:spcPts val="0"/>
              </a:spcAft>
              <a:buNone/>
            </a:pPr>
            <a:r>
              <a:rPr lang="en"/>
              <a:t>Ranked Head to Head</a:t>
            </a:r>
            <a:endParaRPr/>
          </a:p>
          <a:p>
            <a:pPr indent="0" lvl="0" marL="0" rtl="0" algn="l">
              <a:spcBef>
                <a:spcPts val="1200"/>
              </a:spcBef>
              <a:spcAft>
                <a:spcPts val="0"/>
              </a:spcAft>
              <a:buNone/>
            </a:pPr>
            <a:r>
              <a:rPr lang="en"/>
              <a:t>Career Mode (The one &amp; The street)</a:t>
            </a:r>
            <a:endParaRPr/>
          </a:p>
          <a:p>
            <a:pPr indent="0" lvl="0" marL="0" rtl="0" algn="l">
              <a:spcBef>
                <a:spcPts val="1200"/>
              </a:spcBef>
              <a:spcAft>
                <a:spcPts val="1200"/>
              </a:spcAft>
              <a:buNone/>
            </a:pPr>
            <a:r>
              <a:rPr lang="en"/>
              <a:t>Court Battles</a:t>
            </a:r>
            <a:endParaRPr/>
          </a:p>
        </p:txBody>
      </p:sp>
      <p:sp>
        <p:nvSpPr>
          <p:cNvPr id="126" name="Google Shape;126;p19"/>
          <p:cNvSpPr txBox="1"/>
          <p:nvPr/>
        </p:nvSpPr>
        <p:spPr>
          <a:xfrm>
            <a:off x="941925" y="1350950"/>
            <a:ext cx="233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2K</a:t>
            </a:r>
            <a:endParaRPr>
              <a:latin typeface="Roboto"/>
              <a:ea typeface="Roboto"/>
              <a:cs typeface="Roboto"/>
              <a:sym typeface="Roboto"/>
            </a:endParaRPr>
          </a:p>
        </p:txBody>
      </p:sp>
      <p:sp>
        <p:nvSpPr>
          <p:cNvPr id="127" name="Google Shape;127;p19"/>
          <p:cNvSpPr txBox="1"/>
          <p:nvPr/>
        </p:nvSpPr>
        <p:spPr>
          <a:xfrm>
            <a:off x="6147425" y="1350950"/>
            <a:ext cx="161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Live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34" name="Google Shape;134;p20"/>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35" name="Google Shape;135;p20" title="NBA 2K vs NBA Live"/>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41" name="Google Shape;141;p21" title="Ratings from Metacritics"/>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