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3.png" ContentType="image/png"/>
  <Override PartName="/ppt/media/image12.jpeg" ContentType="image/jpeg"/>
  <Override PartName="/ppt/media/image15.png" ContentType="image/png"/>
  <Override PartName="/ppt/media/image14.png" ContentType="image/png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7.jpeg" ContentType="image/jpeg"/>
  <Override PartName="/ppt/media/image11.png" ContentType="image/png"/>
  <Override PartName="/ppt/media/image10.jpeg" ContentType="image/jpeg"/>
  <Override PartName="/ppt/media/image8.jpeg" ContentType="image/jpeg"/>
  <Override PartName="/ppt/media/image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/>
  <p:notesSz cx="6796088" cy="9928225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F05E29E0-DF56-4269-BC06-87F4CA4B920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Num"/>
          </p:nvPr>
        </p:nvSpPr>
        <p:spPr>
          <a:xfrm>
            <a:off x="3849840" y="9429840"/>
            <a:ext cx="2926800" cy="47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 algn="r">
              <a:lnSpc>
                <a:spcPct val="93000"/>
              </a:lnSpc>
              <a:tabLst>
                <a:tab algn="l" pos="0"/>
              </a:tabLst>
            </a:pPr>
            <a:fld id="{653706BE-8426-4DBB-97DA-FAD6F6ECB888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880" cy="3722040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38160" cy="4466520"/>
          </a:xfrm>
          <a:prstGeom prst="rect">
            <a:avLst/>
          </a:prstGeom>
          <a:noFill/>
          <a:ln w="0">
            <a:noFill/>
          </a:ln>
        </p:spPr>
        <p:txBody>
          <a:bodyPr lIns="0" rIns="0" tIns="1044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920880" y="744480"/>
            <a:ext cx="4936320" cy="370296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19080" cy="4447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sldNum"/>
          </p:nvPr>
        </p:nvSpPr>
        <p:spPr>
          <a:xfrm>
            <a:off x="3849840" y="9429840"/>
            <a:ext cx="2926800" cy="477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C48C86AE-4FCE-4FB9-B4EE-34C56FBE0BB8}" type="slidenum">
              <a:rPr b="0" lang="de-DE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920880" y="744480"/>
            <a:ext cx="4936320" cy="3702960"/>
          </a:xfrm>
          <a:prstGeom prst="rect">
            <a:avLst/>
          </a:prstGeom>
          <a:ln w="0">
            <a:noFill/>
          </a:ln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19080" cy="4447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sldNum"/>
          </p:nvPr>
        </p:nvSpPr>
        <p:spPr>
          <a:xfrm>
            <a:off x="3849840" y="9429840"/>
            <a:ext cx="2926800" cy="477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C92C71DE-65C8-4885-9E8A-8057C032121C}" type="slidenum">
              <a:rPr b="0" lang="de-DE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920880" y="744480"/>
            <a:ext cx="4936320" cy="3702960"/>
          </a:xfrm>
          <a:prstGeom prst="rect">
            <a:avLst/>
          </a:prstGeom>
          <a:ln w="0">
            <a:noFill/>
          </a:ln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19080" cy="4447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sldNum"/>
          </p:nvPr>
        </p:nvSpPr>
        <p:spPr>
          <a:xfrm>
            <a:off x="3849840" y="9429840"/>
            <a:ext cx="2926800" cy="477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409F269E-A7A0-4E1B-9F73-28366F72FE08}" type="slidenum">
              <a:rPr b="0" lang="de-DE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920880" y="744480"/>
            <a:ext cx="4936320" cy="3702960"/>
          </a:xfrm>
          <a:prstGeom prst="rect">
            <a:avLst/>
          </a:prstGeom>
          <a:ln w="0">
            <a:noFill/>
          </a:ln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19080" cy="4447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sldNum"/>
          </p:nvPr>
        </p:nvSpPr>
        <p:spPr>
          <a:xfrm>
            <a:off x="3849840" y="9429840"/>
            <a:ext cx="2926800" cy="477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424826FA-7A3A-46A9-83F6-15505242A145}" type="slidenum">
              <a:rPr b="0" lang="de-DE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Num"/>
          </p:nvPr>
        </p:nvSpPr>
        <p:spPr>
          <a:xfrm>
            <a:off x="3849840" y="9429840"/>
            <a:ext cx="2926800" cy="47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 algn="r">
              <a:lnSpc>
                <a:spcPct val="93000"/>
              </a:lnSpc>
              <a:tabLst>
                <a:tab algn="l" pos="0"/>
              </a:tabLst>
            </a:pPr>
            <a:fld id="{1EF09D8E-9045-4DFC-BC09-B2C97996B8A2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920880" y="744480"/>
            <a:ext cx="4936320" cy="3702960"/>
          </a:xfrm>
          <a:prstGeom prst="rect">
            <a:avLst/>
          </a:prstGeom>
          <a:ln w="0">
            <a:noFill/>
          </a:ln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19080" cy="4447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sldNum"/>
          </p:nvPr>
        </p:nvSpPr>
        <p:spPr>
          <a:xfrm>
            <a:off x="3849840" y="9429840"/>
            <a:ext cx="2926800" cy="477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144CB9BC-CEBE-45EB-AF0F-B4D2B231081F}" type="slidenum">
              <a:rPr b="0" lang="de-DE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920880" y="744480"/>
            <a:ext cx="4936320" cy="3702960"/>
          </a:xfrm>
          <a:prstGeom prst="rect">
            <a:avLst/>
          </a:prstGeom>
          <a:ln w="0">
            <a:noFill/>
          </a:ln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19080" cy="4447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sldNum"/>
          </p:nvPr>
        </p:nvSpPr>
        <p:spPr>
          <a:xfrm>
            <a:off x="3849840" y="9429840"/>
            <a:ext cx="2926800" cy="477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1BA8E9BA-520C-43F6-997A-E4D4C79EC9F9}" type="slidenum">
              <a:rPr b="0" lang="de-DE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920880" y="744480"/>
            <a:ext cx="4936320" cy="370296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19080" cy="4447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sldNum"/>
          </p:nvPr>
        </p:nvSpPr>
        <p:spPr>
          <a:xfrm>
            <a:off x="3849840" y="9429840"/>
            <a:ext cx="2926800" cy="477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A0C0D486-82F2-4A39-8DD5-E3173E5AA39A}" type="slidenum">
              <a:rPr b="0" lang="de-DE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920880" y="744480"/>
            <a:ext cx="4936320" cy="3702960"/>
          </a:xfrm>
          <a:prstGeom prst="rect">
            <a:avLst/>
          </a:prstGeom>
          <a:ln w="0">
            <a:noFill/>
          </a:ln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19080" cy="4447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sldNum"/>
          </p:nvPr>
        </p:nvSpPr>
        <p:spPr>
          <a:xfrm>
            <a:off x="3849840" y="9429840"/>
            <a:ext cx="2926800" cy="477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777FD3C7-57C1-477C-A4E9-F336311B91F7}" type="slidenum">
              <a:rPr b="0" lang="de-DE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920880" y="744480"/>
            <a:ext cx="4936320" cy="3702960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19080" cy="4447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sldNum"/>
          </p:nvPr>
        </p:nvSpPr>
        <p:spPr>
          <a:xfrm>
            <a:off x="3849840" y="9429840"/>
            <a:ext cx="2926800" cy="477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402A2A6C-BC74-4CF7-A8E3-AC4EA7CF62E0}" type="slidenum">
              <a:rPr b="0" lang="de-DE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920880" y="744480"/>
            <a:ext cx="4936320" cy="3702960"/>
          </a:xfrm>
          <a:prstGeom prst="rect">
            <a:avLst/>
          </a:prstGeom>
          <a:ln w="0">
            <a:noFill/>
          </a:ln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19080" cy="4447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sldNum"/>
          </p:nvPr>
        </p:nvSpPr>
        <p:spPr>
          <a:xfrm>
            <a:off x="3849840" y="9429840"/>
            <a:ext cx="2926800" cy="477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F8DD93C1-6302-4A9C-9B8E-72833A337BE4}" type="slidenum">
              <a:rPr b="0" lang="de-DE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endParaRPr b="1" i="1" lang="de-D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endParaRPr b="1" i="1" lang="de-D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endParaRPr b="1" i="1" lang="de-D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endParaRPr b="1" i="1" lang="de-D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endParaRPr b="1" i="1" lang="de-D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endParaRPr b="1" i="1" lang="de-D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endParaRPr b="1" i="1" lang="de-DE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endParaRPr b="1" i="1" lang="de-D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endParaRPr b="1" i="1" lang="de-D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endParaRPr b="1" i="1" lang="de-D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endParaRPr b="1" i="1" lang="de-D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endParaRPr b="1" i="1" lang="de-D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endParaRPr b="1" i="1" lang="de-D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endParaRPr b="1" i="1" lang="de-D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endParaRPr b="1" i="1" lang="de-D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endParaRPr b="1" i="1" lang="de-D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endParaRPr b="1" i="1" lang="de-DE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endParaRPr b="1" i="1" lang="de-D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endParaRPr b="1" i="1" lang="de-D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endParaRPr b="1" i="1" lang="de-D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77"/>
          <p:cNvSpPr/>
          <p:nvPr/>
        </p:nvSpPr>
        <p:spPr>
          <a:xfrm>
            <a:off x="4680" y="5448240"/>
            <a:ext cx="9133560" cy="1409040"/>
          </a:xfrm>
          <a:prstGeom prst="rect">
            <a:avLst/>
          </a:prstGeom>
          <a:solidFill>
            <a:srgbClr val="274e13"/>
          </a:solidFill>
          <a:ln w="9525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Shape 78"/>
          <p:cNvSpPr/>
          <p:nvPr/>
        </p:nvSpPr>
        <p:spPr>
          <a:xfrm>
            <a:off x="4680" y="0"/>
            <a:ext cx="9133560" cy="1409040"/>
          </a:xfrm>
          <a:prstGeom prst="rect">
            <a:avLst/>
          </a:prstGeom>
          <a:solidFill>
            <a:srgbClr val="274e13"/>
          </a:solidFill>
          <a:ln w="9525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r>
              <a:rPr b="1" i="1" lang="de-DE" sz="2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1" i="1" lang="de-D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hyperlink" Target="https://youtu.be/ru84HBS7B_4" TargetMode="External"/><Relationship Id="rId3" Type="http://schemas.openxmlformats.org/officeDocument/2006/relationships/hyperlink" Target="https://youtu.be/ru84HBS7B_4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6"/>
          <p:cNvSpPr/>
          <p:nvPr/>
        </p:nvSpPr>
        <p:spPr>
          <a:xfrm>
            <a:off x="0" y="-76320"/>
            <a:ext cx="9143280" cy="6933600"/>
          </a:xfrm>
          <a:prstGeom prst="rect">
            <a:avLst/>
          </a:prstGeom>
          <a:solidFill>
            <a:srgbClr val="274e1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176400" y="1390680"/>
            <a:ext cx="8776800" cy="376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73440" bIns="46800" anchor="t">
            <a:noAutofit/>
          </a:bodyPr>
          <a:p>
            <a:pPr marL="343080" indent="-330120" algn="ctr">
              <a:lnSpc>
                <a:spcPct val="93000"/>
              </a:lnSpc>
              <a:tabLst>
                <a:tab algn="l" pos="0"/>
              </a:tabLst>
            </a:pPr>
            <a:r>
              <a:rPr b="1" lang="de-DE" sz="4800" spc="-1" strike="noStrike">
                <a:solidFill>
                  <a:srgbClr val="ffffff"/>
                </a:solidFill>
                <a:latin typeface="Cambria"/>
                <a:ea typeface="Cambria"/>
              </a:rPr>
              <a:t>Organisational Storytelling </a:t>
            </a:r>
            <a:endParaRPr b="0" lang="en-US" sz="4800" spc="-1" strike="noStrike">
              <a:latin typeface="Arial"/>
            </a:endParaRPr>
          </a:p>
          <a:p>
            <a:pPr marL="343080" indent="-330120" algn="ctr">
              <a:lnSpc>
                <a:spcPct val="93000"/>
              </a:lnSpc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marL="343080" indent="-330120" algn="ctr">
              <a:lnSpc>
                <a:spcPct val="93000"/>
              </a:lnSpc>
              <a:tabLst>
                <a:tab algn="l" pos="0"/>
              </a:tabLst>
            </a:pPr>
            <a:r>
              <a:rPr b="0" lang="de-DE" sz="3000" spc="-1" strike="noStrike">
                <a:solidFill>
                  <a:srgbClr val="ffffff"/>
                </a:solidFill>
                <a:latin typeface="Cambria"/>
                <a:ea typeface="Cambria"/>
              </a:rPr>
              <a:t>“</a:t>
            </a:r>
            <a:r>
              <a:rPr b="0" lang="de-DE" sz="3000" spc="-1" strike="noStrike">
                <a:solidFill>
                  <a:srgbClr val="ffffff"/>
                </a:solidFill>
                <a:latin typeface="Cambria"/>
                <a:ea typeface="Cambria"/>
              </a:rPr>
              <a:t>Igniting action in knowledge-era organisations”</a:t>
            </a:r>
            <a:br/>
            <a:r>
              <a:rPr b="0" lang="de-DE" sz="3000" spc="-1" strike="noStrike">
                <a:solidFill>
                  <a:srgbClr val="ffffff"/>
                </a:solidFill>
                <a:latin typeface="Cambria"/>
                <a:ea typeface="Cambria"/>
              </a:rPr>
              <a:t>- Steve Denning</a:t>
            </a:r>
            <a:br/>
            <a:br/>
            <a:endParaRPr b="0" lang="en-US" sz="3000" spc="-1" strike="noStrike">
              <a:latin typeface="Arial"/>
            </a:endParaRPr>
          </a:p>
          <a:p>
            <a:pPr marL="343080" indent="-330120" algn="ctr">
              <a:lnSpc>
                <a:spcPct val="93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000" spc="-1" strike="noStrike">
                <a:solidFill>
                  <a:srgbClr val="ffffff"/>
                </a:solidFill>
                <a:latin typeface="Cambria"/>
                <a:ea typeface="Cambria"/>
              </a:rPr>
              <a:t>Marcus Birkenkrahe</a:t>
            </a:r>
            <a:endParaRPr b="0" lang="en-US" sz="2000" spc="-1" strike="noStrike">
              <a:latin typeface="Arial"/>
            </a:endParaRPr>
          </a:p>
          <a:p>
            <a:pPr marL="343080" indent="-330120">
              <a:lnSpc>
                <a:spcPct val="93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343080" indent="-330120">
              <a:lnSpc>
                <a:spcPct val="188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86" name="Shape 88" descr=""/>
          <p:cNvPicPr/>
          <p:nvPr/>
        </p:nvPicPr>
        <p:blipFill>
          <a:blip r:embed="rId1"/>
          <a:stretch/>
        </p:blipFill>
        <p:spPr>
          <a:xfrm>
            <a:off x="0" y="-27360"/>
            <a:ext cx="9143280" cy="1437480"/>
          </a:xfrm>
          <a:prstGeom prst="rect">
            <a:avLst/>
          </a:prstGeom>
          <a:ln w="0">
            <a:noFill/>
          </a:ln>
        </p:spPr>
      </p:pic>
      <p:grpSp>
        <p:nvGrpSpPr>
          <p:cNvPr id="87" name="Shape 89"/>
          <p:cNvGrpSpPr/>
          <p:nvPr/>
        </p:nvGrpSpPr>
        <p:grpSpPr>
          <a:xfrm>
            <a:off x="-14400" y="5098680"/>
            <a:ext cx="9172080" cy="2231640"/>
            <a:chOff x="-14400" y="5098680"/>
            <a:chExt cx="9172080" cy="2231640"/>
          </a:xfrm>
        </p:grpSpPr>
        <p:pic>
          <p:nvPicPr>
            <p:cNvPr id="88" name="Shape 90" descr=""/>
            <p:cNvPicPr/>
            <p:nvPr/>
          </p:nvPicPr>
          <p:blipFill>
            <a:blip r:embed="rId2"/>
            <a:stretch/>
          </p:blipFill>
          <p:spPr>
            <a:xfrm>
              <a:off x="6470640" y="5101560"/>
              <a:ext cx="2687040" cy="2012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9" name="Shape 91" descr=""/>
            <p:cNvPicPr/>
            <p:nvPr/>
          </p:nvPicPr>
          <p:blipFill>
            <a:blip r:embed="rId3"/>
            <a:stretch/>
          </p:blipFill>
          <p:spPr>
            <a:xfrm>
              <a:off x="3578040" y="5098680"/>
              <a:ext cx="2899080" cy="2174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0" name="Shape 92" descr=""/>
            <p:cNvPicPr/>
            <p:nvPr/>
          </p:nvPicPr>
          <p:blipFill>
            <a:blip r:embed="rId4"/>
            <a:stretch/>
          </p:blipFill>
          <p:spPr>
            <a:xfrm>
              <a:off x="1346040" y="5098680"/>
              <a:ext cx="2231640" cy="2231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1" name="Shape 93" descr="Screen Shot 2014-07-07 at 20.33.07.png"/>
            <p:cNvPicPr/>
            <p:nvPr/>
          </p:nvPicPr>
          <p:blipFill>
            <a:blip r:embed="rId5"/>
            <a:stretch/>
          </p:blipFill>
          <p:spPr>
            <a:xfrm>
              <a:off x="-14400" y="5098680"/>
              <a:ext cx="1413360" cy="220968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22440" y="179280"/>
            <a:ext cx="8186040" cy="97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lang="de-DE" sz="2800" spc="-1" strike="noStrike">
                <a:solidFill>
                  <a:srgbClr val="ffffff"/>
                </a:solidFill>
                <a:latin typeface="Arial"/>
                <a:ea typeface="Arial"/>
              </a:rPr>
              <a:t>Storytelling </a:t>
            </a:r>
            <a:endParaRPr b="1" i="1" lang="de-DE" sz="2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3200400" y="0"/>
            <a:ext cx="5943600" cy="680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22440" y="179280"/>
            <a:ext cx="8186040" cy="97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lang="de-DE" sz="2800" spc="-1" strike="noStrike">
                <a:solidFill>
                  <a:srgbClr val="ffffff"/>
                </a:solidFill>
                <a:latin typeface="Arial"/>
                <a:ea typeface="Arial"/>
              </a:rPr>
              <a:t>Next: Create User Stories</a:t>
            </a:r>
            <a:endParaRPr b="1" i="1" lang="de-DE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title"/>
          </p:nvPr>
        </p:nvSpPr>
        <p:spPr>
          <a:xfrm>
            <a:off x="622440" y="5551560"/>
            <a:ext cx="8186040" cy="97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i="1" lang="de-DE" sz="2400" spc="-1" strike="noStrike">
                <a:solidFill>
                  <a:srgbClr val="ffffff"/>
                </a:solidFill>
                <a:latin typeface="Arial"/>
                <a:ea typeface="Arial"/>
              </a:rPr>
              <a:t>In agile project management, user stories are used to generate tasks for the team to complete &amp; monitor</a:t>
            </a:r>
            <a:endParaRPr b="1" i="1" lang="de-DE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2" name="Shape 167" descr=""/>
          <p:cNvPicPr/>
          <p:nvPr/>
        </p:nvPicPr>
        <p:blipFill>
          <a:blip r:embed="rId1"/>
          <a:stretch/>
        </p:blipFill>
        <p:spPr>
          <a:xfrm>
            <a:off x="1500480" y="1613880"/>
            <a:ext cx="6142320" cy="362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89040" y="2894040"/>
            <a:ext cx="8186040" cy="97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lang="de-DE" sz="3600" spc="-1" strike="noStrike">
                <a:solidFill>
                  <a:srgbClr val="274e13"/>
                </a:solidFill>
                <a:latin typeface="Arial"/>
                <a:ea typeface="Arial"/>
              </a:rPr>
              <a:t>Any questions?</a:t>
            </a:r>
            <a:endParaRPr b="1" i="1" lang="de-DE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4" name="Shape 174" descr=""/>
          <p:cNvPicPr/>
          <p:nvPr/>
        </p:nvPicPr>
        <p:blipFill>
          <a:blip r:embed="rId1"/>
          <a:stretch/>
        </p:blipFill>
        <p:spPr>
          <a:xfrm>
            <a:off x="5114880" y="1414440"/>
            <a:ext cx="4028400" cy="402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22440" y="179280"/>
            <a:ext cx="8186040" cy="97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lang="de-DE" sz="2800" spc="-1" strike="noStrike">
                <a:solidFill>
                  <a:srgbClr val="ffffff"/>
                </a:solidFill>
                <a:latin typeface="Arial"/>
                <a:ea typeface="Arial"/>
              </a:rPr>
              <a:t>What’s this about? Stories? Fairy Tales?</a:t>
            </a:r>
            <a:endParaRPr b="1" i="1" lang="de-DE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title"/>
          </p:nvPr>
        </p:nvSpPr>
        <p:spPr>
          <a:xfrm>
            <a:off x="622440" y="5551560"/>
            <a:ext cx="8186040" cy="97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i="1" lang="de-DE" sz="2800" spc="-1" strike="noStrike">
                <a:solidFill>
                  <a:srgbClr val="ffffff"/>
                </a:solidFill>
                <a:latin typeface="Arial"/>
                <a:ea typeface="Arial"/>
              </a:rPr>
              <a:t>YOU MUST BE BLOODY JOKING!?</a:t>
            </a:r>
            <a:endParaRPr b="1" i="1" lang="de-DE" sz="2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4" name="Shape 101" descr=""/>
          <p:cNvPicPr/>
          <p:nvPr/>
        </p:nvPicPr>
        <p:blipFill>
          <a:blip r:embed="rId1"/>
          <a:stretch/>
        </p:blipFill>
        <p:spPr>
          <a:xfrm>
            <a:off x="3899520" y="826200"/>
            <a:ext cx="5243760" cy="5431680"/>
          </a:xfrm>
          <a:prstGeom prst="rect">
            <a:avLst/>
          </a:prstGeom>
          <a:ln w="0">
            <a:noFill/>
          </a:ln>
        </p:spPr>
      </p:pic>
      <p:sp>
        <p:nvSpPr>
          <p:cNvPr id="95" name="Shape 102"/>
          <p:cNvSpPr/>
          <p:nvPr/>
        </p:nvSpPr>
        <p:spPr>
          <a:xfrm>
            <a:off x="452880" y="1650240"/>
            <a:ext cx="4840200" cy="349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Arial"/>
              </a:rPr>
              <a:t>Watch the “</a:t>
            </a:r>
            <a:r>
              <a:rPr b="0" lang="de-DE" sz="2400" spc="-1" strike="noStrike" u="sng">
                <a:solidFill>
                  <a:srgbClr val="57bb8a"/>
                </a:solidFill>
                <a:uFillTx/>
                <a:latin typeface="Arial"/>
                <a:ea typeface="Arial"/>
                <a:hlinkClick r:id="rId2"/>
              </a:rPr>
              <a:t>Introduction </a:t>
            </a:r>
            <a:r>
              <a:rPr b="0" lang="de-DE" sz="2400" spc="-1" strike="noStrike" u="sng">
                <a:solidFill>
                  <a:srgbClr val="57bb8a"/>
                </a:solidFill>
                <a:uFillTx/>
                <a:latin typeface="Arial"/>
                <a:ea typeface="Arial"/>
                <a:hlinkClick r:id="rId3"/>
              </a:rPr>
              <a:t>to Storytelling”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Arial"/>
              </a:rPr>
              <a:t> from</a:t>
            </a:r>
            <a:br/>
            <a:r>
              <a:rPr b="0" lang="de-DE" sz="2400" spc="-1" strike="noStrike">
                <a:solidFill>
                  <a:srgbClr val="000000"/>
                </a:solidFill>
                <a:latin typeface="Arial"/>
                <a:ea typeface="Arial"/>
              </a:rPr>
              <a:t>Pixar Animation Studios </a:t>
            </a:r>
            <a:br/>
            <a:r>
              <a:rPr b="0" lang="de-DE" sz="2400" spc="-1" strike="noStrike">
                <a:solidFill>
                  <a:srgbClr val="000000"/>
                </a:solidFill>
                <a:latin typeface="Arial"/>
                <a:ea typeface="Arial"/>
              </a:rPr>
              <a:t>and let’s discuss if</a:t>
            </a:r>
            <a:br/>
            <a:r>
              <a:rPr b="0" lang="de-DE" sz="2400" spc="-1" strike="noStrike">
                <a:solidFill>
                  <a:srgbClr val="000000"/>
                </a:solidFill>
                <a:latin typeface="Arial"/>
                <a:ea typeface="Arial"/>
              </a:rPr>
              <a:t>and how this could be </a:t>
            </a:r>
            <a:br/>
            <a:r>
              <a:rPr b="0" lang="de-DE" sz="2400" spc="-1" strike="noStrike">
                <a:solidFill>
                  <a:srgbClr val="000000"/>
                </a:solidFill>
                <a:latin typeface="Arial"/>
                <a:ea typeface="Arial"/>
              </a:rPr>
              <a:t>relevant for business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Arial"/>
              </a:rPr>
              <a:t>in general and </a:t>
            </a:r>
            <a:br/>
            <a:r>
              <a:rPr b="0" lang="de-DE" sz="2400" spc="-1" strike="noStrike">
                <a:solidFill>
                  <a:srgbClr val="000000"/>
                </a:solidFill>
                <a:latin typeface="Arial"/>
                <a:ea typeface="Arial"/>
              </a:rPr>
              <a:t>for your consulting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Arial"/>
              </a:rPr>
              <a:t>report in particular!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108"/>
          <p:cNvSpPr/>
          <p:nvPr/>
        </p:nvSpPr>
        <p:spPr>
          <a:xfrm>
            <a:off x="9360" y="0"/>
            <a:ext cx="9133560" cy="1409040"/>
          </a:xfrm>
          <a:prstGeom prst="rect">
            <a:avLst/>
          </a:prstGeom>
          <a:solidFill>
            <a:srgbClr val="274e13"/>
          </a:solidFill>
          <a:ln w="9525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22440" y="179280"/>
            <a:ext cx="8186040" cy="97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lang="de-DE" sz="2800" spc="-1" strike="noStrike">
                <a:solidFill>
                  <a:srgbClr val="ffffff"/>
                </a:solidFill>
                <a:latin typeface="Arial"/>
                <a:ea typeface="Arial"/>
              </a:rPr>
              <a:t>Not joking.</a:t>
            </a:r>
            <a:endParaRPr b="1" i="1" lang="de-DE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-63360" y="1827360"/>
            <a:ext cx="8444880" cy="394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lvl="1" marL="1257480" indent="-571680">
              <a:lnSpc>
                <a:spcPct val="150000"/>
              </a:lnSpc>
              <a:buClr>
                <a:srgbClr val="000000"/>
              </a:buClr>
              <a:buFont typeface="Courier New"/>
              <a:buChar char="❏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Arial"/>
              </a:rPr>
              <a:t>Sample story by Richard Buckland</a:t>
            </a:r>
            <a:endParaRPr b="0" lang="en-US" sz="2800" spc="-1" strike="noStrike">
              <a:latin typeface="Arial"/>
            </a:endParaRPr>
          </a:p>
          <a:p>
            <a:pPr lvl="1" marL="1257480" indent="-571680">
              <a:lnSpc>
                <a:spcPct val="150000"/>
              </a:lnSpc>
              <a:buClr>
                <a:srgbClr val="000000"/>
              </a:buClr>
              <a:buFont typeface="Courier New"/>
              <a:buChar char="❏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Arial"/>
              </a:rPr>
              <a:t>Nancy Duarte: engaging through storytelling</a:t>
            </a:r>
            <a:endParaRPr b="0" lang="en-US" sz="2800" spc="-1" strike="noStrike">
              <a:latin typeface="Arial"/>
            </a:endParaRPr>
          </a:p>
          <a:p>
            <a:pPr lvl="1" marL="1257480" indent="-571680">
              <a:lnSpc>
                <a:spcPct val="150000"/>
              </a:lnSpc>
              <a:buClr>
                <a:srgbClr val="000000"/>
              </a:buClr>
              <a:buFont typeface="Courier New"/>
              <a:buChar char="❏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Arial"/>
              </a:rPr>
              <a:t>Steve Denning: leading through storytelling</a:t>
            </a:r>
            <a:endParaRPr b="0" lang="en-US" sz="2800" spc="-1" strike="noStrike">
              <a:latin typeface="Arial"/>
            </a:endParaRPr>
          </a:p>
          <a:p>
            <a:pPr lvl="1" marL="1257480" indent="-571680">
              <a:lnSpc>
                <a:spcPct val="150000"/>
              </a:lnSpc>
              <a:buClr>
                <a:srgbClr val="000000"/>
              </a:buClr>
              <a:buFont typeface="Courier New"/>
              <a:buChar char="❏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Arial"/>
              </a:rPr>
              <a:t>Student examples: video prototypes</a:t>
            </a:r>
            <a:endParaRPr b="0" lang="en-US" sz="2800" spc="-1" strike="noStrike">
              <a:latin typeface="Arial"/>
            </a:endParaRPr>
          </a:p>
          <a:p>
            <a:pPr lvl="1" marL="1257480" indent="-571680">
              <a:lnSpc>
                <a:spcPct val="150000"/>
              </a:lnSpc>
              <a:buClr>
                <a:srgbClr val="000000"/>
              </a:buClr>
              <a:buFont typeface="Courier New"/>
              <a:buChar char="❏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Arial"/>
              </a:rPr>
              <a:t>Team exercise: make your own prototype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22440" y="179280"/>
            <a:ext cx="8186040" cy="97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lang="de-DE" sz="2800" spc="-1" strike="noStrike">
                <a:solidFill>
                  <a:srgbClr val="ffffff"/>
                </a:solidFill>
                <a:latin typeface="Arial"/>
                <a:ea typeface="Arial"/>
              </a:rPr>
              <a:t>Richard Buckland: let me tell you a story...</a:t>
            </a:r>
            <a:endParaRPr b="1" i="1" lang="de-DE" sz="2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0" name="Shape 117" descr="Screencastified from the full talk at https://youtu.be/elhdZyZzJTg"/>
          <p:cNvPicPr/>
          <p:nvPr/>
        </p:nvPicPr>
        <p:blipFill>
          <a:blip r:embed="rId1"/>
          <a:stretch/>
        </p:blipFill>
        <p:spPr>
          <a:xfrm>
            <a:off x="2286000" y="1714680"/>
            <a:ext cx="4571280" cy="3428280"/>
          </a:xfrm>
          <a:prstGeom prst="rect">
            <a:avLst/>
          </a:prstGeom>
          <a:ln w="0">
            <a:noFill/>
          </a:ln>
        </p:spPr>
      </p:pic>
      <p:sp>
        <p:nvSpPr>
          <p:cNvPr id="101" name="PlaceHolder 2"/>
          <p:cNvSpPr>
            <a:spLocks noGrp="1"/>
          </p:cNvSpPr>
          <p:nvPr>
            <p:ph type="title"/>
          </p:nvPr>
        </p:nvSpPr>
        <p:spPr>
          <a:xfrm>
            <a:off x="622440" y="5551560"/>
            <a:ext cx="8186040" cy="97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i="1" lang="de-DE" sz="2800" spc="-1" strike="noStrike">
                <a:solidFill>
                  <a:srgbClr val="ffffff"/>
                </a:solidFill>
                <a:latin typeface="Arial"/>
                <a:ea typeface="Arial"/>
              </a:rPr>
              <a:t>Notice what he’s saying and what he’s doing</a:t>
            </a:r>
            <a:endParaRPr b="1" i="1" lang="de-DE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22440" y="179280"/>
            <a:ext cx="8186040" cy="97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lang="de-DE" sz="2800" spc="-1" strike="noStrike">
                <a:solidFill>
                  <a:srgbClr val="ffffff"/>
                </a:solidFill>
                <a:latin typeface="Arial"/>
                <a:ea typeface="Arial"/>
              </a:rPr>
              <a:t>Nancy Duarte: engage readers and viewers</a:t>
            </a:r>
            <a:endParaRPr b="1" i="1" lang="de-DE" sz="2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3" name="Shape 125" descr="Story has played a significant role in all cultures put its adoption into professional cultures has been painfully slow. It's easier to present a report instead of a well-crafted presentation.   --nancy duarte, presentation, duarte design, resonate"/>
          <p:cNvPicPr/>
          <p:nvPr/>
        </p:nvPicPr>
        <p:blipFill>
          <a:blip r:embed="rId1"/>
          <a:stretch/>
        </p:blipFill>
        <p:spPr>
          <a:xfrm>
            <a:off x="2286000" y="1714680"/>
            <a:ext cx="4571280" cy="3428280"/>
          </a:xfrm>
          <a:prstGeom prst="rect">
            <a:avLst/>
          </a:prstGeom>
          <a:ln w="0">
            <a:noFill/>
          </a:ln>
        </p:spPr>
      </p:pic>
      <p:sp>
        <p:nvSpPr>
          <p:cNvPr id="104" name="PlaceHolder 2"/>
          <p:cNvSpPr>
            <a:spLocks noGrp="1"/>
          </p:cNvSpPr>
          <p:nvPr>
            <p:ph type="title"/>
          </p:nvPr>
        </p:nvSpPr>
        <p:spPr>
          <a:xfrm>
            <a:off x="622440" y="5551560"/>
            <a:ext cx="8186040" cy="97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i="1" lang="de-DE" sz="2300" spc="-1" strike="noStrike">
                <a:solidFill>
                  <a:srgbClr val="ffffff"/>
                </a:solidFill>
                <a:latin typeface="Arial"/>
                <a:ea typeface="Arial"/>
              </a:rPr>
              <a:t>How could you use story to engage in your report?</a:t>
            </a:r>
            <a:endParaRPr b="1" i="1" lang="de-DE" sz="2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32" descr=""/>
          <p:cNvPicPr/>
          <p:nvPr/>
        </p:nvPicPr>
        <p:blipFill>
          <a:blip r:embed="rId1"/>
          <a:stretch/>
        </p:blipFill>
        <p:spPr>
          <a:xfrm>
            <a:off x="611640" y="1349280"/>
            <a:ext cx="5587560" cy="4190400"/>
          </a:xfrm>
          <a:prstGeom prst="rect">
            <a:avLst/>
          </a:prstGeom>
          <a:ln w="0">
            <a:noFill/>
          </a:ln>
        </p:spPr>
      </p:pic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11640" y="5732640"/>
            <a:ext cx="8186040" cy="97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i="1" lang="de-DE" sz="2600" spc="-1" strike="noStrike">
                <a:solidFill>
                  <a:srgbClr val="ffffff"/>
                </a:solidFill>
                <a:latin typeface="Arial"/>
                <a:ea typeface="Arial"/>
              </a:rPr>
              <a:t>Main organisational purpose: igniting action</a:t>
            </a:r>
            <a:endParaRPr b="1" i="1" lang="de-DE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Shape 134"/>
          <p:cNvSpPr/>
          <p:nvPr/>
        </p:nvSpPr>
        <p:spPr>
          <a:xfrm>
            <a:off x="6260760" y="4924440"/>
            <a:ext cx="293040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0" lang="de-DE" sz="1400" spc="-1" strike="noStrike">
                <a:solidFill>
                  <a:srgbClr val="606060"/>
                </a:solidFill>
                <a:latin typeface="Arial"/>
                <a:ea typeface="Arial"/>
              </a:rPr>
              <a:t>Writers with guns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0" lang="de-DE" sz="1400" spc="-1" strike="noStrike">
                <a:solidFill>
                  <a:srgbClr val="606060"/>
                </a:solidFill>
                <a:latin typeface="Arial"/>
                <a:ea typeface="Arial"/>
              </a:rPr>
              <a:t>(here: Hunter S. Thompson)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title"/>
          </p:nvPr>
        </p:nvSpPr>
        <p:spPr>
          <a:xfrm>
            <a:off x="611640" y="141120"/>
            <a:ext cx="8186040" cy="97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lang="de-DE" sz="2600" spc="-1" strike="noStrike">
                <a:solidFill>
                  <a:srgbClr val="ffffff"/>
                </a:solidFill>
                <a:latin typeface="Arial"/>
                <a:ea typeface="Arial"/>
              </a:rPr>
              <a:t>Now, this was cosy storytelling. </a:t>
            </a:r>
            <a:endParaRPr b="1" i="1" lang="de-DE" sz="2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22440" y="179280"/>
            <a:ext cx="8186040" cy="97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lang="de-DE" sz="2800" spc="-1" strike="noStrike">
                <a:solidFill>
                  <a:srgbClr val="ffffff"/>
                </a:solidFill>
                <a:latin typeface="Arial"/>
                <a:ea typeface="Arial"/>
              </a:rPr>
              <a:t>Steve Denning: leaders tell stories</a:t>
            </a:r>
            <a:endParaRPr b="1" i="1" lang="de-DE" sz="2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0" name="Shape 142" descr="Steve Denning is the author of the award-winning books, The Leader's Guide to Radical Management: Re-inventing the Workplace for the 21st Century (Jossey-Bass, 2010), The Secret Language of Leadership (Jossey-Bass, 2007) and The Leader's Guide to Storytelling (Jossey-Bass, 2005).  In the spirit of ideas worth spreading, TEDx is a program of local, self-organized events that bring people together to share a TED-like experience. At a TEDx event, TEDTalks video and live speakers combine to spark deep discussion and connection in a small group. These local, self-organized events are branded TEDx, where x = independently organized TED event. The TED Conference provides general guidance for the TEDx program, but individual TEDx events are self-organized.* (*Subject to certain rules and regulations)"/>
          <p:cNvPicPr/>
          <p:nvPr/>
        </p:nvPicPr>
        <p:blipFill>
          <a:blip r:embed="rId1"/>
          <a:stretch/>
        </p:blipFill>
        <p:spPr>
          <a:xfrm>
            <a:off x="622440" y="1714680"/>
            <a:ext cx="4571280" cy="3428280"/>
          </a:xfrm>
          <a:prstGeom prst="rect">
            <a:avLst/>
          </a:prstGeom>
          <a:ln w="0">
            <a:noFill/>
          </a:ln>
        </p:spPr>
      </p:pic>
      <p:sp>
        <p:nvSpPr>
          <p:cNvPr id="111" name="PlaceHolder 2"/>
          <p:cNvSpPr>
            <a:spLocks noGrp="1"/>
          </p:cNvSpPr>
          <p:nvPr>
            <p:ph type="title"/>
          </p:nvPr>
        </p:nvSpPr>
        <p:spPr>
          <a:xfrm>
            <a:off x="622440" y="5551560"/>
            <a:ext cx="8186040" cy="97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i="1" lang="de-DE" sz="2400" spc="-1" strike="noStrike">
                <a:solidFill>
                  <a:srgbClr val="ffffff"/>
                </a:solidFill>
                <a:latin typeface="Arial"/>
                <a:ea typeface="Arial"/>
              </a:rPr>
              <a:t>What are the key criteria for leadership storytelling?</a:t>
            </a:r>
            <a:endParaRPr b="1" i="1" lang="de-D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Shape 144"/>
          <p:cNvSpPr/>
          <p:nvPr/>
        </p:nvSpPr>
        <p:spPr>
          <a:xfrm>
            <a:off x="5610240" y="1971720"/>
            <a:ext cx="2999160" cy="299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«The choice for leaders in business and organizations is not whether to be involved in storytelling —they can hardly do otherwise—but rather whether to use storytelling unwittingly and clumsily,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or intelligently and skillfully.»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22440" y="179280"/>
            <a:ext cx="8186040" cy="97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lang="de-DE" sz="2800" spc="-1" strike="noStrike">
                <a:solidFill>
                  <a:srgbClr val="ffffff"/>
                </a:solidFill>
                <a:latin typeface="Arial"/>
                <a:ea typeface="Arial"/>
              </a:rPr>
              <a:t>Telling Tales In Companies (Denning, 2004)</a:t>
            </a:r>
            <a:endParaRPr b="1" i="1" lang="de-DE" sz="2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4" name="Shape 151" descr=""/>
          <p:cNvPicPr/>
          <p:nvPr/>
        </p:nvPicPr>
        <p:blipFill>
          <a:blip r:embed="rId1"/>
          <a:stretch/>
        </p:blipFill>
        <p:spPr>
          <a:xfrm>
            <a:off x="0" y="1175040"/>
            <a:ext cx="9143280" cy="568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22440" y="179280"/>
            <a:ext cx="8186040" cy="97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lang="de-DE" sz="2800" spc="-1" strike="noStrike">
                <a:solidFill>
                  <a:srgbClr val="ffffff"/>
                </a:solidFill>
                <a:latin typeface="Arial"/>
                <a:ea typeface="Arial"/>
              </a:rPr>
              <a:t>Storytelling and videoprototyping</a:t>
            </a:r>
            <a:endParaRPr b="1" i="1" lang="de-DE" sz="2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6" name="Shape 158" descr="Example for a videoprototype created by a team of students during a class on process management and process modeling (2015)."/>
          <p:cNvPicPr/>
          <p:nvPr/>
        </p:nvPicPr>
        <p:blipFill>
          <a:blip r:embed="rId1"/>
          <a:stretch/>
        </p:blipFill>
        <p:spPr>
          <a:xfrm>
            <a:off x="2286000" y="1714680"/>
            <a:ext cx="4571280" cy="3428280"/>
          </a:xfrm>
          <a:prstGeom prst="rect">
            <a:avLst/>
          </a:prstGeom>
          <a:ln w="0">
            <a:noFill/>
          </a:ln>
        </p:spPr>
      </p:pic>
      <p:sp>
        <p:nvSpPr>
          <p:cNvPr id="117" name="PlaceHolder 2"/>
          <p:cNvSpPr>
            <a:spLocks noGrp="1"/>
          </p:cNvSpPr>
          <p:nvPr>
            <p:ph type="title"/>
          </p:nvPr>
        </p:nvSpPr>
        <p:spPr>
          <a:xfrm>
            <a:off x="622440" y="5551560"/>
            <a:ext cx="8186040" cy="97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i="1" lang="de-DE" sz="2400" spc="-1" strike="noStrike">
                <a:solidFill>
                  <a:srgbClr val="ffffff"/>
                </a:solidFill>
                <a:latin typeface="Arial"/>
                <a:ea typeface="Arial"/>
              </a:rPr>
              <a:t>Story videoprototype for startup process model</a:t>
            </a:r>
            <a:endParaRPr b="1" i="1" lang="de-DE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LibreOffice/7.2.0.4$Linux_X86_64 LibreOffice_project/ce769e3009755dcf0082844e386f5dca4c8ecb2f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2021-09-21T11:55:12Z</dcterms:modified>
  <cp:revision>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On-screen Show (4:3)</vt:lpwstr>
  </property>
  <property fmtid="{D5CDD505-2E9C-101B-9397-08002B2CF9AE}" pid="4" name="Slides">
    <vt:i4>11</vt:i4>
  </property>
</Properties>
</file>