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94" r:id="rId1"/>
  </p:sldMasterIdLst>
  <p:notesMasterIdLst>
    <p:notesMasterId r:id="rId34"/>
  </p:notesMasterIdLst>
  <p:sldIdLst>
    <p:sldId id="256" r:id="rId2"/>
    <p:sldId id="362" r:id="rId3"/>
    <p:sldId id="396" r:id="rId4"/>
    <p:sldId id="424" r:id="rId5"/>
    <p:sldId id="425" r:id="rId6"/>
    <p:sldId id="397" r:id="rId7"/>
    <p:sldId id="427" r:id="rId8"/>
    <p:sldId id="420" r:id="rId9"/>
    <p:sldId id="401" r:id="rId10"/>
    <p:sldId id="402" r:id="rId11"/>
    <p:sldId id="405" r:id="rId12"/>
    <p:sldId id="407" r:id="rId13"/>
    <p:sldId id="408" r:id="rId14"/>
    <p:sldId id="410" r:id="rId15"/>
    <p:sldId id="411" r:id="rId16"/>
    <p:sldId id="412" r:id="rId17"/>
    <p:sldId id="413" r:id="rId18"/>
    <p:sldId id="418" r:id="rId19"/>
    <p:sldId id="417" r:id="rId20"/>
    <p:sldId id="414" r:id="rId21"/>
    <p:sldId id="429" r:id="rId22"/>
    <p:sldId id="416" r:id="rId23"/>
    <p:sldId id="422" r:id="rId24"/>
    <p:sldId id="415" r:id="rId25"/>
    <p:sldId id="404" r:id="rId26"/>
    <p:sldId id="423" r:id="rId27"/>
    <p:sldId id="400" r:id="rId28"/>
    <p:sldId id="399" r:id="rId29"/>
    <p:sldId id="426" r:id="rId30"/>
    <p:sldId id="406" r:id="rId31"/>
    <p:sldId id="428" r:id="rId32"/>
    <p:sldId id="41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Birkner" initials="AB" lastIdx="1" clrIdx="0">
    <p:extLst>
      <p:ext uri="{19B8F6BF-5375-455C-9EA6-DF929625EA0E}">
        <p15:presenceInfo xmlns:p15="http://schemas.microsoft.com/office/powerpoint/2012/main" userId="S::alexander.birkner@infoteam.de::4656f0e4-b603-4a20-8665-f65d33d0d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B050"/>
    <a:srgbClr val="18A1D2"/>
    <a:srgbClr val="127CA2"/>
    <a:srgbClr val="262626"/>
    <a:srgbClr val="A5A5A5"/>
    <a:srgbClr val="515151"/>
    <a:srgbClr val="FFFFFF"/>
    <a:srgbClr val="C55A11"/>
    <a:srgbClr val="006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6229" autoAdjust="0"/>
  </p:normalViewPr>
  <p:slideViewPr>
    <p:cSldViewPr snapToGrid="0">
      <p:cViewPr varScale="1">
        <p:scale>
          <a:sx n="109" d="100"/>
          <a:sy n="109" d="100"/>
        </p:scale>
        <p:origin x="1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9AE8E-02B2-4E30-9994-1B5A79D6E33F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5154-5F3D-4D8C-AA58-4B75FDFD3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1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55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1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Blätter stellen zu renderende Objekte dar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7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Über Cmake oder Pre Build Libraries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21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97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1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59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Pirates of the XXI century" is the main project of !DIOsoft company (Kyiv, Ukraine)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6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DB0ED-008C-4543-8EBB-64364527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C87DC1-7696-40F2-BA4D-C7661A07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BB45F-157C-437B-8791-D3EFA859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656DA-F309-4EEC-9C7B-6369301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7B2C2-42F6-43FA-8BB9-3B6C735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4A0DF-EECA-428E-B3A8-0629C417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1CCF9-FB3D-455F-88F0-EF9946C7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D629E-6E58-44A3-8284-F4E8E9C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E7705-7E89-4975-AD06-A6111017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15606-B6C4-4DCE-84EE-61C2A406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2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9231BF-B881-4E1B-A43C-8E528016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238B7-68C0-4BBF-855B-8EBFD757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8A833-2FA2-4BF2-89D8-FE2BBB0B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5B164-EFCF-4506-B761-AE5CC9F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CB662-603F-458A-9762-9A870261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3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F12E9-0E05-4684-9CF3-9D7DD8F1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6E0BA-4232-4A67-9281-A83E9835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93C68-60C2-4C97-BD01-01EBF5D1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69" y="6456105"/>
            <a:ext cx="2743200" cy="365125"/>
          </a:xfrm>
        </p:spPr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76671-CFED-445D-90A1-EF99513D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0A6B1-D773-4065-9F0D-E8E9F3F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931" y="6456104"/>
            <a:ext cx="2743200" cy="365125"/>
          </a:xfrm>
        </p:spPr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43F5D9-2223-4E68-AFEB-9970837B75D5}"/>
              </a:ext>
            </a:extLst>
          </p:cNvPr>
          <p:cNvSpPr/>
          <p:nvPr userDrawn="1"/>
        </p:nvSpPr>
        <p:spPr>
          <a:xfrm>
            <a:off x="437322" y="1231439"/>
            <a:ext cx="8473818" cy="45719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6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2C775-AA5A-4E57-8E5D-2CB6E579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7BC35-2F1D-468D-AD58-97B82C07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C53F6-1AE0-45B1-B93B-8E13F9BD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B527E-A40B-440B-920D-0EDA0B28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4BDE5-3568-4DEB-AEC9-36D414E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525CA-AF05-4BB3-ADCA-1F93012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0B611-66C6-4391-9FB0-1E12885F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276BD9-44E3-48C9-A39F-F62239CA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0EAC1-7969-4054-AAB3-FE18758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F3C98-2704-4C07-9658-2F734914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6D1E1-73A1-4FF4-99C1-4E3B3F8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DB36A-A3C6-4C84-B768-9196BF2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FB9271-1E05-4A11-B6D9-452B5E21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985C3E-7280-417E-8CD8-F393AB15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6C31C8-E58F-43B4-9F0C-46DF2102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92D92D-58DB-4A0C-8D64-1DC2FCF2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347ADF-7C5B-48A8-A279-7BD1431E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C8D93-A63E-4B25-8B1E-A3B7063E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5251C7-BADA-4E41-B689-9DED4D28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8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21327-071A-440E-ACAA-82C25CCC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9E73FA-0E4A-4B21-80FF-02911A7A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C59EAB-D67F-4CBD-97E4-6F41475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47F9E8-D3D9-4276-B9C1-8286E73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8C5F9A-EA84-4F71-9E48-76BAA74B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655B22-46CF-4EC7-8817-4E30860B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8022AF-2DA6-486C-B07F-D3EE090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E9DFA-59DA-401D-B18F-AE5DF7B0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EC14E-6DA4-423C-A6DC-858CD4D3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84867-67ED-4677-A36E-F52408BE3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E496C-8C89-4672-9881-3C25B564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C31C7-0AC5-4DF9-AE7D-244DC15D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54E327-EAFA-4261-AA0A-D2EADB7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9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7AEC-6BF4-4354-8ED4-73ABD70F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4B9BC-8CB7-48F5-9CF0-1C9D403CA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058004-DED6-4448-AA88-16285750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2699C-A730-4C03-B4AA-7CAA0759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DEE07-27CF-4E02-990D-058DD0CD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FDF32-D162-4D2C-9EB1-F7F2342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50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084B43-C9ED-4202-AF41-36DFC94D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F5187-55E1-41F8-888A-790FF1E8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5541-600F-47DB-A964-F4DBEACCF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1972F-6160-4A6E-AABF-49C273954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AEE1E-4F09-4A4B-8D41-90756DD3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7EB95-BC58-4304-8FF9-62EC622D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478"/>
            <a:ext cx="9144000" cy="2387600"/>
          </a:xfrm>
        </p:spPr>
        <p:txBody>
          <a:bodyPr>
            <a:normAutofit/>
          </a:bodyPr>
          <a:lstStyle/>
          <a:p>
            <a:r>
              <a:rPr lang="de-D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OpenSceneGraph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DC1295-96F2-4788-A8EF-2B1027DD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8183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Alexander Birkner (3070106),</a:t>
            </a:r>
          </a:p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of Graphics Shaders,</a:t>
            </a:r>
          </a:p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 2020/2021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1EA137B-FAC1-4AB4-A468-703174374566}"/>
              </a:ext>
            </a:extLst>
          </p:cNvPr>
          <p:cNvSpPr/>
          <p:nvPr/>
        </p:nvSpPr>
        <p:spPr>
          <a:xfrm>
            <a:off x="2135493" y="4096185"/>
            <a:ext cx="8354549" cy="66891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1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47BBA-2670-4272-9512-4FB13893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OpenSceneGraph Libraries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2A353-83D8-4BFF-8894-016FFE18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2BAF4-04F8-40EC-AADB-800446F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3AA4CA-1337-403D-A8CF-02A9CECDA1F0}"/>
              </a:ext>
            </a:extLst>
          </p:cNvPr>
          <p:cNvSpPr/>
          <p:nvPr/>
        </p:nvSpPr>
        <p:spPr>
          <a:xfrm>
            <a:off x="2199993" y="2666809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</a:t>
            </a:r>
            <a:endParaRPr lang="en-GB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0DDD45-DD60-4743-8C15-F10870B5A816}"/>
              </a:ext>
            </a:extLst>
          </p:cNvPr>
          <p:cNvSpPr/>
          <p:nvPr/>
        </p:nvSpPr>
        <p:spPr>
          <a:xfrm>
            <a:off x="4154032" y="2666809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osgDB</a:t>
            </a:r>
            <a:endParaRPr lang="en-GB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D5665A-7A7F-493D-8328-D182DABBF6CA}"/>
              </a:ext>
            </a:extLst>
          </p:cNvPr>
          <p:cNvSpPr/>
          <p:nvPr/>
        </p:nvSpPr>
        <p:spPr>
          <a:xfrm>
            <a:off x="2199993" y="4439054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Open</a:t>
            </a:r>
          </a:p>
          <a:p>
            <a:pPr algn="ctr"/>
            <a:r>
              <a:rPr lang="de-DE" sz="2000"/>
              <a:t>Threads</a:t>
            </a:r>
            <a:endParaRPr lang="en-GB" sz="20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967F8E-77EC-4049-83F2-047812CE8795}"/>
              </a:ext>
            </a:extLst>
          </p:cNvPr>
          <p:cNvSpPr/>
          <p:nvPr/>
        </p:nvSpPr>
        <p:spPr>
          <a:xfrm>
            <a:off x="4154032" y="4439054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osgUtil</a:t>
            </a:r>
            <a:endParaRPr lang="en-GB" sz="20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E8995A-8A66-4308-BF2D-5D2DED4380BF}"/>
              </a:ext>
            </a:extLst>
          </p:cNvPr>
          <p:cNvSpPr/>
          <p:nvPr/>
        </p:nvSpPr>
        <p:spPr>
          <a:xfrm>
            <a:off x="6156490" y="26668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osgViewer</a:t>
            </a:r>
            <a:endParaRPr lang="en-GB" sz="16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525C42-2085-46D8-9DB9-354FA23882CE}"/>
              </a:ext>
            </a:extLst>
          </p:cNvPr>
          <p:cNvSpPr/>
          <p:nvPr/>
        </p:nvSpPr>
        <p:spPr>
          <a:xfrm>
            <a:off x="6156490" y="35524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osgFX</a:t>
            </a:r>
            <a:endParaRPr lang="en-GB" sz="160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04C558-837D-49C3-B8D3-18C64CBAE92C}"/>
              </a:ext>
            </a:extLst>
          </p:cNvPr>
          <p:cNvSpPr/>
          <p:nvPr/>
        </p:nvSpPr>
        <p:spPr>
          <a:xfrm>
            <a:off x="6156490" y="44380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osgParticle</a:t>
            </a:r>
            <a:endParaRPr lang="en-GB" sz="160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0681FC-42B4-414A-A56E-9F99C768F3E7}"/>
              </a:ext>
            </a:extLst>
          </p:cNvPr>
          <p:cNvSpPr/>
          <p:nvPr/>
        </p:nvSpPr>
        <p:spPr>
          <a:xfrm>
            <a:off x="6156490" y="5324654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osgVolume</a:t>
            </a:r>
            <a:endParaRPr lang="en-GB" sz="160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FDCBA5-F707-405F-A857-B33388A993D1}"/>
              </a:ext>
            </a:extLst>
          </p:cNvPr>
          <p:cNvSpPr/>
          <p:nvPr/>
        </p:nvSpPr>
        <p:spPr>
          <a:xfrm>
            <a:off x="8037415" y="26668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osgAnimation</a:t>
            </a:r>
            <a:endParaRPr lang="en-GB" sz="16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2D9555A-A22C-4731-84BA-6FF4FB33EF36}"/>
              </a:ext>
            </a:extLst>
          </p:cNvPr>
          <p:cNvSpPr/>
          <p:nvPr/>
        </p:nvSpPr>
        <p:spPr>
          <a:xfrm>
            <a:off x="8022525" y="3561793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osgManipulator</a:t>
            </a:r>
            <a:endParaRPr lang="en-GB" sz="160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B50769B-79A2-4284-A65D-E1792C8E6530}"/>
              </a:ext>
            </a:extLst>
          </p:cNvPr>
          <p:cNvSpPr/>
          <p:nvPr/>
        </p:nvSpPr>
        <p:spPr>
          <a:xfrm>
            <a:off x="8037415" y="4432116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osgText</a:t>
            </a:r>
            <a:endParaRPr lang="en-GB" sz="16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A5B3AC-95D5-4060-8E4C-2F04A46B3BDC}"/>
              </a:ext>
            </a:extLst>
          </p:cNvPr>
          <p:cNvSpPr/>
          <p:nvPr/>
        </p:nvSpPr>
        <p:spPr>
          <a:xfrm>
            <a:off x="8037415" y="5318641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…</a:t>
            </a:r>
            <a:endParaRPr lang="en-GB" sz="1600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F4F7738-FF98-4C25-B9BE-C0960576DDAC}"/>
              </a:ext>
            </a:extLst>
          </p:cNvPr>
          <p:cNvSpPr/>
          <p:nvPr/>
        </p:nvSpPr>
        <p:spPr>
          <a:xfrm rot="16200000">
            <a:off x="3937882" y="493152"/>
            <a:ext cx="278261" cy="3754041"/>
          </a:xfrm>
          <a:prstGeom prst="rightBrace">
            <a:avLst>
              <a:gd name="adj1" fmla="val 6601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F47D8DB5-A747-4E3A-992A-5C9AAA793F55}"/>
              </a:ext>
            </a:extLst>
          </p:cNvPr>
          <p:cNvSpPr/>
          <p:nvPr/>
        </p:nvSpPr>
        <p:spPr>
          <a:xfrm rot="16200000">
            <a:off x="7819787" y="561010"/>
            <a:ext cx="278261" cy="3597047"/>
          </a:xfrm>
          <a:prstGeom prst="rightBrace">
            <a:avLst>
              <a:gd name="adj1" fmla="val 6601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D7FE65F-835A-4BDB-9526-7367096E055F}"/>
              </a:ext>
            </a:extLst>
          </p:cNvPr>
          <p:cNvSpPr txBox="1"/>
          <p:nvPr/>
        </p:nvSpPr>
        <p:spPr>
          <a:xfrm>
            <a:off x="3177012" y="169062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Core</a:t>
            </a:r>
            <a:endParaRPr lang="en-GB" sz="2400" b="1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6A5C7D-1875-4BE3-AB8D-4F669410BD7B}"/>
              </a:ext>
            </a:extLst>
          </p:cNvPr>
          <p:cNvSpPr txBox="1"/>
          <p:nvPr/>
        </p:nvSpPr>
        <p:spPr>
          <a:xfrm>
            <a:off x="7058917" y="168969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Node Kits</a:t>
            </a:r>
            <a:endParaRPr lang="en-GB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6A82F-F1AD-46F8-BDC8-D4AC15F3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„Hello World“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ACFA8-FD2D-4A69-BB7E-3DF75362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F2097F-C931-4DEC-897B-8211FA5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11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499439A-B004-4746-A642-EB393E6F1EBE}"/>
              </a:ext>
            </a:extLst>
          </p:cNvPr>
          <p:cNvSpPr/>
          <p:nvPr/>
        </p:nvSpPr>
        <p:spPr>
          <a:xfrm>
            <a:off x="1711105" y="3212317"/>
            <a:ext cx="1305606" cy="51604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B9A3CE-CB15-4190-B4FE-6EC774E30FD8}"/>
              </a:ext>
            </a:extLst>
          </p:cNvPr>
          <p:cNvSpPr txBox="1"/>
          <p:nvPr/>
        </p:nvSpPr>
        <p:spPr>
          <a:xfrm>
            <a:off x="3268301" y="3136612"/>
            <a:ext cx="448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„Hello World“ Demo</a:t>
            </a:r>
            <a:endParaRPr lang="en-GB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6300A-2E81-4775-808E-9CB5A36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OSG Node Types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CBB1B-E17B-4505-80A2-271BFE2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AF717D-EB88-492D-B3A9-0549676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12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7D7C63-5138-40A5-82E5-9F5A05317834}"/>
              </a:ext>
            </a:extLst>
          </p:cNvPr>
          <p:cNvSpPr/>
          <p:nvPr/>
        </p:nvSpPr>
        <p:spPr>
          <a:xfrm>
            <a:off x="5214418" y="1734786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C4BEA4-1538-4031-8A81-27021A9C30E4}"/>
              </a:ext>
            </a:extLst>
          </p:cNvPr>
          <p:cNvSpPr/>
          <p:nvPr/>
        </p:nvSpPr>
        <p:spPr>
          <a:xfrm>
            <a:off x="5214418" y="281886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Group</a:t>
            </a:r>
            <a:endParaRPr lang="en-GB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CB0EA7-A226-420B-BB3C-5674B65ED8F1}"/>
              </a:ext>
            </a:extLst>
          </p:cNvPr>
          <p:cNvSpPr/>
          <p:nvPr/>
        </p:nvSpPr>
        <p:spPr>
          <a:xfrm>
            <a:off x="975888" y="431341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Transform</a:t>
            </a:r>
            <a:endParaRPr lang="en-GB" sz="14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8D1A69-1A1B-42D9-8476-DEE3E24FC5B7}"/>
              </a:ext>
            </a:extLst>
          </p:cNvPr>
          <p:cNvSpPr/>
          <p:nvPr/>
        </p:nvSpPr>
        <p:spPr>
          <a:xfrm>
            <a:off x="3095153" y="431341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Switch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854538A-24E6-4016-B94C-8117D620FC8A}"/>
              </a:ext>
            </a:extLst>
          </p:cNvPr>
          <p:cNvSpPr/>
          <p:nvPr/>
        </p:nvSpPr>
        <p:spPr>
          <a:xfrm>
            <a:off x="5214418" y="431341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LOD</a:t>
            </a:r>
            <a:endParaRPr lang="en-GB" sz="14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5C91394-7FB0-4F53-A362-FECA4FDF5408}"/>
              </a:ext>
            </a:extLst>
          </p:cNvPr>
          <p:cNvSpPr/>
          <p:nvPr/>
        </p:nvSpPr>
        <p:spPr>
          <a:xfrm>
            <a:off x="7333683" y="431326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LightSource</a:t>
            </a:r>
            <a:endParaRPr lang="en-GB" sz="14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46198E6-623C-4F1A-BBCC-1C9EE29D5BD8}"/>
              </a:ext>
            </a:extLst>
          </p:cNvPr>
          <p:cNvSpPr/>
          <p:nvPr/>
        </p:nvSpPr>
        <p:spPr>
          <a:xfrm>
            <a:off x="9452951" y="431326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Geode</a:t>
            </a:r>
            <a:endParaRPr lang="en-GB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625034-C460-4ACE-8E87-1F98A1CF407E}"/>
              </a:ext>
            </a:extLst>
          </p:cNvPr>
          <p:cNvSpPr/>
          <p:nvPr/>
        </p:nvSpPr>
        <p:spPr>
          <a:xfrm>
            <a:off x="975887" y="5319081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Matrix-Transform</a:t>
            </a:r>
            <a:endParaRPr lang="en-GB" sz="1400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12395D7-82A7-4F50-9AEA-8791632A5673}"/>
              </a:ext>
            </a:extLst>
          </p:cNvPr>
          <p:cNvSpPr/>
          <p:nvPr/>
        </p:nvSpPr>
        <p:spPr>
          <a:xfrm>
            <a:off x="1767468" y="4896931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!!FormFürMorphen3">
            <a:extLst>
              <a:ext uri="{FF2B5EF4-FFF2-40B4-BE49-F238E27FC236}">
                <a16:creationId xmlns:a16="http://schemas.microsoft.com/office/drawing/2014/main" id="{0D51E0AB-59BD-4C63-838B-08EDF60AABEB}"/>
              </a:ext>
            </a:extLst>
          </p:cNvPr>
          <p:cNvSpPr/>
          <p:nvPr/>
        </p:nvSpPr>
        <p:spPr>
          <a:xfrm>
            <a:off x="6005998" y="3402530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!!FormFürMorphen1">
            <a:extLst>
              <a:ext uri="{FF2B5EF4-FFF2-40B4-BE49-F238E27FC236}">
                <a16:creationId xmlns:a16="http://schemas.microsoft.com/office/drawing/2014/main" id="{B1F550ED-6E03-4EEB-B7A9-791B3FFA7B2F}"/>
              </a:ext>
            </a:extLst>
          </p:cNvPr>
          <p:cNvSpPr/>
          <p:nvPr/>
        </p:nvSpPr>
        <p:spPr>
          <a:xfrm>
            <a:off x="6005998" y="233345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C176817-F9A3-4A1F-ABC1-E560A765844C}"/>
              </a:ext>
            </a:extLst>
          </p:cNvPr>
          <p:cNvCxnSpPr>
            <a:stCxn id="14" idx="0"/>
            <a:endCxn id="15" idx="3"/>
          </p:cNvCxnSpPr>
          <p:nvPr/>
        </p:nvCxnSpPr>
        <p:spPr>
          <a:xfrm flipV="1">
            <a:off x="1857468" y="5076931"/>
            <a:ext cx="0" cy="242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E369EED-8BB3-4FC4-A141-531F42F6399B}"/>
              </a:ext>
            </a:extLst>
          </p:cNvPr>
          <p:cNvCxnSpPr>
            <a:cxnSpLocks/>
            <a:stCxn id="11" idx="0"/>
            <a:endCxn id="16" idx="3"/>
          </p:cNvCxnSpPr>
          <p:nvPr/>
        </p:nvCxnSpPr>
        <p:spPr>
          <a:xfrm flipH="1" flipV="1">
            <a:off x="6095998" y="3582530"/>
            <a:ext cx="1" cy="730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807CD7A-FD2D-4FF3-A2D2-D40D2520D0AD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rot="5400000" flipH="1" flipV="1">
            <a:off x="3611292" y="1828708"/>
            <a:ext cx="730883" cy="4238529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3DF6E3C-A675-4111-8A42-298C162C5EC0}"/>
              </a:ext>
            </a:extLst>
          </p:cNvPr>
          <p:cNvCxnSpPr>
            <a:cxnSpLocks/>
            <a:stCxn id="10" idx="0"/>
            <a:endCxn id="16" idx="3"/>
          </p:cNvCxnSpPr>
          <p:nvPr/>
        </p:nvCxnSpPr>
        <p:spPr>
          <a:xfrm rot="5400000" flipH="1" flipV="1">
            <a:off x="4670924" y="2888340"/>
            <a:ext cx="730884" cy="211926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16C6011D-5A8E-47F2-838F-00275E6DD974}"/>
              </a:ext>
            </a:extLst>
          </p:cNvPr>
          <p:cNvCxnSpPr>
            <a:cxnSpLocks/>
            <a:stCxn id="12" idx="0"/>
            <a:endCxn id="16" idx="3"/>
          </p:cNvCxnSpPr>
          <p:nvPr/>
        </p:nvCxnSpPr>
        <p:spPr>
          <a:xfrm rot="16200000" flipV="1">
            <a:off x="6790264" y="2888265"/>
            <a:ext cx="730735" cy="211926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FormFürMorphen4">
            <a:extLst>
              <a:ext uri="{FF2B5EF4-FFF2-40B4-BE49-F238E27FC236}">
                <a16:creationId xmlns:a16="http://schemas.microsoft.com/office/drawing/2014/main" id="{42BDBD1C-A90B-40A0-A755-51DDF4FA7067}"/>
              </a:ext>
            </a:extLst>
          </p:cNvPr>
          <p:cNvCxnSpPr>
            <a:cxnSpLocks/>
            <a:stCxn id="13" idx="0"/>
            <a:endCxn id="16" idx="3"/>
          </p:cNvCxnSpPr>
          <p:nvPr/>
        </p:nvCxnSpPr>
        <p:spPr>
          <a:xfrm rot="16200000" flipV="1">
            <a:off x="7849898" y="1828630"/>
            <a:ext cx="730734" cy="423853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FormFürMorphen2">
            <a:extLst>
              <a:ext uri="{FF2B5EF4-FFF2-40B4-BE49-F238E27FC236}">
                <a16:creationId xmlns:a16="http://schemas.microsoft.com/office/drawing/2014/main" id="{BD331363-D67A-4CD6-8E9E-278CFC70EDD4}"/>
              </a:ext>
            </a:extLst>
          </p:cNvPr>
          <p:cNvCxnSpPr>
            <a:cxnSpLocks/>
            <a:stCxn id="7" idx="0"/>
            <a:endCxn id="17" idx="3"/>
          </p:cNvCxnSpPr>
          <p:nvPr/>
        </p:nvCxnSpPr>
        <p:spPr>
          <a:xfrm rot="16200000" flipV="1">
            <a:off x="5943296" y="2666159"/>
            <a:ext cx="305407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269E6-508D-40DC-8733-23C7342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OSG Node Types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B1A6-3A8D-4FB6-BDC3-DCB0D52A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CBCC7-B677-48B1-B1BD-4D72410A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C8437B-6808-4925-8E39-287FBFDE8C0D}"/>
              </a:ext>
            </a:extLst>
          </p:cNvPr>
          <p:cNvSpPr/>
          <p:nvPr/>
        </p:nvSpPr>
        <p:spPr>
          <a:xfrm>
            <a:off x="5214418" y="1745132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E5C93-55D3-447D-B681-D31431861490}"/>
              </a:ext>
            </a:extLst>
          </p:cNvPr>
          <p:cNvSpPr/>
          <p:nvPr/>
        </p:nvSpPr>
        <p:spPr>
          <a:xfrm>
            <a:off x="2887685" y="2919209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Group</a:t>
            </a:r>
            <a:endParaRPr lang="en-GB" sz="1400"/>
          </a:p>
        </p:txBody>
      </p:sp>
      <p:sp>
        <p:nvSpPr>
          <p:cNvPr id="8" name="!!FormFürMorphen1">
            <a:extLst>
              <a:ext uri="{FF2B5EF4-FFF2-40B4-BE49-F238E27FC236}">
                <a16:creationId xmlns:a16="http://schemas.microsoft.com/office/drawing/2014/main" id="{D4E43112-FF91-49CE-BD2B-7631A8A737D2}"/>
              </a:ext>
            </a:extLst>
          </p:cNvPr>
          <p:cNvSpPr/>
          <p:nvPr/>
        </p:nvSpPr>
        <p:spPr>
          <a:xfrm>
            <a:off x="6005998" y="2343802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!!FormFürMorphen2">
            <a:extLst>
              <a:ext uri="{FF2B5EF4-FFF2-40B4-BE49-F238E27FC236}">
                <a16:creationId xmlns:a16="http://schemas.microsoft.com/office/drawing/2014/main" id="{3FDE7F4F-BF70-44A7-A59F-924DD19FB5C1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5400000" flipH="1" flipV="1">
            <a:off x="4734929" y="1558140"/>
            <a:ext cx="395407" cy="232673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AC7F446-CA66-4414-B310-B7DF54E30C8E}"/>
              </a:ext>
            </a:extLst>
          </p:cNvPr>
          <p:cNvSpPr/>
          <p:nvPr/>
        </p:nvSpPr>
        <p:spPr>
          <a:xfrm>
            <a:off x="2887686" y="414098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Geode</a:t>
            </a:r>
            <a:endParaRPr lang="en-GB" sz="1400"/>
          </a:p>
        </p:txBody>
      </p:sp>
      <p:sp>
        <p:nvSpPr>
          <p:cNvPr id="11" name="!!FormFürMorphen3">
            <a:extLst>
              <a:ext uri="{FF2B5EF4-FFF2-40B4-BE49-F238E27FC236}">
                <a16:creationId xmlns:a16="http://schemas.microsoft.com/office/drawing/2014/main" id="{AA2F0A34-808D-4DD1-B2C8-B424134D30A0}"/>
              </a:ext>
            </a:extLst>
          </p:cNvPr>
          <p:cNvSpPr/>
          <p:nvPr/>
        </p:nvSpPr>
        <p:spPr>
          <a:xfrm>
            <a:off x="3679265" y="350287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!!FormFürMorphen4">
            <a:extLst>
              <a:ext uri="{FF2B5EF4-FFF2-40B4-BE49-F238E27FC236}">
                <a16:creationId xmlns:a16="http://schemas.microsoft.com/office/drawing/2014/main" id="{0744640E-E519-4DE3-B292-AC3C808B346A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3540212" y="3911930"/>
            <a:ext cx="458109" cy="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1DA3A91-782C-4292-BF8F-0D759F5134FD}"/>
              </a:ext>
            </a:extLst>
          </p:cNvPr>
          <p:cNvSpPr/>
          <p:nvPr/>
        </p:nvSpPr>
        <p:spPr>
          <a:xfrm>
            <a:off x="7541156" y="2919209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Drawable</a:t>
            </a:r>
            <a:endParaRPr lang="en-GB" sz="14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67E7EA-EAA4-44BE-9501-90945A64379C}"/>
              </a:ext>
            </a:extLst>
          </p:cNvPr>
          <p:cNvSpPr/>
          <p:nvPr/>
        </p:nvSpPr>
        <p:spPr>
          <a:xfrm>
            <a:off x="6406078" y="4203286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Geometry</a:t>
            </a:r>
            <a:endParaRPr lang="en-GB" sz="140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6E981E5-BF44-44ED-AB81-78437B63B635}"/>
              </a:ext>
            </a:extLst>
          </p:cNvPr>
          <p:cNvCxnSpPr>
            <a:cxnSpLocks/>
            <a:stCxn id="18" idx="0"/>
            <a:endCxn id="8" idx="3"/>
          </p:cNvCxnSpPr>
          <p:nvPr/>
        </p:nvCxnSpPr>
        <p:spPr>
          <a:xfrm rot="16200000" flipV="1">
            <a:off x="7061665" y="1558136"/>
            <a:ext cx="395407" cy="232673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3358EBD8-1239-4B17-91F4-45522644B23A}"/>
              </a:ext>
            </a:extLst>
          </p:cNvPr>
          <p:cNvSpPr/>
          <p:nvPr/>
        </p:nvSpPr>
        <p:spPr>
          <a:xfrm>
            <a:off x="8332734" y="350287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F7DA30B9-39B7-4D11-BB2E-AB92E2978D45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rot="5400000" flipH="1" flipV="1">
            <a:off x="7594991" y="3375544"/>
            <a:ext cx="520410" cy="113507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zweigung 20">
            <a:extLst>
              <a:ext uri="{FF2B5EF4-FFF2-40B4-BE49-F238E27FC236}">
                <a16:creationId xmlns:a16="http://schemas.microsoft.com/office/drawing/2014/main" id="{93647193-733D-4FBC-BC05-A242671B880F}"/>
              </a:ext>
            </a:extLst>
          </p:cNvPr>
          <p:cNvSpPr/>
          <p:nvPr/>
        </p:nvSpPr>
        <p:spPr>
          <a:xfrm>
            <a:off x="4650846" y="4306119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7CD644C-593D-4A9B-A839-DC51AAA63684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4904343" y="3211043"/>
            <a:ext cx="2636813" cy="1221076"/>
          </a:xfrm>
          <a:prstGeom prst="bentConnector3">
            <a:avLst>
              <a:gd name="adj1" fmla="val 3468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278B635-C50E-4322-B580-156234A850F9}"/>
              </a:ext>
            </a:extLst>
          </p:cNvPr>
          <p:cNvSpPr/>
          <p:nvPr/>
        </p:nvSpPr>
        <p:spPr>
          <a:xfrm>
            <a:off x="8676231" y="420260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ShapeDrawable</a:t>
            </a:r>
            <a:endParaRPr lang="en-GB" sz="140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71E5547-CC33-42ED-98C2-7C9C8A331FA2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8730409" y="3375202"/>
            <a:ext cx="519729" cy="113507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3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47079-F70B-4BC8-A145-3DFC862F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StateSet</a:t>
            </a:r>
            <a:endParaRPr lang="en-GB" sz="4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3EC33-EBF6-4280-A037-038C5C2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0033B-B051-477A-8102-7001C6A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14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07D15-5FDC-4FA8-BEFC-B1EC2BC50DE7}"/>
              </a:ext>
            </a:extLst>
          </p:cNvPr>
          <p:cNvSpPr/>
          <p:nvPr/>
        </p:nvSpPr>
        <p:spPr>
          <a:xfrm>
            <a:off x="5214419" y="211533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18E28E-2B8F-46A1-BF80-2F9E2DBDFD35}"/>
              </a:ext>
            </a:extLst>
          </p:cNvPr>
          <p:cNvSpPr/>
          <p:nvPr/>
        </p:nvSpPr>
        <p:spPr>
          <a:xfrm>
            <a:off x="5214418" y="3240558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StateSet</a:t>
            </a:r>
            <a:endParaRPr lang="en-GB" sz="14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74511C-7A4E-44A3-98FF-EA9DE8A71804}"/>
              </a:ext>
            </a:extLst>
          </p:cNvPr>
          <p:cNvSpPr/>
          <p:nvPr/>
        </p:nvSpPr>
        <p:spPr>
          <a:xfrm>
            <a:off x="3031024" y="445221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StateAttribute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A2E0346-9C20-4154-A9F1-A016A017AE4B}"/>
              </a:ext>
            </a:extLst>
          </p:cNvPr>
          <p:cNvSpPr/>
          <p:nvPr/>
        </p:nvSpPr>
        <p:spPr>
          <a:xfrm>
            <a:off x="7397817" y="4443192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GLModes</a:t>
            </a:r>
            <a:endParaRPr lang="en-GB" sz="1400"/>
          </a:p>
        </p:txBody>
      </p:sp>
      <p:sp>
        <p:nvSpPr>
          <p:cNvPr id="12" name="Flussdiagramm: Verzweigung 11">
            <a:extLst>
              <a:ext uri="{FF2B5EF4-FFF2-40B4-BE49-F238E27FC236}">
                <a16:creationId xmlns:a16="http://schemas.microsoft.com/office/drawing/2014/main" id="{65301778-4206-433B-B926-5CC6AAA9E27A}"/>
              </a:ext>
            </a:extLst>
          </p:cNvPr>
          <p:cNvSpPr/>
          <p:nvPr/>
        </p:nvSpPr>
        <p:spPr>
          <a:xfrm>
            <a:off x="5969249" y="269900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ECC82C04-6E37-435F-B045-98927B460E14}"/>
              </a:ext>
            </a:extLst>
          </p:cNvPr>
          <p:cNvSpPr/>
          <p:nvPr/>
        </p:nvSpPr>
        <p:spPr>
          <a:xfrm>
            <a:off x="4954883" y="3402754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A263937-630B-4DCC-A0D1-FD1B542CDB04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6095998" y="2951001"/>
            <a:ext cx="1" cy="2895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C05191E-9BDB-4036-86B4-A3E669016829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rot="10800000" flipV="1">
            <a:off x="3912605" y="3528753"/>
            <a:ext cx="1042278" cy="923459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4560C53-FE57-469A-8556-E5D3E61E3973}"/>
              </a:ext>
            </a:extLst>
          </p:cNvPr>
          <p:cNvSpPr/>
          <p:nvPr/>
        </p:nvSpPr>
        <p:spPr>
          <a:xfrm>
            <a:off x="3822603" y="5035880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298A089-3AAA-41C2-B425-A12821826A6B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rot="16200000" flipV="1">
            <a:off x="3705624" y="5422859"/>
            <a:ext cx="413960" cy="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EF89C4E-6303-4F5D-90D7-CA83F7CA2A7E}"/>
              </a:ext>
            </a:extLst>
          </p:cNvPr>
          <p:cNvSpPr/>
          <p:nvPr/>
        </p:nvSpPr>
        <p:spPr>
          <a:xfrm>
            <a:off x="3031024" y="5629840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BlendFunc</a:t>
            </a:r>
            <a:endParaRPr lang="en-GB" sz="140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E004FF-2702-41AE-8A0A-F0D3A3F20C1C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977579" y="3532392"/>
            <a:ext cx="1301819" cy="91080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826DB6D-8D8D-44D7-ABA9-5B3041F3A8EE}"/>
              </a:ext>
            </a:extLst>
          </p:cNvPr>
          <p:cNvSpPr txBox="1"/>
          <p:nvPr/>
        </p:nvSpPr>
        <p:spPr>
          <a:xfrm>
            <a:off x="8379373" y="3402754"/>
            <a:ext cx="19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e.g.</a:t>
            </a:r>
          </a:p>
          <a:p>
            <a:r>
              <a:rPr lang="de-DE" sz="1400">
                <a:solidFill>
                  <a:schemeClr val="bg1"/>
                </a:solidFill>
              </a:rPr>
              <a:t>GL_BLEND</a:t>
            </a:r>
            <a:endParaRPr lang="en-GB" sz="1400">
              <a:solidFill>
                <a:schemeClr val="bg1"/>
              </a:solidFill>
            </a:endParaRPr>
          </a:p>
        </p:txBody>
      </p:sp>
      <p:pic>
        <p:nvPicPr>
          <p:cNvPr id="9" name="Grafik 8" descr="Flagge">
            <a:extLst>
              <a:ext uri="{FF2B5EF4-FFF2-40B4-BE49-F238E27FC236}">
                <a16:creationId xmlns:a16="http://schemas.microsoft.com/office/drawing/2014/main" id="{7BEBF7F2-A13B-4B65-AB77-EE5B495B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715" y="1765624"/>
            <a:ext cx="559998" cy="55999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37B4A75-5997-4AEC-BF0E-3600743DBBF7}"/>
              </a:ext>
            </a:extLst>
          </p:cNvPr>
          <p:cNvSpPr txBox="1"/>
          <p:nvPr/>
        </p:nvSpPr>
        <p:spPr>
          <a:xfrm>
            <a:off x="9369269" y="1676291"/>
            <a:ext cx="163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OVERRIDE</a:t>
            </a:r>
          </a:p>
          <a:p>
            <a:r>
              <a:rPr lang="de-DE" sz="1400">
                <a:solidFill>
                  <a:schemeClr val="bg1"/>
                </a:solidFill>
              </a:rPr>
              <a:t>PROTECTED</a:t>
            </a:r>
          </a:p>
          <a:p>
            <a:r>
              <a:rPr lang="de-DE" sz="1400">
                <a:solidFill>
                  <a:schemeClr val="bg1"/>
                </a:solidFill>
              </a:rPr>
              <a:t>INHERITAT</a:t>
            </a:r>
            <a:endParaRPr lang="en-GB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5" grpId="0" animBg="1"/>
      <p:bldP spid="27" grpId="0" animBg="1"/>
      <p:bldP spid="3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7B5C8-826F-416B-B52C-0EA9581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Traversing a Scene Graph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BE387-B285-4A2D-ACAA-B84E7CB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85BD4-2010-4F81-8BE5-E8F6531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15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9E6173-494E-4888-9CF1-1A9DD4F96A06}"/>
              </a:ext>
            </a:extLst>
          </p:cNvPr>
          <p:cNvSpPr/>
          <p:nvPr/>
        </p:nvSpPr>
        <p:spPr>
          <a:xfrm>
            <a:off x="5916000" y="2267200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2FBD11-6CC6-4C5A-9369-A6FDAFDB5FBA}"/>
              </a:ext>
            </a:extLst>
          </p:cNvPr>
          <p:cNvSpPr/>
          <p:nvPr/>
        </p:nvSpPr>
        <p:spPr>
          <a:xfrm>
            <a:off x="4498571" y="3183120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924854-9159-4F13-A7AB-FDB4B92EE0C9}"/>
              </a:ext>
            </a:extLst>
          </p:cNvPr>
          <p:cNvSpPr/>
          <p:nvPr/>
        </p:nvSpPr>
        <p:spPr>
          <a:xfrm>
            <a:off x="7333429" y="3183120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0EABF1-5928-417B-A0C3-082BC52462E3}"/>
              </a:ext>
            </a:extLst>
          </p:cNvPr>
          <p:cNvSpPr/>
          <p:nvPr/>
        </p:nvSpPr>
        <p:spPr>
          <a:xfrm>
            <a:off x="3857723" y="407664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532EA2-AA51-4829-A0F0-D0601FE54819}"/>
              </a:ext>
            </a:extLst>
          </p:cNvPr>
          <p:cNvSpPr/>
          <p:nvPr/>
        </p:nvSpPr>
        <p:spPr>
          <a:xfrm>
            <a:off x="3499791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01257A-E6F5-4216-A205-67FB72F1C5E4}"/>
              </a:ext>
            </a:extLst>
          </p:cNvPr>
          <p:cNvSpPr/>
          <p:nvPr/>
        </p:nvSpPr>
        <p:spPr>
          <a:xfrm>
            <a:off x="4217723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873E5E-C250-482B-BEEF-0BB8FA182360}"/>
              </a:ext>
            </a:extLst>
          </p:cNvPr>
          <p:cNvSpPr/>
          <p:nvPr/>
        </p:nvSpPr>
        <p:spPr>
          <a:xfrm>
            <a:off x="5003698" y="4079639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E49AAA-0113-42A7-AC95-D83F2F0B64D1}"/>
              </a:ext>
            </a:extLst>
          </p:cNvPr>
          <p:cNvSpPr/>
          <p:nvPr/>
        </p:nvSpPr>
        <p:spPr>
          <a:xfrm>
            <a:off x="5005038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0E6D936-11B5-4776-AB74-9449448F94AE}"/>
              </a:ext>
            </a:extLst>
          </p:cNvPr>
          <p:cNvSpPr/>
          <p:nvPr/>
        </p:nvSpPr>
        <p:spPr>
          <a:xfrm>
            <a:off x="7338798" y="407276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436F35-0D08-4DBA-A460-E4FCC50E47E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678571" y="2627200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5E1272B-B26D-4F8E-9475-900BE406B5E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2627200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6A518ED-7F03-424A-9ED4-FF943081495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4037723" y="3543120"/>
            <a:ext cx="640848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DBD01E9-C567-498F-BA6E-EE03F9EA7F7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78571" y="3543120"/>
            <a:ext cx="505127" cy="536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7B472A6-63FA-4A0F-8B7E-F87D223820A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3679791" y="4436644"/>
            <a:ext cx="357932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E50FD8-EDBF-442D-9935-C4FDE679F08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037723" y="4436644"/>
            <a:ext cx="360000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49F978C-09CE-475E-BA4F-77C89C02A96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5183698" y="4439639"/>
            <a:ext cx="1340" cy="520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6BE53D-ACFA-4014-A64C-0F067C683272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7513429" y="3543120"/>
            <a:ext cx="5369" cy="529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941189-B77F-4186-BABA-D10DD976CF6E}"/>
              </a:ext>
            </a:extLst>
          </p:cNvPr>
          <p:cNvCxnSpPr>
            <a:cxnSpLocks/>
          </p:cNvCxnSpPr>
          <p:nvPr/>
        </p:nvCxnSpPr>
        <p:spPr>
          <a:xfrm flipH="1">
            <a:off x="4678572" y="2624205"/>
            <a:ext cx="1153974" cy="461895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3E0AFE-AFEA-4123-91E4-F9DEB7D03787}"/>
              </a:ext>
            </a:extLst>
          </p:cNvPr>
          <p:cNvCxnSpPr>
            <a:cxnSpLocks/>
          </p:cNvCxnSpPr>
          <p:nvPr/>
        </p:nvCxnSpPr>
        <p:spPr>
          <a:xfrm flipH="1">
            <a:off x="4022483" y="3580013"/>
            <a:ext cx="460849" cy="40787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662C43C-2FC0-436A-AAF3-31E85AE12DC2}"/>
              </a:ext>
            </a:extLst>
          </p:cNvPr>
          <p:cNvCxnSpPr>
            <a:cxnSpLocks/>
          </p:cNvCxnSpPr>
          <p:nvPr/>
        </p:nvCxnSpPr>
        <p:spPr>
          <a:xfrm flipH="1">
            <a:off x="3620713" y="4485359"/>
            <a:ext cx="287980" cy="42954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ED0BBE2-D1EC-41A4-85E9-A70FFC07B592}"/>
              </a:ext>
            </a:extLst>
          </p:cNvPr>
          <p:cNvCxnSpPr>
            <a:cxnSpLocks/>
          </p:cNvCxnSpPr>
          <p:nvPr/>
        </p:nvCxnSpPr>
        <p:spPr>
          <a:xfrm flipV="1">
            <a:off x="3537858" y="4404732"/>
            <a:ext cx="294969" cy="421176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EE06C9A-7D17-4418-B109-67138AA30B14}"/>
              </a:ext>
            </a:extLst>
          </p:cNvPr>
          <p:cNvCxnSpPr>
            <a:cxnSpLocks/>
          </p:cNvCxnSpPr>
          <p:nvPr/>
        </p:nvCxnSpPr>
        <p:spPr>
          <a:xfrm>
            <a:off x="4159965" y="4504241"/>
            <a:ext cx="292988" cy="38824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EAE1AB-D1FB-4F81-99B0-2C8142148370}"/>
              </a:ext>
            </a:extLst>
          </p:cNvPr>
          <p:cNvCxnSpPr>
            <a:cxnSpLocks/>
          </p:cNvCxnSpPr>
          <p:nvPr/>
        </p:nvCxnSpPr>
        <p:spPr>
          <a:xfrm flipH="1" flipV="1">
            <a:off x="4250239" y="4436643"/>
            <a:ext cx="264429" cy="374025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EEECC6E-16B2-445E-B997-D93475DA573A}"/>
              </a:ext>
            </a:extLst>
          </p:cNvPr>
          <p:cNvCxnSpPr>
            <a:cxnSpLocks/>
          </p:cNvCxnSpPr>
          <p:nvPr/>
        </p:nvCxnSpPr>
        <p:spPr>
          <a:xfrm flipH="1">
            <a:off x="4197114" y="3664893"/>
            <a:ext cx="460849" cy="407871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5B52E06-DCF9-474E-93AB-2B400AE5CDAB}"/>
              </a:ext>
            </a:extLst>
          </p:cNvPr>
          <p:cNvCxnSpPr>
            <a:cxnSpLocks/>
          </p:cNvCxnSpPr>
          <p:nvPr/>
        </p:nvCxnSpPr>
        <p:spPr>
          <a:xfrm flipH="1" flipV="1">
            <a:off x="4853202" y="3559198"/>
            <a:ext cx="351104" cy="388687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76D098A-D2DA-4652-ACF2-573A1E8ACFA3}"/>
              </a:ext>
            </a:extLst>
          </p:cNvPr>
          <p:cNvCxnSpPr>
            <a:cxnSpLocks/>
          </p:cNvCxnSpPr>
          <p:nvPr/>
        </p:nvCxnSpPr>
        <p:spPr>
          <a:xfrm flipV="1">
            <a:off x="5277001" y="4496621"/>
            <a:ext cx="0" cy="405078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93B1E5-335B-4C58-B5E3-EA98106BB7AB}"/>
              </a:ext>
            </a:extLst>
          </p:cNvPr>
          <p:cNvCxnSpPr>
            <a:cxnSpLocks/>
          </p:cNvCxnSpPr>
          <p:nvPr/>
        </p:nvCxnSpPr>
        <p:spPr>
          <a:xfrm>
            <a:off x="5387285" y="4485359"/>
            <a:ext cx="0" cy="416341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fik 95" descr="Häkchen">
            <a:extLst>
              <a:ext uri="{FF2B5EF4-FFF2-40B4-BE49-F238E27FC236}">
                <a16:creationId xmlns:a16="http://schemas.microsoft.com/office/drawing/2014/main" id="{44929E33-93AD-426C-90A7-6840B338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579" y="5008740"/>
            <a:ext cx="306187" cy="306187"/>
          </a:xfrm>
          <a:prstGeom prst="rect">
            <a:avLst/>
          </a:prstGeom>
        </p:spPr>
      </p:pic>
      <p:pic>
        <p:nvPicPr>
          <p:cNvPr id="97" name="Grafik 96" descr="Häkchen">
            <a:extLst>
              <a:ext uri="{FF2B5EF4-FFF2-40B4-BE49-F238E27FC236}">
                <a16:creationId xmlns:a16="http://schemas.microsoft.com/office/drawing/2014/main" id="{6BDBE0BF-7631-4D0C-A9E0-B5DB9158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5489" y="5008739"/>
            <a:ext cx="306187" cy="306187"/>
          </a:xfrm>
          <a:prstGeom prst="rect">
            <a:avLst/>
          </a:prstGeom>
        </p:spPr>
      </p:pic>
      <p:pic>
        <p:nvPicPr>
          <p:cNvPr id="98" name="Grafik 97" descr="Häkchen">
            <a:extLst>
              <a:ext uri="{FF2B5EF4-FFF2-40B4-BE49-F238E27FC236}">
                <a16:creationId xmlns:a16="http://schemas.microsoft.com/office/drawing/2014/main" id="{6A0D2D15-FB28-49C4-B23B-C40E80F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4629" y="4113537"/>
            <a:ext cx="306187" cy="306187"/>
          </a:xfrm>
          <a:prstGeom prst="rect">
            <a:avLst/>
          </a:prstGeom>
        </p:spPr>
      </p:pic>
      <p:pic>
        <p:nvPicPr>
          <p:cNvPr id="100" name="Grafik 99" descr="Häkchen">
            <a:extLst>
              <a:ext uri="{FF2B5EF4-FFF2-40B4-BE49-F238E27FC236}">
                <a16:creationId xmlns:a16="http://schemas.microsoft.com/office/drawing/2014/main" id="{69CE158B-1902-4604-AE06-789F7E5E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8754" y="5008739"/>
            <a:ext cx="306187" cy="306187"/>
          </a:xfrm>
          <a:prstGeom prst="rect">
            <a:avLst/>
          </a:prstGeom>
        </p:spPr>
      </p:pic>
      <p:pic>
        <p:nvPicPr>
          <p:cNvPr id="101" name="Grafik 100" descr="Häkchen">
            <a:extLst>
              <a:ext uri="{FF2B5EF4-FFF2-40B4-BE49-F238E27FC236}">
                <a16:creationId xmlns:a16="http://schemas.microsoft.com/office/drawing/2014/main" id="{AD6143FE-D908-4DDE-B7CC-958E4349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8754" y="4113536"/>
            <a:ext cx="306187" cy="3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DA4ED-5D23-4856-8585-A5400296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Types of Traversals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60F63-C52C-4B1A-B885-CF0E9A61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17317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Event traversal (process mouse and keyboard events)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Update/Application traversal (modify scene graph)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Cull traversal (test whether node is within viewport)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Draw/Rendering traversal (issues low-level OpenGL API calls)</a:t>
            </a:r>
            <a:endParaRPr lang="en-GB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67A05-02EC-40D3-BCC3-15A9DE5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BECB3-27B0-489A-A282-CCC1818A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2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0ACBE-B58B-40A0-8085-8741F4A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8844F-4DF7-4305-BBB3-7F3CFC19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71AE98-8630-4931-A5F5-3895A96C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C4083AC-9818-4F6F-BF5D-27053523FF62}"/>
              </a:ext>
            </a:extLst>
          </p:cNvPr>
          <p:cNvSpPr/>
          <p:nvPr/>
        </p:nvSpPr>
        <p:spPr>
          <a:xfrm>
            <a:off x="5510494" y="3298046"/>
            <a:ext cx="1171012" cy="1173714"/>
          </a:xfrm>
          <a:prstGeom prst="ellipse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/>
              <a:t>OSG</a:t>
            </a:r>
            <a:endParaRPr lang="en-GB"/>
          </a:p>
        </p:txBody>
      </p:sp>
      <p:pic>
        <p:nvPicPr>
          <p:cNvPr id="6" name="Picture 2" descr="GitHub - openscenegraph/OpenSceneGraph: OpenSceneGraph git repository">
            <a:extLst>
              <a:ext uri="{FF2B5EF4-FFF2-40B4-BE49-F238E27FC236}">
                <a16:creationId xmlns:a16="http://schemas.microsoft.com/office/drawing/2014/main" id="{BCB80C83-D5E8-47C5-93B7-D9291EAB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96" y="3850245"/>
            <a:ext cx="532007" cy="5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36DE86A0-6ADE-498A-9CD3-EC4FA5E50DB7}"/>
              </a:ext>
            </a:extLst>
          </p:cNvPr>
          <p:cNvSpPr/>
          <p:nvPr/>
        </p:nvSpPr>
        <p:spPr>
          <a:xfrm>
            <a:off x="2873624" y="19916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Performance</a:t>
            </a:r>
            <a:endParaRPr lang="en-GB" sz="14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5B7B2D-C2C7-42C9-ABF4-29D9A79BF489}"/>
              </a:ext>
            </a:extLst>
          </p:cNvPr>
          <p:cNvSpPr/>
          <p:nvPr/>
        </p:nvSpPr>
        <p:spPr>
          <a:xfrm>
            <a:off x="7552952" y="1995081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Database Loaders</a:t>
            </a:r>
            <a:endParaRPr lang="en-GB" sz="14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6FD1DC-7423-4B97-9DB3-C5F59C95F6DF}"/>
              </a:ext>
            </a:extLst>
          </p:cNvPr>
          <p:cNvSpPr/>
          <p:nvPr/>
        </p:nvSpPr>
        <p:spPr>
          <a:xfrm>
            <a:off x="8180263" y="3514084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 Kits</a:t>
            </a:r>
            <a:endParaRPr lang="en-GB" sz="14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9F4959-0F19-47C6-AC6E-EC2706E80FAD}"/>
              </a:ext>
            </a:extLst>
          </p:cNvPr>
          <p:cNvSpPr/>
          <p:nvPr/>
        </p:nvSpPr>
        <p:spPr>
          <a:xfrm>
            <a:off x="7552952" y="52814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Scalability</a:t>
            </a:r>
            <a:endParaRPr lang="en-GB" sz="1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8EC042-A7B6-4BBF-9C6E-C7D94EF49112}"/>
              </a:ext>
            </a:extLst>
          </p:cNvPr>
          <p:cNvSpPr/>
          <p:nvPr/>
        </p:nvSpPr>
        <p:spPr>
          <a:xfrm>
            <a:off x="2873624" y="52814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Mulit-language Support</a:t>
            </a:r>
            <a:endParaRPr lang="en-GB" sz="14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8AA6056-CD5F-4425-8127-994716BB43C0}"/>
              </a:ext>
            </a:extLst>
          </p:cNvPr>
          <p:cNvSpPr/>
          <p:nvPr/>
        </p:nvSpPr>
        <p:spPr>
          <a:xfrm>
            <a:off x="2333168" y="3545885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Portability</a:t>
            </a:r>
            <a:endParaRPr lang="en-GB" sz="140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0DA862-378D-43AB-9709-373B30F1453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44840" y="2462543"/>
            <a:ext cx="1137145" cy="1007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B2D33A-04F3-4E6E-94AD-46164E072946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6510015" y="2462544"/>
            <a:ext cx="1137145" cy="1007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86E7196-6EF3-4D49-9597-035ED0BFA9A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681506" y="3853103"/>
            <a:ext cx="1498757" cy="31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A9D920-EDAB-4E03-9D2C-1CB963D5A08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10015" y="4299874"/>
            <a:ext cx="1137145" cy="11929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0292D5B-77A0-4D83-91B3-797ADA4C79D7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515745" y="4299874"/>
            <a:ext cx="1166240" cy="11534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ED6FE5-1AD7-403A-877A-98295A976A70}"/>
              </a:ext>
            </a:extLst>
          </p:cNvPr>
          <p:cNvCxnSpPr>
            <a:cxnSpLocks/>
            <a:stCxn id="7" idx="2"/>
            <a:endCxn id="17" idx="6"/>
          </p:cNvCxnSpPr>
          <p:nvPr/>
        </p:nvCxnSpPr>
        <p:spPr>
          <a:xfrm flipH="1">
            <a:off x="4098594" y="3884903"/>
            <a:ext cx="14119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8468893-4668-43C3-824B-AB791457AE64}"/>
              </a:ext>
            </a:extLst>
          </p:cNvPr>
          <p:cNvSpPr txBox="1"/>
          <p:nvPr/>
        </p:nvSpPr>
        <p:spPr>
          <a:xfrm>
            <a:off x="1192420" y="1690617"/>
            <a:ext cx="192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View Frustum Culling,</a:t>
            </a:r>
          </a:p>
          <a:p>
            <a:r>
              <a:rPr lang="de-DE" sz="1400">
                <a:solidFill>
                  <a:schemeClr val="bg1"/>
                </a:solidFill>
              </a:rPr>
              <a:t>LOD Nodes,</a:t>
            </a:r>
          </a:p>
          <a:p>
            <a:r>
              <a:rPr lang="de-DE" sz="1400">
                <a:solidFill>
                  <a:schemeClr val="bg1"/>
                </a:solidFill>
              </a:rPr>
              <a:t>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614A86-6959-4773-A440-452046F47FFA}"/>
              </a:ext>
            </a:extLst>
          </p:cNvPr>
          <p:cNvSpPr txBox="1"/>
          <p:nvPr/>
        </p:nvSpPr>
        <p:spPr>
          <a:xfrm>
            <a:off x="9318376" y="1687304"/>
            <a:ext cx="192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Collada, Lightwave,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C78D23F-87CD-4994-8F6B-7A30ECA6581C}"/>
              </a:ext>
            </a:extLst>
          </p:cNvPr>
          <p:cNvSpPr txBox="1"/>
          <p:nvPr/>
        </p:nvSpPr>
        <p:spPr>
          <a:xfrm>
            <a:off x="10013984" y="3467108"/>
            <a:ext cx="192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Particle Systems,</a:t>
            </a:r>
          </a:p>
          <a:p>
            <a:r>
              <a:rPr lang="de-DE" sz="1400">
                <a:solidFill>
                  <a:schemeClr val="bg1"/>
                </a:solidFill>
              </a:rPr>
              <a:t>Terrain Rendering,</a:t>
            </a:r>
          </a:p>
          <a:p>
            <a:r>
              <a:rPr lang="de-DE" sz="1400">
                <a:solidFill>
                  <a:schemeClr val="bg1"/>
                </a:solidFill>
              </a:rPr>
              <a:t>Volume Rendering,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6F69A2-ED1D-41D9-9F9E-33788CDECAA8}"/>
              </a:ext>
            </a:extLst>
          </p:cNvPr>
          <p:cNvSpPr txBox="1"/>
          <p:nvPr/>
        </p:nvSpPr>
        <p:spPr>
          <a:xfrm>
            <a:off x="766908" y="3574830"/>
            <a:ext cx="192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Linux, Windows, Android, iOS,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AB8D582-ED59-4725-BECD-1B5D54DE5286}"/>
              </a:ext>
            </a:extLst>
          </p:cNvPr>
          <p:cNvSpPr txBox="1"/>
          <p:nvPr/>
        </p:nvSpPr>
        <p:spPr>
          <a:xfrm>
            <a:off x="1302411" y="5381675"/>
            <a:ext cx="170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C++, Java, Lua, Python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5970FA-77B4-4EFC-8BD9-AABC9952CB23}"/>
              </a:ext>
            </a:extLst>
          </p:cNvPr>
          <p:cNvSpPr txBox="1"/>
          <p:nvPr/>
        </p:nvSpPr>
        <p:spPr>
          <a:xfrm>
            <a:off x="9318376" y="5403699"/>
            <a:ext cx="231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Multiple Graphic Context,</a:t>
            </a:r>
          </a:p>
          <a:p>
            <a:r>
              <a:rPr lang="de-DE" sz="1400">
                <a:solidFill>
                  <a:schemeClr val="bg1"/>
                </a:solidFill>
              </a:rPr>
              <a:t>Multi Threading</a:t>
            </a:r>
          </a:p>
          <a:p>
            <a:r>
              <a:rPr lang="de-DE" sz="1400">
                <a:solidFill>
                  <a:schemeClr val="bg1"/>
                </a:solidFill>
              </a:rPr>
              <a:t> 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83C0F03-D80C-4FCF-B608-FA23AF695433}"/>
              </a:ext>
            </a:extLst>
          </p:cNvPr>
          <p:cNvSpPr txBox="1"/>
          <p:nvPr/>
        </p:nvSpPr>
        <p:spPr>
          <a:xfrm>
            <a:off x="6264032" y="4058257"/>
            <a:ext cx="63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bg1"/>
                </a:solidFill>
              </a:rPr>
              <a:t>[1]</a:t>
            </a:r>
            <a:endParaRPr lang="en-GB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3" grpId="0"/>
      <p:bldP spid="13" grpId="1"/>
      <p:bldP spid="15" grpId="0"/>
      <p:bldP spid="19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A9272-273D-42D2-97D5-E816A97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960F3-A23E-4644-80E4-728B8C7D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86ABDC-7F85-4D7A-8457-23C941A4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21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6FF16F-BCC4-4318-8F4B-FD9A394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41" y="2010157"/>
            <a:ext cx="4670528" cy="35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A844BA-E820-4FAC-9FDA-812D8017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6" y="2010156"/>
            <a:ext cx="5603650" cy="35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A86AABA-C846-4BC3-9B78-DAB4FB5489D1}"/>
              </a:ext>
            </a:extLst>
          </p:cNvPr>
          <p:cNvSpPr txBox="1"/>
          <p:nvPr/>
        </p:nvSpPr>
        <p:spPr>
          <a:xfrm>
            <a:off x="5862190" y="5508645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[3]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D4BA91-1EAE-4DCE-BC4D-5B822F9F3EB8}"/>
              </a:ext>
            </a:extLst>
          </p:cNvPr>
          <p:cNvSpPr txBox="1"/>
          <p:nvPr/>
        </p:nvSpPr>
        <p:spPr>
          <a:xfrm>
            <a:off x="11302083" y="5508645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[4]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2F4A2-BBB8-45B3-9D83-348DBE45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BE098-4FEE-4F98-AA57-092315D3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Difficult to represent very large and complex scenes in a single scene graph</a:t>
            </a:r>
          </a:p>
          <a:p>
            <a:endParaRPr lang="de-DE" sz="2400"/>
          </a:p>
          <a:p>
            <a:r>
              <a:rPr lang="en-GB" sz="2400"/>
              <a:t>It is often necessary to map different types of relationships between objects (spatial, semantic or rendering order)</a:t>
            </a:r>
          </a:p>
          <a:p>
            <a:pPr marL="0" indent="0">
              <a:buNone/>
            </a:pPr>
            <a:r>
              <a:rPr lang="en-GB" sz="2400"/>
              <a:t>	-&gt; Not possible (or only via hacks) to do in a scene graph</a:t>
            </a:r>
          </a:p>
          <a:p>
            <a:pPr marL="0" indent="0">
              <a:buNone/>
            </a:pPr>
            <a:r>
              <a:rPr lang="en-GB" sz="2400"/>
              <a:t>	-&gt; Multiple structures are used for that</a:t>
            </a:r>
            <a:endParaRPr lang="en-GB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6564B-C02C-48CC-959D-60891024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59385-1F75-4E91-AE87-536239A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5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A525B-22B8-4BE6-8BE9-4F93FADF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4828-228B-45FD-A7C2-CFCE57FC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+ Flat learning curve</a:t>
            </a:r>
          </a:p>
          <a:p>
            <a:pPr marL="0" indent="0">
              <a:buNone/>
            </a:pPr>
            <a:r>
              <a:rPr lang="de-DE" sz="2400"/>
              <a:t>+ Object oriented concept</a:t>
            </a:r>
          </a:p>
          <a:p>
            <a:pPr marL="0" indent="0">
              <a:buNone/>
            </a:pPr>
            <a:r>
              <a:rPr lang="de-DE" sz="2400"/>
              <a:t>+ Use of smart pointers</a:t>
            </a:r>
          </a:p>
          <a:p>
            <a:pPr marL="0" indent="0">
              <a:buNone/>
            </a:pPr>
            <a:r>
              <a:rPr lang="en-GB" sz="2400"/>
              <a:t>+ Amount of available functionallity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- Documentation seems quite old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1E824-37AC-45DC-97D5-4F3E552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AD59F-C723-4534-9151-4B86171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1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24</a:t>
            </a:fld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1EA1C25-93F4-493C-A5FE-1CBDA2016E4E}"/>
              </a:ext>
            </a:extLst>
          </p:cNvPr>
          <p:cNvSpPr txBox="1"/>
          <p:nvPr/>
        </p:nvSpPr>
        <p:spPr>
          <a:xfrm>
            <a:off x="7525545" y="1720832"/>
            <a:ext cx="83453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9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47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C11E6-FB21-478D-A89D-890B860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E7EAD-33C1-407E-BE0C-A186D94E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53E648-555F-4202-84F8-FA9B4F4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25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E2C43E-0E49-4F56-88B6-471DA3A8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21" y="1788097"/>
            <a:ext cx="3238357" cy="404794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6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DA882-C61F-40D7-AD81-8F906F1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22F54-F9AC-42A1-9653-A73617F6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415"/>
            <a:ext cx="10515600" cy="4716689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buNone/>
            </a:pPr>
            <a:r>
              <a:rPr lang="en-GB" sz="1800"/>
              <a:t>[1]	OpenSceneGraph, </a:t>
            </a:r>
            <a:r>
              <a:rPr lang="en-GB" sz="1800" i="1"/>
              <a:t>The OpenSceneGraph Project Website. </a:t>
            </a:r>
            <a:r>
              <a:rPr lang="en-GB" sz="1800"/>
              <a:t>[Online]. Available: 		http://​www.openscenegraph.org​​ (accessed: Jan. 22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[2]	Quinn Radich and Michael Satran, </a:t>
            </a:r>
            <a:r>
              <a:rPr lang="en-GB" sz="1800" i="1"/>
              <a:t>Retained Mode Versus Immediate Mode. </a:t>
            </a:r>
            <a:r>
              <a:rPr lang="en-GB" sz="1800"/>
              <a:t>[Online]. 		Available: https://​docs.microsoft.com​/​en-​us/​windows/​win32/​learnwin32/​retained-​	mode-​versus-	​immediate-​mode 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[3]	FlightGear, </a:t>
            </a:r>
            <a:r>
              <a:rPr lang="en-GB" sz="1800" i="1"/>
              <a:t>Introduction to FlightGear. </a:t>
            </a:r>
            <a:r>
              <a:rPr lang="en-GB" sz="1800"/>
              <a:t>[Online]. Available: https://www.flightgear.org/about/ 	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[4]	OpenSceneGraph, </a:t>
            </a:r>
            <a:r>
              <a:rPr lang="en-GB" sz="1800" i="1"/>
              <a:t>DIOSoft Pirates. </a:t>
            </a:r>
            <a:r>
              <a:rPr lang="en-GB" sz="1800"/>
              <a:t>[Online]. Available: 	http://www.openscenegraph.org/index.php/gallery/use-cases/77-diosoft-pirates​ </a:t>
            </a:r>
            <a:br>
              <a:rPr lang="en-GB" sz="1800"/>
            </a:br>
            <a:r>
              <a:rPr lang="en-GB" sz="1800"/>
              <a:t>	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de-DE" sz="1800"/>
              <a:t>[5] Tom Forsyth, Scene Graphs - just say no. [Online]. Available: 	http://​tomforsyth1000.github.io​/​blog.wiki.html​#%5B%5BScene%20Graphs%20-	%20just%20say%20no%5D%5D (accessed: Jan. 09 2021)</a:t>
            </a:r>
            <a:endParaRPr lang="en-GB" sz="1800"/>
          </a:p>
          <a:p>
            <a:pPr marL="0" indent="0" defTabSz="360000">
              <a:buNone/>
            </a:pPr>
            <a:endParaRPr lang="en-GB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5D375-6488-48E4-8A44-BA397CF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772265-FE13-4695-8BFA-5DF7D9A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7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E324C-5E9A-4317-AA58-E72FE9D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Rendering Middleware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64F0-8F28-4929-9CDA-569EE8D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159480-26C7-4F0C-B5E1-C250B6E2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27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28743C-B9A9-49B6-8A53-1379C255155D}"/>
              </a:ext>
            </a:extLst>
          </p:cNvPr>
          <p:cNvSpPr/>
          <p:nvPr/>
        </p:nvSpPr>
        <p:spPr>
          <a:xfrm>
            <a:off x="2173969" y="2599153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3D Application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94EC8A-0553-4465-98A3-F657BADFD5F8}"/>
              </a:ext>
            </a:extLst>
          </p:cNvPr>
          <p:cNvSpPr/>
          <p:nvPr/>
        </p:nvSpPr>
        <p:spPr>
          <a:xfrm>
            <a:off x="2173969" y="3563547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OpenGL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77891FB-0AD9-46B5-AAD7-C5034A2BA2E6}"/>
              </a:ext>
            </a:extLst>
          </p:cNvPr>
          <p:cNvSpPr/>
          <p:nvPr/>
        </p:nvSpPr>
        <p:spPr>
          <a:xfrm>
            <a:off x="2173968" y="4527941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1686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1FFA-8284-4BEA-9083-86592390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Rendering Middleware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F93F5-6C71-4B11-9AC8-36C4B8B7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885773-D8BB-457F-A712-E666022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48495D-2687-4D25-B8A3-968A2493B1C7}"/>
              </a:ext>
            </a:extLst>
          </p:cNvPr>
          <p:cNvSpPr/>
          <p:nvPr/>
        </p:nvSpPr>
        <p:spPr>
          <a:xfrm>
            <a:off x="2173969" y="2137600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3D Application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4211CA-ACEC-4D4F-8CF6-C786B5823917}"/>
              </a:ext>
            </a:extLst>
          </p:cNvPr>
          <p:cNvSpPr/>
          <p:nvPr/>
        </p:nvSpPr>
        <p:spPr>
          <a:xfrm>
            <a:off x="2173969" y="3101994"/>
            <a:ext cx="7844061" cy="792698"/>
          </a:xfrm>
          <a:prstGeom prst="rect">
            <a:avLst/>
          </a:prstGeom>
          <a:solidFill>
            <a:srgbClr val="18A1D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OpenSceneGraph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2EEEFD-2674-41D2-AA98-00D3688F70F7}"/>
              </a:ext>
            </a:extLst>
          </p:cNvPr>
          <p:cNvSpPr/>
          <p:nvPr/>
        </p:nvSpPr>
        <p:spPr>
          <a:xfrm>
            <a:off x="2173968" y="4066388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OpenGL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2D2823-3A3B-452D-BD97-DC20C012B952}"/>
              </a:ext>
            </a:extLst>
          </p:cNvPr>
          <p:cNvSpPr/>
          <p:nvPr/>
        </p:nvSpPr>
        <p:spPr>
          <a:xfrm>
            <a:off x="2173967" y="5030782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26469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EDA77-A5EF-4ED7-A7CA-AF7078A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Bericht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486A7-C309-4DA7-85D3-09C2153C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OpenSceneGraph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Historie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Rendering Middleware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Retained Rendering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Szenen Graph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Nutzung von OpenSceneGraph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Bibliotheken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Knoten Klassen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StateSets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Demo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Funktionsumfang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Architektur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Einzelne Beispielfunktionalitäten näher beschreiben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Stärken von OpenSceneGraph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Fazit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AE219-EA92-4538-8F06-4A4DFC8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DFA95C-DC2B-4656-BB1B-E1603B7C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9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/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>
              <a:lnSpc>
                <a:spcPct val="150000"/>
              </a:lnSpc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GitHub - openscenegraph/OpenSceneGraph: OpenSceneGraph git repository">
            <a:extLst>
              <a:ext uri="{FF2B5EF4-FFF2-40B4-BE49-F238E27FC236}">
                <a16:creationId xmlns:a16="http://schemas.microsoft.com/office/drawing/2014/main" id="{9BB50EB6-C602-44C4-AFE9-E8B75DBE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06" y="3429000"/>
            <a:ext cx="2176693" cy="21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FA038B-189D-4019-8750-B63A18642631}"/>
              </a:ext>
            </a:extLst>
          </p:cNvPr>
          <p:cNvSpPr txBox="1"/>
          <p:nvPr/>
        </p:nvSpPr>
        <p:spPr>
          <a:xfrm>
            <a:off x="10493828" y="5328694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[1]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50E44-F965-43B5-8EA0-2757396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„Hello OSG“ Demo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849CD-5415-4213-B5F6-7C5C4C0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30C39-BEDA-488C-908A-0CF27AC5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E98B28-5773-4EC3-A6E5-06DE8A81F902}"/>
              </a:ext>
            </a:extLst>
          </p:cNvPr>
          <p:cNvSpPr/>
          <p:nvPr/>
        </p:nvSpPr>
        <p:spPr>
          <a:xfrm>
            <a:off x="729558" y="3499445"/>
            <a:ext cx="1763160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osgDB</a:t>
            </a:r>
            <a:endParaRPr lang="en-GB" sz="14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8EF96B-E7FA-41C0-B343-6242DDADB46E}"/>
              </a:ext>
            </a:extLst>
          </p:cNvPr>
          <p:cNvSpPr/>
          <p:nvPr/>
        </p:nvSpPr>
        <p:spPr>
          <a:xfrm>
            <a:off x="3253209" y="3499443"/>
            <a:ext cx="1763161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45092A-0527-4964-9845-88DB92AB746B}"/>
              </a:ext>
            </a:extLst>
          </p:cNvPr>
          <p:cNvSpPr/>
          <p:nvPr/>
        </p:nvSpPr>
        <p:spPr>
          <a:xfrm>
            <a:off x="5776861" y="3499442"/>
            <a:ext cx="1763162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osgViewer::Viewer</a:t>
            </a:r>
            <a:endParaRPr lang="en-GB" sz="14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725DFE-68A1-43BD-AC0C-9AE6A32EB464}"/>
              </a:ext>
            </a:extLst>
          </p:cNvPr>
          <p:cNvSpPr/>
          <p:nvPr/>
        </p:nvSpPr>
        <p:spPr>
          <a:xfrm>
            <a:off x="3253208" y="4901223"/>
            <a:ext cx="1763161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</a:t>
            </a:r>
            <a:endParaRPr lang="en-GB" sz="14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E42106-86C3-44C6-8215-412389962770}"/>
              </a:ext>
            </a:extLst>
          </p:cNvPr>
          <p:cNvSpPr/>
          <p:nvPr/>
        </p:nvSpPr>
        <p:spPr>
          <a:xfrm>
            <a:off x="8537418" y="2793746"/>
            <a:ext cx="3195873" cy="1995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6F8464-617B-46AD-9C77-D154A5106673}"/>
              </a:ext>
            </a:extLst>
          </p:cNvPr>
          <p:cNvSpPr/>
          <p:nvPr/>
        </p:nvSpPr>
        <p:spPr>
          <a:xfrm>
            <a:off x="9487275" y="3294144"/>
            <a:ext cx="1296158" cy="433760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osg::Node (root)</a:t>
            </a:r>
            <a:endParaRPr lang="en-GB" sz="120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8EE67D0-3662-422B-97F7-63D5CDE8CD07}"/>
              </a:ext>
            </a:extLst>
          </p:cNvPr>
          <p:cNvSpPr/>
          <p:nvPr/>
        </p:nvSpPr>
        <p:spPr>
          <a:xfrm>
            <a:off x="9487275" y="4009789"/>
            <a:ext cx="1296158" cy="433760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osg::Node</a:t>
            </a:r>
            <a:endParaRPr lang="en-GB" sz="120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64C8743-5C24-4A4D-9983-1F6E2AA9E44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492718" y="3791277"/>
            <a:ext cx="760491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6DFC33AC-3C60-4542-A7AF-781F5341373F}"/>
              </a:ext>
            </a:extLst>
          </p:cNvPr>
          <p:cNvSpPr/>
          <p:nvPr/>
        </p:nvSpPr>
        <p:spPr>
          <a:xfrm>
            <a:off x="4008039" y="409425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B865A5-1039-4AA6-A905-248731B5D72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4134788" y="4346251"/>
            <a:ext cx="1" cy="55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884A89-C97C-4954-BD97-62CACD1D04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016370" y="3791276"/>
            <a:ext cx="76049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A7C32E2-B7F6-463B-80CC-9EA2B9A582D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540023" y="3791276"/>
            <a:ext cx="997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Papier">
            <a:extLst>
              <a:ext uri="{FF2B5EF4-FFF2-40B4-BE49-F238E27FC236}">
                <a16:creationId xmlns:a16="http://schemas.microsoft.com/office/drawing/2014/main" id="{3EF701F7-FD00-45AE-95D8-5B0A22B3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72" y="2120015"/>
            <a:ext cx="673731" cy="673731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2581B2C0-5078-46E7-9768-A3B09ED617AF}"/>
              </a:ext>
            </a:extLst>
          </p:cNvPr>
          <p:cNvSpPr txBox="1"/>
          <p:nvPr/>
        </p:nvSpPr>
        <p:spPr>
          <a:xfrm>
            <a:off x="2136618" y="2445187"/>
            <a:ext cx="111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.osg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F950A48-D854-462A-9F23-5F38E5BC360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11138" y="2739428"/>
            <a:ext cx="0" cy="7600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F3CA74F-44B5-41AA-B3A0-9DB46A8C8F4B}"/>
              </a:ext>
            </a:extLst>
          </p:cNvPr>
          <p:cNvSpPr txBox="1"/>
          <p:nvPr/>
        </p:nvSpPr>
        <p:spPr>
          <a:xfrm>
            <a:off x="3253208" y="3037291"/>
            <a:ext cx="17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root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9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7B5C8-826F-416B-B52C-0EA9581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Traversing the Scene Graph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96051-1310-437E-87D8-4FEFEEA4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31" y="2104766"/>
            <a:ext cx="513684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1800"/>
              <a:t>Start at a defined node (e.g. root)</a:t>
            </a:r>
          </a:p>
          <a:p>
            <a:pPr marL="514350" indent="-514350">
              <a:buAutoNum type="arabicPeriod"/>
            </a:pPr>
            <a:endParaRPr lang="de-DE" sz="1800"/>
          </a:p>
          <a:p>
            <a:pPr marL="514350" indent="-514350">
              <a:buAutoNum type="arabicPeriod"/>
            </a:pPr>
            <a:r>
              <a:rPr lang="de-DE" sz="1800"/>
              <a:t>Move down recursively to child nodes until leaf (or node with no children) is reached</a:t>
            </a:r>
          </a:p>
          <a:p>
            <a:pPr marL="514350" indent="-514350">
              <a:buAutoNum type="arabicPeriod"/>
            </a:pPr>
            <a:endParaRPr lang="de-DE" sz="1800"/>
          </a:p>
          <a:p>
            <a:pPr marL="514350" indent="-514350">
              <a:buAutoNum type="arabicPeriod"/>
            </a:pPr>
            <a:r>
              <a:rPr lang="de-DE" sz="1800"/>
              <a:t>Backtrack to most recent node that doesn´t finish exploring and repeat above step</a:t>
            </a:r>
            <a:endParaRPr lang="en-GB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BE387-B285-4A2D-ACAA-B84E7CB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85BD4-2010-4F81-8BE5-E8F6531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31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9E6173-494E-4888-9CF1-1A9DD4F96A06}"/>
              </a:ext>
            </a:extLst>
          </p:cNvPr>
          <p:cNvSpPr/>
          <p:nvPr/>
        </p:nvSpPr>
        <p:spPr>
          <a:xfrm>
            <a:off x="8449900" y="2384534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2FBD11-6CC6-4C5A-9369-A6FDAFDB5FBA}"/>
              </a:ext>
            </a:extLst>
          </p:cNvPr>
          <p:cNvSpPr/>
          <p:nvPr/>
        </p:nvSpPr>
        <p:spPr>
          <a:xfrm>
            <a:off x="7032471" y="330045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924854-9159-4F13-A7AB-FDB4B92EE0C9}"/>
              </a:ext>
            </a:extLst>
          </p:cNvPr>
          <p:cNvSpPr/>
          <p:nvPr/>
        </p:nvSpPr>
        <p:spPr>
          <a:xfrm>
            <a:off x="9867329" y="330045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0EABF1-5928-417B-A0C3-082BC52462E3}"/>
              </a:ext>
            </a:extLst>
          </p:cNvPr>
          <p:cNvSpPr/>
          <p:nvPr/>
        </p:nvSpPr>
        <p:spPr>
          <a:xfrm>
            <a:off x="6391623" y="4193978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532EA2-AA51-4829-A0F0-D0601FE54819}"/>
              </a:ext>
            </a:extLst>
          </p:cNvPr>
          <p:cNvSpPr/>
          <p:nvPr/>
        </p:nvSpPr>
        <p:spPr>
          <a:xfrm>
            <a:off x="6033691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01257A-E6F5-4216-A205-67FB72F1C5E4}"/>
              </a:ext>
            </a:extLst>
          </p:cNvPr>
          <p:cNvSpPr/>
          <p:nvPr/>
        </p:nvSpPr>
        <p:spPr>
          <a:xfrm>
            <a:off x="6751623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873E5E-C250-482B-BEEF-0BB8FA182360}"/>
              </a:ext>
            </a:extLst>
          </p:cNvPr>
          <p:cNvSpPr/>
          <p:nvPr/>
        </p:nvSpPr>
        <p:spPr>
          <a:xfrm>
            <a:off x="7537598" y="4196973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E49AAA-0113-42A7-AC95-D83F2F0B64D1}"/>
              </a:ext>
            </a:extLst>
          </p:cNvPr>
          <p:cNvSpPr/>
          <p:nvPr/>
        </p:nvSpPr>
        <p:spPr>
          <a:xfrm>
            <a:off x="7538938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0E6D936-11B5-4776-AB74-9449448F94AE}"/>
              </a:ext>
            </a:extLst>
          </p:cNvPr>
          <p:cNvSpPr/>
          <p:nvPr/>
        </p:nvSpPr>
        <p:spPr>
          <a:xfrm>
            <a:off x="9872698" y="419009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436F35-0D08-4DBA-A460-E4FCC50E47E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212471" y="2744534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5E1272B-B26D-4F8E-9475-900BE406B5E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8629900" y="2744534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6A518ED-7F03-424A-9ED4-FF943081495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571623" y="3660454"/>
            <a:ext cx="640848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DBD01E9-C567-498F-BA6E-EE03F9EA7F7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7212471" y="3660454"/>
            <a:ext cx="505127" cy="536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7B472A6-63FA-4A0F-8B7E-F87D223820A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13691" y="4553978"/>
            <a:ext cx="357932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E50FD8-EDBF-442D-9935-C4FDE679F08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571623" y="4553978"/>
            <a:ext cx="360000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49F978C-09CE-475E-BA4F-77C89C02A96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717598" y="4556973"/>
            <a:ext cx="1340" cy="520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6BE53D-ACFA-4014-A64C-0F067C683272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10047329" y="3660454"/>
            <a:ext cx="5369" cy="529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33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FCB4C-3D9E-4304-9444-ACC02896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„OSGPlayground“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A5ADC-E753-4B6F-A01D-1556543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3B5E7-4388-4977-9978-C9E00F45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32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7B62427-126C-4ECA-B197-F809B3666FC2}"/>
              </a:ext>
            </a:extLst>
          </p:cNvPr>
          <p:cNvSpPr/>
          <p:nvPr/>
        </p:nvSpPr>
        <p:spPr>
          <a:xfrm>
            <a:off x="4322287" y="3122879"/>
            <a:ext cx="2080782" cy="42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OsgImGuiHandler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53973AD-B7AD-444B-9294-0AE9CB57882A}"/>
              </a:ext>
            </a:extLst>
          </p:cNvPr>
          <p:cNvSpPr/>
          <p:nvPr/>
        </p:nvSpPr>
        <p:spPr>
          <a:xfrm>
            <a:off x="4080116" y="2032333"/>
            <a:ext cx="2565127" cy="5051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osgGA::GUIEventHandler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4F882C9-EB8F-4DA3-BA74-EE155D14B93C}"/>
              </a:ext>
            </a:extLst>
          </p:cNvPr>
          <p:cNvGrpSpPr/>
          <p:nvPr/>
        </p:nvGrpSpPr>
        <p:grpSpPr>
          <a:xfrm>
            <a:off x="4080116" y="4055719"/>
            <a:ext cx="2565129" cy="1163044"/>
            <a:chOff x="1184515" y="2935179"/>
            <a:chExt cx="2092840" cy="11630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CA89D6-69A0-4B5B-B62B-A1CDC77B5791}"/>
                </a:ext>
              </a:extLst>
            </p:cNvPr>
            <p:cNvSpPr/>
            <p:nvPr/>
          </p:nvSpPr>
          <p:spPr>
            <a:xfrm>
              <a:off x="1184517" y="2935179"/>
              <a:ext cx="2092838" cy="116304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/>
                <a:t>PlaygroundImGuiHandler</a:t>
              </a:r>
            </a:p>
            <a:p>
              <a:pPr algn="ctr"/>
              <a:endParaRPr lang="de-DE" sz="1050"/>
            </a:p>
            <a:p>
              <a:r>
                <a:rPr lang="de-DE" sz="1200"/>
                <a:t>-viewer: osgViewer::Viewer</a:t>
              </a:r>
            </a:p>
            <a:p>
              <a:r>
                <a:rPr lang="de-DE" sz="1200"/>
                <a:t>-root: osg::Node</a:t>
              </a:r>
            </a:p>
            <a:p>
              <a:endParaRPr lang="de-DE" sz="800"/>
            </a:p>
            <a:p>
              <a:r>
                <a:rPr lang="de-DE" sz="1200"/>
                <a:t>#drawUi()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DF441BB-410D-446E-B4F1-0060686A8C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077C39D-F76B-49D4-9F15-2071236C8D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5" y="3819058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1BE5EA2-8CE9-44FB-9D5D-3DF69ED5D6D8}"/>
              </a:ext>
            </a:extLst>
          </p:cNvPr>
          <p:cNvGrpSpPr/>
          <p:nvPr/>
        </p:nvGrpSpPr>
        <p:grpSpPr>
          <a:xfrm>
            <a:off x="7493270" y="3752850"/>
            <a:ext cx="3218489" cy="1998982"/>
            <a:chOff x="1184515" y="2935179"/>
            <a:chExt cx="2092840" cy="199898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B66BCDB-918B-4AC8-B288-7889D5F5D235}"/>
                </a:ext>
              </a:extLst>
            </p:cNvPr>
            <p:cNvSpPr/>
            <p:nvPr/>
          </p:nvSpPr>
          <p:spPr>
            <a:xfrm>
              <a:off x="1184517" y="2935179"/>
              <a:ext cx="2092838" cy="199898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/>
                <a:t>TreeGeneratorNodeVisitor</a:t>
              </a:r>
            </a:p>
            <a:p>
              <a:pPr algn="ctr"/>
              <a:endParaRPr lang="de-DE" sz="1050"/>
            </a:p>
            <a:p>
              <a:r>
                <a:rPr lang="de-DE" sz="1200"/>
                <a:t>+selectedNode: osg::ref_ptr&lt;Node&gt;</a:t>
              </a:r>
            </a:p>
            <a:p>
              <a:r>
                <a:rPr lang="de-DE" sz="1200"/>
                <a:t>+selectedNodeIsGroup: bool</a:t>
              </a:r>
            </a:p>
            <a:p>
              <a:r>
                <a:rPr lang="de-DE" sz="1200"/>
                <a:t>+selectedNodeIsGeode: bool</a:t>
              </a:r>
            </a:p>
            <a:p>
              <a:r>
                <a:rPr lang="de-DE" sz="1200"/>
                <a:t>+selectedNodeIsDrawable: bool</a:t>
              </a:r>
              <a:endParaRPr lang="de-DE" sz="800"/>
            </a:p>
            <a:p>
              <a:endParaRPr lang="de-DE" sz="800"/>
            </a:p>
            <a:p>
              <a:endParaRPr lang="de-DE" sz="800"/>
            </a:p>
            <a:p>
              <a:r>
                <a:rPr lang="de-DE" sz="1200"/>
                <a:t>+apply(group: osg::Group&amp;)</a:t>
              </a:r>
            </a:p>
            <a:p>
              <a:r>
                <a:rPr lang="de-DE" sz="1200"/>
                <a:t>+apply(geode: osg::Geode&amp;)</a:t>
              </a:r>
            </a:p>
            <a:p>
              <a:r>
                <a:rPr lang="de-DE" sz="1200"/>
                <a:t>+apply(drawable: osg::Drawable&amp;)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93FC9B0-55A7-4B7D-9CE4-B0B4098CDB2A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A594AEF-F253-4FC1-9D2A-DEEF3A36CD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5" y="4217403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A97DC660-BA75-4557-AB58-0A94BA8CB062}"/>
              </a:ext>
            </a:extLst>
          </p:cNvPr>
          <p:cNvSpPr/>
          <p:nvPr/>
        </p:nvSpPr>
        <p:spPr>
          <a:xfrm>
            <a:off x="8147757" y="2692443"/>
            <a:ext cx="1909511" cy="5051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osg::NodeVisitor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E446718-16C1-4895-93E6-E08559E7EF23}"/>
              </a:ext>
            </a:extLst>
          </p:cNvPr>
          <p:cNvGrpSpPr/>
          <p:nvPr/>
        </p:nvGrpSpPr>
        <p:grpSpPr>
          <a:xfrm>
            <a:off x="1334646" y="3709076"/>
            <a:ext cx="1862584" cy="802165"/>
            <a:chOff x="1184516" y="2935179"/>
            <a:chExt cx="2092839" cy="8021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CE653B0-0CF3-49FB-8C89-4DE856F54C63}"/>
                </a:ext>
              </a:extLst>
            </p:cNvPr>
            <p:cNvSpPr/>
            <p:nvPr/>
          </p:nvSpPr>
          <p:spPr>
            <a:xfrm>
              <a:off x="1184517" y="2935179"/>
              <a:ext cx="2092838" cy="8021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i="1"/>
                <a:t>GraphOption</a:t>
              </a:r>
            </a:p>
            <a:p>
              <a:endParaRPr lang="de-DE" sz="1050"/>
            </a:p>
            <a:p>
              <a:endParaRPr lang="de-DE" sz="800"/>
            </a:p>
            <a:p>
              <a:r>
                <a:rPr lang="de-DE" sz="1200"/>
                <a:t>+displayGraphOption()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880AAFD0-C945-4513-B346-9E092F988FF4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EE1C6BE-1CA5-4792-86EB-665C3433D8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380319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Gleichschenkliges Dreieck 65">
            <a:extLst>
              <a:ext uri="{FF2B5EF4-FFF2-40B4-BE49-F238E27FC236}">
                <a16:creationId xmlns:a16="http://schemas.microsoft.com/office/drawing/2014/main" id="{BFED1E09-8938-4CF5-A115-1CCBC8571C5A}"/>
              </a:ext>
            </a:extLst>
          </p:cNvPr>
          <p:cNvSpPr/>
          <p:nvPr/>
        </p:nvSpPr>
        <p:spPr>
          <a:xfrm>
            <a:off x="5272678" y="3545474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DF70D34-0DD1-45E9-A67F-B00FAC6B1C16}"/>
              </a:ext>
            </a:extLst>
          </p:cNvPr>
          <p:cNvCxnSpPr>
            <a:cxnSpLocks/>
            <a:stCxn id="66" idx="3"/>
            <a:endCxn id="50" idx="0"/>
          </p:cNvCxnSpPr>
          <p:nvPr/>
        </p:nvCxnSpPr>
        <p:spPr>
          <a:xfrm>
            <a:off x="5362678" y="3725474"/>
            <a:ext cx="4" cy="33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DDAE713B-98FD-4BE6-82FE-231BC80D7C61}"/>
              </a:ext>
            </a:extLst>
          </p:cNvPr>
          <p:cNvSpPr/>
          <p:nvPr/>
        </p:nvSpPr>
        <p:spPr>
          <a:xfrm>
            <a:off x="5266838" y="2538935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3830D4D3-42E8-414D-AD4A-CC7B14B32512}"/>
              </a:ext>
            </a:extLst>
          </p:cNvPr>
          <p:cNvCxnSpPr>
            <a:cxnSpLocks/>
            <a:stCxn id="76" idx="3"/>
            <a:endCxn id="34" idx="0"/>
          </p:cNvCxnSpPr>
          <p:nvPr/>
        </p:nvCxnSpPr>
        <p:spPr>
          <a:xfrm>
            <a:off x="5356838" y="2718935"/>
            <a:ext cx="0" cy="40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623B807C-AE5A-40AD-B005-D1010E5180B7}"/>
              </a:ext>
            </a:extLst>
          </p:cNvPr>
          <p:cNvSpPr/>
          <p:nvPr/>
        </p:nvSpPr>
        <p:spPr>
          <a:xfrm>
            <a:off x="9012512" y="3193799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DE59AE2-D6DF-40D0-A3FB-D06A55396139}"/>
              </a:ext>
            </a:extLst>
          </p:cNvPr>
          <p:cNvCxnSpPr>
            <a:cxnSpLocks/>
            <a:stCxn id="81" idx="3"/>
            <a:endCxn id="54" idx="0"/>
          </p:cNvCxnSpPr>
          <p:nvPr/>
        </p:nvCxnSpPr>
        <p:spPr>
          <a:xfrm>
            <a:off x="9102512" y="3373799"/>
            <a:ext cx="4" cy="37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751D0ECD-D601-4288-8712-8FD913C114D2}"/>
              </a:ext>
            </a:extLst>
          </p:cNvPr>
          <p:cNvSpPr/>
          <p:nvPr/>
        </p:nvSpPr>
        <p:spPr>
          <a:xfrm>
            <a:off x="6654297" y="450034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ussdiagramm: Verzweigung 89">
            <a:extLst>
              <a:ext uri="{FF2B5EF4-FFF2-40B4-BE49-F238E27FC236}">
                <a16:creationId xmlns:a16="http://schemas.microsoft.com/office/drawing/2014/main" id="{C4EB0CD8-7FA0-466F-AC0A-2D34C4646C91}"/>
              </a:ext>
            </a:extLst>
          </p:cNvPr>
          <p:cNvSpPr/>
          <p:nvPr/>
        </p:nvSpPr>
        <p:spPr>
          <a:xfrm>
            <a:off x="3826621" y="451124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14545312-5AF0-4A71-8B01-E1DFDF3868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907794" y="4626341"/>
            <a:ext cx="579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FA64CF9-FE43-4465-8BCD-250E5F0EB9B5}"/>
              </a:ext>
            </a:extLst>
          </p:cNvPr>
          <p:cNvGrpSpPr/>
          <p:nvPr/>
        </p:nvGrpSpPr>
        <p:grpSpPr>
          <a:xfrm>
            <a:off x="1280671" y="4996414"/>
            <a:ext cx="1970530" cy="802165"/>
            <a:chOff x="1251487" y="2935178"/>
            <a:chExt cx="2082919" cy="8021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63D1C50-AB76-4F72-BA5D-3A0FC76384C1}"/>
                </a:ext>
              </a:extLst>
            </p:cNvPr>
            <p:cNvSpPr/>
            <p:nvPr/>
          </p:nvSpPr>
          <p:spPr>
            <a:xfrm>
              <a:off x="1251487" y="2935178"/>
              <a:ext cx="2082919" cy="8021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i="1"/>
                <a:t>StateSetOption</a:t>
              </a:r>
            </a:p>
            <a:p>
              <a:endParaRPr lang="de-DE" sz="1050"/>
            </a:p>
            <a:p>
              <a:endParaRPr lang="de-DE" sz="800"/>
            </a:p>
            <a:p>
              <a:r>
                <a:rPr lang="de-DE" sz="1200"/>
                <a:t>+displayStateSetOption()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4E57563-02B5-402A-81FA-ACB9B66E464E}"/>
                </a:ext>
              </a:extLst>
            </p:cNvPr>
            <p:cNvCxnSpPr>
              <a:cxnSpLocks/>
            </p:cNvCxnSpPr>
            <p:nvPr/>
          </p:nvCxnSpPr>
          <p:spPr>
            <a:xfrm>
              <a:off x="1258198" y="3241141"/>
              <a:ext cx="2054876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46F2126-1F31-449C-B32C-A0D776355712}"/>
                </a:ext>
              </a:extLst>
            </p:cNvPr>
            <p:cNvCxnSpPr>
              <a:cxnSpLocks/>
            </p:cNvCxnSpPr>
            <p:nvPr/>
          </p:nvCxnSpPr>
          <p:spPr>
            <a:xfrm>
              <a:off x="1258198" y="3380319"/>
              <a:ext cx="2054876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97F3E1D-3E33-4871-8709-379DBA26643E}"/>
              </a:ext>
            </a:extLst>
          </p:cNvPr>
          <p:cNvCxnSpPr>
            <a:cxnSpLocks/>
            <a:stCxn id="90" idx="1"/>
            <a:endCxn id="59" idx="3"/>
          </p:cNvCxnSpPr>
          <p:nvPr/>
        </p:nvCxnSpPr>
        <p:spPr>
          <a:xfrm rot="10800000">
            <a:off x="3197231" y="4110159"/>
            <a:ext cx="629391" cy="527082"/>
          </a:xfrm>
          <a:prstGeom prst="bentConnector3">
            <a:avLst>
              <a:gd name="adj1" fmla="val 469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6A9F47C2-F730-4844-9FC5-1EA18E41E2D2}"/>
              </a:ext>
            </a:extLst>
          </p:cNvPr>
          <p:cNvCxnSpPr>
            <a:cxnSpLocks/>
            <a:stCxn id="90" idx="1"/>
            <a:endCxn id="45" idx="3"/>
          </p:cNvCxnSpPr>
          <p:nvPr/>
        </p:nvCxnSpPr>
        <p:spPr>
          <a:xfrm rot="10800000" flipV="1">
            <a:off x="3251201" y="4637241"/>
            <a:ext cx="575420" cy="76025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  <p:bldP spid="57" grpId="0" animBg="1"/>
      <p:bldP spid="66" grpId="0" animBg="1"/>
      <p:bldP spid="76" grpId="0" animBg="1"/>
      <p:bldP spid="81" grpId="0" animBg="1"/>
      <p:bldP spid="86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1430BB-618B-43EB-9E12-0A00B77EFE52}"/>
              </a:ext>
            </a:extLst>
          </p:cNvPr>
          <p:cNvSpPr/>
          <p:nvPr/>
        </p:nvSpPr>
        <p:spPr>
          <a:xfrm>
            <a:off x="6578915" y="2533817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3D Application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C4402B-9F81-4140-BC8B-41BDEDA6C1CE}"/>
              </a:ext>
            </a:extLst>
          </p:cNvPr>
          <p:cNvSpPr/>
          <p:nvPr/>
        </p:nvSpPr>
        <p:spPr>
          <a:xfrm>
            <a:off x="6578915" y="3498211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OpenGL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6E8FC1-F424-4A2E-8F5E-BE4AA0DCC3A2}"/>
              </a:ext>
            </a:extLst>
          </p:cNvPr>
          <p:cNvSpPr/>
          <p:nvPr/>
        </p:nvSpPr>
        <p:spPr>
          <a:xfrm>
            <a:off x="6578915" y="4462605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Graphics Hardware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735214E-948A-4F90-8FF9-FDEB46D86027}"/>
              </a:ext>
            </a:extLst>
          </p:cNvPr>
          <p:cNvSpPr/>
          <p:nvPr/>
        </p:nvSpPr>
        <p:spPr>
          <a:xfrm>
            <a:off x="8542862" y="3185601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49F743E-C64B-4E3C-838F-21F274E87815}"/>
              </a:ext>
            </a:extLst>
          </p:cNvPr>
          <p:cNvSpPr/>
          <p:nvPr/>
        </p:nvSpPr>
        <p:spPr>
          <a:xfrm>
            <a:off x="8542862" y="4149995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1430BB-618B-43EB-9E12-0A00B77EFE52}"/>
              </a:ext>
            </a:extLst>
          </p:cNvPr>
          <p:cNvSpPr/>
          <p:nvPr/>
        </p:nvSpPr>
        <p:spPr>
          <a:xfrm>
            <a:off x="6578915" y="2508092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3D Application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C4402B-9F81-4140-BC8B-41BDEDA6C1CE}"/>
              </a:ext>
            </a:extLst>
          </p:cNvPr>
          <p:cNvSpPr/>
          <p:nvPr/>
        </p:nvSpPr>
        <p:spPr>
          <a:xfrm>
            <a:off x="6578915" y="3498211"/>
            <a:ext cx="4270794" cy="593023"/>
          </a:xfrm>
          <a:prstGeom prst="rect">
            <a:avLst/>
          </a:prstGeom>
          <a:solidFill>
            <a:srgbClr val="18A1D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OpenSceneGraph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6E8FC1-F424-4A2E-8F5E-BE4AA0DCC3A2}"/>
              </a:ext>
            </a:extLst>
          </p:cNvPr>
          <p:cNvSpPr/>
          <p:nvPr/>
        </p:nvSpPr>
        <p:spPr>
          <a:xfrm>
            <a:off x="6578915" y="4462605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OpenGL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735214E-948A-4F90-8FF9-FDEB46D86027}"/>
              </a:ext>
            </a:extLst>
          </p:cNvPr>
          <p:cNvSpPr/>
          <p:nvPr/>
        </p:nvSpPr>
        <p:spPr>
          <a:xfrm>
            <a:off x="8542862" y="3159876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49F743E-C64B-4E3C-838F-21F274E87815}"/>
              </a:ext>
            </a:extLst>
          </p:cNvPr>
          <p:cNvSpPr/>
          <p:nvPr/>
        </p:nvSpPr>
        <p:spPr>
          <a:xfrm>
            <a:off x="8542862" y="4149995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13E3EEF7-B1BD-4B00-8780-E3CBA23678DD}"/>
              </a:ext>
            </a:extLst>
          </p:cNvPr>
          <p:cNvSpPr/>
          <p:nvPr/>
        </p:nvSpPr>
        <p:spPr>
          <a:xfrm>
            <a:off x="8542862" y="5145504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14FC33-8F64-4AA6-A195-B04CAA2746BA}"/>
              </a:ext>
            </a:extLst>
          </p:cNvPr>
          <p:cNvSpPr/>
          <p:nvPr/>
        </p:nvSpPr>
        <p:spPr>
          <a:xfrm>
            <a:off x="6578915" y="5485977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139771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8B6E4-BB29-4988-81AB-D8CD74A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Scene Graph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8EC6E-174A-4055-93C8-1CD1201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77C98-A739-4BE6-9E62-2904AD5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6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D204E30-8BCE-4B26-9913-C857997661AB}"/>
              </a:ext>
            </a:extLst>
          </p:cNvPr>
          <p:cNvSpPr/>
          <p:nvPr/>
        </p:nvSpPr>
        <p:spPr>
          <a:xfrm>
            <a:off x="6096000" y="2823406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466771A-EDC1-40AB-883B-0BF467B06B63}"/>
              </a:ext>
            </a:extLst>
          </p:cNvPr>
          <p:cNvSpPr/>
          <p:nvPr/>
        </p:nvSpPr>
        <p:spPr>
          <a:xfrm>
            <a:off x="4678571" y="3739326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100162-F7DC-4B28-B2B8-2189BDEDDD5E}"/>
              </a:ext>
            </a:extLst>
          </p:cNvPr>
          <p:cNvSpPr/>
          <p:nvPr/>
        </p:nvSpPr>
        <p:spPr>
          <a:xfrm>
            <a:off x="6096000" y="3745388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694D51D-6A54-4740-AA6E-281CF268230C}"/>
              </a:ext>
            </a:extLst>
          </p:cNvPr>
          <p:cNvSpPr/>
          <p:nvPr/>
        </p:nvSpPr>
        <p:spPr>
          <a:xfrm>
            <a:off x="7513429" y="3739326"/>
            <a:ext cx="360000" cy="360000"/>
          </a:xfrm>
          <a:prstGeom prst="ellipse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BD1DF78-796A-48B6-BD3C-A5012AA6280D}"/>
              </a:ext>
            </a:extLst>
          </p:cNvPr>
          <p:cNvSpPr/>
          <p:nvPr/>
        </p:nvSpPr>
        <p:spPr>
          <a:xfrm>
            <a:off x="6096000" y="463285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48B6AAC-62D1-4016-9D44-0C0600DE61A0}"/>
              </a:ext>
            </a:extLst>
          </p:cNvPr>
          <p:cNvSpPr/>
          <p:nvPr/>
        </p:nvSpPr>
        <p:spPr>
          <a:xfrm>
            <a:off x="4678571" y="46065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09E2471-1814-4015-8D42-4C1136067F1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 flipH="1">
            <a:off x="4858571" y="3183406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1AF4551-6B7F-4A3E-9B41-8E74A7129E04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6276000" y="3183406"/>
            <a:ext cx="0" cy="561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8056371-7B90-49B5-8B4B-CC81B100F1EA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>
          <a:xfrm>
            <a:off x="6276000" y="3183406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1E3D3B6-581F-4DBF-BA67-8B6C38560D01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>
            <a:off x="6276000" y="4105388"/>
            <a:ext cx="0" cy="527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BFB6347-1D6A-45A8-9D11-F162241AC22E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4858571" y="4099326"/>
            <a:ext cx="0" cy="507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E6A5B897-439C-4F3B-8FC9-D256BFC19425}"/>
              </a:ext>
            </a:extLst>
          </p:cNvPr>
          <p:cNvSpPr txBox="1"/>
          <p:nvPr/>
        </p:nvSpPr>
        <p:spPr>
          <a:xfrm>
            <a:off x="7368332" y="2107673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Root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532D6E-E3C2-4D1B-9F73-FE8117CA2301}"/>
              </a:ext>
            </a:extLst>
          </p:cNvPr>
          <p:cNvCxnSpPr>
            <a:cxnSpLocks/>
          </p:cNvCxnSpPr>
          <p:nvPr/>
        </p:nvCxnSpPr>
        <p:spPr>
          <a:xfrm flipH="1">
            <a:off x="6502187" y="2417505"/>
            <a:ext cx="965053" cy="50164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4B22D06-E9DB-4247-81AC-4D5811E8748B}"/>
              </a:ext>
            </a:extLst>
          </p:cNvPr>
          <p:cNvSpPr txBox="1"/>
          <p:nvPr/>
        </p:nvSpPr>
        <p:spPr>
          <a:xfrm>
            <a:off x="2285436" y="2858779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Group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E42793F-DC3A-46E0-B38E-C64FB7BCD60E}"/>
              </a:ext>
            </a:extLst>
          </p:cNvPr>
          <p:cNvCxnSpPr>
            <a:cxnSpLocks/>
          </p:cNvCxnSpPr>
          <p:nvPr/>
        </p:nvCxnSpPr>
        <p:spPr>
          <a:xfrm>
            <a:off x="3735771" y="3183406"/>
            <a:ext cx="928574" cy="55592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55ACC3B-638C-4A32-A6FB-079E5D5BCA96}"/>
              </a:ext>
            </a:extLst>
          </p:cNvPr>
          <p:cNvSpPr txBox="1"/>
          <p:nvPr/>
        </p:nvSpPr>
        <p:spPr>
          <a:xfrm>
            <a:off x="2075309" y="3919326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Leaf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012D8A3-C7F8-4F23-9396-562DF8E0BCC9}"/>
              </a:ext>
            </a:extLst>
          </p:cNvPr>
          <p:cNvCxnSpPr>
            <a:cxnSpLocks/>
          </p:cNvCxnSpPr>
          <p:nvPr/>
        </p:nvCxnSpPr>
        <p:spPr>
          <a:xfrm>
            <a:off x="3349201" y="4246574"/>
            <a:ext cx="680577" cy="41560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6C2EE3C8-7EFD-4A14-BF70-C55E9E4DE211}"/>
              </a:ext>
            </a:extLst>
          </p:cNvPr>
          <p:cNvSpPr/>
          <p:nvPr/>
        </p:nvSpPr>
        <p:spPr>
          <a:xfrm>
            <a:off x="4029779" y="46065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5636AC1-77E4-429A-8A95-6E919F8387EE}"/>
              </a:ext>
            </a:extLst>
          </p:cNvPr>
          <p:cNvCxnSpPr>
            <a:cxnSpLocks/>
            <a:stCxn id="16" idx="4"/>
            <a:endCxn id="70" idx="0"/>
          </p:cNvCxnSpPr>
          <p:nvPr/>
        </p:nvCxnSpPr>
        <p:spPr>
          <a:xfrm flipH="1">
            <a:off x="4209779" y="4099326"/>
            <a:ext cx="648792" cy="507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45EA83F-AED5-46AA-AD36-3A55A67D2F0F}"/>
              </a:ext>
            </a:extLst>
          </p:cNvPr>
          <p:cNvCxnSpPr>
            <a:cxnSpLocks/>
            <a:stCxn id="16" idx="4"/>
            <a:endCxn id="92" idx="0"/>
          </p:cNvCxnSpPr>
          <p:nvPr/>
        </p:nvCxnSpPr>
        <p:spPr>
          <a:xfrm>
            <a:off x="4858571" y="4099326"/>
            <a:ext cx="648792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849154C-4698-4DEB-820D-D4A356E93F7F}"/>
              </a:ext>
            </a:extLst>
          </p:cNvPr>
          <p:cNvSpPr/>
          <p:nvPr/>
        </p:nvSpPr>
        <p:spPr>
          <a:xfrm>
            <a:off x="5327363" y="463285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58" grpId="0"/>
      <p:bldP spid="61" grpId="0"/>
      <p:bldP spid="66" grpId="0"/>
      <p:bldP spid="70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/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>
              <a:lnSpc>
                <a:spcPct val="150000"/>
              </a:lnSpc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B62C7-4BD9-46B9-99E7-2D342830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Immediate and Retained Mode</a:t>
            </a:r>
            <a:endParaRPr lang="en-GB" sz="3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63CD96-992D-43F9-80A8-0E84BB14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C4B4D4-703D-40F6-AEDA-7FBBE11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E06D1A-2B4B-4C31-9A04-1AA6BA8C8A8F}"/>
              </a:ext>
            </a:extLst>
          </p:cNvPr>
          <p:cNvSpPr/>
          <p:nvPr/>
        </p:nvSpPr>
        <p:spPr>
          <a:xfrm>
            <a:off x="1061866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Application</a:t>
            </a:r>
            <a:endParaRPr lang="en-GB" sz="12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BE0994-E004-4318-B85D-3297FCD45BA9}"/>
              </a:ext>
            </a:extLst>
          </p:cNvPr>
          <p:cNvSpPr/>
          <p:nvPr/>
        </p:nvSpPr>
        <p:spPr>
          <a:xfrm>
            <a:off x="3024792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Graphics Library</a:t>
            </a:r>
            <a:endParaRPr lang="en-GB" sz="120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34B5D31-281B-4503-8D3F-CD228080A3E3}"/>
              </a:ext>
            </a:extLst>
          </p:cNvPr>
          <p:cNvGrpSpPr/>
          <p:nvPr/>
        </p:nvGrpSpPr>
        <p:grpSpPr>
          <a:xfrm>
            <a:off x="1156781" y="3782824"/>
            <a:ext cx="860973" cy="662672"/>
            <a:chOff x="5059379" y="3185988"/>
            <a:chExt cx="964194" cy="78765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29C0687-E636-42D1-BC12-0CD3CF6201E4}"/>
                </a:ext>
              </a:extLst>
            </p:cNvPr>
            <p:cNvSpPr/>
            <p:nvPr/>
          </p:nvSpPr>
          <p:spPr>
            <a:xfrm>
              <a:off x="5059379" y="3185988"/>
              <a:ext cx="964194" cy="787652"/>
            </a:xfrm>
            <a:prstGeom prst="rect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E837144-E8EB-4D00-A51B-AB2B7D94ACAD}"/>
                </a:ext>
              </a:extLst>
            </p:cNvPr>
            <p:cNvSpPr/>
            <p:nvPr/>
          </p:nvSpPr>
          <p:spPr>
            <a:xfrm>
              <a:off x="5541476" y="3358004"/>
              <a:ext cx="360000" cy="360000"/>
            </a:xfrm>
            <a:prstGeom prst="ellipse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5351F9D-3356-4A45-995A-7383A1948F4C}"/>
                </a:ext>
              </a:extLst>
            </p:cNvPr>
            <p:cNvSpPr/>
            <p:nvPr/>
          </p:nvSpPr>
          <p:spPr>
            <a:xfrm>
              <a:off x="5239379" y="3538004"/>
              <a:ext cx="360000" cy="360000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74EB5F4-CC22-4621-8653-4AD7EF3F3D0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87268" y="3324868"/>
            <a:ext cx="0" cy="45795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B6C1557-909E-43E1-BAA2-BA669F2F2F2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12670" y="3080538"/>
            <a:ext cx="9121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F47D824-6F6B-426B-B32B-5BF8897DFA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75596" y="3080538"/>
            <a:ext cx="471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3A34D7B-2329-4AA2-AFF1-DEE1AD7B5BDF}"/>
              </a:ext>
            </a:extLst>
          </p:cNvPr>
          <p:cNvGrpSpPr/>
          <p:nvPr/>
        </p:nvGrpSpPr>
        <p:grpSpPr>
          <a:xfrm>
            <a:off x="4546821" y="2701425"/>
            <a:ext cx="943544" cy="758224"/>
            <a:chOff x="4619251" y="2915217"/>
            <a:chExt cx="943544" cy="758224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787876E8-4628-4FEC-9D78-80167DCD9862}"/>
                </a:ext>
              </a:extLst>
            </p:cNvPr>
            <p:cNvGrpSpPr/>
            <p:nvPr/>
          </p:nvGrpSpPr>
          <p:grpSpPr>
            <a:xfrm>
              <a:off x="4619251" y="2915217"/>
              <a:ext cx="943544" cy="758224"/>
              <a:chOff x="7812747" y="2086819"/>
              <a:chExt cx="964194" cy="1023493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44FEE9D-2E54-4DC7-B8DC-3F3C4554A995}"/>
                  </a:ext>
                </a:extLst>
              </p:cNvPr>
              <p:cNvSpPr/>
              <p:nvPr/>
            </p:nvSpPr>
            <p:spPr>
              <a:xfrm>
                <a:off x="7812747" y="2086819"/>
                <a:ext cx="964194" cy="78765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D598061-6597-4707-95CB-6A9C8ECD0365}"/>
                  </a:ext>
                </a:extLst>
              </p:cNvPr>
              <p:cNvSpPr/>
              <p:nvPr/>
            </p:nvSpPr>
            <p:spPr>
              <a:xfrm>
                <a:off x="7937231" y="3064593"/>
                <a:ext cx="689966" cy="4571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7BEEFA4-5F2D-4C7A-AB71-D1296AC079BA}"/>
                  </a:ext>
                </a:extLst>
              </p:cNvPr>
              <p:cNvSpPr/>
              <p:nvPr/>
            </p:nvSpPr>
            <p:spPr>
              <a:xfrm>
                <a:off x="8202604" y="2874471"/>
                <a:ext cx="184481" cy="1901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0D0B5120-A306-4AC8-B055-2C8681DCF4BE}"/>
                </a:ext>
              </a:extLst>
            </p:cNvPr>
            <p:cNvGrpSpPr/>
            <p:nvPr/>
          </p:nvGrpSpPr>
          <p:grpSpPr>
            <a:xfrm>
              <a:off x="4970311" y="3042065"/>
              <a:ext cx="387120" cy="315730"/>
              <a:chOff x="4067754" y="3644761"/>
              <a:chExt cx="662097" cy="54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0D27BD4-D33C-47BD-BAD3-C34744F01463}"/>
                  </a:ext>
                </a:extLst>
              </p:cNvPr>
              <p:cNvSpPr/>
              <p:nvPr/>
            </p:nvSpPr>
            <p:spPr>
              <a:xfrm>
                <a:off x="4369851" y="3644761"/>
                <a:ext cx="360000" cy="360000"/>
              </a:xfrm>
              <a:prstGeom prst="ellipse">
                <a:avLst/>
              </a:prstGeom>
              <a:noFill/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4BEA1E7F-DA02-42AB-B47F-BFC9AE4A04F1}"/>
                  </a:ext>
                </a:extLst>
              </p:cNvPr>
              <p:cNvSpPr/>
              <p:nvPr/>
            </p:nvSpPr>
            <p:spPr>
              <a:xfrm>
                <a:off x="4067754" y="3824761"/>
                <a:ext cx="360000" cy="360000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0BD3A643-1CF0-4087-BC62-1181816281A9}"/>
              </a:ext>
            </a:extLst>
          </p:cNvPr>
          <p:cNvSpPr txBox="1"/>
          <p:nvPr/>
        </p:nvSpPr>
        <p:spPr>
          <a:xfrm>
            <a:off x="1517048" y="1762512"/>
            <a:ext cx="366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Immediate Mode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A13651F-7BD3-4760-924A-EE1375E67FF5}"/>
              </a:ext>
            </a:extLst>
          </p:cNvPr>
          <p:cNvSpPr txBox="1"/>
          <p:nvPr/>
        </p:nvSpPr>
        <p:spPr>
          <a:xfrm>
            <a:off x="681920" y="4515042"/>
            <a:ext cx="181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Scene (Model)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0D8359BC-6216-4B1E-B4ED-3DC8D32EF874}"/>
              </a:ext>
            </a:extLst>
          </p:cNvPr>
          <p:cNvSpPr txBox="1"/>
          <p:nvPr/>
        </p:nvSpPr>
        <p:spPr>
          <a:xfrm>
            <a:off x="356476" y="3403714"/>
            <a:ext cx="181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Update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0EC78CA1-8173-4061-94E3-CC6CCFB2BCBA}"/>
              </a:ext>
            </a:extLst>
          </p:cNvPr>
          <p:cNvSpPr txBox="1"/>
          <p:nvPr/>
        </p:nvSpPr>
        <p:spPr>
          <a:xfrm>
            <a:off x="1657502" y="2495753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Drawing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Commands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9BE222B-BD05-4C78-AA68-DBB4E46FE81A}"/>
              </a:ext>
            </a:extLst>
          </p:cNvPr>
          <p:cNvSpPr/>
          <p:nvPr/>
        </p:nvSpPr>
        <p:spPr>
          <a:xfrm>
            <a:off x="6700622" y="2836208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Application</a:t>
            </a:r>
            <a:endParaRPr lang="en-GB" sz="120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AF57F87-DD31-40A0-BFDA-671BDA123B8A}"/>
              </a:ext>
            </a:extLst>
          </p:cNvPr>
          <p:cNvSpPr/>
          <p:nvPr/>
        </p:nvSpPr>
        <p:spPr>
          <a:xfrm>
            <a:off x="8295082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Graphics Library</a:t>
            </a:r>
            <a:endParaRPr lang="en-GB" sz="120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56E61294-C5FE-4E35-88CF-63652852FF72}"/>
              </a:ext>
            </a:extLst>
          </p:cNvPr>
          <p:cNvGrpSpPr/>
          <p:nvPr/>
        </p:nvGrpSpPr>
        <p:grpSpPr>
          <a:xfrm>
            <a:off x="8389997" y="3776007"/>
            <a:ext cx="860973" cy="662672"/>
            <a:chOff x="5059379" y="3185988"/>
            <a:chExt cx="964194" cy="787652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BE903E6-342B-40B2-B661-7FA76CF85D85}"/>
                </a:ext>
              </a:extLst>
            </p:cNvPr>
            <p:cNvSpPr/>
            <p:nvPr/>
          </p:nvSpPr>
          <p:spPr>
            <a:xfrm>
              <a:off x="5059379" y="3185988"/>
              <a:ext cx="964194" cy="787652"/>
            </a:xfrm>
            <a:prstGeom prst="rect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C663185C-47AD-48D9-9023-1A739607F6D5}"/>
                </a:ext>
              </a:extLst>
            </p:cNvPr>
            <p:cNvSpPr/>
            <p:nvPr/>
          </p:nvSpPr>
          <p:spPr>
            <a:xfrm>
              <a:off x="5541476" y="3358004"/>
              <a:ext cx="360000" cy="360000"/>
            </a:xfrm>
            <a:prstGeom prst="ellipse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0618A565-C2E5-4C0C-AA43-5FD508757CE9}"/>
                </a:ext>
              </a:extLst>
            </p:cNvPr>
            <p:cNvSpPr/>
            <p:nvPr/>
          </p:nvSpPr>
          <p:spPr>
            <a:xfrm>
              <a:off x="5239379" y="3538004"/>
              <a:ext cx="360000" cy="360000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25ACC16C-18DC-45AA-B375-CC908FB7F182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>
            <a:off x="8820484" y="3324868"/>
            <a:ext cx="0" cy="45113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B8A5E973-BAC4-492F-8AF7-D883A862FFCF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 flipV="1">
            <a:off x="7751426" y="3080538"/>
            <a:ext cx="54365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C6E49C4C-11D6-4B20-AC1B-00A6E71F6D73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345886" y="3080538"/>
            <a:ext cx="9691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0216F718-834D-4852-883D-B656EBE8F0D0}"/>
              </a:ext>
            </a:extLst>
          </p:cNvPr>
          <p:cNvGrpSpPr/>
          <p:nvPr/>
        </p:nvGrpSpPr>
        <p:grpSpPr>
          <a:xfrm>
            <a:off x="10315031" y="2701425"/>
            <a:ext cx="943544" cy="758224"/>
            <a:chOff x="4619251" y="2915217"/>
            <a:chExt cx="943544" cy="758224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5B2E0C68-D2EE-4D6A-8C5B-C0DE79A60300}"/>
                </a:ext>
              </a:extLst>
            </p:cNvPr>
            <p:cNvGrpSpPr/>
            <p:nvPr/>
          </p:nvGrpSpPr>
          <p:grpSpPr>
            <a:xfrm>
              <a:off x="4619251" y="2915217"/>
              <a:ext cx="943544" cy="758224"/>
              <a:chOff x="7812747" y="2086819"/>
              <a:chExt cx="964194" cy="1023493"/>
            </a:xfrm>
          </p:grpSpPr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6DE599CB-F584-4AF2-8567-9DE6DE9FB316}"/>
                  </a:ext>
                </a:extLst>
              </p:cNvPr>
              <p:cNvSpPr/>
              <p:nvPr/>
            </p:nvSpPr>
            <p:spPr>
              <a:xfrm>
                <a:off x="7812747" y="2086819"/>
                <a:ext cx="964194" cy="78765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7612FB5-A24D-4117-A535-4025F3C11EDC}"/>
                  </a:ext>
                </a:extLst>
              </p:cNvPr>
              <p:cNvSpPr/>
              <p:nvPr/>
            </p:nvSpPr>
            <p:spPr>
              <a:xfrm>
                <a:off x="7937231" y="3064593"/>
                <a:ext cx="689966" cy="4571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5F74A783-DF43-4A6B-9817-6AEF937D2408}"/>
                  </a:ext>
                </a:extLst>
              </p:cNvPr>
              <p:cNvSpPr/>
              <p:nvPr/>
            </p:nvSpPr>
            <p:spPr>
              <a:xfrm>
                <a:off x="8202604" y="2874471"/>
                <a:ext cx="184481" cy="1901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6A037F5B-87C1-4166-AD53-594355C944E4}"/>
                </a:ext>
              </a:extLst>
            </p:cNvPr>
            <p:cNvGrpSpPr/>
            <p:nvPr/>
          </p:nvGrpSpPr>
          <p:grpSpPr>
            <a:xfrm>
              <a:off x="4970311" y="3042065"/>
              <a:ext cx="387120" cy="315730"/>
              <a:chOff x="4067754" y="3644761"/>
              <a:chExt cx="662097" cy="540000"/>
            </a:xfrm>
          </p:grpSpPr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63D52833-751C-4A11-8237-AF87B455C3FD}"/>
                  </a:ext>
                </a:extLst>
              </p:cNvPr>
              <p:cNvSpPr/>
              <p:nvPr/>
            </p:nvSpPr>
            <p:spPr>
              <a:xfrm>
                <a:off x="4369851" y="3644761"/>
                <a:ext cx="360000" cy="360000"/>
              </a:xfrm>
              <a:prstGeom prst="ellipse">
                <a:avLst/>
              </a:prstGeom>
              <a:noFill/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B5A6E18C-B405-4034-B639-F84D2C0BBE7C}"/>
                  </a:ext>
                </a:extLst>
              </p:cNvPr>
              <p:cNvSpPr/>
              <p:nvPr/>
            </p:nvSpPr>
            <p:spPr>
              <a:xfrm>
                <a:off x="4067754" y="3824761"/>
                <a:ext cx="360000" cy="360000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99D10E11-7B1F-4F39-9305-23CC7B306972}"/>
              </a:ext>
            </a:extLst>
          </p:cNvPr>
          <p:cNvSpPr txBox="1"/>
          <p:nvPr/>
        </p:nvSpPr>
        <p:spPr>
          <a:xfrm>
            <a:off x="7167569" y="1762512"/>
            <a:ext cx="366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Retained Mode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EFAA4DAF-2EF8-43B1-BCD4-78D20D61FAF1}"/>
              </a:ext>
            </a:extLst>
          </p:cNvPr>
          <p:cNvSpPr txBox="1"/>
          <p:nvPr/>
        </p:nvSpPr>
        <p:spPr>
          <a:xfrm>
            <a:off x="7915136" y="4519766"/>
            <a:ext cx="181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Scene (Model)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FC797277-9A24-479B-A1D0-E7C9B53BF5CB}"/>
              </a:ext>
            </a:extLst>
          </p:cNvPr>
          <p:cNvSpPr txBox="1"/>
          <p:nvPr/>
        </p:nvSpPr>
        <p:spPr>
          <a:xfrm>
            <a:off x="7125586" y="2495753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Scene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4D50241-976A-4649-8712-1ACAF5008C38}"/>
              </a:ext>
            </a:extLst>
          </p:cNvPr>
          <p:cNvSpPr txBox="1"/>
          <p:nvPr/>
        </p:nvSpPr>
        <p:spPr>
          <a:xfrm>
            <a:off x="7544571" y="3403714"/>
            <a:ext cx="181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Update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7108E88B-4BF1-417D-9394-F28049B44098}"/>
              </a:ext>
            </a:extLst>
          </p:cNvPr>
          <p:cNvSpPr txBox="1"/>
          <p:nvPr/>
        </p:nvSpPr>
        <p:spPr>
          <a:xfrm>
            <a:off x="8921064" y="2494991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Drawing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Commands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03D6543A-E3A9-4067-9F5C-54755DDDBBE5}"/>
              </a:ext>
            </a:extLst>
          </p:cNvPr>
          <p:cNvSpPr txBox="1"/>
          <p:nvPr/>
        </p:nvSpPr>
        <p:spPr>
          <a:xfrm>
            <a:off x="6446891" y="5126424"/>
            <a:ext cx="581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chemeClr val="bg1"/>
                </a:solidFill>
              </a:rPr>
              <a:t>+ Simpler to use </a:t>
            </a:r>
          </a:p>
          <a:p>
            <a:r>
              <a:rPr lang="de-DE" sz="1600">
                <a:solidFill>
                  <a:schemeClr val="bg1"/>
                </a:solidFill>
              </a:rPr>
              <a:t>   (Library does initialization, state maintenance, cleanup)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D4C4BA19-260F-4FC7-8EE3-663D81F63BA1}"/>
              </a:ext>
            </a:extLst>
          </p:cNvPr>
          <p:cNvSpPr txBox="1"/>
          <p:nvPr/>
        </p:nvSpPr>
        <p:spPr>
          <a:xfrm>
            <a:off x="838200" y="5126424"/>
            <a:ext cx="463448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>
                <a:solidFill>
                  <a:schemeClr val="bg1"/>
                </a:solidFill>
              </a:rPr>
              <a:t>+ More flexibility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CB5EED6-9EE6-46C1-9162-8D70D563D7B3}"/>
              </a:ext>
            </a:extLst>
          </p:cNvPr>
          <p:cNvSpPr txBox="1"/>
          <p:nvPr/>
        </p:nvSpPr>
        <p:spPr>
          <a:xfrm>
            <a:off x="4546821" y="4512513"/>
            <a:ext cx="113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Based on [2]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A7BD0B9-71C9-40C0-8600-E7600C13F55D}"/>
              </a:ext>
            </a:extLst>
          </p:cNvPr>
          <p:cNvSpPr txBox="1"/>
          <p:nvPr/>
        </p:nvSpPr>
        <p:spPr>
          <a:xfrm>
            <a:off x="10342708" y="4512513"/>
            <a:ext cx="113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Based on [2]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8" grpId="0"/>
      <p:bldP spid="90" grpId="0"/>
      <p:bldP spid="110" grpId="0"/>
      <p:bldP spid="111" grpId="0"/>
      <p:bldP spid="154" grpId="0" animBg="1"/>
      <p:bldP spid="155" grpId="0" animBg="1"/>
      <p:bldP spid="171" grpId="0"/>
      <p:bldP spid="172" grpId="0"/>
      <p:bldP spid="173" grpId="0"/>
      <p:bldP spid="174" grpId="0"/>
      <p:bldP spid="177" grpId="0"/>
      <p:bldP spid="180" grpId="0"/>
      <p:bldP spid="181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5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</Words>
  <Application>Microsoft Office PowerPoint</Application>
  <PresentationFormat>Breitbild</PresentationFormat>
  <Paragraphs>383</Paragraphs>
  <Slides>32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Office</vt:lpstr>
      <vt:lpstr>OpenSceneGraph</vt:lpstr>
      <vt:lpstr>Agenda</vt:lpstr>
      <vt:lpstr>What is OpenSceneGraph?</vt:lpstr>
      <vt:lpstr>What is OpenSceneGraph?</vt:lpstr>
      <vt:lpstr>What is OpenSceneGraph?</vt:lpstr>
      <vt:lpstr>Scene Graph</vt:lpstr>
      <vt:lpstr>What is OpenSceneGraph?</vt:lpstr>
      <vt:lpstr>Immediate and Retained Mode</vt:lpstr>
      <vt:lpstr>Agenda</vt:lpstr>
      <vt:lpstr>OpenSceneGraph Libraries</vt:lpstr>
      <vt:lpstr>„Hello World“</vt:lpstr>
      <vt:lpstr>OSG Node Types</vt:lpstr>
      <vt:lpstr>OSG Node Types</vt:lpstr>
      <vt:lpstr>StateSet</vt:lpstr>
      <vt:lpstr>Traversing a Scene Graph</vt:lpstr>
      <vt:lpstr>Types of Traversals</vt:lpstr>
      <vt:lpstr>Agenda</vt:lpstr>
      <vt:lpstr>Agenda</vt:lpstr>
      <vt:lpstr>Features</vt:lpstr>
      <vt:lpstr>Agenda</vt:lpstr>
      <vt:lpstr>Conclusion</vt:lpstr>
      <vt:lpstr>Conclusion</vt:lpstr>
      <vt:lpstr>Conclusion</vt:lpstr>
      <vt:lpstr>Agenda</vt:lpstr>
      <vt:lpstr>Sources</vt:lpstr>
      <vt:lpstr>Sources</vt:lpstr>
      <vt:lpstr>Rendering Middleware</vt:lpstr>
      <vt:lpstr>Rendering Middleware</vt:lpstr>
      <vt:lpstr>Bericht</vt:lpstr>
      <vt:lpstr>„Hello OSG“ Demo</vt:lpstr>
      <vt:lpstr>Traversing the Scene Graph</vt:lpstr>
      <vt:lpstr>Demo „OSGPlayground“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Birkner</dc:creator>
  <cp:lastModifiedBy>Alexander Birkner</cp:lastModifiedBy>
  <cp:revision>387</cp:revision>
  <dcterms:created xsi:type="dcterms:W3CDTF">2020-10-18T13:04:15Z</dcterms:created>
  <dcterms:modified xsi:type="dcterms:W3CDTF">2021-01-12T16:33:46Z</dcterms:modified>
</cp:coreProperties>
</file>