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9" r:id="rId2"/>
    <p:sldId id="260" r:id="rId3"/>
    <p:sldId id="261" r:id="rId4"/>
    <p:sldId id="262" r:id="rId5"/>
    <p:sldId id="263" r:id="rId6"/>
    <p:sldId id="264" r:id="rId7"/>
    <p:sldId id="265" r:id="rId8"/>
    <p:sldId id="266" r:id="rId9"/>
    <p:sldId id="267" r:id="rId10"/>
    <p:sldId id="268" r:id="rId11"/>
    <p:sldId id="269" r:id="rId12"/>
    <p:sldId id="294" r:id="rId13"/>
    <p:sldId id="295"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6" r:id="rId39"/>
    <p:sldId id="297" r:id="rId40"/>
    <p:sldId id="29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50" d="100"/>
          <a:sy n="50" d="100"/>
        </p:scale>
        <p:origin x="1476"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9F3F46C-2807-43F1-ADF5-1E49DDD2941A}" type="datetimeFigureOut">
              <a:rPr lang="en-US" smtClean="0"/>
              <a:t>6/22/2020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E1EFDE3-ECFF-4C02-968B-6FD2B831C86C}" type="slidenum">
              <a:rPr lang="en-US" smtClean="0"/>
              <a:t>‹N°›</a:t>
            </a:fld>
            <a:endParaRPr lang="en-US"/>
          </a:p>
        </p:txBody>
      </p:sp>
    </p:spTree>
    <p:extLst>
      <p:ext uri="{BB962C8B-B14F-4D97-AF65-F5344CB8AC3E}">
        <p14:creationId xmlns:p14="http://schemas.microsoft.com/office/powerpoint/2010/main" val="1595629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9F3F46C-2807-43F1-ADF5-1E49DDD2941A}"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1EFDE3-ECFF-4C02-968B-6FD2B831C86C}" type="slidenum">
              <a:rPr lang="en-US" smtClean="0"/>
              <a:t>‹N°›</a:t>
            </a:fld>
            <a:endParaRPr lang="en-US"/>
          </a:p>
        </p:txBody>
      </p:sp>
    </p:spTree>
    <p:extLst>
      <p:ext uri="{BB962C8B-B14F-4D97-AF65-F5344CB8AC3E}">
        <p14:creationId xmlns:p14="http://schemas.microsoft.com/office/powerpoint/2010/main" val="290225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9F3F46C-2807-43F1-ADF5-1E49DDD2941A}"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1EFDE3-ECFF-4C02-968B-6FD2B831C86C}" type="slidenum">
              <a:rPr lang="en-US" smtClean="0"/>
              <a:t>‹N°›</a:t>
            </a:fld>
            <a:endParaRPr lang="en-US"/>
          </a:p>
        </p:txBody>
      </p:sp>
    </p:spTree>
    <p:extLst>
      <p:ext uri="{BB962C8B-B14F-4D97-AF65-F5344CB8AC3E}">
        <p14:creationId xmlns:p14="http://schemas.microsoft.com/office/powerpoint/2010/main" val="149808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smtClean="0"/>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9F3F46C-2807-43F1-ADF5-1E49DDD2941A}"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1EFDE3-ECFF-4C02-968B-6FD2B831C86C}" type="slidenum">
              <a:rPr lang="en-US" smtClean="0"/>
              <a:t>‹N°›</a:t>
            </a:fld>
            <a:endParaRPr lang="en-US"/>
          </a:p>
        </p:txBody>
      </p:sp>
    </p:spTree>
    <p:extLst>
      <p:ext uri="{BB962C8B-B14F-4D97-AF65-F5344CB8AC3E}">
        <p14:creationId xmlns:p14="http://schemas.microsoft.com/office/powerpoint/2010/main" val="3909219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9F3F46C-2807-43F1-ADF5-1E49DDD2941A}"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1EFDE3-ECFF-4C02-968B-6FD2B831C86C}" type="slidenum">
              <a:rPr lang="en-US" smtClean="0"/>
              <a:t>‹N°›</a:t>
            </a:fld>
            <a:endParaRPr lang="en-US"/>
          </a:p>
        </p:txBody>
      </p:sp>
    </p:spTree>
    <p:extLst>
      <p:ext uri="{BB962C8B-B14F-4D97-AF65-F5344CB8AC3E}">
        <p14:creationId xmlns:p14="http://schemas.microsoft.com/office/powerpoint/2010/main" val="1363369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9F3F46C-2807-43F1-ADF5-1E49DDD2941A}" type="datetimeFigureOut">
              <a:rPr lang="en-US" smtClean="0"/>
              <a:t>6/22/2020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1EFDE3-ECFF-4C02-968B-6FD2B831C86C}" type="slidenum">
              <a:rPr lang="en-US" smtClean="0"/>
              <a:t>‹N°›</a:t>
            </a:fld>
            <a:endParaRPr lang="en-US"/>
          </a:p>
        </p:txBody>
      </p:sp>
    </p:spTree>
    <p:extLst>
      <p:ext uri="{BB962C8B-B14F-4D97-AF65-F5344CB8AC3E}">
        <p14:creationId xmlns:p14="http://schemas.microsoft.com/office/powerpoint/2010/main" val="952207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9F3F46C-2807-43F1-ADF5-1E49DDD2941A}" type="datetimeFigureOut">
              <a:rPr lang="en-US" smtClean="0"/>
              <a:t>6/22/2020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E1EFDE3-ECFF-4C02-968B-6FD2B831C86C}" type="slidenum">
              <a:rPr lang="en-US" smtClean="0"/>
              <a:t>‹N°›</a:t>
            </a:fld>
            <a:endParaRPr lang="en-US"/>
          </a:p>
        </p:txBody>
      </p:sp>
    </p:spTree>
    <p:extLst>
      <p:ext uri="{BB962C8B-B14F-4D97-AF65-F5344CB8AC3E}">
        <p14:creationId xmlns:p14="http://schemas.microsoft.com/office/powerpoint/2010/main" val="2973319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9F3F46C-2807-43F1-ADF5-1E49DDD2941A}"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EFDE3-ECFF-4C02-968B-6FD2B831C86C}" type="slidenum">
              <a:rPr lang="en-US" smtClean="0"/>
              <a:t>‹N°›</a:t>
            </a:fld>
            <a:endParaRPr lang="en-US"/>
          </a:p>
        </p:txBody>
      </p:sp>
    </p:spTree>
    <p:extLst>
      <p:ext uri="{BB962C8B-B14F-4D97-AF65-F5344CB8AC3E}">
        <p14:creationId xmlns:p14="http://schemas.microsoft.com/office/powerpoint/2010/main" val="3222339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9F3F46C-2807-43F1-ADF5-1E49DDD2941A}"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1EFDE3-ECFF-4C02-968B-6FD2B831C86C}" type="slidenum">
              <a:rPr lang="en-US" smtClean="0"/>
              <a:t>‹N°›</a:t>
            </a:fld>
            <a:endParaRPr lang="en-US"/>
          </a:p>
        </p:txBody>
      </p:sp>
    </p:spTree>
    <p:extLst>
      <p:ext uri="{BB962C8B-B14F-4D97-AF65-F5344CB8AC3E}">
        <p14:creationId xmlns:p14="http://schemas.microsoft.com/office/powerpoint/2010/main" val="271599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9F3F46C-2807-43F1-ADF5-1E49DDD2941A}"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EFDE3-ECFF-4C02-968B-6FD2B831C86C}" type="slidenum">
              <a:rPr lang="en-US" smtClean="0"/>
              <a:t>‹N°›</a:t>
            </a:fld>
            <a:endParaRPr lang="en-US"/>
          </a:p>
        </p:txBody>
      </p:sp>
    </p:spTree>
    <p:extLst>
      <p:ext uri="{BB962C8B-B14F-4D97-AF65-F5344CB8AC3E}">
        <p14:creationId xmlns:p14="http://schemas.microsoft.com/office/powerpoint/2010/main" val="2143012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9F3F46C-2807-43F1-ADF5-1E49DDD2941A}"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1EFDE3-ECFF-4C02-968B-6FD2B831C86C}" type="slidenum">
              <a:rPr lang="en-US" smtClean="0"/>
              <a:t>‹N°›</a:t>
            </a:fld>
            <a:endParaRPr lang="en-US"/>
          </a:p>
        </p:txBody>
      </p:sp>
    </p:spTree>
    <p:extLst>
      <p:ext uri="{BB962C8B-B14F-4D97-AF65-F5344CB8AC3E}">
        <p14:creationId xmlns:p14="http://schemas.microsoft.com/office/powerpoint/2010/main" val="2232089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9F3F46C-2807-43F1-ADF5-1E49DDD2941A}"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1EFDE3-ECFF-4C02-968B-6FD2B831C86C}" type="slidenum">
              <a:rPr lang="en-US" smtClean="0"/>
              <a:t>‹N°›</a:t>
            </a:fld>
            <a:endParaRPr lang="en-US"/>
          </a:p>
        </p:txBody>
      </p:sp>
    </p:spTree>
    <p:extLst>
      <p:ext uri="{BB962C8B-B14F-4D97-AF65-F5344CB8AC3E}">
        <p14:creationId xmlns:p14="http://schemas.microsoft.com/office/powerpoint/2010/main" val="2063836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9F3F46C-2807-43F1-ADF5-1E49DDD2941A}" type="datetimeFigureOut">
              <a:rPr lang="en-US" smtClean="0"/>
              <a:t>6/22/2020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1EFDE3-ECFF-4C02-968B-6FD2B831C86C}" type="slidenum">
              <a:rPr lang="en-US" smtClean="0"/>
              <a:t>‹N°›</a:t>
            </a:fld>
            <a:endParaRPr lang="en-US"/>
          </a:p>
        </p:txBody>
      </p:sp>
    </p:spTree>
    <p:extLst>
      <p:ext uri="{BB962C8B-B14F-4D97-AF65-F5344CB8AC3E}">
        <p14:creationId xmlns:p14="http://schemas.microsoft.com/office/powerpoint/2010/main" val="3140572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9F3F46C-2807-43F1-ADF5-1E49DDD2941A}" type="datetimeFigureOut">
              <a:rPr lang="en-US" smtClean="0"/>
              <a:t>6/22/2020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1EFDE3-ECFF-4C02-968B-6FD2B831C86C}" type="slidenum">
              <a:rPr lang="en-US" smtClean="0"/>
              <a:t>‹N°›</a:t>
            </a:fld>
            <a:endParaRPr lang="en-US"/>
          </a:p>
        </p:txBody>
      </p:sp>
    </p:spTree>
    <p:extLst>
      <p:ext uri="{BB962C8B-B14F-4D97-AF65-F5344CB8AC3E}">
        <p14:creationId xmlns:p14="http://schemas.microsoft.com/office/powerpoint/2010/main" val="1386058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F3F46C-2807-43F1-ADF5-1E49DDD2941A}" type="datetimeFigureOut">
              <a:rPr lang="en-US" smtClean="0"/>
              <a:t>6/22/2020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E1EFDE3-ECFF-4C02-968B-6FD2B831C86C}" type="slidenum">
              <a:rPr lang="en-US" smtClean="0"/>
              <a:t>‹N°›</a:t>
            </a:fld>
            <a:endParaRPr lang="en-US"/>
          </a:p>
        </p:txBody>
      </p:sp>
    </p:spTree>
    <p:extLst>
      <p:ext uri="{BB962C8B-B14F-4D97-AF65-F5344CB8AC3E}">
        <p14:creationId xmlns:p14="http://schemas.microsoft.com/office/powerpoint/2010/main" val="286868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9F3F46C-2807-43F1-ADF5-1E49DDD2941A}"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1EFDE3-ECFF-4C02-968B-6FD2B831C86C}" type="slidenum">
              <a:rPr lang="en-US" smtClean="0"/>
              <a:t>‹N°›</a:t>
            </a:fld>
            <a:endParaRPr lang="en-US"/>
          </a:p>
        </p:txBody>
      </p:sp>
    </p:spTree>
    <p:extLst>
      <p:ext uri="{BB962C8B-B14F-4D97-AF65-F5344CB8AC3E}">
        <p14:creationId xmlns:p14="http://schemas.microsoft.com/office/powerpoint/2010/main" val="1306023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9F3F46C-2807-43F1-ADF5-1E49DDD2941A}"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1EFDE3-ECFF-4C02-968B-6FD2B831C86C}" type="slidenum">
              <a:rPr lang="en-US" smtClean="0"/>
              <a:t>‹N°›</a:t>
            </a:fld>
            <a:endParaRPr lang="en-US"/>
          </a:p>
        </p:txBody>
      </p:sp>
    </p:spTree>
    <p:extLst>
      <p:ext uri="{BB962C8B-B14F-4D97-AF65-F5344CB8AC3E}">
        <p14:creationId xmlns:p14="http://schemas.microsoft.com/office/powerpoint/2010/main" val="3155590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9F3F46C-2807-43F1-ADF5-1E49DDD2941A}" type="datetimeFigureOut">
              <a:rPr lang="en-US" smtClean="0"/>
              <a:t>6/22/2020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E1EFDE3-ECFF-4C02-968B-6FD2B831C86C}" type="slidenum">
              <a:rPr lang="en-US" smtClean="0"/>
              <a:t>‹N°›</a:t>
            </a:fld>
            <a:endParaRPr lang="en-US"/>
          </a:p>
        </p:txBody>
      </p:sp>
    </p:spTree>
    <p:extLst>
      <p:ext uri="{BB962C8B-B14F-4D97-AF65-F5344CB8AC3E}">
        <p14:creationId xmlns:p14="http://schemas.microsoft.com/office/powerpoint/2010/main" val="1556458109"/>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1.xml"/><Relationship Id="rId1" Type="http://schemas.openxmlformats.org/officeDocument/2006/relationships/vmlDrawing" Target="../drawings/vmlDrawing1.vml"/><Relationship Id="rId6" Type="http://schemas.openxmlformats.org/officeDocument/2006/relationships/image" Target="../media/image35.wmf"/><Relationship Id="rId5" Type="http://schemas.openxmlformats.org/officeDocument/2006/relationships/oleObject" Target="../embeddings/oleObject2.bin"/><Relationship Id="rId4" Type="http://schemas.openxmlformats.org/officeDocument/2006/relationships/image" Target="../media/image3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u="sng" dirty="0" smtClean="0">
                <a:effectLst>
                  <a:outerShdw blurRad="38100" dist="38100" dir="2700000" algn="tl">
                    <a:srgbClr val="000000">
                      <a:alpha val="43137"/>
                    </a:srgbClr>
                  </a:outerShdw>
                </a:effectLst>
              </a:rPr>
              <a:t>What is the business problem?</a:t>
            </a:r>
            <a:endParaRPr lang="en-US" b="1" u="sng" dirty="0">
              <a:effectLst>
                <a:outerShdw blurRad="38100" dist="38100" dir="2700000" algn="tl">
                  <a:srgbClr val="000000">
                    <a:alpha val="43137"/>
                  </a:srgbClr>
                </a:outerShdw>
              </a:effectLst>
            </a:endParaRPr>
          </a:p>
        </p:txBody>
      </p:sp>
      <p:sp>
        <p:nvSpPr>
          <p:cNvPr id="3" name="ZoneTexte 2"/>
          <p:cNvSpPr txBox="1"/>
          <p:nvPr/>
        </p:nvSpPr>
        <p:spPr>
          <a:xfrm>
            <a:off x="552450" y="2247900"/>
            <a:ext cx="11144250" cy="3108543"/>
          </a:xfrm>
          <a:prstGeom prst="rect">
            <a:avLst/>
          </a:prstGeom>
          <a:noFill/>
        </p:spPr>
        <p:txBody>
          <a:bodyPr wrap="square" rtlCol="0">
            <a:spAutoFit/>
          </a:bodyPr>
          <a:lstStyle/>
          <a:p>
            <a:endParaRPr lang="en-US" dirty="0"/>
          </a:p>
          <a:p>
            <a:pPr algn="just"/>
            <a:r>
              <a:rPr lang="en-US" sz="3200" dirty="0" smtClean="0">
                <a:latin typeface="Times New Roman" panose="02020603050405020304" pitchFamily="18" charset="0"/>
                <a:cs typeface="Times New Roman" panose="02020603050405020304" pitchFamily="18" charset="0"/>
              </a:rPr>
              <a:t>The </a:t>
            </a:r>
            <a:r>
              <a:rPr lang="en-US" sz="3200" dirty="0">
                <a:latin typeface="Times New Roman" panose="02020603050405020304" pitchFamily="18" charset="0"/>
                <a:cs typeface="Times New Roman" panose="02020603050405020304" pitchFamily="18" charset="0"/>
              </a:rPr>
              <a:t>Telco company have many customers who churn every month, so the executives of the company asked us to conduct an analysis to determine what causes they are losing customers. Their marketing and customer service team are really interested by the output of the analysis.</a:t>
            </a:r>
          </a:p>
          <a:p>
            <a:endParaRPr lang="en-US" dirty="0"/>
          </a:p>
        </p:txBody>
      </p:sp>
    </p:spTree>
    <p:extLst>
      <p:ext uri="{BB962C8B-B14F-4D97-AF65-F5344CB8AC3E}">
        <p14:creationId xmlns:p14="http://schemas.microsoft.com/office/powerpoint/2010/main" val="4185920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t>Churn explained by demographics</a:t>
            </a:r>
            <a:endParaRPr lang="en-US" b="1" dirty="0"/>
          </a:p>
        </p:txBody>
      </p:sp>
      <p:sp>
        <p:nvSpPr>
          <p:cNvPr id="3" name="ZoneTexte 2"/>
          <p:cNvSpPr txBox="1"/>
          <p:nvPr/>
        </p:nvSpPr>
        <p:spPr>
          <a:xfrm>
            <a:off x="800100" y="2366962"/>
            <a:ext cx="9772650" cy="2062103"/>
          </a:xfrm>
          <a:prstGeom prst="rect">
            <a:avLst/>
          </a:prstGeom>
          <a:noFill/>
        </p:spPr>
        <p:txBody>
          <a:bodyPr wrap="square" rtlCol="0">
            <a:spAutoFit/>
          </a:bodyPr>
          <a:lstStyle/>
          <a:p>
            <a:r>
              <a:rPr lang="en-US" sz="3200" dirty="0" smtClean="0"/>
              <a:t>There’s no big difference between male and female, both gender churn at the same rate so gender cannot predict if a customer will churn or not.</a:t>
            </a:r>
            <a:endParaRPr lang="en-US" sz="3200" dirty="0"/>
          </a:p>
        </p:txBody>
      </p:sp>
      <p:pic>
        <p:nvPicPr>
          <p:cNvPr id="4" name="Image 3"/>
          <p:cNvPicPr>
            <a:picLocks noChangeAspect="1"/>
          </p:cNvPicPr>
          <p:nvPr/>
        </p:nvPicPr>
        <p:blipFill>
          <a:blip r:embed="rId2"/>
          <a:stretch>
            <a:fillRect/>
          </a:stretch>
        </p:blipFill>
        <p:spPr>
          <a:xfrm>
            <a:off x="2967005" y="3936622"/>
            <a:ext cx="6181790" cy="2333688"/>
          </a:xfrm>
          <a:prstGeom prst="rect">
            <a:avLst/>
          </a:prstGeom>
        </p:spPr>
      </p:pic>
    </p:spTree>
    <p:extLst>
      <p:ext uri="{BB962C8B-B14F-4D97-AF65-F5344CB8AC3E}">
        <p14:creationId xmlns:p14="http://schemas.microsoft.com/office/powerpoint/2010/main" val="2141004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104900" y="2366248"/>
            <a:ext cx="10420350" cy="2339102"/>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However, Senior Citizen can explain churn since the youngers churn more than the adults. Indeed 1393 customers who are not senior citizen churned what represents 74.54% of the churn.</a:t>
            </a:r>
          </a:p>
          <a:p>
            <a:endParaRPr lang="en-US" dirty="0"/>
          </a:p>
        </p:txBody>
      </p:sp>
      <p:pic>
        <p:nvPicPr>
          <p:cNvPr id="4" name="Image 3"/>
          <p:cNvPicPr>
            <a:picLocks noChangeAspect="1"/>
          </p:cNvPicPr>
          <p:nvPr/>
        </p:nvPicPr>
        <p:blipFill>
          <a:blip r:embed="rId2"/>
          <a:stretch>
            <a:fillRect/>
          </a:stretch>
        </p:blipFill>
        <p:spPr>
          <a:xfrm>
            <a:off x="2609688" y="4419600"/>
            <a:ext cx="5353212" cy="2123237"/>
          </a:xfrm>
          <a:prstGeom prst="rect">
            <a:avLst/>
          </a:prstGeom>
        </p:spPr>
      </p:pic>
      <p:pic>
        <p:nvPicPr>
          <p:cNvPr id="5" name="Image 4"/>
          <p:cNvPicPr>
            <a:picLocks noChangeAspect="1"/>
          </p:cNvPicPr>
          <p:nvPr/>
        </p:nvPicPr>
        <p:blipFill>
          <a:blip r:embed="rId3"/>
          <a:stretch>
            <a:fillRect/>
          </a:stretch>
        </p:blipFill>
        <p:spPr>
          <a:xfrm>
            <a:off x="1122365" y="857947"/>
            <a:ext cx="8327858" cy="963251"/>
          </a:xfrm>
          <a:prstGeom prst="rect">
            <a:avLst/>
          </a:prstGeom>
        </p:spPr>
      </p:pic>
    </p:spTree>
    <p:extLst>
      <p:ext uri="{BB962C8B-B14F-4D97-AF65-F5344CB8AC3E}">
        <p14:creationId xmlns:p14="http://schemas.microsoft.com/office/powerpoint/2010/main" val="3216563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919048" y="3743243"/>
            <a:ext cx="3500551" cy="2497469"/>
          </a:xfrm>
          <a:prstGeom prst="rect">
            <a:avLst/>
          </a:prstGeom>
        </p:spPr>
      </p:pic>
      <p:sp>
        <p:nvSpPr>
          <p:cNvPr id="5" name="ZoneTexte 4"/>
          <p:cNvSpPr txBox="1"/>
          <p:nvPr/>
        </p:nvSpPr>
        <p:spPr>
          <a:xfrm>
            <a:off x="4762500" y="4476750"/>
            <a:ext cx="5772150" cy="830997"/>
          </a:xfrm>
          <a:prstGeom prst="rect">
            <a:avLst/>
          </a:prstGeom>
          <a:noFill/>
        </p:spPr>
        <p:txBody>
          <a:bodyPr wrap="square" rtlCol="0">
            <a:spAutoFit/>
          </a:bodyPr>
          <a:lstStyle/>
          <a:p>
            <a:pPr algn="just"/>
            <a:r>
              <a:rPr lang="en-US" sz="2400" dirty="0" smtClean="0"/>
              <a:t>64% of the churn are customers without partners</a:t>
            </a:r>
            <a:endParaRPr lang="en-US" sz="2400" dirty="0"/>
          </a:p>
        </p:txBody>
      </p:sp>
      <p:pic>
        <p:nvPicPr>
          <p:cNvPr id="6" name="Image 5"/>
          <p:cNvPicPr>
            <a:picLocks noChangeAspect="1"/>
          </p:cNvPicPr>
          <p:nvPr/>
        </p:nvPicPr>
        <p:blipFill>
          <a:blip r:embed="rId3"/>
          <a:stretch>
            <a:fillRect/>
          </a:stretch>
        </p:blipFill>
        <p:spPr>
          <a:xfrm>
            <a:off x="1417721" y="1232874"/>
            <a:ext cx="8327858" cy="963251"/>
          </a:xfrm>
          <a:prstGeom prst="rect">
            <a:avLst/>
          </a:prstGeom>
        </p:spPr>
      </p:pic>
    </p:spTree>
    <p:extLst>
      <p:ext uri="{BB962C8B-B14F-4D97-AF65-F5344CB8AC3E}">
        <p14:creationId xmlns:p14="http://schemas.microsoft.com/office/powerpoint/2010/main" val="1513089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403854" y="1251924"/>
            <a:ext cx="8327858" cy="963251"/>
          </a:xfrm>
          <a:prstGeom prst="rect">
            <a:avLst/>
          </a:prstGeom>
        </p:spPr>
      </p:pic>
      <p:pic>
        <p:nvPicPr>
          <p:cNvPr id="5" name="Image 4"/>
          <p:cNvPicPr>
            <a:picLocks noChangeAspect="1"/>
          </p:cNvPicPr>
          <p:nvPr/>
        </p:nvPicPr>
        <p:blipFill>
          <a:blip r:embed="rId3"/>
          <a:stretch>
            <a:fillRect/>
          </a:stretch>
        </p:blipFill>
        <p:spPr>
          <a:xfrm>
            <a:off x="1771513" y="3743244"/>
            <a:ext cx="4061533" cy="2428956"/>
          </a:xfrm>
          <a:prstGeom prst="rect">
            <a:avLst/>
          </a:prstGeom>
        </p:spPr>
      </p:pic>
      <p:sp>
        <p:nvSpPr>
          <p:cNvPr id="7" name="ZoneTexte 6"/>
          <p:cNvSpPr txBox="1"/>
          <p:nvPr/>
        </p:nvSpPr>
        <p:spPr>
          <a:xfrm>
            <a:off x="5833046" y="4362450"/>
            <a:ext cx="5425504" cy="1200329"/>
          </a:xfrm>
          <a:prstGeom prst="rect">
            <a:avLst/>
          </a:prstGeom>
          <a:noFill/>
        </p:spPr>
        <p:txBody>
          <a:bodyPr wrap="square" rtlCol="0">
            <a:spAutoFit/>
          </a:bodyPr>
          <a:lstStyle/>
          <a:p>
            <a:pPr algn="just"/>
            <a:r>
              <a:rPr lang="en-US" sz="2400" dirty="0" smtClean="0"/>
              <a:t>82% of the churn are customers who don’t have people they are taking care of.</a:t>
            </a:r>
            <a:endParaRPr lang="en-US" sz="2400" dirty="0"/>
          </a:p>
        </p:txBody>
      </p:sp>
    </p:spTree>
    <p:extLst>
      <p:ext uri="{BB962C8B-B14F-4D97-AF65-F5344CB8AC3E}">
        <p14:creationId xmlns:p14="http://schemas.microsoft.com/office/powerpoint/2010/main" val="1685532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98487"/>
            <a:ext cx="10515600" cy="1325563"/>
          </a:xfrm>
        </p:spPr>
        <p:txBody>
          <a:bodyPr/>
          <a:lstStyle/>
          <a:p>
            <a:r>
              <a:rPr lang="en-US" b="1" dirty="0" smtClean="0"/>
              <a:t>Churn explained by Service used</a:t>
            </a:r>
            <a:endParaRPr lang="en-US" b="1" dirty="0"/>
          </a:p>
        </p:txBody>
      </p:sp>
      <p:sp>
        <p:nvSpPr>
          <p:cNvPr id="3" name="ZoneTexte 2"/>
          <p:cNvSpPr txBox="1"/>
          <p:nvPr/>
        </p:nvSpPr>
        <p:spPr>
          <a:xfrm>
            <a:off x="838200" y="2857500"/>
            <a:ext cx="9810750" cy="2062103"/>
          </a:xfrm>
          <a:prstGeom prst="rect">
            <a:avLst/>
          </a:prstGeom>
          <a:noFill/>
        </p:spPr>
        <p:txBody>
          <a:bodyPr wrap="square" rtlCol="0">
            <a:spAutoFit/>
          </a:bodyPr>
          <a:lstStyle/>
          <a:p>
            <a:pPr algn="just"/>
            <a:r>
              <a:rPr lang="en-US" sz="3200" dirty="0" smtClean="0">
                <a:latin typeface="Times New Roman" panose="02020603050405020304" pitchFamily="18" charset="0"/>
                <a:cs typeface="Times New Roman" panose="02020603050405020304" pitchFamily="18" charset="0"/>
              </a:rPr>
              <a:t>The graphs bellows explain churn by service used such as:  Phone service, multiple lines, Internet service, Online security, Device protection, tech support, streaming TV and streaming movies.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878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843492" y="1333500"/>
            <a:ext cx="8424457" cy="5524500"/>
          </a:xfrm>
          <a:prstGeom prst="rect">
            <a:avLst/>
          </a:prstGeom>
        </p:spPr>
      </p:pic>
    </p:spTree>
    <p:extLst>
      <p:ext uri="{BB962C8B-B14F-4D97-AF65-F5344CB8AC3E}">
        <p14:creationId xmlns:p14="http://schemas.microsoft.com/office/powerpoint/2010/main" val="1702646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628445" y="781050"/>
            <a:ext cx="8379557" cy="5886044"/>
          </a:xfrm>
          <a:prstGeom prst="rect">
            <a:avLst/>
          </a:prstGeom>
        </p:spPr>
      </p:pic>
    </p:spTree>
    <p:extLst>
      <p:ext uri="{BB962C8B-B14F-4D97-AF65-F5344CB8AC3E}">
        <p14:creationId xmlns:p14="http://schemas.microsoft.com/office/powerpoint/2010/main" val="3471284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628438" y="0"/>
            <a:ext cx="9801562" cy="6934702"/>
          </a:xfrm>
          <a:prstGeom prst="rect">
            <a:avLst/>
          </a:prstGeom>
        </p:spPr>
      </p:pic>
    </p:spTree>
    <p:extLst>
      <p:ext uri="{BB962C8B-B14F-4D97-AF65-F5344CB8AC3E}">
        <p14:creationId xmlns:p14="http://schemas.microsoft.com/office/powerpoint/2010/main" val="663991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295075" y="607804"/>
            <a:ext cx="8839525" cy="6267368"/>
          </a:xfrm>
          <a:prstGeom prst="rect">
            <a:avLst/>
          </a:prstGeom>
        </p:spPr>
      </p:pic>
    </p:spTree>
    <p:extLst>
      <p:ext uri="{BB962C8B-B14F-4D97-AF65-F5344CB8AC3E}">
        <p14:creationId xmlns:p14="http://schemas.microsoft.com/office/powerpoint/2010/main" val="3451428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657350" y="914399"/>
            <a:ext cx="8708091" cy="5921501"/>
          </a:xfrm>
          <a:prstGeom prst="rect">
            <a:avLst/>
          </a:prstGeom>
        </p:spPr>
      </p:pic>
    </p:spTree>
    <p:extLst>
      <p:ext uri="{BB962C8B-B14F-4D97-AF65-F5344CB8AC3E}">
        <p14:creationId xmlns:p14="http://schemas.microsoft.com/office/powerpoint/2010/main" val="2319741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u="sng" dirty="0"/>
              <a:t>Who are the stakeholders impacted by the problem?</a:t>
            </a:r>
            <a:endParaRPr lang="en-US" b="1" dirty="0"/>
          </a:p>
        </p:txBody>
      </p:sp>
      <p:sp>
        <p:nvSpPr>
          <p:cNvPr id="3" name="ZoneTexte 2"/>
          <p:cNvSpPr txBox="1"/>
          <p:nvPr/>
        </p:nvSpPr>
        <p:spPr>
          <a:xfrm>
            <a:off x="2325735" y="2590800"/>
            <a:ext cx="6419850" cy="2308324"/>
          </a:xfrm>
          <a:prstGeom prst="rect">
            <a:avLst/>
          </a:prstGeom>
          <a:noFill/>
        </p:spPr>
        <p:txBody>
          <a:bodyPr wrap="square" rtlCol="0">
            <a:spAutoFit/>
          </a:bodyPr>
          <a:lstStyle/>
          <a:p>
            <a:endParaRPr lang="en-US" dirty="0"/>
          </a:p>
          <a:p>
            <a:pPr marL="285750" indent="-285750">
              <a:buFont typeface="Wingdings" panose="05000000000000000000" pitchFamily="2" charset="2"/>
              <a:buChar char="v"/>
            </a:pPr>
            <a:r>
              <a:rPr lang="en-US" sz="3600" dirty="0" smtClean="0">
                <a:latin typeface="Times New Roman" panose="02020603050405020304" pitchFamily="18" charset="0"/>
                <a:cs typeface="Times New Roman" panose="02020603050405020304" pitchFamily="18" charset="0"/>
              </a:rPr>
              <a:t> The </a:t>
            </a:r>
            <a:r>
              <a:rPr lang="en-US" sz="3600" dirty="0">
                <a:latin typeface="Times New Roman" panose="02020603050405020304" pitchFamily="18" charset="0"/>
                <a:cs typeface="Times New Roman" panose="02020603050405020304" pitchFamily="18" charset="0"/>
              </a:rPr>
              <a:t>executives of the company</a:t>
            </a:r>
            <a:endParaRPr lang="en-US" sz="36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3600" dirty="0" smtClean="0">
                <a:latin typeface="Times New Roman" panose="02020603050405020304" pitchFamily="18" charset="0"/>
                <a:cs typeface="Times New Roman" panose="02020603050405020304" pitchFamily="18" charset="0"/>
              </a:rPr>
              <a:t> The </a:t>
            </a:r>
            <a:r>
              <a:rPr lang="en-US" sz="3600" dirty="0">
                <a:latin typeface="Times New Roman" panose="02020603050405020304" pitchFamily="18" charset="0"/>
                <a:cs typeface="Times New Roman" panose="02020603050405020304" pitchFamily="18" charset="0"/>
              </a:rPr>
              <a:t>marketing team</a:t>
            </a:r>
            <a:endParaRPr lang="en-US" sz="36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3600" dirty="0" smtClean="0">
                <a:latin typeface="Times New Roman" panose="02020603050405020304" pitchFamily="18" charset="0"/>
                <a:cs typeface="Times New Roman" panose="02020603050405020304" pitchFamily="18" charset="0"/>
              </a:rPr>
              <a:t> The </a:t>
            </a:r>
            <a:r>
              <a:rPr lang="en-US" sz="3600" dirty="0">
                <a:latin typeface="Times New Roman" panose="02020603050405020304" pitchFamily="18" charset="0"/>
                <a:cs typeface="Times New Roman" panose="02020603050405020304" pitchFamily="18" charset="0"/>
              </a:rPr>
              <a:t>customer service team</a:t>
            </a:r>
            <a:endParaRPr lang="en-US" sz="3600"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31229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352550" y="937602"/>
            <a:ext cx="8953500" cy="6035862"/>
          </a:xfrm>
          <a:prstGeom prst="rect">
            <a:avLst/>
          </a:prstGeom>
        </p:spPr>
      </p:pic>
    </p:spTree>
    <p:extLst>
      <p:ext uri="{BB962C8B-B14F-4D97-AF65-F5344CB8AC3E}">
        <p14:creationId xmlns:p14="http://schemas.microsoft.com/office/powerpoint/2010/main" val="13483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009650" y="533399"/>
            <a:ext cx="9300746" cy="6140647"/>
          </a:xfrm>
          <a:prstGeom prst="rect">
            <a:avLst/>
          </a:prstGeom>
        </p:spPr>
      </p:pic>
    </p:spTree>
    <p:extLst>
      <p:ext uri="{BB962C8B-B14F-4D97-AF65-F5344CB8AC3E}">
        <p14:creationId xmlns:p14="http://schemas.microsoft.com/office/powerpoint/2010/main" val="152934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562100" y="438150"/>
            <a:ext cx="8610813" cy="6316948"/>
          </a:xfrm>
          <a:prstGeom prst="rect">
            <a:avLst/>
          </a:prstGeom>
        </p:spPr>
      </p:pic>
    </p:spTree>
    <p:extLst>
      <p:ext uri="{BB962C8B-B14F-4D97-AF65-F5344CB8AC3E}">
        <p14:creationId xmlns:p14="http://schemas.microsoft.com/office/powerpoint/2010/main" val="903837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43000" y="2838450"/>
            <a:ext cx="9182100" cy="2031325"/>
          </a:xfrm>
          <a:prstGeom prst="rect">
            <a:avLst/>
          </a:prstGeom>
          <a:noFill/>
        </p:spPr>
        <p:txBody>
          <a:bodyPr wrap="square" rtlCol="0">
            <a:spAutoFit/>
          </a:bodyPr>
          <a:lstStyle/>
          <a:p>
            <a:pPr algn="just"/>
            <a:r>
              <a:rPr lang="en-US" sz="3600" dirty="0" smtClean="0">
                <a:latin typeface="Times New Roman" panose="02020603050405020304" pitchFamily="18" charset="0"/>
                <a:cs typeface="Times New Roman" panose="02020603050405020304" pitchFamily="18" charset="0"/>
              </a:rPr>
              <a:t>The graphs bellows explain churn by service used such as Contract, Paperless Billing, Payment Method.</a:t>
            </a:r>
          </a:p>
          <a:p>
            <a:endParaRPr lang="en-US" dirty="0"/>
          </a:p>
        </p:txBody>
      </p:sp>
      <p:sp>
        <p:nvSpPr>
          <p:cNvPr id="3" name="Titre 2"/>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Churn explained by Billing Information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2354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924050" y="476250"/>
            <a:ext cx="8237536" cy="5901519"/>
          </a:xfrm>
          <a:prstGeom prst="rect">
            <a:avLst/>
          </a:prstGeom>
        </p:spPr>
      </p:pic>
    </p:spTree>
    <p:extLst>
      <p:ext uri="{BB962C8B-B14F-4D97-AF65-F5344CB8AC3E}">
        <p14:creationId xmlns:p14="http://schemas.microsoft.com/office/powerpoint/2010/main" val="3889516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619250" y="381000"/>
            <a:ext cx="8670528" cy="6442498"/>
          </a:xfrm>
          <a:prstGeom prst="rect">
            <a:avLst/>
          </a:prstGeom>
        </p:spPr>
      </p:pic>
    </p:spTree>
    <p:extLst>
      <p:ext uri="{BB962C8B-B14F-4D97-AF65-F5344CB8AC3E}">
        <p14:creationId xmlns:p14="http://schemas.microsoft.com/office/powerpoint/2010/main" val="3315568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733550" y="467108"/>
            <a:ext cx="8439150" cy="6270578"/>
          </a:xfrm>
          <a:prstGeom prst="rect">
            <a:avLst/>
          </a:prstGeom>
        </p:spPr>
      </p:pic>
    </p:spTree>
    <p:extLst>
      <p:ext uri="{BB962C8B-B14F-4D97-AF65-F5344CB8AC3E}">
        <p14:creationId xmlns:p14="http://schemas.microsoft.com/office/powerpoint/2010/main" val="3658675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dirty="0" smtClean="0"/>
              <a:t>What services are typically purchased by customers who churned?</a:t>
            </a:r>
            <a:endParaRPr lang="en-US" b="1" dirty="0"/>
          </a:p>
        </p:txBody>
      </p:sp>
      <p:sp>
        <p:nvSpPr>
          <p:cNvPr id="3" name="ZoneTexte 2"/>
          <p:cNvSpPr txBox="1"/>
          <p:nvPr/>
        </p:nvSpPr>
        <p:spPr>
          <a:xfrm>
            <a:off x="1154954" y="2317320"/>
            <a:ext cx="10255996" cy="830997"/>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Phone service, multiple lines, fiber optic as internet service, streaming TV are the services usually purchased by customers who churned. </a:t>
            </a:r>
            <a:endParaRPr lang="en-US" sz="2400" dirty="0">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stretch>
            <a:fillRect/>
          </a:stretch>
        </p:blipFill>
        <p:spPr>
          <a:xfrm>
            <a:off x="2300162" y="3357741"/>
            <a:ext cx="3872038" cy="1766962"/>
          </a:xfrm>
          <a:prstGeom prst="rect">
            <a:avLst/>
          </a:prstGeom>
        </p:spPr>
      </p:pic>
      <p:sp>
        <p:nvSpPr>
          <p:cNvPr id="5" name="ZoneTexte 4"/>
          <p:cNvSpPr txBox="1"/>
          <p:nvPr/>
        </p:nvSpPr>
        <p:spPr>
          <a:xfrm>
            <a:off x="1143000" y="5543550"/>
            <a:ext cx="7200900" cy="461665"/>
          </a:xfrm>
          <a:prstGeom prst="rect">
            <a:avLst/>
          </a:prstGeom>
          <a:noFill/>
        </p:spPr>
        <p:txBody>
          <a:bodyPr wrap="square" rtlCol="0">
            <a:spAutoFit/>
          </a:bodyPr>
          <a:lstStyle/>
          <a:p>
            <a:r>
              <a:rPr lang="en-US" sz="2400" dirty="0" smtClean="0"/>
              <a:t>90% customers with a phone service churned</a:t>
            </a:r>
            <a:endParaRPr lang="en-US" sz="2400" dirty="0"/>
          </a:p>
        </p:txBody>
      </p:sp>
    </p:spTree>
    <p:extLst>
      <p:ext uri="{BB962C8B-B14F-4D97-AF65-F5344CB8AC3E}">
        <p14:creationId xmlns:p14="http://schemas.microsoft.com/office/powerpoint/2010/main" val="2171405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1252355" y="806186"/>
            <a:ext cx="4481695" cy="2394213"/>
          </a:xfrm>
          <a:prstGeom prst="rect">
            <a:avLst/>
          </a:prstGeom>
        </p:spPr>
      </p:pic>
      <p:sp>
        <p:nvSpPr>
          <p:cNvPr id="4" name="ZoneTexte 3"/>
          <p:cNvSpPr txBox="1"/>
          <p:nvPr/>
        </p:nvSpPr>
        <p:spPr>
          <a:xfrm>
            <a:off x="6324600" y="2298762"/>
            <a:ext cx="5524500" cy="523220"/>
          </a:xfrm>
          <a:prstGeom prst="rect">
            <a:avLst/>
          </a:prstGeom>
          <a:noFill/>
        </p:spPr>
        <p:txBody>
          <a:bodyPr wrap="square" rtlCol="0">
            <a:spAutoFit/>
          </a:bodyPr>
          <a:lstStyle/>
          <a:p>
            <a:r>
              <a:rPr lang="en-US" sz="2800" dirty="0" smtClean="0"/>
              <a:t>30% of churned had multiple lines</a:t>
            </a:r>
            <a:endParaRPr lang="en-US" sz="2800" dirty="0"/>
          </a:p>
        </p:txBody>
      </p:sp>
      <p:pic>
        <p:nvPicPr>
          <p:cNvPr id="5" name="Image 4"/>
          <p:cNvPicPr>
            <a:picLocks noChangeAspect="1"/>
          </p:cNvPicPr>
          <p:nvPr/>
        </p:nvPicPr>
        <p:blipFill>
          <a:blip r:embed="rId3"/>
          <a:stretch>
            <a:fillRect/>
          </a:stretch>
        </p:blipFill>
        <p:spPr>
          <a:xfrm>
            <a:off x="1485716" y="3405043"/>
            <a:ext cx="4004108" cy="3148157"/>
          </a:xfrm>
          <a:prstGeom prst="rect">
            <a:avLst/>
          </a:prstGeom>
        </p:spPr>
      </p:pic>
      <p:sp>
        <p:nvSpPr>
          <p:cNvPr id="6" name="ZoneTexte 5"/>
          <p:cNvSpPr txBox="1"/>
          <p:nvPr/>
        </p:nvSpPr>
        <p:spPr>
          <a:xfrm>
            <a:off x="6129608" y="4610100"/>
            <a:ext cx="5071792" cy="1384995"/>
          </a:xfrm>
          <a:prstGeom prst="rect">
            <a:avLst/>
          </a:prstGeom>
          <a:noFill/>
        </p:spPr>
        <p:txBody>
          <a:bodyPr wrap="square" rtlCol="0">
            <a:spAutoFit/>
          </a:bodyPr>
          <a:lstStyle/>
          <a:p>
            <a:pPr algn="just"/>
            <a:r>
              <a:rPr lang="en-US" sz="2800" dirty="0" smtClean="0"/>
              <a:t>18% with optic Fiber churned</a:t>
            </a:r>
          </a:p>
          <a:p>
            <a:pPr algn="just"/>
            <a:r>
              <a:rPr lang="en-US" sz="2800" dirty="0" smtClean="0"/>
              <a:t>N.B: 1: DSL</a:t>
            </a:r>
          </a:p>
          <a:p>
            <a:pPr algn="just"/>
            <a:r>
              <a:rPr lang="en-US" sz="2800" dirty="0" smtClean="0"/>
              <a:t>         2: Optic Fiber </a:t>
            </a:r>
            <a:endParaRPr lang="en-US" sz="2800" dirty="0"/>
          </a:p>
        </p:txBody>
      </p:sp>
    </p:spTree>
    <p:extLst>
      <p:ext uri="{BB962C8B-B14F-4D97-AF65-F5344CB8AC3E}">
        <p14:creationId xmlns:p14="http://schemas.microsoft.com/office/powerpoint/2010/main" val="2115206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fontScale="90000"/>
          </a:bodyPr>
          <a:lstStyle/>
          <a:p>
            <a:r>
              <a:rPr lang="en-US" b="1" dirty="0" smtClean="0"/>
              <a:t>Are Any services especially helpful in retaining customers?</a:t>
            </a:r>
            <a:endParaRPr lang="en-US" b="1" dirty="0"/>
          </a:p>
        </p:txBody>
      </p:sp>
      <p:sp>
        <p:nvSpPr>
          <p:cNvPr id="6" name="ZoneTexte 5"/>
          <p:cNvSpPr txBox="1"/>
          <p:nvPr/>
        </p:nvSpPr>
        <p:spPr>
          <a:xfrm>
            <a:off x="800100" y="2495550"/>
            <a:ext cx="1051560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a:t>
            </a:r>
            <a:r>
              <a:rPr lang="en-US" sz="2400" dirty="0" smtClean="0">
                <a:latin typeface="Times New Roman" panose="02020603050405020304" pitchFamily="18" charset="0"/>
                <a:cs typeface="Times New Roman" panose="02020603050405020304" pitchFamily="18" charset="0"/>
              </a:rPr>
              <a:t>ervices such as tech support, Online Security, Streaming movies, device protection might be helpful in retaining customers.</a:t>
            </a:r>
            <a:endParaRPr lang="en-US" sz="2400" dirty="0">
              <a:latin typeface="Times New Roman" panose="02020603050405020304" pitchFamily="18" charset="0"/>
              <a:cs typeface="Times New Roman" panose="02020603050405020304" pitchFamily="18" charset="0"/>
            </a:endParaRPr>
          </a:p>
        </p:txBody>
      </p:sp>
      <p:pic>
        <p:nvPicPr>
          <p:cNvPr id="7" name="Image 6"/>
          <p:cNvPicPr>
            <a:picLocks noChangeAspect="1"/>
          </p:cNvPicPr>
          <p:nvPr/>
        </p:nvPicPr>
        <p:blipFill>
          <a:blip r:embed="rId2"/>
          <a:stretch>
            <a:fillRect/>
          </a:stretch>
        </p:blipFill>
        <p:spPr>
          <a:xfrm>
            <a:off x="1661974" y="3795630"/>
            <a:ext cx="4129225" cy="2453599"/>
          </a:xfrm>
          <a:prstGeom prst="rect">
            <a:avLst/>
          </a:prstGeom>
        </p:spPr>
      </p:pic>
      <p:sp>
        <p:nvSpPr>
          <p:cNvPr id="8" name="ZoneTexte 7"/>
          <p:cNvSpPr txBox="1"/>
          <p:nvPr/>
        </p:nvSpPr>
        <p:spPr>
          <a:xfrm>
            <a:off x="6057900" y="4267200"/>
            <a:ext cx="4914900" cy="954107"/>
          </a:xfrm>
          <a:prstGeom prst="rect">
            <a:avLst/>
          </a:prstGeom>
          <a:noFill/>
        </p:spPr>
        <p:txBody>
          <a:bodyPr wrap="square" rtlCol="0">
            <a:spAutoFit/>
          </a:bodyPr>
          <a:lstStyle/>
          <a:p>
            <a:r>
              <a:rPr lang="en-US" sz="2800" dirty="0" smtClean="0"/>
              <a:t>29% of customers use </a:t>
            </a:r>
            <a:r>
              <a:rPr lang="en-US" sz="2800" dirty="0" err="1" smtClean="0"/>
              <a:t>TechSupport</a:t>
            </a:r>
            <a:endParaRPr lang="en-US" sz="2800" dirty="0"/>
          </a:p>
        </p:txBody>
      </p:sp>
    </p:spTree>
    <p:extLst>
      <p:ext uri="{BB962C8B-B14F-4D97-AF65-F5344CB8AC3E}">
        <p14:creationId xmlns:p14="http://schemas.microsoft.com/office/powerpoint/2010/main" val="460616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460375"/>
            <a:ext cx="9372600" cy="1325563"/>
          </a:xfrm>
        </p:spPr>
        <p:txBody>
          <a:bodyPr>
            <a:normAutofit/>
          </a:bodyPr>
          <a:lstStyle/>
          <a:p>
            <a:r>
              <a:rPr lang="en-US" b="1" u="sng" dirty="0"/>
              <a:t>Why is this problem important to the organization?</a:t>
            </a:r>
            <a:endParaRPr lang="en-US" b="1" dirty="0"/>
          </a:p>
        </p:txBody>
      </p:sp>
      <p:sp>
        <p:nvSpPr>
          <p:cNvPr id="3" name="ZoneTexte 2"/>
          <p:cNvSpPr txBox="1"/>
          <p:nvPr/>
        </p:nvSpPr>
        <p:spPr>
          <a:xfrm>
            <a:off x="1314450" y="2667000"/>
            <a:ext cx="10115550" cy="2554545"/>
          </a:xfrm>
          <a:prstGeom prst="rect">
            <a:avLst/>
          </a:prstGeom>
          <a:noFill/>
        </p:spPr>
        <p:txBody>
          <a:bodyPr wrap="square" rtlCol="0">
            <a:spAutoFit/>
          </a:bodyPr>
          <a:lstStyle/>
          <a:p>
            <a:pPr algn="just"/>
            <a:r>
              <a:rPr lang="en-US" sz="3200" dirty="0" smtClean="0"/>
              <a:t>By losing clients the enterprise is also losing profits, besides the </a:t>
            </a:r>
            <a:r>
              <a:rPr lang="en-US" sz="3200" dirty="0"/>
              <a:t>company cannot have new customers if they don't fix the issue of the clients who are churning sooner or later they will lose all their clients. This is why this problem is important to the organization.</a:t>
            </a:r>
          </a:p>
        </p:txBody>
      </p:sp>
    </p:spTree>
    <p:extLst>
      <p:ext uri="{BB962C8B-B14F-4D97-AF65-F5344CB8AC3E}">
        <p14:creationId xmlns:p14="http://schemas.microsoft.com/office/powerpoint/2010/main" val="4236730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1428600" y="2552619"/>
            <a:ext cx="4658508" cy="2495631"/>
          </a:xfrm>
          <a:prstGeom prst="rect">
            <a:avLst/>
          </a:prstGeom>
        </p:spPr>
      </p:pic>
      <p:sp>
        <p:nvSpPr>
          <p:cNvPr id="4" name="ZoneTexte 3"/>
          <p:cNvSpPr txBox="1"/>
          <p:nvPr/>
        </p:nvSpPr>
        <p:spPr>
          <a:xfrm>
            <a:off x="6362700" y="3162300"/>
            <a:ext cx="5048250" cy="830997"/>
          </a:xfrm>
          <a:prstGeom prst="rect">
            <a:avLst/>
          </a:prstGeom>
          <a:noFill/>
        </p:spPr>
        <p:txBody>
          <a:bodyPr wrap="square" rtlCol="0">
            <a:spAutoFit/>
          </a:bodyPr>
          <a:lstStyle/>
          <a:p>
            <a:r>
              <a:rPr lang="en-US" sz="2400" dirty="0" smtClean="0"/>
              <a:t>28% of customers use Online Security</a:t>
            </a:r>
            <a:endParaRPr lang="en-US" sz="2400" dirty="0"/>
          </a:p>
        </p:txBody>
      </p:sp>
      <p:pic>
        <p:nvPicPr>
          <p:cNvPr id="5" name="Image 4"/>
          <p:cNvPicPr>
            <a:picLocks noChangeAspect="1"/>
          </p:cNvPicPr>
          <p:nvPr/>
        </p:nvPicPr>
        <p:blipFill>
          <a:blip r:embed="rId3"/>
          <a:stretch>
            <a:fillRect/>
          </a:stretch>
        </p:blipFill>
        <p:spPr>
          <a:xfrm>
            <a:off x="348474" y="754343"/>
            <a:ext cx="10041259" cy="712507"/>
          </a:xfrm>
          <a:prstGeom prst="rect">
            <a:avLst/>
          </a:prstGeom>
        </p:spPr>
      </p:pic>
    </p:spTree>
    <p:extLst>
      <p:ext uri="{BB962C8B-B14F-4D97-AF65-F5344CB8AC3E}">
        <p14:creationId xmlns:p14="http://schemas.microsoft.com/office/powerpoint/2010/main" val="1644423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1154954" y="2471662"/>
            <a:ext cx="3591604" cy="2081288"/>
          </a:xfrm>
          <a:prstGeom prst="rect">
            <a:avLst/>
          </a:prstGeom>
        </p:spPr>
      </p:pic>
      <p:sp>
        <p:nvSpPr>
          <p:cNvPr id="4" name="ZoneTexte 3"/>
          <p:cNvSpPr txBox="1"/>
          <p:nvPr/>
        </p:nvSpPr>
        <p:spPr>
          <a:xfrm>
            <a:off x="5486400" y="3143250"/>
            <a:ext cx="5143500" cy="830997"/>
          </a:xfrm>
          <a:prstGeom prst="rect">
            <a:avLst/>
          </a:prstGeom>
          <a:noFill/>
        </p:spPr>
        <p:txBody>
          <a:bodyPr wrap="square" rtlCol="0">
            <a:spAutoFit/>
          </a:bodyPr>
          <a:lstStyle/>
          <a:p>
            <a:r>
              <a:rPr lang="en-US" sz="2400" dirty="0" smtClean="0"/>
              <a:t>38% of customers use Streaming movies</a:t>
            </a:r>
            <a:endParaRPr lang="en-US" sz="2400" dirty="0"/>
          </a:p>
        </p:txBody>
      </p:sp>
      <p:pic>
        <p:nvPicPr>
          <p:cNvPr id="5" name="Image 4"/>
          <p:cNvPicPr>
            <a:picLocks noChangeAspect="1"/>
          </p:cNvPicPr>
          <p:nvPr/>
        </p:nvPicPr>
        <p:blipFill>
          <a:blip r:embed="rId3"/>
          <a:stretch>
            <a:fillRect/>
          </a:stretch>
        </p:blipFill>
        <p:spPr>
          <a:xfrm>
            <a:off x="1347644" y="4781475"/>
            <a:ext cx="3586815" cy="1886025"/>
          </a:xfrm>
          <a:prstGeom prst="rect">
            <a:avLst/>
          </a:prstGeom>
        </p:spPr>
      </p:pic>
      <p:sp>
        <p:nvSpPr>
          <p:cNvPr id="6" name="ZoneTexte 5"/>
          <p:cNvSpPr txBox="1"/>
          <p:nvPr/>
        </p:nvSpPr>
        <p:spPr>
          <a:xfrm>
            <a:off x="5486400" y="5353050"/>
            <a:ext cx="5543550" cy="830997"/>
          </a:xfrm>
          <a:prstGeom prst="rect">
            <a:avLst/>
          </a:prstGeom>
          <a:noFill/>
        </p:spPr>
        <p:txBody>
          <a:bodyPr wrap="square" rtlCol="0">
            <a:spAutoFit/>
          </a:bodyPr>
          <a:lstStyle/>
          <a:p>
            <a:r>
              <a:rPr lang="en-US" sz="2400" dirty="0" smtClean="0"/>
              <a:t>34% of customers use Streaming movies</a:t>
            </a:r>
            <a:endParaRPr lang="en-US" sz="2400" dirty="0"/>
          </a:p>
        </p:txBody>
      </p:sp>
      <p:pic>
        <p:nvPicPr>
          <p:cNvPr id="7" name="Image 6"/>
          <p:cNvPicPr>
            <a:picLocks noChangeAspect="1"/>
          </p:cNvPicPr>
          <p:nvPr/>
        </p:nvPicPr>
        <p:blipFill>
          <a:blip r:embed="rId4"/>
          <a:stretch>
            <a:fillRect/>
          </a:stretch>
        </p:blipFill>
        <p:spPr>
          <a:xfrm>
            <a:off x="462775" y="666102"/>
            <a:ext cx="10210952" cy="724548"/>
          </a:xfrm>
          <a:prstGeom prst="rect">
            <a:avLst/>
          </a:prstGeom>
        </p:spPr>
      </p:pic>
    </p:spTree>
    <p:extLst>
      <p:ext uri="{BB962C8B-B14F-4D97-AF65-F5344CB8AC3E}">
        <p14:creationId xmlns:p14="http://schemas.microsoft.com/office/powerpoint/2010/main" val="42872839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Bonus</a:t>
            </a:r>
            <a:endParaRPr lang="en-US" dirty="0"/>
          </a:p>
        </p:txBody>
      </p:sp>
      <p:sp>
        <p:nvSpPr>
          <p:cNvPr id="3" name="ZoneTexte 2"/>
          <p:cNvSpPr txBox="1"/>
          <p:nvPr/>
        </p:nvSpPr>
        <p:spPr>
          <a:xfrm>
            <a:off x="1154954" y="2590800"/>
            <a:ext cx="10236946" cy="3416320"/>
          </a:xfrm>
          <a:prstGeom prst="rect">
            <a:avLst/>
          </a:prstGeom>
          <a:noFill/>
        </p:spPr>
        <p:txBody>
          <a:bodyPr wrap="square" rtlCol="0">
            <a:spAutoFit/>
          </a:bodyPr>
          <a:lstStyle/>
          <a:p>
            <a:pPr algn="just"/>
            <a:r>
              <a:rPr lang="en-US" sz="2400" b="1" dirty="0" smtClean="0"/>
              <a:t>HOW LONG WILL IT TAKE FOR THE COMPANY TO LOSE ALL ITS CUSTOMERS? </a:t>
            </a:r>
          </a:p>
          <a:p>
            <a:pPr algn="just"/>
            <a:r>
              <a:rPr lang="en-US" sz="2400" b="1" dirty="0" smtClean="0"/>
              <a:t>WHICH DEMOGRAPHICS WILL THEY LOSE FIRST?</a:t>
            </a:r>
          </a:p>
          <a:p>
            <a:pPr algn="just"/>
            <a:endParaRPr lang="en-US" sz="2400" dirty="0"/>
          </a:p>
          <a:p>
            <a:pPr algn="just"/>
            <a:r>
              <a:rPr lang="en-US" sz="2400" dirty="0" smtClean="0"/>
              <a:t>It will take about 2 years and 4 months for the company to lose all its customers.</a:t>
            </a:r>
          </a:p>
          <a:p>
            <a:pPr algn="just"/>
            <a:endParaRPr lang="en-US" sz="2400" dirty="0" smtClean="0"/>
          </a:p>
          <a:p>
            <a:pPr algn="just"/>
            <a:r>
              <a:rPr lang="en-US" sz="2400" dirty="0" smtClean="0"/>
              <a:t>And the demographics they will lose first are any male or female who are not senior citizen with no partner, with no dependents.</a:t>
            </a:r>
            <a:endParaRPr lang="en-US" sz="2400" dirty="0"/>
          </a:p>
        </p:txBody>
      </p:sp>
    </p:spTree>
    <p:extLst>
      <p:ext uri="{BB962C8B-B14F-4D97-AF65-F5344CB8AC3E}">
        <p14:creationId xmlns:p14="http://schemas.microsoft.com/office/powerpoint/2010/main" val="3607106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Customer Profile</a:t>
            </a:r>
            <a:endParaRPr lang="en-US" dirty="0"/>
          </a:p>
        </p:txBody>
      </p:sp>
      <p:sp>
        <p:nvSpPr>
          <p:cNvPr id="3" name="ZoneTexte 2"/>
          <p:cNvSpPr txBox="1"/>
          <p:nvPr/>
        </p:nvSpPr>
        <p:spPr>
          <a:xfrm>
            <a:off x="1154954" y="3771900"/>
            <a:ext cx="9753600" cy="2246769"/>
          </a:xfrm>
          <a:prstGeom prst="rect">
            <a:avLst/>
          </a:prstGeom>
          <a:noFill/>
        </p:spPr>
        <p:txBody>
          <a:bodyPr wrap="square" rtlCol="0">
            <a:spAutoFit/>
          </a:bodyPr>
          <a:lstStyle/>
          <a:p>
            <a:pPr algn="just"/>
            <a:r>
              <a:rPr lang="en-US" sz="2800" dirty="0" smtClean="0"/>
              <a:t>Typically the customers who churn are male or female: they are not senior citizen, they don’t have partner or dependents, they have a phone service, they use optic fiber. Here are below two radar charts that represents the customer profile for male and female</a:t>
            </a:r>
            <a:r>
              <a:rPr lang="en-US" dirty="0" smtClean="0"/>
              <a:t>.</a:t>
            </a:r>
            <a:endParaRPr lang="en-US" dirty="0"/>
          </a:p>
        </p:txBody>
      </p:sp>
      <p:sp>
        <p:nvSpPr>
          <p:cNvPr id="4" name="ZoneTexte 3"/>
          <p:cNvSpPr txBox="1"/>
          <p:nvPr/>
        </p:nvSpPr>
        <p:spPr>
          <a:xfrm>
            <a:off x="1409700" y="2667000"/>
            <a:ext cx="9498854" cy="523220"/>
          </a:xfrm>
          <a:prstGeom prst="rect">
            <a:avLst/>
          </a:prstGeom>
          <a:noFill/>
        </p:spPr>
        <p:txBody>
          <a:bodyPr wrap="square" rtlCol="0">
            <a:spAutoFit/>
          </a:bodyPr>
          <a:lstStyle/>
          <a:p>
            <a:r>
              <a:rPr lang="en-US" sz="2800" b="1" dirty="0" smtClean="0"/>
              <a:t>Are there types of people who churn at higher rates?</a:t>
            </a:r>
            <a:endParaRPr lang="en-US" sz="2800" b="1" dirty="0"/>
          </a:p>
        </p:txBody>
      </p:sp>
    </p:spTree>
    <p:extLst>
      <p:ext uri="{BB962C8B-B14F-4D97-AF65-F5344CB8AC3E}">
        <p14:creationId xmlns:p14="http://schemas.microsoft.com/office/powerpoint/2010/main" val="39185081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1388998" y="961726"/>
            <a:ext cx="8792000" cy="5896274"/>
          </a:xfrm>
          <a:prstGeom prst="rect">
            <a:avLst/>
          </a:prstGeom>
        </p:spPr>
      </p:pic>
      <p:sp>
        <p:nvSpPr>
          <p:cNvPr id="4" name="Rectangle 3"/>
          <p:cNvSpPr/>
          <p:nvPr/>
        </p:nvSpPr>
        <p:spPr>
          <a:xfrm>
            <a:off x="3089423" y="209550"/>
            <a:ext cx="5391150" cy="476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Radar chart by gender female</a:t>
            </a:r>
            <a:endParaRPr lang="en-US" dirty="0">
              <a:solidFill>
                <a:schemeClr val="tx1"/>
              </a:solidFill>
            </a:endParaRPr>
          </a:p>
        </p:txBody>
      </p:sp>
    </p:spTree>
    <p:extLst>
      <p:ext uri="{BB962C8B-B14F-4D97-AF65-F5344CB8AC3E}">
        <p14:creationId xmlns:p14="http://schemas.microsoft.com/office/powerpoint/2010/main" val="30520845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295400" y="672465"/>
            <a:ext cx="8816799" cy="6185536"/>
          </a:xfrm>
          <a:prstGeom prst="rect">
            <a:avLst/>
          </a:prstGeom>
        </p:spPr>
      </p:pic>
      <p:sp>
        <p:nvSpPr>
          <p:cNvPr id="3" name="ZoneTexte 2"/>
          <p:cNvSpPr txBox="1"/>
          <p:nvPr/>
        </p:nvSpPr>
        <p:spPr>
          <a:xfrm>
            <a:off x="2446249" y="152400"/>
            <a:ext cx="6838950" cy="461665"/>
          </a:xfrm>
          <a:prstGeom prst="rect">
            <a:avLst/>
          </a:prstGeom>
          <a:noFill/>
        </p:spPr>
        <p:txBody>
          <a:bodyPr wrap="square" rtlCol="0">
            <a:spAutoFit/>
          </a:bodyPr>
          <a:lstStyle/>
          <a:p>
            <a:pPr algn="ctr"/>
            <a:r>
              <a:rPr lang="en-US" sz="2400" dirty="0" smtClean="0"/>
              <a:t>Radar chart by gender male</a:t>
            </a:r>
            <a:endParaRPr lang="en-US" sz="2400" dirty="0"/>
          </a:p>
        </p:txBody>
      </p:sp>
    </p:spTree>
    <p:extLst>
      <p:ext uri="{BB962C8B-B14F-4D97-AF65-F5344CB8AC3E}">
        <p14:creationId xmlns:p14="http://schemas.microsoft.com/office/powerpoint/2010/main" val="41873830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a:t>Recommendations</a:t>
            </a:r>
            <a:endParaRPr lang="en-US" dirty="0"/>
          </a:p>
        </p:txBody>
      </p:sp>
      <p:sp>
        <p:nvSpPr>
          <p:cNvPr id="3" name="ZoneTexte 2"/>
          <p:cNvSpPr txBox="1"/>
          <p:nvPr/>
        </p:nvSpPr>
        <p:spPr>
          <a:xfrm>
            <a:off x="907304" y="2533650"/>
            <a:ext cx="10656046" cy="830997"/>
          </a:xfrm>
          <a:prstGeom prst="rect">
            <a:avLst/>
          </a:prstGeom>
          <a:noFill/>
        </p:spPr>
        <p:txBody>
          <a:bodyPr wrap="square" rtlCol="0">
            <a:spAutoFit/>
          </a:bodyPr>
          <a:lstStyle/>
          <a:p>
            <a:r>
              <a:rPr lang="en-US" sz="2400" b="1" dirty="0" smtClean="0"/>
              <a:t>Do you have any recommendations on how to reach groups of people  who churn at high rates</a:t>
            </a:r>
            <a:endParaRPr lang="en-US" sz="2400" b="1" dirty="0"/>
          </a:p>
        </p:txBody>
      </p:sp>
      <p:sp>
        <p:nvSpPr>
          <p:cNvPr id="4" name="ZoneTexte 3"/>
          <p:cNvSpPr txBox="1"/>
          <p:nvPr/>
        </p:nvSpPr>
        <p:spPr>
          <a:xfrm>
            <a:off x="907304" y="3802796"/>
            <a:ext cx="10725150" cy="1938992"/>
          </a:xfrm>
          <a:prstGeom prst="rect">
            <a:avLst/>
          </a:prstGeom>
          <a:noFill/>
        </p:spPr>
        <p:txBody>
          <a:bodyPr wrap="square" rtlCol="0">
            <a:spAutoFit/>
          </a:bodyPr>
          <a:lstStyle/>
          <a:p>
            <a:pPr algn="just"/>
            <a:r>
              <a:rPr lang="en-US" sz="2400" dirty="0" smtClean="0"/>
              <a:t>The marketing and the customer service team should work together in order to find a solution. They should conduct surveys to ask the customers who are still with the company what can do to improve the services for them and for those who are churning what they dislike and need to be changed. </a:t>
            </a:r>
            <a:endParaRPr lang="en-US" sz="2400" dirty="0"/>
          </a:p>
        </p:txBody>
      </p:sp>
    </p:spTree>
    <p:extLst>
      <p:ext uri="{BB962C8B-B14F-4D97-AF65-F5344CB8AC3E}">
        <p14:creationId xmlns:p14="http://schemas.microsoft.com/office/powerpoint/2010/main" val="18916354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Recommendations</a:t>
            </a:r>
            <a:endParaRPr lang="en-US" dirty="0"/>
          </a:p>
        </p:txBody>
      </p:sp>
      <p:sp>
        <p:nvSpPr>
          <p:cNvPr id="3" name="Rectangle 2"/>
          <p:cNvSpPr/>
          <p:nvPr/>
        </p:nvSpPr>
        <p:spPr>
          <a:xfrm>
            <a:off x="1154954" y="2686050"/>
            <a:ext cx="10351246" cy="3346109"/>
          </a:xfrm>
          <a:prstGeom prst="rect">
            <a:avLst/>
          </a:prstGeom>
        </p:spPr>
        <p:txBody>
          <a:bodyPr wrap="square">
            <a:spAutoFit/>
          </a:bodyPr>
          <a:lstStyle/>
          <a:p>
            <a:pPr algn="just">
              <a:lnSpc>
                <a:spcPct val="150000"/>
              </a:lnSpc>
            </a:pPr>
            <a:r>
              <a:rPr lang="en-US" sz="2400" dirty="0" smtClean="0"/>
              <a:t>	The customer service team should come with services that are susceptible to interest those who are not senior citizen, who don’t have partner or dependents. The marketing service should develop advertisements to promote their services maybe some customers who are churning would have not churned if they knew about other services.</a:t>
            </a:r>
            <a:endParaRPr lang="en-US" sz="2400" dirty="0"/>
          </a:p>
        </p:txBody>
      </p:sp>
    </p:spTree>
    <p:extLst>
      <p:ext uri="{BB962C8B-B14F-4D97-AF65-F5344CB8AC3E}">
        <p14:creationId xmlns:p14="http://schemas.microsoft.com/office/powerpoint/2010/main" val="12123660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Prediction</a:t>
            </a:r>
            <a:endParaRPr lang="en-US" dirty="0"/>
          </a:p>
        </p:txBody>
      </p:sp>
      <p:sp>
        <p:nvSpPr>
          <p:cNvPr id="3" name="ZoneTexte 2"/>
          <p:cNvSpPr txBox="1"/>
          <p:nvPr/>
        </p:nvSpPr>
        <p:spPr>
          <a:xfrm>
            <a:off x="1154954" y="2609850"/>
            <a:ext cx="8941546" cy="830997"/>
          </a:xfrm>
          <a:prstGeom prst="rect">
            <a:avLst/>
          </a:prstGeom>
          <a:noFill/>
        </p:spPr>
        <p:txBody>
          <a:bodyPr wrap="square" rtlCol="0">
            <a:spAutoFit/>
          </a:bodyPr>
          <a:lstStyle/>
          <a:p>
            <a:r>
              <a:rPr lang="en-US" sz="2400" dirty="0" smtClean="0"/>
              <a:t>Prediction of the current customers who will churn next month</a:t>
            </a:r>
            <a:endParaRPr lang="en-US" sz="2400" dirty="0"/>
          </a:p>
        </p:txBody>
      </p:sp>
      <p:sp>
        <p:nvSpPr>
          <p:cNvPr id="4" name="ZoneTexte 3"/>
          <p:cNvSpPr txBox="1"/>
          <p:nvPr/>
        </p:nvSpPr>
        <p:spPr>
          <a:xfrm>
            <a:off x="1333500" y="3619500"/>
            <a:ext cx="8763000" cy="1949380"/>
          </a:xfrm>
          <a:prstGeom prst="rect">
            <a:avLst/>
          </a:prstGeom>
          <a:noFill/>
        </p:spPr>
        <p:txBody>
          <a:bodyPr wrap="square" rtlCol="0">
            <a:spAutoFit/>
          </a:bodyPr>
          <a:lstStyle/>
          <a:p>
            <a:pPr algn="just">
              <a:lnSpc>
                <a:spcPct val="150000"/>
              </a:lnSpc>
            </a:pPr>
            <a:r>
              <a:rPr lang="en-US" sz="2800" dirty="0" smtClean="0"/>
              <a:t>Using logistic regression as model of prediction, we could predict with an accuracy of 80% the customers who will churn next month.</a:t>
            </a:r>
            <a:endParaRPr lang="en-US" sz="2800" dirty="0"/>
          </a:p>
        </p:txBody>
      </p:sp>
    </p:spTree>
    <p:extLst>
      <p:ext uri="{BB962C8B-B14F-4D97-AF65-F5344CB8AC3E}">
        <p14:creationId xmlns:p14="http://schemas.microsoft.com/office/powerpoint/2010/main" val="1298214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895254" y="299829"/>
            <a:ext cx="2857596" cy="6211304"/>
          </a:xfrm>
          <a:prstGeom prst="rect">
            <a:avLst/>
          </a:prstGeom>
        </p:spPr>
      </p:pic>
      <p:pic>
        <p:nvPicPr>
          <p:cNvPr id="3" name="Image 2"/>
          <p:cNvPicPr>
            <a:picLocks noChangeAspect="1"/>
          </p:cNvPicPr>
          <p:nvPr/>
        </p:nvPicPr>
        <p:blipFill>
          <a:blip r:embed="rId3"/>
          <a:stretch>
            <a:fillRect/>
          </a:stretch>
        </p:blipFill>
        <p:spPr>
          <a:xfrm>
            <a:off x="3895619" y="471372"/>
            <a:ext cx="3022175" cy="5891328"/>
          </a:xfrm>
          <a:prstGeom prst="rect">
            <a:avLst/>
          </a:prstGeom>
        </p:spPr>
      </p:pic>
      <p:sp>
        <p:nvSpPr>
          <p:cNvPr id="4" name="ZoneTexte 3"/>
          <p:cNvSpPr txBox="1"/>
          <p:nvPr/>
        </p:nvSpPr>
        <p:spPr>
          <a:xfrm>
            <a:off x="7258050" y="1354598"/>
            <a:ext cx="4114800" cy="5008102"/>
          </a:xfrm>
          <a:prstGeom prst="rect">
            <a:avLst/>
          </a:prstGeom>
          <a:noFill/>
        </p:spPr>
        <p:txBody>
          <a:bodyPr wrap="square" rtlCol="0">
            <a:spAutoFit/>
          </a:bodyPr>
          <a:lstStyle/>
          <a:p>
            <a:pPr algn="just">
              <a:lnSpc>
                <a:spcPct val="150000"/>
              </a:lnSpc>
            </a:pPr>
            <a:r>
              <a:rPr lang="en-US" sz="2400" dirty="0" smtClean="0"/>
              <a:t>Here are a portion size of our prediction vs a portion size of the test. Notice that we have an error of prediction at index 2013 . Other errors like that certainly occurred since our model have an accuracy of 80%.</a:t>
            </a:r>
            <a:endParaRPr lang="en-US" sz="2400" dirty="0"/>
          </a:p>
        </p:txBody>
      </p:sp>
    </p:spTree>
    <p:extLst>
      <p:ext uri="{BB962C8B-B14F-4D97-AF65-F5344CB8AC3E}">
        <p14:creationId xmlns:p14="http://schemas.microsoft.com/office/powerpoint/2010/main" val="2067019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781050" y="857250"/>
            <a:ext cx="10801350" cy="5355312"/>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We have been hired for two majors tasks</a:t>
            </a:r>
            <a:r>
              <a:rPr lang="en-US" sz="3200" dirty="0" smtClean="0">
                <a:latin typeface="Times New Roman" panose="02020603050405020304" pitchFamily="18" charset="0"/>
                <a:cs typeface="Times New Roman" panose="02020603050405020304" pitchFamily="18" charset="0"/>
              </a:rPr>
              <a:t>:</a:t>
            </a:r>
          </a:p>
          <a:p>
            <a:pPr algn="just"/>
            <a:endParaRPr lang="en-US" sz="3200"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To identify the type of customers who churn</a:t>
            </a:r>
            <a:endParaRPr lang="en-US" sz="2800" dirty="0" smtClean="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To predict which customers will churn next </a:t>
            </a:r>
            <a:r>
              <a:rPr lang="en-US" sz="2800" dirty="0" smtClean="0">
                <a:latin typeface="Times New Roman" panose="02020603050405020304" pitchFamily="18" charset="0"/>
                <a:cs typeface="Times New Roman" panose="02020603050405020304" pitchFamily="18" charset="0"/>
              </a:rPr>
              <a:t>month</a:t>
            </a:r>
          </a:p>
          <a:p>
            <a:pPr lvl="1" algn="just"/>
            <a:endParaRPr lang="en-US" sz="2800"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	To </a:t>
            </a:r>
            <a:r>
              <a:rPr lang="en-US" sz="2800" dirty="0">
                <a:latin typeface="Times New Roman" panose="02020603050405020304" pitchFamily="18" charset="0"/>
                <a:cs typeface="Times New Roman" panose="02020603050405020304" pitchFamily="18" charset="0"/>
              </a:rPr>
              <a:t>do so they offer a file of 7 000 customers. First thing we'll do will be to </a:t>
            </a:r>
            <a:r>
              <a:rPr lang="en-US" sz="2800" dirty="0" err="1">
                <a:latin typeface="Times New Roman" panose="02020603050405020304" pitchFamily="18" charset="0"/>
                <a:cs typeface="Times New Roman" panose="02020603050405020304" pitchFamily="18" charset="0"/>
              </a:rPr>
              <a:t>analize</a:t>
            </a:r>
            <a:r>
              <a:rPr lang="en-US" sz="2800" dirty="0">
                <a:latin typeface="Times New Roman" panose="02020603050405020304" pitchFamily="18" charset="0"/>
                <a:cs typeface="Times New Roman" panose="02020603050405020304" pitchFamily="18" charset="0"/>
              </a:rPr>
              <a:t> the dataset for a better understanding of the different variables, will be using all the methods in EDA (exploratory data analysis. We will also clean the </a:t>
            </a:r>
            <a:r>
              <a:rPr lang="en-US" sz="2800" dirty="0" err="1">
                <a:latin typeface="Times New Roman" panose="02020603050405020304" pitchFamily="18" charset="0"/>
                <a:cs typeface="Times New Roman" panose="02020603050405020304" pitchFamily="18" charset="0"/>
              </a:rPr>
              <a:t>datas</a:t>
            </a:r>
            <a:r>
              <a:rPr lang="en-US" sz="2800" dirty="0">
                <a:latin typeface="Times New Roman" panose="02020603050405020304" pitchFamily="18" charset="0"/>
                <a:cs typeface="Times New Roman" panose="02020603050405020304" pitchFamily="18" charset="0"/>
              </a:rPr>
              <a:t> and turning into numerical values the categorical ones.</a:t>
            </a:r>
          </a:p>
          <a:p>
            <a:endParaRPr lang="en-US" dirty="0"/>
          </a:p>
        </p:txBody>
      </p:sp>
    </p:spTree>
    <p:extLst>
      <p:ext uri="{BB962C8B-B14F-4D97-AF65-F5344CB8AC3E}">
        <p14:creationId xmlns:p14="http://schemas.microsoft.com/office/powerpoint/2010/main" val="35384588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a:t>References &amp; Appendices</a:t>
            </a:r>
            <a:endParaRPr lang="en-US" dirty="0"/>
          </a:p>
        </p:txBody>
      </p:sp>
      <p:graphicFrame>
        <p:nvGraphicFramePr>
          <p:cNvPr id="4" name="Objet 3"/>
          <p:cNvGraphicFramePr>
            <a:graphicFrameLocks noChangeAspect="1"/>
          </p:cNvGraphicFramePr>
          <p:nvPr>
            <p:extLst>
              <p:ext uri="{D42A27DB-BD31-4B8C-83A1-F6EECF244321}">
                <p14:modId xmlns:p14="http://schemas.microsoft.com/office/powerpoint/2010/main" val="3016400019"/>
              </p:ext>
            </p:extLst>
          </p:nvPr>
        </p:nvGraphicFramePr>
        <p:xfrm>
          <a:off x="98425" y="98425"/>
          <a:ext cx="1450975" cy="490538"/>
        </p:xfrm>
        <a:graphic>
          <a:graphicData uri="http://schemas.openxmlformats.org/presentationml/2006/ole">
            <mc:AlternateContent xmlns:mc="http://schemas.openxmlformats.org/markup-compatibility/2006">
              <mc:Choice xmlns:v="urn:schemas-microsoft-com:vml" Requires="v">
                <p:oleObj spid="_x0000_s2052" name="Packager Shell Object" showAsIcon="1" r:id="rId3" imgW="1450440" imgH="491040" progId="Package">
                  <p:embed/>
                </p:oleObj>
              </mc:Choice>
              <mc:Fallback>
                <p:oleObj name="Packager Shell Object" showAsIcon="1" r:id="rId3" imgW="1450440" imgH="491040" progId="Package">
                  <p:embed/>
                  <p:pic>
                    <p:nvPicPr>
                      <p:cNvPr id="0" name=""/>
                      <p:cNvPicPr/>
                      <p:nvPr/>
                    </p:nvPicPr>
                    <p:blipFill>
                      <a:blip r:embed="rId4"/>
                      <a:stretch>
                        <a:fillRect/>
                      </a:stretch>
                    </p:blipFill>
                    <p:spPr>
                      <a:xfrm>
                        <a:off x="98425" y="98425"/>
                        <a:ext cx="1450975" cy="490538"/>
                      </a:xfrm>
                      <a:prstGeom prst="rect">
                        <a:avLst/>
                      </a:prstGeom>
                    </p:spPr>
                  </p:pic>
                </p:oleObj>
              </mc:Fallback>
            </mc:AlternateContent>
          </a:graphicData>
        </a:graphic>
      </p:graphicFrame>
      <p:graphicFrame>
        <p:nvGraphicFramePr>
          <p:cNvPr id="5" name="Objet 4"/>
          <p:cNvGraphicFramePr>
            <a:graphicFrameLocks noChangeAspect="1"/>
          </p:cNvGraphicFramePr>
          <p:nvPr>
            <p:extLst>
              <p:ext uri="{D42A27DB-BD31-4B8C-83A1-F6EECF244321}">
                <p14:modId xmlns:p14="http://schemas.microsoft.com/office/powerpoint/2010/main" val="3369101328"/>
              </p:ext>
            </p:extLst>
          </p:nvPr>
        </p:nvGraphicFramePr>
        <p:xfrm>
          <a:off x="2251075" y="3700461"/>
          <a:ext cx="6530975" cy="2207958"/>
        </p:xfrm>
        <a:graphic>
          <a:graphicData uri="http://schemas.openxmlformats.org/presentationml/2006/ole">
            <mc:AlternateContent xmlns:mc="http://schemas.openxmlformats.org/markup-compatibility/2006">
              <mc:Choice xmlns:v="urn:schemas-microsoft-com:vml" Requires="v">
                <p:oleObj spid="_x0000_s2053" name="Packager Shell Object" showAsIcon="1" r:id="rId5" imgW="1450440" imgH="491040" progId="Package">
                  <p:embed/>
                </p:oleObj>
              </mc:Choice>
              <mc:Fallback>
                <p:oleObj name="Packager Shell Object" showAsIcon="1" r:id="rId5" imgW="1450440" imgH="491040" progId="Package">
                  <p:embed/>
                  <p:pic>
                    <p:nvPicPr>
                      <p:cNvPr id="0" name=""/>
                      <p:cNvPicPr/>
                      <p:nvPr/>
                    </p:nvPicPr>
                    <p:blipFill>
                      <a:blip r:embed="rId6"/>
                      <a:stretch>
                        <a:fillRect/>
                      </a:stretch>
                    </p:blipFill>
                    <p:spPr>
                      <a:xfrm>
                        <a:off x="2251075" y="3700461"/>
                        <a:ext cx="6530975" cy="2207958"/>
                      </a:xfrm>
                      <a:prstGeom prst="rect">
                        <a:avLst/>
                      </a:prstGeom>
                    </p:spPr>
                  </p:pic>
                </p:oleObj>
              </mc:Fallback>
            </mc:AlternateContent>
          </a:graphicData>
        </a:graphic>
      </p:graphicFrame>
    </p:spTree>
    <p:extLst>
      <p:ext uri="{BB962C8B-B14F-4D97-AF65-F5344CB8AC3E}">
        <p14:creationId xmlns:p14="http://schemas.microsoft.com/office/powerpoint/2010/main" val="2391846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952500" y="1085850"/>
            <a:ext cx="10306050" cy="5355312"/>
          </a:xfrm>
          <a:prstGeom prst="rect">
            <a:avLst/>
          </a:prstGeom>
          <a:noFill/>
        </p:spPr>
        <p:txBody>
          <a:bodyPr wrap="square" rtlCol="0">
            <a:spAutoFit/>
          </a:bodyPr>
          <a:lstStyle/>
          <a:p>
            <a:pPr algn="just"/>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To identify </a:t>
            </a:r>
            <a:r>
              <a:rPr lang="en-US" sz="3600" dirty="0">
                <a:latin typeface="Times New Roman" panose="02020603050405020304" pitchFamily="18" charset="0"/>
                <a:cs typeface="Times New Roman" panose="02020603050405020304" pitchFamily="18" charset="0"/>
              </a:rPr>
              <a:t>the type of customers who churn we used some statistic methods, we used visualization for better understand and we create a customer profile to identify churns at higher rates</a:t>
            </a:r>
            <a:r>
              <a:rPr lang="en-US" sz="3600" dirty="0" smtClean="0">
                <a:latin typeface="Times New Roman" panose="02020603050405020304" pitchFamily="18" charset="0"/>
                <a:cs typeface="Times New Roman" panose="02020603050405020304" pitchFamily="18" charset="0"/>
              </a:rPr>
              <a:t>.</a:t>
            </a:r>
          </a:p>
          <a:p>
            <a:pPr algn="just"/>
            <a:endParaRPr lang="en-US" sz="3600" dirty="0">
              <a:latin typeface="Times New Roman" panose="02020603050405020304" pitchFamily="18" charset="0"/>
              <a:cs typeface="Times New Roman" panose="02020603050405020304" pitchFamily="18" charset="0"/>
            </a:endParaRPr>
          </a:p>
          <a:p>
            <a:pPr algn="just"/>
            <a:r>
              <a:rPr lang="en-US" sz="3600" dirty="0" smtClean="0">
                <a:latin typeface="Times New Roman" panose="02020603050405020304" pitchFamily="18" charset="0"/>
                <a:cs typeface="Times New Roman" panose="02020603050405020304" pitchFamily="18" charset="0"/>
              </a:rPr>
              <a:t>	And </a:t>
            </a:r>
            <a:r>
              <a:rPr lang="en-US" sz="3600" dirty="0">
                <a:latin typeface="Times New Roman" panose="02020603050405020304" pitchFamily="18" charset="0"/>
                <a:cs typeface="Times New Roman" panose="02020603050405020304" pitchFamily="18" charset="0"/>
              </a:rPr>
              <a:t>to predict the customers who will churn we used machine learning specially the logistic regression method to build a model that allows to predict churn at 80%</a:t>
            </a:r>
          </a:p>
          <a:p>
            <a:endParaRPr lang="en-US" dirty="0"/>
          </a:p>
        </p:txBody>
      </p:sp>
    </p:spTree>
    <p:extLst>
      <p:ext uri="{BB962C8B-B14F-4D97-AF65-F5344CB8AC3E}">
        <p14:creationId xmlns:p14="http://schemas.microsoft.com/office/powerpoint/2010/main" val="3802090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u="sng" dirty="0"/>
              <a:t>How much Churn is affecting the Business?</a:t>
            </a:r>
            <a:endParaRPr lang="en-US" dirty="0"/>
          </a:p>
        </p:txBody>
      </p:sp>
      <p:sp>
        <p:nvSpPr>
          <p:cNvPr id="3" name="ZoneTexte 2"/>
          <p:cNvSpPr txBox="1"/>
          <p:nvPr/>
        </p:nvSpPr>
        <p:spPr>
          <a:xfrm>
            <a:off x="801735" y="2466707"/>
            <a:ext cx="9467850" cy="80021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Our dataset contains 7043 rows each rows represent a </a:t>
            </a:r>
            <a:r>
              <a:rPr lang="en-US" sz="2800" dirty="0" smtClean="0">
                <a:latin typeface="Times New Roman" panose="02020603050405020304" pitchFamily="18" charset="0"/>
                <a:cs typeface="Times New Roman" panose="02020603050405020304" pitchFamily="18" charset="0"/>
              </a:rPr>
              <a:t>client</a:t>
            </a:r>
            <a:r>
              <a:rPr lang="en-US" dirty="0" smtClean="0"/>
              <a:t>.</a:t>
            </a:r>
          </a:p>
          <a:p>
            <a:endParaRPr lang="en-US" dirty="0"/>
          </a:p>
        </p:txBody>
      </p:sp>
      <p:pic>
        <p:nvPicPr>
          <p:cNvPr id="4" name="Image 3"/>
          <p:cNvPicPr>
            <a:picLocks noChangeAspect="1"/>
          </p:cNvPicPr>
          <p:nvPr/>
        </p:nvPicPr>
        <p:blipFill>
          <a:blip r:embed="rId2"/>
          <a:stretch>
            <a:fillRect/>
          </a:stretch>
        </p:blipFill>
        <p:spPr>
          <a:xfrm>
            <a:off x="1333501" y="3357680"/>
            <a:ext cx="7677150" cy="2266419"/>
          </a:xfrm>
          <a:prstGeom prst="rect">
            <a:avLst/>
          </a:prstGeom>
        </p:spPr>
      </p:pic>
    </p:spTree>
    <p:extLst>
      <p:ext uri="{BB962C8B-B14F-4D97-AF65-F5344CB8AC3E}">
        <p14:creationId xmlns:p14="http://schemas.microsoft.com/office/powerpoint/2010/main" val="483985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352550" y="1162050"/>
            <a:ext cx="9486900" cy="954107"/>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This month 1869 customers churned, what represents 26,54% of the total.</a:t>
            </a:r>
          </a:p>
        </p:txBody>
      </p:sp>
      <p:pic>
        <p:nvPicPr>
          <p:cNvPr id="3" name="Image 2"/>
          <p:cNvPicPr>
            <a:picLocks noChangeAspect="1"/>
          </p:cNvPicPr>
          <p:nvPr/>
        </p:nvPicPr>
        <p:blipFill>
          <a:blip r:embed="rId2"/>
          <a:stretch>
            <a:fillRect/>
          </a:stretch>
        </p:blipFill>
        <p:spPr>
          <a:xfrm>
            <a:off x="2162030" y="2719312"/>
            <a:ext cx="4144290" cy="1947938"/>
          </a:xfrm>
          <a:prstGeom prst="rect">
            <a:avLst/>
          </a:prstGeom>
        </p:spPr>
      </p:pic>
    </p:spTree>
    <p:extLst>
      <p:ext uri="{BB962C8B-B14F-4D97-AF65-F5344CB8AC3E}">
        <p14:creationId xmlns:p14="http://schemas.microsoft.com/office/powerpoint/2010/main" val="717965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4096155" y="1905000"/>
            <a:ext cx="4704945" cy="3977200"/>
          </a:xfrm>
          <a:prstGeom prst="rect">
            <a:avLst/>
          </a:prstGeom>
        </p:spPr>
      </p:pic>
      <p:sp>
        <p:nvSpPr>
          <p:cNvPr id="4" name="ZoneTexte 3"/>
          <p:cNvSpPr txBox="1"/>
          <p:nvPr/>
        </p:nvSpPr>
        <p:spPr>
          <a:xfrm>
            <a:off x="933450" y="876300"/>
            <a:ext cx="8515350"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This  graph shows the percent of churn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328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09600" y="1131631"/>
            <a:ext cx="10972800" cy="2062103"/>
          </a:xfrm>
          <a:prstGeom prst="rect">
            <a:avLst/>
          </a:prstGeom>
          <a:noFill/>
        </p:spPr>
        <p:txBody>
          <a:bodyPr wrap="square" rtlCol="0">
            <a:spAutoFit/>
          </a:bodyPr>
          <a:lstStyle/>
          <a:p>
            <a:pPr algn="just"/>
            <a:r>
              <a:rPr lang="en-US" sz="3200" dirty="0" smtClean="0">
                <a:latin typeface="Times New Roman" panose="02020603050405020304" pitchFamily="18" charset="0"/>
                <a:cs typeface="Times New Roman" panose="02020603050405020304" pitchFamily="18" charset="0"/>
              </a:rPr>
              <a:t>In term of profit the company has lost 139,130.85 $, what represents 30% of the monthly charges that won’t be there next month.</a:t>
            </a:r>
          </a:p>
          <a:p>
            <a:pPr algn="just"/>
            <a:endParaRPr lang="en-US" sz="3200" dirty="0">
              <a:latin typeface="Times New Roman" panose="02020603050405020304" pitchFamily="18" charset="0"/>
              <a:cs typeface="Times New Roman" panose="02020603050405020304" pitchFamily="18" charset="0"/>
            </a:endParaRPr>
          </a:p>
        </p:txBody>
      </p:sp>
      <p:pic>
        <p:nvPicPr>
          <p:cNvPr id="3" name="Image 2"/>
          <p:cNvPicPr>
            <a:picLocks noChangeAspect="1"/>
          </p:cNvPicPr>
          <p:nvPr/>
        </p:nvPicPr>
        <p:blipFill>
          <a:blip r:embed="rId2"/>
          <a:stretch>
            <a:fillRect/>
          </a:stretch>
        </p:blipFill>
        <p:spPr>
          <a:xfrm>
            <a:off x="1319043" y="3317559"/>
            <a:ext cx="5160087" cy="1821208"/>
          </a:xfrm>
          <a:prstGeom prst="rect">
            <a:avLst/>
          </a:prstGeom>
        </p:spPr>
      </p:pic>
      <p:pic>
        <p:nvPicPr>
          <p:cNvPr id="4" name="Image 3"/>
          <p:cNvPicPr>
            <a:picLocks noChangeAspect="1"/>
          </p:cNvPicPr>
          <p:nvPr/>
        </p:nvPicPr>
        <p:blipFill>
          <a:blip r:embed="rId3"/>
          <a:stretch>
            <a:fillRect/>
          </a:stretch>
        </p:blipFill>
        <p:spPr>
          <a:xfrm>
            <a:off x="6096000" y="3069909"/>
            <a:ext cx="4739230" cy="2045075"/>
          </a:xfrm>
          <a:prstGeom prst="rect">
            <a:avLst/>
          </a:prstGeom>
        </p:spPr>
      </p:pic>
    </p:spTree>
    <p:extLst>
      <p:ext uri="{BB962C8B-B14F-4D97-AF65-F5344CB8AC3E}">
        <p14:creationId xmlns:p14="http://schemas.microsoft.com/office/powerpoint/2010/main" val="21643007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ion Ion">
  <a:themeElements>
    <a:clrScheme name="Direction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Direction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rection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695</TotalTime>
  <Words>797</Words>
  <Application>Microsoft Office PowerPoint</Application>
  <PresentationFormat>Grand écran</PresentationFormat>
  <Paragraphs>70</Paragraphs>
  <Slides>40</Slides>
  <Notes>0</Notes>
  <HiddenSlides>0</HiddenSlides>
  <MMClips>0</MMClips>
  <ScaleCrop>false</ScaleCrop>
  <HeadingPairs>
    <vt:vector size="8" baseType="variant">
      <vt:variant>
        <vt:lpstr>Polices utilisées</vt:lpstr>
      </vt:variant>
      <vt:variant>
        <vt:i4>5</vt:i4>
      </vt:variant>
      <vt:variant>
        <vt:lpstr>Thème</vt:lpstr>
      </vt:variant>
      <vt:variant>
        <vt:i4>1</vt:i4>
      </vt:variant>
      <vt:variant>
        <vt:lpstr>Serveurs OLE incorporés</vt:lpstr>
      </vt:variant>
      <vt:variant>
        <vt:i4>1</vt:i4>
      </vt:variant>
      <vt:variant>
        <vt:lpstr>Titres des diapositives</vt:lpstr>
      </vt:variant>
      <vt:variant>
        <vt:i4>40</vt:i4>
      </vt:variant>
    </vt:vector>
  </HeadingPairs>
  <TitlesOfParts>
    <vt:vector size="47" baseType="lpstr">
      <vt:lpstr>Arial</vt:lpstr>
      <vt:lpstr>Century Gothic</vt:lpstr>
      <vt:lpstr>Times New Roman</vt:lpstr>
      <vt:lpstr>Wingdings</vt:lpstr>
      <vt:lpstr>Wingdings 3</vt:lpstr>
      <vt:lpstr>Direction Ion</vt:lpstr>
      <vt:lpstr>Package</vt:lpstr>
      <vt:lpstr>What is the business problem?</vt:lpstr>
      <vt:lpstr>Who are the stakeholders impacted by the problem?</vt:lpstr>
      <vt:lpstr>Why is this problem important to the organization?</vt:lpstr>
      <vt:lpstr>Présentation PowerPoint</vt:lpstr>
      <vt:lpstr>Présentation PowerPoint</vt:lpstr>
      <vt:lpstr>How much Churn is affecting the Business?</vt:lpstr>
      <vt:lpstr>Présentation PowerPoint</vt:lpstr>
      <vt:lpstr>Présentation PowerPoint</vt:lpstr>
      <vt:lpstr>Présentation PowerPoint</vt:lpstr>
      <vt:lpstr>Churn explained by demographics</vt:lpstr>
      <vt:lpstr>Présentation PowerPoint</vt:lpstr>
      <vt:lpstr>Présentation PowerPoint</vt:lpstr>
      <vt:lpstr>Présentation PowerPoint</vt:lpstr>
      <vt:lpstr>Churn explained by Service used</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Churn explained by Billing Information</vt:lpstr>
      <vt:lpstr>Présentation PowerPoint</vt:lpstr>
      <vt:lpstr>Présentation PowerPoint</vt:lpstr>
      <vt:lpstr>Présentation PowerPoint</vt:lpstr>
      <vt:lpstr>What services are typically purchased by customers who churned?</vt:lpstr>
      <vt:lpstr>Présentation PowerPoint</vt:lpstr>
      <vt:lpstr>Are Any services especially helpful in retaining customers?</vt:lpstr>
      <vt:lpstr>Présentation PowerPoint</vt:lpstr>
      <vt:lpstr>Présentation PowerPoint</vt:lpstr>
      <vt:lpstr>Bonus</vt:lpstr>
      <vt:lpstr>Customer Profile</vt:lpstr>
      <vt:lpstr>Présentation PowerPoint</vt:lpstr>
      <vt:lpstr>Présentation PowerPoint</vt:lpstr>
      <vt:lpstr>Recommendations</vt:lpstr>
      <vt:lpstr>Recommendations</vt:lpstr>
      <vt:lpstr>Prediction</vt:lpstr>
      <vt:lpstr>Présentation PowerPoint</vt:lpstr>
      <vt:lpstr>References &amp; Appendices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Max-Havel Jacob</dc:creator>
  <cp:lastModifiedBy>Max-Havel Jacob</cp:lastModifiedBy>
  <cp:revision>24</cp:revision>
  <dcterms:created xsi:type="dcterms:W3CDTF">2020-06-22T16:06:38Z</dcterms:created>
  <dcterms:modified xsi:type="dcterms:W3CDTF">2020-06-23T03:41:41Z</dcterms:modified>
</cp:coreProperties>
</file>