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93155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60802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37216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65401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93168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50660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EFDB7-B132-4579-98E3-567CA888EB8F}"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65469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EFDB7-B132-4579-98E3-567CA888EB8F}"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38870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EFDB7-B132-4579-98E3-567CA888EB8F}"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46899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30215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91631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EFDB7-B132-4579-98E3-567CA888EB8F}" type="datetimeFigureOut">
              <a:rPr lang="en-US" smtClean="0"/>
              <a:t>8/12/2020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AEF23-C58B-4CA1-A145-ADE75FF7EEFF}" type="slidenum">
              <a:rPr lang="en-US" smtClean="0"/>
              <a:t>‹#›</a:t>
            </a:fld>
            <a:endParaRPr lang="en-US"/>
          </a:p>
        </p:txBody>
      </p:sp>
    </p:spTree>
    <p:extLst>
      <p:ext uri="{BB962C8B-B14F-4D97-AF65-F5344CB8AC3E}">
        <p14:creationId xmlns:p14="http://schemas.microsoft.com/office/powerpoint/2010/main" val="108469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18459" y="1302327"/>
            <a:ext cx="9626411" cy="3754581"/>
          </a:xfrm>
          <a:prstGeom prst="rect">
            <a:avLst/>
          </a:prstGeom>
        </p:spPr>
      </p:pic>
    </p:spTree>
    <p:extLst>
      <p:ext uri="{BB962C8B-B14F-4D97-AF65-F5344CB8AC3E}">
        <p14:creationId xmlns:p14="http://schemas.microsoft.com/office/powerpoint/2010/main" val="21777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899" y="395155"/>
            <a:ext cx="5593719" cy="3753979"/>
          </a:xfrm>
          <a:prstGeom prst="rect">
            <a:avLst/>
          </a:prstGeom>
        </p:spPr>
      </p:pic>
      <p:pic>
        <p:nvPicPr>
          <p:cNvPr id="3" name="Picture 2"/>
          <p:cNvPicPr>
            <a:picLocks noChangeAspect="1"/>
          </p:cNvPicPr>
          <p:nvPr/>
        </p:nvPicPr>
        <p:blipFill>
          <a:blip r:embed="rId3"/>
          <a:stretch>
            <a:fillRect/>
          </a:stretch>
        </p:blipFill>
        <p:spPr>
          <a:xfrm>
            <a:off x="6047719" y="2757055"/>
            <a:ext cx="5982291" cy="3960056"/>
          </a:xfrm>
          <a:prstGeom prst="rect">
            <a:avLst/>
          </a:prstGeom>
        </p:spPr>
      </p:pic>
      <p:sp>
        <p:nvSpPr>
          <p:cNvPr id="4" name="TextBox 3"/>
          <p:cNvSpPr txBox="1"/>
          <p:nvPr/>
        </p:nvSpPr>
        <p:spPr>
          <a:xfrm>
            <a:off x="512617" y="249984"/>
            <a:ext cx="1440874" cy="369332"/>
          </a:xfrm>
          <a:prstGeom prst="rect">
            <a:avLst/>
          </a:prstGeom>
          <a:noFill/>
        </p:spPr>
        <p:txBody>
          <a:bodyPr wrap="square" rtlCol="0">
            <a:spAutoFit/>
          </a:bodyPr>
          <a:lstStyle/>
          <a:p>
            <a:r>
              <a:rPr lang="en-US" dirty="0" smtClean="0"/>
              <a:t>Fig 4</a:t>
            </a:r>
            <a:endParaRPr lang="en-US" dirty="0"/>
          </a:p>
        </p:txBody>
      </p:sp>
      <p:sp>
        <p:nvSpPr>
          <p:cNvPr id="5" name="TextBox 4"/>
          <p:cNvSpPr txBox="1"/>
          <p:nvPr/>
        </p:nvSpPr>
        <p:spPr>
          <a:xfrm>
            <a:off x="8825345" y="2272145"/>
            <a:ext cx="1149927" cy="369332"/>
          </a:xfrm>
          <a:prstGeom prst="rect">
            <a:avLst/>
          </a:prstGeom>
          <a:noFill/>
        </p:spPr>
        <p:txBody>
          <a:bodyPr wrap="square" rtlCol="0">
            <a:spAutoFit/>
          </a:bodyPr>
          <a:lstStyle/>
          <a:p>
            <a:r>
              <a:rPr lang="en-US" dirty="0" smtClean="0"/>
              <a:t>Fig 5</a:t>
            </a:r>
            <a:endParaRPr lang="en-US" dirty="0"/>
          </a:p>
        </p:txBody>
      </p:sp>
    </p:spTree>
    <p:extLst>
      <p:ext uri="{BB962C8B-B14F-4D97-AF65-F5344CB8AC3E}">
        <p14:creationId xmlns:p14="http://schemas.microsoft.com/office/powerpoint/2010/main" val="169095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805" y="254749"/>
            <a:ext cx="5967450" cy="3970887"/>
          </a:xfrm>
          <a:prstGeom prst="rect">
            <a:avLst/>
          </a:prstGeom>
        </p:spPr>
      </p:pic>
      <p:pic>
        <p:nvPicPr>
          <p:cNvPr id="3" name="Picture 2"/>
          <p:cNvPicPr>
            <a:picLocks noChangeAspect="1"/>
          </p:cNvPicPr>
          <p:nvPr/>
        </p:nvPicPr>
        <p:blipFill>
          <a:blip r:embed="rId3"/>
          <a:stretch>
            <a:fillRect/>
          </a:stretch>
        </p:blipFill>
        <p:spPr>
          <a:xfrm>
            <a:off x="6262256" y="2707933"/>
            <a:ext cx="5827706" cy="4150068"/>
          </a:xfrm>
          <a:prstGeom prst="rect">
            <a:avLst/>
          </a:prstGeom>
        </p:spPr>
      </p:pic>
      <p:sp>
        <p:nvSpPr>
          <p:cNvPr id="4" name="TextBox 3"/>
          <p:cNvSpPr txBox="1"/>
          <p:nvPr/>
        </p:nvSpPr>
        <p:spPr>
          <a:xfrm>
            <a:off x="294804" y="254749"/>
            <a:ext cx="1076795" cy="369332"/>
          </a:xfrm>
          <a:prstGeom prst="rect">
            <a:avLst/>
          </a:prstGeom>
          <a:noFill/>
        </p:spPr>
        <p:txBody>
          <a:bodyPr wrap="square" rtlCol="0">
            <a:spAutoFit/>
          </a:bodyPr>
          <a:lstStyle/>
          <a:p>
            <a:r>
              <a:rPr lang="en-US" dirty="0" smtClean="0"/>
              <a:t>Fig 6</a:t>
            </a:r>
            <a:endParaRPr lang="en-US" dirty="0"/>
          </a:p>
        </p:txBody>
      </p:sp>
      <p:sp>
        <p:nvSpPr>
          <p:cNvPr id="5" name="TextBox 4"/>
          <p:cNvSpPr txBox="1"/>
          <p:nvPr/>
        </p:nvSpPr>
        <p:spPr>
          <a:xfrm>
            <a:off x="9282545" y="2055526"/>
            <a:ext cx="1122219" cy="369332"/>
          </a:xfrm>
          <a:prstGeom prst="rect">
            <a:avLst/>
          </a:prstGeom>
          <a:noFill/>
        </p:spPr>
        <p:txBody>
          <a:bodyPr wrap="square" rtlCol="0">
            <a:spAutoFit/>
          </a:bodyPr>
          <a:lstStyle/>
          <a:p>
            <a:r>
              <a:rPr lang="en-US" dirty="0" smtClean="0"/>
              <a:t>Fig 7</a:t>
            </a:r>
            <a:endParaRPr lang="en-US" dirty="0"/>
          </a:p>
        </p:txBody>
      </p:sp>
    </p:spTree>
    <p:extLst>
      <p:ext uri="{BB962C8B-B14F-4D97-AF65-F5344CB8AC3E}">
        <p14:creationId xmlns:p14="http://schemas.microsoft.com/office/powerpoint/2010/main" val="36154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513" y="998130"/>
            <a:ext cx="6121741" cy="4377434"/>
          </a:xfrm>
          <a:prstGeom prst="rect">
            <a:avLst/>
          </a:prstGeom>
        </p:spPr>
      </p:pic>
      <p:sp>
        <p:nvSpPr>
          <p:cNvPr id="3" name="TextBox 2"/>
          <p:cNvSpPr txBox="1"/>
          <p:nvPr/>
        </p:nvSpPr>
        <p:spPr>
          <a:xfrm>
            <a:off x="554182" y="401782"/>
            <a:ext cx="1676400" cy="374073"/>
          </a:xfrm>
          <a:prstGeom prst="rect">
            <a:avLst/>
          </a:prstGeom>
          <a:noFill/>
        </p:spPr>
        <p:txBody>
          <a:bodyPr wrap="square" rtlCol="0">
            <a:spAutoFit/>
          </a:bodyPr>
          <a:lstStyle/>
          <a:p>
            <a:r>
              <a:rPr lang="en-US" dirty="0" smtClean="0"/>
              <a:t>Fig 8</a:t>
            </a:r>
            <a:endParaRPr lang="en-US" dirty="0"/>
          </a:p>
        </p:txBody>
      </p:sp>
      <p:sp>
        <p:nvSpPr>
          <p:cNvPr id="4" name="TextBox 3"/>
          <p:cNvSpPr txBox="1"/>
          <p:nvPr/>
        </p:nvSpPr>
        <p:spPr>
          <a:xfrm>
            <a:off x="6761018" y="1205346"/>
            <a:ext cx="4682837" cy="3416320"/>
          </a:xfrm>
          <a:prstGeom prst="rect">
            <a:avLst/>
          </a:prstGeom>
          <a:noFill/>
        </p:spPr>
        <p:txBody>
          <a:bodyPr wrap="square" rtlCol="0">
            <a:spAutoFit/>
          </a:bodyPr>
          <a:lstStyle/>
          <a:p>
            <a:pPr algn="just"/>
            <a:r>
              <a:rPr lang="en-US" dirty="0" smtClean="0"/>
              <a:t>The figure 4, 5, 6, 7 and 8 represent the visualization of the type of diploma by department. For type of diploma like technique, certificate, diploma and license, Port-au-Prince is the commune with the most repeated programs for each type of diploma.</a:t>
            </a:r>
          </a:p>
          <a:p>
            <a:pPr algn="just"/>
            <a:endParaRPr lang="en-US" dirty="0"/>
          </a:p>
          <a:p>
            <a:pPr algn="just"/>
            <a:r>
              <a:rPr lang="en-US" dirty="0" smtClean="0"/>
              <a:t>For the type of diploma Master I, communes Port-au-Prince, Tabarre and Hinche share the top with 3 programs of Master I each. Communes: Cap-</a:t>
            </a:r>
            <a:r>
              <a:rPr lang="en-US" dirty="0" err="1" smtClean="0"/>
              <a:t>Haitien</a:t>
            </a:r>
            <a:r>
              <a:rPr lang="en-US" dirty="0" smtClean="0"/>
              <a:t>, </a:t>
            </a:r>
            <a:r>
              <a:rPr lang="en-US" dirty="0" err="1" smtClean="0"/>
              <a:t>Cayes</a:t>
            </a:r>
            <a:r>
              <a:rPr lang="en-US" dirty="0" smtClean="0"/>
              <a:t>, </a:t>
            </a:r>
            <a:r>
              <a:rPr lang="en-US" dirty="0" err="1" smtClean="0"/>
              <a:t>Jacmel</a:t>
            </a:r>
            <a:r>
              <a:rPr lang="en-US" dirty="0" smtClean="0"/>
              <a:t> and Mirebalais have just one Master I program each.</a:t>
            </a:r>
            <a:endParaRPr lang="en-US" dirty="0"/>
          </a:p>
        </p:txBody>
      </p:sp>
    </p:spTree>
    <p:extLst>
      <p:ext uri="{BB962C8B-B14F-4D97-AF65-F5344CB8AC3E}">
        <p14:creationId xmlns:p14="http://schemas.microsoft.com/office/powerpoint/2010/main" val="416601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4727" y="1260764"/>
            <a:ext cx="7952509" cy="1846659"/>
          </a:xfrm>
          <a:prstGeom prst="rect">
            <a:avLst/>
          </a:prstGeom>
          <a:noFill/>
        </p:spPr>
        <p:txBody>
          <a:bodyPr wrap="square" rtlCol="0">
            <a:spAutoFit/>
          </a:bodyPr>
          <a:lstStyle/>
          <a:p>
            <a:r>
              <a:rPr lang="en-US" sz="2400" b="1" dirty="0" smtClean="0"/>
              <a:t>Introduction</a:t>
            </a:r>
          </a:p>
          <a:p>
            <a:endParaRPr lang="en-US" dirty="0" smtClean="0"/>
          </a:p>
          <a:p>
            <a:pPr algn="just"/>
            <a:r>
              <a:rPr lang="en-US" dirty="0" smtClean="0"/>
              <a:t>This project is about the institutions in Haiti: technical and university. This project aims above all to classify the different institutions of the country. which speciality or field is the most repeated, which commune has the greatest number of specialities, fields or types of diplomas. </a:t>
            </a:r>
            <a:endParaRPr lang="en-US" dirty="0"/>
          </a:p>
        </p:txBody>
      </p:sp>
      <p:sp>
        <p:nvSpPr>
          <p:cNvPr id="5" name="TextBox 4"/>
          <p:cNvSpPr txBox="1"/>
          <p:nvPr/>
        </p:nvSpPr>
        <p:spPr>
          <a:xfrm>
            <a:off x="1454727" y="3505200"/>
            <a:ext cx="7938655" cy="1754326"/>
          </a:xfrm>
          <a:prstGeom prst="rect">
            <a:avLst/>
          </a:prstGeom>
          <a:noFill/>
        </p:spPr>
        <p:txBody>
          <a:bodyPr wrap="square" rtlCol="0">
            <a:spAutoFit/>
          </a:bodyPr>
          <a:lstStyle/>
          <a:p>
            <a:r>
              <a:rPr lang="en-US" b="1" dirty="0" smtClean="0"/>
              <a:t>Data acquisition &amp;  Cleaning</a:t>
            </a:r>
          </a:p>
          <a:p>
            <a:endParaRPr lang="en-US" b="1" dirty="0"/>
          </a:p>
          <a:p>
            <a:pPr algn="just"/>
            <a:r>
              <a:rPr lang="en-US" dirty="0" smtClean="0"/>
              <a:t>The data we worked with come from jobpaw509.com. This is a website where you can find job offers and also promote your institution such as school, university, technical training and so on. On the website the data we had to scrapped looked like this:</a:t>
            </a:r>
            <a:endParaRPr lang="en-US" dirty="0"/>
          </a:p>
        </p:txBody>
      </p:sp>
    </p:spTree>
    <p:extLst>
      <p:ext uri="{BB962C8B-B14F-4D97-AF65-F5344CB8AC3E}">
        <p14:creationId xmlns:p14="http://schemas.microsoft.com/office/powerpoint/2010/main" val="2828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3700" y="379354"/>
            <a:ext cx="9633791" cy="6047236"/>
          </a:xfrm>
          <a:prstGeom prst="rect">
            <a:avLst/>
          </a:prstGeom>
        </p:spPr>
      </p:pic>
    </p:spTree>
    <p:extLst>
      <p:ext uri="{BB962C8B-B14F-4D97-AF65-F5344CB8AC3E}">
        <p14:creationId xmlns:p14="http://schemas.microsoft.com/office/powerpoint/2010/main" val="316031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3893" y="831271"/>
            <a:ext cx="8769927" cy="646331"/>
          </a:xfrm>
          <a:prstGeom prst="rect">
            <a:avLst/>
          </a:prstGeom>
          <a:noFill/>
        </p:spPr>
        <p:txBody>
          <a:bodyPr wrap="square" rtlCol="0">
            <a:spAutoFit/>
          </a:bodyPr>
          <a:lstStyle/>
          <a:p>
            <a:r>
              <a:rPr lang="en-US" dirty="0" smtClean="0"/>
              <a:t>After cleaning the data, remove the null values and add new features, we obtained our final data frame. </a:t>
            </a:r>
            <a:endParaRPr lang="en-US" dirty="0"/>
          </a:p>
        </p:txBody>
      </p:sp>
      <p:pic>
        <p:nvPicPr>
          <p:cNvPr id="3" name="Picture 2"/>
          <p:cNvPicPr>
            <a:picLocks noChangeAspect="1"/>
          </p:cNvPicPr>
          <p:nvPr/>
        </p:nvPicPr>
        <p:blipFill>
          <a:blip r:embed="rId2"/>
          <a:stretch>
            <a:fillRect/>
          </a:stretch>
        </p:blipFill>
        <p:spPr>
          <a:xfrm>
            <a:off x="957044" y="1846344"/>
            <a:ext cx="10446010" cy="3861728"/>
          </a:xfrm>
          <a:prstGeom prst="rect">
            <a:avLst/>
          </a:prstGeom>
        </p:spPr>
      </p:pic>
    </p:spTree>
    <p:extLst>
      <p:ext uri="{BB962C8B-B14F-4D97-AF65-F5344CB8AC3E}">
        <p14:creationId xmlns:p14="http://schemas.microsoft.com/office/powerpoint/2010/main" val="118139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870" y="747382"/>
            <a:ext cx="10646019" cy="5307056"/>
          </a:xfrm>
          <a:prstGeom prst="rect">
            <a:avLst/>
          </a:prstGeom>
        </p:spPr>
      </p:pic>
      <p:sp>
        <p:nvSpPr>
          <p:cNvPr id="3" name="TextBox 2"/>
          <p:cNvSpPr txBox="1"/>
          <p:nvPr/>
        </p:nvSpPr>
        <p:spPr>
          <a:xfrm>
            <a:off x="720436" y="360218"/>
            <a:ext cx="2078182" cy="369332"/>
          </a:xfrm>
          <a:prstGeom prst="rect">
            <a:avLst/>
          </a:prstGeom>
          <a:noFill/>
        </p:spPr>
        <p:txBody>
          <a:bodyPr wrap="square" rtlCol="0">
            <a:spAutoFit/>
          </a:bodyPr>
          <a:lstStyle/>
          <a:p>
            <a:r>
              <a:rPr lang="en-US" dirty="0" smtClean="0"/>
              <a:t>Fig 1</a:t>
            </a:r>
            <a:endParaRPr lang="en-US" dirty="0"/>
          </a:p>
        </p:txBody>
      </p:sp>
    </p:spTree>
    <p:extLst>
      <p:ext uri="{BB962C8B-B14F-4D97-AF65-F5344CB8AC3E}">
        <p14:creationId xmlns:p14="http://schemas.microsoft.com/office/powerpoint/2010/main" val="424022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4727" y="748146"/>
            <a:ext cx="9684327" cy="5909310"/>
          </a:xfrm>
          <a:prstGeom prst="rect">
            <a:avLst/>
          </a:prstGeom>
          <a:noFill/>
        </p:spPr>
        <p:txBody>
          <a:bodyPr wrap="square" rtlCol="0">
            <a:spAutoFit/>
          </a:bodyPr>
          <a:lstStyle/>
          <a:p>
            <a:pPr algn="just"/>
            <a:endParaRPr lang="en-US" dirty="0" smtClean="0"/>
          </a:p>
          <a:p>
            <a:pPr algn="just"/>
            <a:endParaRPr lang="en-US" dirty="0"/>
          </a:p>
          <a:p>
            <a:pPr algn="just"/>
            <a:r>
              <a:rPr lang="en-US" dirty="0" smtClean="0"/>
              <a:t>The chart above shows the fields from the most repeated one to the less repeated. The top 5 most repeated fields are:</a:t>
            </a:r>
          </a:p>
          <a:p>
            <a:pPr algn="just"/>
            <a:endParaRPr lang="en-US" dirty="0" smtClean="0"/>
          </a:p>
          <a:p>
            <a:pPr marL="285750" indent="-285750" algn="just">
              <a:buFont typeface="Arial" panose="020B0604020202020204" pitchFamily="34" charset="0"/>
              <a:buChar char="•"/>
            </a:pPr>
            <a:r>
              <a:rPr lang="fr-FR" dirty="0"/>
              <a:t>Management/Gestion, Finance, Comptabilité et </a:t>
            </a:r>
            <a:r>
              <a:rPr lang="fr-FR" dirty="0" smtClean="0"/>
              <a:t>Commerce : 188</a:t>
            </a:r>
          </a:p>
          <a:p>
            <a:pPr marL="285750" indent="-285750" algn="just">
              <a:buFont typeface="Arial" panose="020B0604020202020204" pitchFamily="34" charset="0"/>
              <a:buChar char="•"/>
            </a:pPr>
            <a:r>
              <a:rPr lang="fr-FR" dirty="0"/>
              <a:t>Métiers du bâtiment et </a:t>
            </a:r>
            <a:r>
              <a:rPr lang="fr-FR" dirty="0" smtClean="0"/>
              <a:t>autres: 180</a:t>
            </a:r>
          </a:p>
          <a:p>
            <a:pPr marL="285750" indent="-285750" algn="just">
              <a:buFont typeface="Arial" panose="020B0604020202020204" pitchFamily="34" charset="0"/>
              <a:buChar char="•"/>
            </a:pPr>
            <a:r>
              <a:rPr lang="fr-FR" dirty="0" smtClean="0"/>
              <a:t>Sciences Informatiques: 126</a:t>
            </a:r>
          </a:p>
          <a:p>
            <a:pPr marL="285750" indent="-285750" algn="just">
              <a:buFont typeface="Arial" panose="020B0604020202020204" pitchFamily="34" charset="0"/>
              <a:buChar char="•"/>
            </a:pPr>
            <a:r>
              <a:rPr lang="en-US" dirty="0" smtClean="0">
                <a:effectLst/>
              </a:rPr>
              <a:t>Santé et Professions médicales: 105</a:t>
            </a:r>
          </a:p>
          <a:p>
            <a:pPr marL="285750" indent="-285750" algn="just">
              <a:buFont typeface="Arial" panose="020B0604020202020204" pitchFamily="34" charset="0"/>
              <a:buChar char="•"/>
            </a:pPr>
            <a:r>
              <a:rPr lang="fr-FR" dirty="0" smtClean="0">
                <a:effectLst/>
              </a:rPr>
              <a:t>Arts, Culture, Design et mode: 93</a:t>
            </a:r>
          </a:p>
          <a:p>
            <a:pPr marL="285750" indent="-285750" algn="just">
              <a:buFont typeface="Arial" panose="020B0604020202020204" pitchFamily="34" charset="0"/>
              <a:buChar char="•"/>
            </a:pPr>
            <a:r>
              <a:rPr lang="en-US" dirty="0" smtClean="0">
                <a:effectLst/>
              </a:rPr>
              <a:t>Tourisme, Hôtellerie et Restauration: 85</a:t>
            </a:r>
          </a:p>
          <a:p>
            <a:pPr marL="285750" indent="-285750" algn="just">
              <a:buFont typeface="Arial" panose="020B0604020202020204" pitchFamily="34" charset="0"/>
              <a:buChar char="•"/>
            </a:pPr>
            <a:r>
              <a:rPr lang="en-US" dirty="0" smtClean="0">
                <a:effectLst/>
              </a:rPr>
              <a:t>Secrétariat: 62</a:t>
            </a:r>
          </a:p>
          <a:p>
            <a:pPr marL="285750" indent="-285750" algn="just">
              <a:buFont typeface="Arial" panose="020B0604020202020204" pitchFamily="34" charset="0"/>
              <a:buChar char="•"/>
            </a:pPr>
            <a:r>
              <a:rPr lang="en-US" dirty="0" smtClean="0">
                <a:effectLst/>
              </a:rPr>
              <a:t>Mécanique: 49</a:t>
            </a:r>
          </a:p>
          <a:p>
            <a:pPr marL="285750" indent="-285750" algn="just">
              <a:buFont typeface="Arial" panose="020B0604020202020204" pitchFamily="34" charset="0"/>
              <a:buChar char="•"/>
            </a:pPr>
            <a:r>
              <a:rPr lang="en-US" dirty="0" smtClean="0">
                <a:effectLst/>
              </a:rPr>
              <a:t>Sciences de l’Ingénieur: 45</a:t>
            </a:r>
          </a:p>
          <a:p>
            <a:pPr marL="285750" indent="-285750" algn="just">
              <a:buFont typeface="Arial" panose="020B0604020202020204" pitchFamily="34" charset="0"/>
              <a:buChar char="•"/>
            </a:pPr>
            <a:r>
              <a:rPr lang="en-US" dirty="0" smtClean="0">
                <a:effectLst/>
              </a:rPr>
              <a:t>Sciences de l’Education: 45</a:t>
            </a:r>
          </a:p>
          <a:p>
            <a:endParaRPr lang="en-US" dirty="0" smtClean="0">
              <a:effectLst/>
            </a:endParaRPr>
          </a:p>
          <a:p>
            <a:endParaRPr lang="en-US" dirty="0" smtClean="0">
              <a:effectLst/>
            </a:endParaRPr>
          </a:p>
          <a:p>
            <a:endParaRPr lang="en-US" dirty="0" smtClean="0">
              <a:effectLst/>
            </a:endParaRPr>
          </a:p>
          <a:p>
            <a:endParaRPr lang="fr-FR" dirty="0" smtClean="0"/>
          </a:p>
          <a:p>
            <a:endParaRPr lang="fr-FR" dirty="0" smtClean="0"/>
          </a:p>
          <a:p>
            <a:endParaRPr lang="en-US" dirty="0"/>
          </a:p>
        </p:txBody>
      </p:sp>
    </p:spTree>
    <p:extLst>
      <p:ext uri="{BB962C8B-B14F-4D97-AF65-F5344CB8AC3E}">
        <p14:creationId xmlns:p14="http://schemas.microsoft.com/office/powerpoint/2010/main" val="33010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5864" y="568555"/>
            <a:ext cx="10519332" cy="5804536"/>
          </a:xfrm>
          <a:prstGeom prst="rect">
            <a:avLst/>
          </a:prstGeom>
        </p:spPr>
      </p:pic>
      <p:sp>
        <p:nvSpPr>
          <p:cNvPr id="3" name="TextBox 2"/>
          <p:cNvSpPr txBox="1"/>
          <p:nvPr/>
        </p:nvSpPr>
        <p:spPr>
          <a:xfrm>
            <a:off x="484909" y="387927"/>
            <a:ext cx="1191491" cy="369332"/>
          </a:xfrm>
          <a:prstGeom prst="rect">
            <a:avLst/>
          </a:prstGeom>
          <a:noFill/>
        </p:spPr>
        <p:txBody>
          <a:bodyPr wrap="square" rtlCol="0">
            <a:spAutoFit/>
          </a:bodyPr>
          <a:lstStyle/>
          <a:p>
            <a:r>
              <a:rPr lang="en-US" dirty="0" smtClean="0"/>
              <a:t>Fig 2</a:t>
            </a:r>
            <a:endParaRPr lang="en-US" dirty="0"/>
          </a:p>
        </p:txBody>
      </p:sp>
    </p:spTree>
    <p:extLst>
      <p:ext uri="{BB962C8B-B14F-4D97-AF65-F5344CB8AC3E}">
        <p14:creationId xmlns:p14="http://schemas.microsoft.com/office/powerpoint/2010/main" val="10009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8473" y="1136073"/>
            <a:ext cx="9324109" cy="646331"/>
          </a:xfrm>
          <a:prstGeom prst="rect">
            <a:avLst/>
          </a:prstGeom>
          <a:noFill/>
        </p:spPr>
        <p:txBody>
          <a:bodyPr wrap="square" rtlCol="0">
            <a:spAutoFit/>
          </a:bodyPr>
          <a:lstStyle/>
          <a:p>
            <a:r>
              <a:rPr lang="en-US" dirty="0" smtClean="0"/>
              <a:t>The chart above (fig 2) shows the 20 most repeated specialities . The top 5 most repeated fields 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1136810"/>
              </p:ext>
            </p:extLst>
          </p:nvPr>
        </p:nvGraphicFramePr>
        <p:xfrm>
          <a:off x="692727" y="2089367"/>
          <a:ext cx="10515600" cy="1828800"/>
        </p:xfrm>
        <a:graphic>
          <a:graphicData uri="http://schemas.openxmlformats.org/drawingml/2006/table">
            <a:tbl>
              <a:tblPr/>
              <a:tblGrid>
                <a:gridCol w="3505200">
                  <a:extLst>
                    <a:ext uri="{9D8B030D-6E8A-4147-A177-3AD203B41FA5}">
                      <a16:colId xmlns:a16="http://schemas.microsoft.com/office/drawing/2014/main" val="1870067779"/>
                    </a:ext>
                  </a:extLst>
                </a:gridCol>
                <a:gridCol w="3505200">
                  <a:extLst>
                    <a:ext uri="{9D8B030D-6E8A-4147-A177-3AD203B41FA5}">
                      <a16:colId xmlns:a16="http://schemas.microsoft.com/office/drawing/2014/main" val="689695625"/>
                    </a:ext>
                  </a:extLst>
                </a:gridCol>
                <a:gridCol w="3505200">
                  <a:extLst>
                    <a:ext uri="{9D8B030D-6E8A-4147-A177-3AD203B41FA5}">
                      <a16:colId xmlns:a16="http://schemas.microsoft.com/office/drawing/2014/main" val="2850868838"/>
                    </a:ext>
                  </a:extLst>
                </a:gridCol>
              </a:tblGrid>
              <a:tr h="0">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Comptabilité</a:t>
                      </a:r>
                    </a:p>
                  </a:txBody>
                  <a:tcPr anchor="ctr">
                    <a:lnL>
                      <a:noFill/>
                    </a:lnL>
                    <a:lnR>
                      <a:noFill/>
                    </a:lnR>
                    <a:lnT>
                      <a:noFill/>
                    </a:lnT>
                    <a:lnB>
                      <a:noFill/>
                    </a:lnB>
                    <a:solidFill>
                      <a:srgbClr val="F5F5F5"/>
                    </a:solidFill>
                  </a:tcPr>
                </a:tc>
                <a:tc>
                  <a:txBody>
                    <a:bodyPr/>
                    <a:lstStyle/>
                    <a:p>
                      <a:pPr algn="r" fontAlgn="ctr"/>
                      <a:r>
                        <a:rPr lang="en-US">
                          <a:effectLst/>
                        </a:rPr>
                        <a:t>76</a:t>
                      </a:r>
                    </a:p>
                  </a:txBody>
                  <a:tcPr anchor="ctr">
                    <a:lnL>
                      <a:noFill/>
                    </a:lnL>
                    <a:lnR>
                      <a:noFill/>
                    </a:lnR>
                    <a:lnT>
                      <a:noFill/>
                    </a:lnT>
                    <a:lnB>
                      <a:noFill/>
                    </a:lnB>
                    <a:solidFill>
                      <a:srgbClr val="F5F5F5"/>
                    </a:solidFill>
                  </a:tcPr>
                </a:tc>
                <a:extLst>
                  <a:ext uri="{0D108BD9-81ED-4DB2-BD59-A6C34878D82A}">
                    <a16:rowId xmlns:a16="http://schemas.microsoft.com/office/drawing/2014/main" val="1887179813"/>
                  </a:ext>
                </a:extLst>
              </a:tr>
              <a:tr h="0">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Sciences Infirmières</a:t>
                      </a:r>
                    </a:p>
                  </a:txBody>
                  <a:tcPr anchor="ctr">
                    <a:lnL>
                      <a:noFill/>
                    </a:lnL>
                    <a:lnR>
                      <a:noFill/>
                    </a:lnR>
                    <a:lnT>
                      <a:noFill/>
                    </a:lnT>
                    <a:lnB>
                      <a:noFill/>
                    </a:lnB>
                    <a:solidFill>
                      <a:srgbClr val="FFFFFF"/>
                    </a:solidFill>
                  </a:tcPr>
                </a:tc>
                <a:tc>
                  <a:txBody>
                    <a:bodyPr/>
                    <a:lstStyle/>
                    <a:p>
                      <a:pPr algn="r" fontAlgn="ctr"/>
                      <a:r>
                        <a:rPr lang="en-US">
                          <a:effectLst/>
                        </a:rPr>
                        <a:t>62</a:t>
                      </a:r>
                    </a:p>
                  </a:txBody>
                  <a:tcPr anchor="ctr">
                    <a:lnL>
                      <a:noFill/>
                    </a:lnL>
                    <a:lnR>
                      <a:noFill/>
                    </a:lnR>
                    <a:lnT>
                      <a:noFill/>
                    </a:lnT>
                    <a:lnB>
                      <a:noFill/>
                    </a:lnB>
                    <a:solidFill>
                      <a:srgbClr val="FFFFFF"/>
                    </a:solidFill>
                  </a:tcPr>
                </a:tc>
                <a:extLst>
                  <a:ext uri="{0D108BD9-81ED-4DB2-BD59-A6C34878D82A}">
                    <a16:rowId xmlns:a16="http://schemas.microsoft.com/office/drawing/2014/main" val="2792155255"/>
                  </a:ext>
                </a:extLst>
              </a:tr>
              <a:tr h="0">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Technique Informatique</a:t>
                      </a:r>
                    </a:p>
                  </a:txBody>
                  <a:tcPr anchor="ctr">
                    <a:lnL>
                      <a:noFill/>
                    </a:lnL>
                    <a:lnR>
                      <a:noFill/>
                    </a:lnR>
                    <a:lnT>
                      <a:noFill/>
                    </a:lnT>
                    <a:lnB>
                      <a:noFill/>
                    </a:lnB>
                    <a:solidFill>
                      <a:srgbClr val="F5F5F5"/>
                    </a:solidFill>
                  </a:tcPr>
                </a:tc>
                <a:tc>
                  <a:txBody>
                    <a:bodyPr/>
                    <a:lstStyle/>
                    <a:p>
                      <a:pPr algn="r" fontAlgn="ctr"/>
                      <a:r>
                        <a:rPr lang="en-US">
                          <a:effectLst/>
                        </a:rPr>
                        <a:t>62</a:t>
                      </a:r>
                    </a:p>
                  </a:txBody>
                  <a:tcPr anchor="ctr">
                    <a:lnL>
                      <a:noFill/>
                    </a:lnL>
                    <a:lnR>
                      <a:noFill/>
                    </a:lnR>
                    <a:lnT>
                      <a:noFill/>
                    </a:lnT>
                    <a:lnB>
                      <a:noFill/>
                    </a:lnB>
                    <a:solidFill>
                      <a:srgbClr val="F5F5F5"/>
                    </a:solidFill>
                  </a:tcPr>
                </a:tc>
                <a:extLst>
                  <a:ext uri="{0D108BD9-81ED-4DB2-BD59-A6C34878D82A}">
                    <a16:rowId xmlns:a16="http://schemas.microsoft.com/office/drawing/2014/main" val="3453479974"/>
                  </a:ext>
                </a:extLst>
              </a:tr>
              <a:tr h="0">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Management/Gestion</a:t>
                      </a:r>
                    </a:p>
                  </a:txBody>
                  <a:tcPr anchor="ctr">
                    <a:lnL>
                      <a:noFill/>
                    </a:lnL>
                    <a:lnR>
                      <a:noFill/>
                    </a:lnR>
                    <a:lnT>
                      <a:noFill/>
                    </a:lnT>
                    <a:lnB>
                      <a:noFill/>
                    </a:lnB>
                    <a:solidFill>
                      <a:srgbClr val="FFFFFF"/>
                    </a:solidFill>
                  </a:tcPr>
                </a:tc>
                <a:tc>
                  <a:txBody>
                    <a:bodyPr/>
                    <a:lstStyle/>
                    <a:p>
                      <a:pPr algn="r" fontAlgn="ctr"/>
                      <a:r>
                        <a:rPr lang="en-US">
                          <a:effectLst/>
                        </a:rPr>
                        <a:t>59</a:t>
                      </a:r>
                    </a:p>
                  </a:txBody>
                  <a:tcPr anchor="ctr">
                    <a:lnL>
                      <a:noFill/>
                    </a:lnL>
                    <a:lnR>
                      <a:noFill/>
                    </a:lnR>
                    <a:lnT>
                      <a:noFill/>
                    </a:lnT>
                    <a:lnB>
                      <a:noFill/>
                    </a:lnB>
                    <a:solidFill>
                      <a:srgbClr val="FFFFFF"/>
                    </a:solidFill>
                  </a:tcPr>
                </a:tc>
                <a:extLst>
                  <a:ext uri="{0D108BD9-81ED-4DB2-BD59-A6C34878D82A}">
                    <a16:rowId xmlns:a16="http://schemas.microsoft.com/office/drawing/2014/main" val="3305139593"/>
                  </a:ext>
                </a:extLst>
              </a:tr>
              <a:tr h="0">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a:effectLst/>
                        </a:rPr>
                        <a:t>Secrétariat</a:t>
                      </a:r>
                    </a:p>
                  </a:txBody>
                  <a:tcPr anchor="ctr">
                    <a:lnL>
                      <a:noFill/>
                    </a:lnL>
                    <a:lnR>
                      <a:noFill/>
                    </a:lnR>
                    <a:lnT>
                      <a:noFill/>
                    </a:lnT>
                    <a:lnB>
                      <a:noFill/>
                    </a:lnB>
                    <a:solidFill>
                      <a:srgbClr val="F5F5F5"/>
                    </a:solidFill>
                  </a:tcPr>
                </a:tc>
                <a:tc>
                  <a:txBody>
                    <a:bodyPr/>
                    <a:lstStyle/>
                    <a:p>
                      <a:pPr algn="r" fontAlgn="ctr"/>
                      <a:r>
                        <a:rPr lang="en-US" dirty="0">
                          <a:effectLst/>
                        </a:rPr>
                        <a:t>49</a:t>
                      </a:r>
                    </a:p>
                  </a:txBody>
                  <a:tcPr anchor="ctr">
                    <a:lnL>
                      <a:noFill/>
                    </a:lnL>
                    <a:lnR>
                      <a:noFill/>
                    </a:lnR>
                    <a:lnT>
                      <a:noFill/>
                    </a:lnT>
                    <a:lnB>
                      <a:noFill/>
                    </a:lnB>
                    <a:solidFill>
                      <a:srgbClr val="F5F5F5"/>
                    </a:solidFill>
                  </a:tcPr>
                </a:tc>
                <a:extLst>
                  <a:ext uri="{0D108BD9-81ED-4DB2-BD59-A6C34878D82A}">
                    <a16:rowId xmlns:a16="http://schemas.microsoft.com/office/drawing/2014/main" val="787115367"/>
                  </a:ext>
                </a:extLst>
              </a:tr>
            </a:tbl>
          </a:graphicData>
        </a:graphic>
      </p:graphicFrame>
    </p:spTree>
    <p:extLst>
      <p:ext uri="{BB962C8B-B14F-4D97-AF65-F5344CB8AC3E}">
        <p14:creationId xmlns:p14="http://schemas.microsoft.com/office/powerpoint/2010/main" val="425865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0612" y="429491"/>
            <a:ext cx="7405279" cy="4259387"/>
          </a:xfrm>
          <a:prstGeom prst="rect">
            <a:avLst/>
          </a:prstGeom>
        </p:spPr>
      </p:pic>
      <p:sp>
        <p:nvSpPr>
          <p:cNvPr id="3" name="TextBox 2"/>
          <p:cNvSpPr txBox="1"/>
          <p:nvPr/>
        </p:nvSpPr>
        <p:spPr>
          <a:xfrm>
            <a:off x="748146" y="242152"/>
            <a:ext cx="1149927" cy="374677"/>
          </a:xfrm>
          <a:prstGeom prst="rect">
            <a:avLst/>
          </a:prstGeom>
          <a:noFill/>
        </p:spPr>
        <p:txBody>
          <a:bodyPr wrap="square" rtlCol="0">
            <a:spAutoFit/>
          </a:bodyPr>
          <a:lstStyle/>
          <a:p>
            <a:r>
              <a:rPr lang="en-US" dirty="0" smtClean="0"/>
              <a:t>Fig 3</a:t>
            </a:r>
            <a:endParaRPr lang="en-US" dirty="0"/>
          </a:p>
        </p:txBody>
      </p:sp>
      <p:sp>
        <p:nvSpPr>
          <p:cNvPr id="4" name="TextBox 3"/>
          <p:cNvSpPr txBox="1"/>
          <p:nvPr/>
        </p:nvSpPr>
        <p:spPr>
          <a:xfrm>
            <a:off x="484909" y="5320145"/>
            <a:ext cx="10584873" cy="646331"/>
          </a:xfrm>
          <a:prstGeom prst="rect">
            <a:avLst/>
          </a:prstGeom>
          <a:noFill/>
        </p:spPr>
        <p:txBody>
          <a:bodyPr wrap="square" rtlCol="0">
            <a:spAutoFit/>
          </a:bodyPr>
          <a:lstStyle/>
          <a:p>
            <a:r>
              <a:rPr lang="en-US" dirty="0" smtClean="0"/>
              <a:t>Fig 3 is a visualization of the type of diplomas, with a number of 506, technique is most repeated type of diploma, followed by license: 326, Diploma: 240, certificate: 136 and Master I: 13. </a:t>
            </a:r>
            <a:endParaRPr lang="en-US" dirty="0"/>
          </a:p>
        </p:txBody>
      </p:sp>
    </p:spTree>
    <p:extLst>
      <p:ext uri="{BB962C8B-B14F-4D97-AF65-F5344CB8AC3E}">
        <p14:creationId xmlns:p14="http://schemas.microsoft.com/office/powerpoint/2010/main" val="91274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399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19</cp:revision>
  <dcterms:created xsi:type="dcterms:W3CDTF">2020-08-12T11:45:14Z</dcterms:created>
  <dcterms:modified xsi:type="dcterms:W3CDTF">2020-08-13T05:52:25Z</dcterms:modified>
</cp:coreProperties>
</file>