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76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3" r:id="rId4"/>
    <p:sldId id="264" r:id="rId5"/>
    <p:sldId id="269" r:id="rId6"/>
    <p:sldId id="268" r:id="rId7"/>
    <p:sldId id="265" r:id="rId8"/>
    <p:sldId id="266" r:id="rId9"/>
    <p:sldId id="262" r:id="rId10"/>
    <p:sldId id="257" r:id="rId11"/>
    <p:sldId id="258" r:id="rId12"/>
    <p:sldId id="259" r:id="rId13"/>
    <p:sldId id="260" r:id="rId14"/>
    <p:sldId id="261" r:id="rId15"/>
  </p:sldIdLst>
  <p:sldSz cx="9144000" cy="5143500" type="screen16x9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-Pseudonym 5387404900192066" initials="T5" lastIdx="1" clrIdx="0">
    <p:extLst>
      <p:ext uri="{19B8F6BF-5375-455C-9EA6-DF929625EA0E}">
        <p15:presenceInfo xmlns:p15="http://schemas.microsoft.com/office/powerpoint/2012/main" userId="TU-Pseudonym 538740490019206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CFB5"/>
    <a:srgbClr val="304269"/>
    <a:srgbClr val="233254"/>
    <a:srgbClr val="5E6C8B"/>
    <a:srgbClr val="31C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7"/>
    <p:restoredTop sz="77791" autoAdjust="0"/>
  </p:normalViewPr>
  <p:slideViewPr>
    <p:cSldViewPr snapToObjects="1">
      <p:cViewPr>
        <p:scale>
          <a:sx n="125" d="100"/>
          <a:sy n="125" d="100"/>
        </p:scale>
        <p:origin x="1320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026D177-6EC4-4A5F-B454-CC3672989003}" type="datetime1">
              <a:rPr lang="de-DE" altLang="de-DE"/>
              <a:pPr/>
              <a:t>22.06.2021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945A36E-C04C-43B9-B234-A84DA9EE2C67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B092A7-612C-4D77-A4EF-24EB3A05067A}" type="datetime1">
              <a:rPr lang="de-DE" altLang="de-DE"/>
              <a:pPr/>
              <a:t>22.06.2021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alt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CE2DD0-FDF2-40BA-8116-279D47F01C0B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ＭＳ Ｐゴシック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1438be9a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1438be9a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Goal + Relevance</a:t>
            </a:r>
            <a:endParaRPr sz="10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Urban Hydrology + Blue-Green Infrastructure - A glance (10/15 min) + Qs</a:t>
            </a:r>
            <a:endParaRPr sz="10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EPA SWMM - Fundamentals (10)</a:t>
            </a:r>
            <a:endParaRPr sz="10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 study - </a:t>
            </a:r>
            <a:r>
              <a:rPr lang="en-GB" sz="1000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Bellinge</a:t>
            </a:r>
            <a:r>
              <a:rPr lang="en-GB" sz="1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Implementing Blue-Green Infra in EPA SWMM</a:t>
            </a:r>
            <a:endParaRPr sz="10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(30 plus 10 min break in the middle) + Qs</a:t>
            </a:r>
            <a:endParaRPr sz="10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Simulation + Group discussion (30 in groups +10 min conclusions)</a:t>
            </a:r>
            <a:endParaRPr sz="10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Introducing potential assignment for final report (10 mins)</a:t>
            </a:r>
            <a:endParaRPr sz="1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7a20a5e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7a20a5e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Goal + Relevance</a:t>
            </a: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Urban Hydrology + Blue-Green Infrastructure - A glance (10/15 min) + Qs</a:t>
            </a: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EPA SWMM - Fundamentals (10)</a:t>
            </a: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 study - Bellinge, Implementing Blue-Green Infra in EPA SWMM</a:t>
            </a: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(30 plus 10 min break in the middle) + Qs</a:t>
            </a: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Simulation + Group discussion (30 in groups +10 min conclusions)</a:t>
            </a: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Introducing potential assignment for final report (10 mins)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2DD0-FDF2-40BA-8116-279D47F01C0B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71501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2DD0-FDF2-40BA-8116-279D47F01C0B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902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7a20a5e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7a20a5e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Goal + Relevance</a:t>
            </a: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Urban Hydrology + Blue-Green Infrastructure - A glance (10/15 min) + Qs</a:t>
            </a: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EPA SWMM - Fundamentals (10)</a:t>
            </a: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 study - Bellinge, Implementing Blue-Green Infra in EPA SWMM</a:t>
            </a: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(30 plus 10 min break in the middle) + Qs</a:t>
            </a: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Simulation + Group discussion (30 in groups +10 min conclusions)</a:t>
            </a: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Introducing potential assignment for final report (10 mins)</a:t>
            </a: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97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7a20a5e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7a20a5e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Goal + Relevance</a:t>
            </a: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Urban Hydrology + Blue-Green Infrastructure - A glance (10/15 min) + Qs</a:t>
            </a: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EPA SWMM - Fundamentals (10)</a:t>
            </a: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 study - Bellinge, Implementing Blue-Green Infra in EPA SWMM</a:t>
            </a: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(30 plus 10 min break in the middle) + Qs</a:t>
            </a: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Simulation + Group discussion (30 in groups +10 min conclusions)</a:t>
            </a: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Introducing potential assignment for final report (10 mins)</a:t>
            </a: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25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2489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4705350"/>
            <a:ext cx="5461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Gerade Verbindung 6"/>
          <p:cNvCxnSpPr/>
          <p:nvPr userDrawn="1"/>
        </p:nvCxnSpPr>
        <p:spPr>
          <a:xfrm rot="10800000">
            <a:off x="274638" y="4552950"/>
            <a:ext cx="8640762" cy="158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platzhalter 15"/>
          <p:cNvSpPr>
            <a:spLocks noGrp="1"/>
          </p:cNvSpPr>
          <p:nvPr>
            <p:ph type="body" sz="quarter" idx="15"/>
          </p:nvPr>
        </p:nvSpPr>
        <p:spPr>
          <a:xfrm>
            <a:off x="274638" y="1200150"/>
            <a:ext cx="8640762" cy="2895600"/>
          </a:xfrm>
        </p:spPr>
        <p:txBody>
          <a:bodyPr numCol="2" spcCol="1800000"/>
          <a:lstStyle>
            <a:lvl1pPr>
              <a:lnSpc>
                <a:spcPts val="1800"/>
              </a:lnSpc>
              <a:buNone/>
              <a:defRPr sz="1800"/>
            </a:lvl1pPr>
            <a:lvl2pPr>
              <a:lnSpc>
                <a:spcPts val="1500"/>
              </a:lnSpc>
              <a:buNone/>
              <a:defRPr sz="1400"/>
            </a:lvl2pPr>
            <a:lvl3pPr>
              <a:lnSpc>
                <a:spcPts val="1500"/>
              </a:lnSpc>
              <a:buNone/>
              <a:defRPr sz="1400"/>
            </a:lvl3pPr>
            <a:lvl4pPr>
              <a:lnSpc>
                <a:spcPts val="1500"/>
              </a:lnSpc>
              <a:buNone/>
              <a:defRPr sz="1400"/>
            </a:lvl4pPr>
            <a:lvl5pPr>
              <a:lnSpc>
                <a:spcPts val="1500"/>
              </a:lnSpc>
              <a:buNone/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5325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4705350"/>
            <a:ext cx="5461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Gerade Verbindung 6"/>
          <p:cNvCxnSpPr/>
          <p:nvPr userDrawn="1"/>
        </p:nvCxnSpPr>
        <p:spPr>
          <a:xfrm rot="10800000">
            <a:off x="274638" y="4552950"/>
            <a:ext cx="8640762" cy="158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279900" y="590550"/>
            <a:ext cx="4864100" cy="3505199"/>
          </a:xfrm>
        </p:spPr>
        <p:txBody>
          <a:bodyPr rtlCol="0"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5"/>
          </p:nvPr>
        </p:nvSpPr>
        <p:spPr>
          <a:xfrm>
            <a:off x="274638" y="590550"/>
            <a:ext cx="3763962" cy="3505200"/>
          </a:xfrm>
        </p:spPr>
        <p:txBody>
          <a:bodyPr spcCol="1800000"/>
          <a:lstStyle>
            <a:lvl1pPr>
              <a:lnSpc>
                <a:spcPts val="1800"/>
              </a:lnSpc>
              <a:buNone/>
              <a:defRPr sz="1800"/>
            </a:lvl1pPr>
            <a:lvl2pPr>
              <a:lnSpc>
                <a:spcPts val="1500"/>
              </a:lnSpc>
              <a:buNone/>
              <a:defRPr sz="1400"/>
            </a:lvl2pPr>
            <a:lvl3pPr>
              <a:lnSpc>
                <a:spcPts val="1500"/>
              </a:lnSpc>
              <a:buNone/>
              <a:defRPr sz="1400"/>
            </a:lvl3pPr>
            <a:lvl4pPr>
              <a:lnSpc>
                <a:spcPts val="1500"/>
              </a:lnSpc>
              <a:buNone/>
              <a:defRPr sz="1400"/>
            </a:lvl4pPr>
            <a:lvl5pPr>
              <a:lnSpc>
                <a:spcPts val="1500"/>
              </a:lnSpc>
              <a:buNone/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7360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3" descr="Bildschirmfoto 2020-06-17 um 17.21.5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1466850"/>
            <a:ext cx="5511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 4" descr="ide3a_trenne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6425"/>
            <a:ext cx="574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124200" y="2114550"/>
            <a:ext cx="4572000" cy="1752600"/>
          </a:xfrm>
        </p:spPr>
        <p:txBody>
          <a:bodyPr/>
          <a:lstStyle>
            <a:lvl1pPr marL="0">
              <a:lnSpc>
                <a:spcPts val="3300"/>
              </a:lnSpc>
              <a:spcBef>
                <a:spcPts val="0"/>
              </a:spcBef>
              <a:defRPr sz="3000" kern="1200" cap="none" spc="150" baseline="0">
                <a:solidFill>
                  <a:schemeClr val="bg1"/>
                </a:solidFill>
                <a:latin typeface="Roboto Condensed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7649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9525">
            <a:solidFill>
              <a:srgbClr val="21305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de-DE" altLang="de-DE" sz="180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1438"/>
            <a:ext cx="1371600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2133600" y="1885950"/>
            <a:ext cx="5181600" cy="1752600"/>
          </a:xfrm>
        </p:spPr>
        <p:txBody>
          <a:bodyPr/>
          <a:lstStyle>
            <a:lvl1pPr marL="0">
              <a:lnSpc>
                <a:spcPts val="3300"/>
              </a:lnSpc>
              <a:spcBef>
                <a:spcPts val="0"/>
              </a:spcBef>
              <a:defRPr sz="3000" kern="1200" cap="none" spc="150" baseline="0">
                <a:solidFill>
                  <a:schemeClr val="bg1"/>
                </a:solidFill>
                <a:latin typeface="Roboto Condensed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2133600" y="3867150"/>
            <a:ext cx="5181600" cy="381000"/>
          </a:xfrm>
        </p:spPr>
        <p:txBody>
          <a:bodyPr>
            <a:noAutofit/>
          </a:bodyPr>
          <a:lstStyle>
            <a:lvl1pPr>
              <a:defRPr sz="1200">
                <a:solidFill>
                  <a:schemeClr val="accent2"/>
                </a:solidFill>
                <a:latin typeface="Roboto Bold"/>
              </a:defRPr>
            </a:lvl1pPr>
            <a:lvl2pPr>
              <a:defRPr sz="1200">
                <a:solidFill>
                  <a:schemeClr val="accent3"/>
                </a:solidFill>
                <a:latin typeface="Montserrat Medium"/>
              </a:defRPr>
            </a:lvl2pPr>
            <a:lvl3pPr>
              <a:defRPr sz="1200">
                <a:solidFill>
                  <a:schemeClr val="accent3"/>
                </a:solidFill>
                <a:latin typeface="Montserrat Medium"/>
              </a:defRPr>
            </a:lvl3pPr>
            <a:lvl4pPr>
              <a:defRPr sz="1200">
                <a:solidFill>
                  <a:schemeClr val="accent3"/>
                </a:solidFill>
                <a:latin typeface="Montserrat Medium"/>
              </a:defRPr>
            </a:lvl4pPr>
            <a:lvl5pPr>
              <a:defRPr sz="1200">
                <a:solidFill>
                  <a:schemeClr val="accent3"/>
                </a:solidFill>
                <a:latin typeface="Montserrat Medium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7792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717550"/>
            <a:ext cx="19304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3206750"/>
            <a:ext cx="9804400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505200" y="3409950"/>
            <a:ext cx="2133600" cy="1295400"/>
          </a:xfrm>
        </p:spPr>
        <p:txBody>
          <a:bodyPr/>
          <a:lstStyle>
            <a:lvl1pPr algn="ctr">
              <a:buNone/>
              <a:defRPr sz="1800"/>
            </a:lvl1pPr>
            <a:lvl2pPr algn="ctr">
              <a:buNone/>
              <a:defRPr baseline="0"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490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3206750"/>
            <a:ext cx="9804400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9"/>
          <p:cNvSpPr txBox="1">
            <a:spLocks/>
          </p:cNvSpPr>
          <p:nvPr userDrawn="1"/>
        </p:nvSpPr>
        <p:spPr>
          <a:xfrm>
            <a:off x="274638" y="2266950"/>
            <a:ext cx="8640762" cy="457200"/>
          </a:xfrm>
          <a:prstGeom prst="rect">
            <a:avLst/>
          </a:prstGeom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de-DE" altLang="de-DE" sz="1800" dirty="0">
              <a:solidFill>
                <a:srgbClr val="304269"/>
              </a:solidFill>
              <a:latin typeface="Roboto Condensed" pitchFamily="1" charset="0"/>
            </a:endParaRPr>
          </a:p>
        </p:txBody>
      </p:sp>
      <p:pic>
        <p:nvPicPr>
          <p:cNvPr id="14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438150"/>
            <a:ext cx="12065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275400" y="1733549"/>
            <a:ext cx="8640000" cy="45720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500" baseline="0">
                <a:solidFill>
                  <a:srgbClr val="36CFB5"/>
                </a:solidFill>
                <a:latin typeface="Roboto Condensed"/>
              </a:defRPr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Presentation</a:t>
            </a:r>
            <a:r>
              <a:rPr lang="de-DE" dirty="0"/>
              <a:t> Title</a:t>
            </a:r>
            <a:br>
              <a:rPr lang="de-DE" dirty="0"/>
            </a:br>
            <a:br>
              <a:rPr lang="de-DE" sz="3600" dirty="0">
                <a:solidFill>
                  <a:srgbClr val="304269"/>
                </a:solidFill>
                <a:latin typeface="Roboto Condensed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145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erator">
  <p:cSld name="Seperato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 descr="Bildschirmfoto 2020-06-17 um 17.21.5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16100" y="1466850"/>
            <a:ext cx="55118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 descr="ide3a_trenn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606425"/>
            <a:ext cx="574675" cy="2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24200" y="2114550"/>
            <a:ext cx="4572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228600" algn="l">
              <a:lnSpc>
                <a:spcPct val="83333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342900" algn="l">
              <a:lnSpc>
                <a:spcPct val="83333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690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4638" y="590550"/>
            <a:ext cx="8640762" cy="4572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4638" y="1200150"/>
            <a:ext cx="8640762" cy="25146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274638" y="225425"/>
            <a:ext cx="2133600" cy="212725"/>
          </a:xfrm>
          <a:prstGeom prst="rect">
            <a:avLst/>
          </a:prstGeom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C33583B-1A96-444C-B5E9-6BB13AE0805B}" type="slidenum">
              <a:rPr lang="de-DE" altLang="de-DE" sz="700">
                <a:latin typeface="Roboto" panose="02000000000000000000" pitchFamily="2" charset="0"/>
              </a:rPr>
              <a:pPr eaLnBrk="1" hangingPunct="1"/>
              <a:t>‹#›</a:t>
            </a:fld>
            <a:endParaRPr lang="de-DE" altLang="de-DE" sz="700">
              <a:latin typeface="Roboto" panose="02000000000000000000" pitchFamily="2" charset="0"/>
            </a:endParaRPr>
          </a:p>
        </p:txBody>
      </p:sp>
      <p:pic>
        <p:nvPicPr>
          <p:cNvPr id="1029" name="Bild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-19050"/>
            <a:ext cx="38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</p:sldLayoutIdLst>
  <p:hf hdr="0" ftr="0" dt="0"/>
  <p:txStyles>
    <p:titleStyle>
      <a:lvl1pPr algn="l" defTabSz="457200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 kern="1200" spc="50">
          <a:solidFill>
            <a:schemeClr val="bg2"/>
          </a:solidFill>
          <a:latin typeface="Roboto Condensed"/>
          <a:ea typeface="ＭＳ Ｐゴシック" pitchFamily="1" charset="-128"/>
          <a:cs typeface="Montserrat "/>
        </a:defRPr>
      </a:lvl1pPr>
      <a:lvl2pPr algn="l" defTabSz="457200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Roboto Condensed" pitchFamily="1" charset="0"/>
          <a:ea typeface="ＭＳ Ｐゴシック" pitchFamily="1" charset="-128"/>
        </a:defRPr>
      </a:lvl2pPr>
      <a:lvl3pPr algn="l" defTabSz="457200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Roboto Condensed" pitchFamily="1" charset="0"/>
          <a:ea typeface="ＭＳ Ｐゴシック" pitchFamily="1" charset="-128"/>
        </a:defRPr>
      </a:lvl3pPr>
      <a:lvl4pPr algn="l" defTabSz="457200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Roboto Condensed" pitchFamily="1" charset="0"/>
          <a:ea typeface="ＭＳ Ｐゴシック" pitchFamily="1" charset="-128"/>
        </a:defRPr>
      </a:lvl4pPr>
      <a:lvl5pPr algn="l" defTabSz="457200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Roboto Condensed" pitchFamily="1" charset="0"/>
          <a:ea typeface="ＭＳ Ｐゴシック" pitchFamily="1" charset="-128"/>
        </a:defRPr>
      </a:lvl5pPr>
      <a:lvl6pPr marL="457200" algn="l" defTabSz="457200" rtl="0" fontAlgn="base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Roboto Condensed" pitchFamily="1" charset="0"/>
          <a:ea typeface="ＭＳ Ｐゴシック" pitchFamily="1" charset="-128"/>
        </a:defRPr>
      </a:lvl6pPr>
      <a:lvl7pPr marL="914400" algn="l" defTabSz="457200" rtl="0" fontAlgn="base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Roboto Condensed" pitchFamily="1" charset="0"/>
          <a:ea typeface="ＭＳ Ｐゴシック" pitchFamily="1" charset="-128"/>
        </a:defRPr>
      </a:lvl7pPr>
      <a:lvl8pPr marL="1371600" algn="l" defTabSz="457200" rtl="0" fontAlgn="base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Roboto Condensed" pitchFamily="1" charset="0"/>
          <a:ea typeface="ＭＳ Ｐゴシック" pitchFamily="1" charset="-128"/>
        </a:defRPr>
      </a:lvl8pPr>
      <a:lvl9pPr marL="1828800" algn="l" defTabSz="457200" rtl="0" fontAlgn="base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Roboto Condensed" pitchFamily="1" charset="0"/>
          <a:ea typeface="ＭＳ Ｐゴシック" pitchFamily="1" charset="-128"/>
        </a:defRPr>
      </a:lvl9pPr>
    </p:titleStyle>
    <p:bodyStyle>
      <a:lvl1pPr marL="342900" indent="-685800" algn="l" defTabSz="457200" rtl="0" eaLnBrk="0" fontAlgn="base" hangingPunct="0">
        <a:lnSpc>
          <a:spcPts val="19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3200" kern="1200" spc="30">
          <a:solidFill>
            <a:schemeClr val="accent2"/>
          </a:solidFill>
          <a:latin typeface="Roboto Condensed"/>
          <a:ea typeface="ＭＳ Ｐゴシック" pitchFamily="1" charset="-128"/>
          <a:cs typeface="Montserrat "/>
        </a:defRPr>
      </a:lvl1pPr>
      <a:lvl2pPr marL="742950" indent="-1028700" algn="l" defTabSz="457200" rtl="0" eaLnBrk="0" fontAlgn="base" hangingPunct="0">
        <a:lnSpc>
          <a:spcPts val="15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1400" kern="1200">
          <a:solidFill>
            <a:schemeClr val="tx1"/>
          </a:solidFill>
          <a:latin typeface="Roboto"/>
          <a:ea typeface="ＭＳ Ｐゴシック" pitchFamily="1" charset="-128"/>
          <a:cs typeface="Montserrat "/>
        </a:defRPr>
      </a:lvl2pPr>
      <a:lvl3pPr marL="177800" indent="-177800" algn="l" defTabSz="457200" rtl="0" eaLnBrk="0" fontAlgn="base" hangingPunct="0">
        <a:lnSpc>
          <a:spcPts val="15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"/>
          <a:ea typeface="ＭＳ Ｐゴシック" pitchFamily="1" charset="-128"/>
          <a:cs typeface="Montserrat "/>
        </a:defRPr>
      </a:lvl3pPr>
      <a:lvl4pPr marL="1600200" indent="-1828800" algn="l" defTabSz="457200" rtl="0" eaLnBrk="0" fontAlgn="base" hangingPunct="0">
        <a:lnSpc>
          <a:spcPts val="1500"/>
        </a:lnSpc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Roboto"/>
          <a:ea typeface="ＭＳ Ｐゴシック" pitchFamily="1" charset="-128"/>
          <a:cs typeface="Montserrat "/>
        </a:defRPr>
      </a:lvl4pPr>
      <a:lvl5pPr marL="2057400" indent="-2286000" algn="l" defTabSz="457200" rtl="0" eaLnBrk="0" fontAlgn="base" hangingPunct="0">
        <a:lnSpc>
          <a:spcPts val="15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Roboto"/>
          <a:ea typeface="ＭＳ Ｐゴシック" pitchFamily="1" charset="-128"/>
          <a:cs typeface="Montserrat 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 bwMode="auto">
          <a:xfrm>
            <a:off x="274638" y="1733550"/>
            <a:ext cx="8640762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latin typeface="Roboto Condensed" panose="02000000000000000000" pitchFamily="2" charset="0"/>
                <a:ea typeface="Roboto Condensed" panose="02000000000000000000" pitchFamily="2" charset="0"/>
              </a:rPr>
              <a:t>Second Workshop</a:t>
            </a:r>
          </a:p>
        </p:txBody>
      </p:sp>
      <p:sp>
        <p:nvSpPr>
          <p:cNvPr id="8" name="Titel 9"/>
          <p:cNvSpPr txBox="1">
            <a:spLocks/>
          </p:cNvSpPr>
          <p:nvPr/>
        </p:nvSpPr>
        <p:spPr>
          <a:xfrm>
            <a:off x="350838" y="3714750"/>
            <a:ext cx="8640762" cy="457200"/>
          </a:xfrm>
          <a:prstGeom prst="rect">
            <a:avLst/>
          </a:prstGeom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300"/>
              </a:lnSpc>
            </a:pPr>
            <a:r>
              <a:rPr lang="de-DE" altLang="de-DE" sz="1200" dirty="0">
                <a:solidFill>
                  <a:srgbClr val="3042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Berlin | 06.07.2021</a:t>
            </a:r>
            <a:br>
              <a:rPr lang="de-DE" altLang="de-DE" sz="1200" dirty="0">
                <a:solidFill>
                  <a:srgbClr val="3042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de-DE" altLang="de-DE" sz="1200" dirty="0">
                <a:solidFill>
                  <a:srgbClr val="3042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Critical Infrastructure and Design Team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43808" y="2283718"/>
            <a:ext cx="3456384" cy="43204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ctr"/>
            <a:r>
              <a:rPr lang="de-DE" sz="1800" dirty="0" err="1">
                <a:solidFill>
                  <a:srgbClr val="3042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Avoiding</a:t>
            </a:r>
            <a:r>
              <a:rPr lang="de-DE" sz="1800" dirty="0">
                <a:solidFill>
                  <a:srgbClr val="3042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800" dirty="0" err="1">
                <a:solidFill>
                  <a:srgbClr val="3042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Hazardous</a:t>
            </a:r>
            <a:r>
              <a:rPr lang="de-DE" sz="1800" dirty="0">
                <a:solidFill>
                  <a:srgbClr val="3042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Environments via V2X</a:t>
            </a:r>
          </a:p>
        </p:txBody>
      </p:sp>
      <p:pic>
        <p:nvPicPr>
          <p:cNvPr id="10" name="Grafik 13">
            <a:extLst>
              <a:ext uri="{FF2B5EF4-FFF2-40B4-BE49-F238E27FC236}">
                <a16:creationId xmlns:a16="http://schemas.microsoft.com/office/drawing/2014/main" id="{4003234E-1401-3D46-9E3F-3DE6FBE5C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9" y="4357663"/>
            <a:ext cx="845414" cy="47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4">
            <a:extLst>
              <a:ext uri="{FF2B5EF4-FFF2-40B4-BE49-F238E27FC236}">
                <a16:creationId xmlns:a16="http://schemas.microsoft.com/office/drawing/2014/main" id="{EB859F49-703F-0043-AF02-7E69FA230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287" y="4314731"/>
            <a:ext cx="6635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fik 15">
            <a:extLst>
              <a:ext uri="{FF2B5EF4-FFF2-40B4-BE49-F238E27FC236}">
                <a16:creationId xmlns:a16="http://schemas.microsoft.com/office/drawing/2014/main" id="{84DA1F90-C5F4-9C4F-AF38-E2D3FF69C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149" y="4373469"/>
            <a:ext cx="12985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23">
            <a:extLst>
              <a:ext uri="{FF2B5EF4-FFF2-40B4-BE49-F238E27FC236}">
                <a16:creationId xmlns:a16="http://schemas.microsoft.com/office/drawing/2014/main" id="{4B8C955A-D569-0140-ADC2-B6BF1EA47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37" y="4324256"/>
            <a:ext cx="4635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fik 27">
            <a:extLst>
              <a:ext uri="{FF2B5EF4-FFF2-40B4-BE49-F238E27FC236}">
                <a16:creationId xmlns:a16="http://schemas.microsoft.com/office/drawing/2014/main" id="{70D30F30-AB2D-4242-8E26-22F3508E43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19" y="4357663"/>
            <a:ext cx="8112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fik 28">
            <a:extLst>
              <a:ext uri="{FF2B5EF4-FFF2-40B4-BE49-F238E27FC236}">
                <a16:creationId xmlns:a16="http://schemas.microsoft.com/office/drawing/2014/main" id="{109C5F69-4EA2-284D-B0EF-7DD2971D73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317906"/>
            <a:ext cx="6350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fik 36">
            <a:extLst>
              <a:ext uri="{FF2B5EF4-FFF2-40B4-BE49-F238E27FC236}">
                <a16:creationId xmlns:a16="http://schemas.microsoft.com/office/drawing/2014/main" id="{485B81C7-2EE9-244A-8BAF-F346655100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03648" y="4362417"/>
            <a:ext cx="468000" cy="46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Bildplatzhalter 10"/>
          <p:cNvSpPr>
            <a:spLocks noGrp="1"/>
          </p:cNvSpPr>
          <p:nvPr>
            <p:ph type="pic" sz="quarter" idx="16"/>
          </p:nvPr>
        </p:nvSpPr>
        <p:spPr bwMode="auto"/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de-DE" dirty="0" err="1">
                <a:latin typeface="Roboto" panose="02000000000000000000" pitchFamily="2" charset="0"/>
                <a:ea typeface="Roboto" panose="02000000000000000000" pitchFamily="2" charset="0"/>
              </a:rPr>
              <a:t>What</a:t>
            </a:r>
            <a:r>
              <a:rPr lang="de-DE" alt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altLang="de-DE" dirty="0" err="1">
                <a:latin typeface="Roboto" panose="02000000000000000000" pitchFamily="2" charset="0"/>
                <a:ea typeface="Roboto" panose="02000000000000000000" pitchFamily="2" charset="0"/>
              </a:rPr>
              <a:t>we</a:t>
            </a:r>
            <a:r>
              <a:rPr lang="de-DE" alt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altLang="de-DE" dirty="0" err="1">
                <a:latin typeface="Roboto" panose="02000000000000000000" pitchFamily="2" charset="0"/>
                <a:ea typeface="Roboto" panose="02000000000000000000" pitchFamily="2" charset="0"/>
              </a:rPr>
              <a:t>have</a:t>
            </a:r>
            <a:r>
              <a:rPr lang="de-DE" alt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altLang="de-DE" dirty="0" err="1">
                <a:latin typeface="Roboto" panose="02000000000000000000" pitchFamily="2" charset="0"/>
                <a:ea typeface="Roboto" panose="02000000000000000000" pitchFamily="2" charset="0"/>
              </a:rPr>
              <a:t>been</a:t>
            </a:r>
            <a:r>
              <a:rPr lang="de-DE" alt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AD49D8F1-6024-4F4B-9693-7EE297269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105223"/>
            <a:ext cx="709278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2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2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de-DE" sz="2700" dirty="0">
                <a:solidFill>
                  <a:srgbClr val="30426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hree Devanagari 714" panose="02000600000000000000" pitchFamily="2" charset="0"/>
              </a:rPr>
              <a:t>M</a:t>
            </a:r>
            <a:r>
              <a:rPr lang="de-DE" sz="2700" dirty="0">
                <a:solidFill>
                  <a:srgbClr val="36CFB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hree Devanagari 714" panose="02000600000000000000" pitchFamily="2" charset="0"/>
              </a:rPr>
              <a:t>obility, Telecommunication and CI</a:t>
            </a:r>
            <a:endParaRPr lang="en" sz="1200" dirty="0">
              <a:solidFill>
                <a:srgbClr val="45B6A4"/>
              </a:solidFill>
              <a:latin typeface="Roboto Light" panose="02000000000000000000" pitchFamily="2" charset="0"/>
              <a:ea typeface="Roboto Light" panose="02000000000000000000" pitchFamily="2" charset="0"/>
              <a:cs typeface="Shree Devanagari 714" panose="02000600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808312" y="2547342"/>
            <a:ext cx="4572000" cy="1752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de-DE" altLang="de-DE" sz="32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Chapter </a:t>
            </a:r>
            <a:r>
              <a:rPr lang="de-DE" altLang="de-DE" sz="32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separation</a:t>
            </a:r>
            <a:endParaRPr lang="de-DE" altLang="de-DE" sz="32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133600" y="1885950"/>
            <a:ext cx="5181600" cy="901824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Roboto Condensed" panose="02000000000000000000" pitchFamily="2" charset="0"/>
                <a:ea typeface="Roboto Condensed" panose="02000000000000000000" pitchFamily="2" charset="0"/>
              </a:rPr>
              <a:t>I am a </a:t>
            </a:r>
            <a:r>
              <a:rPr lang="de-DE" altLang="de-DE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quote</a:t>
            </a:r>
            <a:r>
              <a:rPr lang="de-DE" altLang="de-DE" dirty="0"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de-DE" altLang="de-DE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statement</a:t>
            </a:r>
            <a:r>
              <a:rPr lang="de-DE" altLang="de-DE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altLang="de-DE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or</a:t>
            </a:r>
            <a:endParaRPr lang="de-DE" altLang="de-DE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>
              <a:spcBef>
                <a:spcPct val="0"/>
              </a:spcBef>
            </a:pPr>
            <a:r>
              <a:rPr lang="de-DE" altLang="de-DE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anything</a:t>
            </a:r>
            <a:r>
              <a:rPr lang="de-DE" altLang="de-DE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altLang="de-DE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else</a:t>
            </a:r>
            <a:r>
              <a:rPr lang="de-DE" altLang="de-DE" dirty="0">
                <a:latin typeface="Roboto Condensed" panose="02000000000000000000" pitchFamily="2" charset="0"/>
                <a:ea typeface="Roboto Condensed" panose="02000000000000000000" pitchFamily="2" charset="0"/>
              </a:rPr>
              <a:t>. 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2133600" y="2931790"/>
            <a:ext cx="5181600" cy="381000"/>
          </a:xfrm>
        </p:spPr>
        <p:txBody>
          <a:bodyPr/>
          <a:lstStyle/>
          <a:p>
            <a:pPr algn="r"/>
            <a:r>
              <a:rPr lang="de-DE" altLang="de-DE" dirty="0">
                <a:latin typeface="Roboto Bold" panose="02000000000000000000" pitchFamily="2" charset="0"/>
                <a:ea typeface="Roboto Bold" panose="02000000000000000000" pitchFamily="2" charset="0"/>
              </a:rPr>
              <a:t>Reference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de-DE" altLang="de-DE" sz="1000" b="1" dirty="0" err="1">
                <a:solidFill>
                  <a:srgbClr val="36CFB5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Contact</a:t>
            </a:r>
            <a:endParaRPr lang="de-DE" altLang="de-DE" sz="1000" b="1" dirty="0">
              <a:solidFill>
                <a:srgbClr val="36CFB5"/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  <a:p>
            <a:pPr>
              <a:lnSpc>
                <a:spcPct val="130000"/>
              </a:lnSpc>
            </a:pPr>
            <a:r>
              <a:rPr lang="de-DE" altLang="de-DE" sz="800" dirty="0">
                <a:solidFill>
                  <a:srgbClr val="3042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Name </a:t>
            </a:r>
            <a:r>
              <a:rPr lang="de-DE" altLang="de-DE" sz="800" dirty="0" err="1">
                <a:solidFill>
                  <a:srgbClr val="3042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Surname</a:t>
            </a:r>
            <a:endParaRPr lang="de-DE" altLang="de-DE" sz="800" dirty="0">
              <a:solidFill>
                <a:srgbClr val="304269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>
              <a:lnSpc>
                <a:spcPct val="130000"/>
              </a:lnSpc>
            </a:pPr>
            <a:r>
              <a:rPr lang="de-DE" altLang="de-DE" sz="800" dirty="0">
                <a:solidFill>
                  <a:srgbClr val="304269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T</a:t>
            </a:r>
            <a:r>
              <a:rPr lang="de-DE" altLang="de-DE" sz="800" dirty="0">
                <a:solidFill>
                  <a:srgbClr val="3042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+49 (0) 123 456 789 012</a:t>
            </a:r>
          </a:p>
          <a:p>
            <a:pPr>
              <a:lnSpc>
                <a:spcPct val="130000"/>
              </a:lnSpc>
            </a:pPr>
            <a:r>
              <a:rPr lang="de-DE" altLang="de-DE" sz="800" dirty="0">
                <a:solidFill>
                  <a:srgbClr val="304269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M</a:t>
            </a:r>
            <a:r>
              <a:rPr lang="de-DE" altLang="de-DE" sz="800" dirty="0">
                <a:solidFill>
                  <a:srgbClr val="304269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contact@ide3a.net</a:t>
            </a:r>
          </a:p>
          <a:p>
            <a:pPr>
              <a:lnSpc>
                <a:spcPct val="130000"/>
              </a:lnSpc>
            </a:pPr>
            <a:r>
              <a:rPr lang="de-DE" altLang="de-DE" sz="800" dirty="0">
                <a:solidFill>
                  <a:srgbClr val="304269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www.ide3a.net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541425" y="525025"/>
            <a:ext cx="902400" cy="385500"/>
          </a:xfrm>
          <a:prstGeom prst="rect">
            <a:avLst/>
          </a:prstGeom>
          <a:solidFill>
            <a:srgbClr val="3042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541425" y="525025"/>
            <a:ext cx="2559300" cy="38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36CFB5"/>
                </a:solidFill>
              </a:rPr>
              <a:t>W</a:t>
            </a:r>
            <a:r>
              <a:rPr lang="en-GB" sz="2200"/>
              <a:t>orkshop agenda</a:t>
            </a:r>
            <a:endParaRPr sz="2200"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611800" y="1104475"/>
            <a:ext cx="8079900" cy="36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CFB5"/>
              </a:buClr>
              <a:buSzPts val="2000"/>
              <a:buAutoNum type="arabicPeriod"/>
            </a:pPr>
            <a:r>
              <a:rPr lang="en-GB" sz="2000" dirty="0">
                <a:solidFill>
                  <a:srgbClr val="36CFB5"/>
                </a:solidFill>
              </a:rPr>
              <a:t>Intro</a:t>
            </a:r>
            <a:endParaRPr lang="en-US" sz="2000" dirty="0">
              <a:solidFill>
                <a:srgbClr val="36CFB5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Mobility, Telecommunication and Critical Infrastructure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CFB5"/>
              </a:buClr>
              <a:buSzPts val="2000"/>
            </a:pPr>
            <a:r>
              <a:rPr lang="en-GB" sz="2000" dirty="0">
                <a:solidFill>
                  <a:srgbClr val="36CFB5"/>
                </a:solidFill>
              </a:rPr>
              <a:t>2.	Tools</a:t>
            </a:r>
            <a:endParaRPr sz="2000" dirty="0">
              <a:solidFill>
                <a:srgbClr val="36CFB5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SUMO – Eclipse MOSAIC – CID Toolbox</a:t>
            </a:r>
            <a:endParaRPr sz="2000" dirty="0"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Case study –</a:t>
            </a:r>
            <a:r>
              <a:rPr lang="en-US" sz="2000" dirty="0"/>
              <a:t> Barnim – Avoiding Hazardous Environments via V2X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CFB5"/>
              </a:buClr>
              <a:buSzPts val="2000"/>
            </a:pPr>
            <a:r>
              <a:rPr lang="en-GB" sz="2000" dirty="0">
                <a:solidFill>
                  <a:srgbClr val="36CFB5"/>
                </a:solidFill>
              </a:rPr>
              <a:t>3.	Group work</a:t>
            </a:r>
            <a:endParaRPr sz="2000" dirty="0">
              <a:solidFill>
                <a:srgbClr val="36CFB5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Tasks</a:t>
            </a: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Simulation + Discussion</a:t>
            </a:r>
            <a:endParaRPr sz="20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CFB5"/>
              </a:buClr>
              <a:buSzPts val="2000"/>
            </a:pPr>
            <a:r>
              <a:rPr lang="en-GB" sz="2000" dirty="0">
                <a:solidFill>
                  <a:srgbClr val="36CFB5"/>
                </a:solidFill>
              </a:rPr>
              <a:t>4.	Conclusions</a:t>
            </a:r>
            <a:endParaRPr sz="2000" dirty="0">
              <a:solidFill>
                <a:srgbClr val="36CFB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611800" y="2152525"/>
            <a:ext cx="8079900" cy="112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CFB5"/>
              </a:buClr>
              <a:buSzPts val="2000"/>
              <a:buAutoNum type="arabicPeriod"/>
            </a:pPr>
            <a:r>
              <a:rPr lang="en-GB" sz="2000" dirty="0">
                <a:solidFill>
                  <a:srgbClr val="36CFB5"/>
                </a:solidFill>
              </a:rPr>
              <a:t>Intro</a:t>
            </a:r>
            <a:endParaRPr lang="en-US" sz="2000" dirty="0">
              <a:solidFill>
                <a:srgbClr val="36CFB5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Mobility, Telecommunication and Critical Infrastructure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395536" y="613054"/>
            <a:ext cx="3643064" cy="3482696"/>
          </a:xfrm>
        </p:spPr>
        <p:txBody>
          <a:bodyPr>
            <a:normAutofit/>
          </a:bodyPr>
          <a:lstStyle/>
          <a:p>
            <a:pPr marL="0" indent="0"/>
            <a:r>
              <a:rPr lang="en-US" sz="1600" b="0" i="0" dirty="0">
                <a:solidFill>
                  <a:srgbClr val="36CFB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Background:</a:t>
            </a:r>
            <a:endParaRPr lang="de-DE" sz="1600" b="0" i="0" dirty="0">
              <a:solidFill>
                <a:srgbClr val="304269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0426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“Cities are home to over 70 % of the EU population and account for some 85 % of the Union's GDP.”[1]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042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 increasing demand for urban areas created a not sustainable situation:</a:t>
            </a:r>
          </a:p>
          <a:p>
            <a:pPr marL="685800" lvl="1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0426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Severe congestion</a:t>
            </a:r>
          </a:p>
          <a:p>
            <a:pPr marL="68580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042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Poor air quality</a:t>
            </a:r>
          </a:p>
          <a:p>
            <a:pPr marL="685800" lvl="1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0426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High levels of noise and CO2 emissions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0426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 initiative </a:t>
            </a:r>
            <a:r>
              <a:rPr lang="en-US" sz="1600" dirty="0">
                <a:solidFill>
                  <a:srgbClr val="3042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 the </a:t>
            </a:r>
            <a:r>
              <a:rPr lang="en-US" sz="1600" b="0" i="0" dirty="0">
                <a:solidFill>
                  <a:srgbClr val="30426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European Commission</a:t>
            </a:r>
            <a:r>
              <a:rPr lang="en-US" sz="1600" dirty="0">
                <a:solidFill>
                  <a:srgbClr val="3042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685800" lvl="1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0426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Urban Mobility Package: Mobilizing Intelligent Transport Systems for EU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6CFB5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AD49D8F1-6024-4F4B-9693-7EE297269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105223"/>
            <a:ext cx="709278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2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2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de-DE" sz="2700" dirty="0">
                <a:solidFill>
                  <a:srgbClr val="30426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hree Devanagari 714" panose="02000600000000000000" pitchFamily="2" charset="0"/>
              </a:rPr>
              <a:t>M</a:t>
            </a:r>
            <a:r>
              <a:rPr lang="de-DE" sz="2700" dirty="0">
                <a:solidFill>
                  <a:srgbClr val="36CFB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hree Devanagari 714" panose="02000600000000000000" pitchFamily="2" charset="0"/>
              </a:rPr>
              <a:t>obility, Telecommunication and CI</a:t>
            </a:r>
            <a:endParaRPr lang="en" sz="1200" dirty="0">
              <a:solidFill>
                <a:srgbClr val="45B6A4"/>
              </a:solidFill>
              <a:latin typeface="Roboto Light" panose="02000000000000000000" pitchFamily="2" charset="0"/>
              <a:ea typeface="Roboto Light" panose="02000000000000000000" pitchFamily="2" charset="0"/>
              <a:cs typeface="Shree Devanagari 714" panose="02000600000000000000" pitchFamily="2" charset="0"/>
            </a:endParaRPr>
          </a:p>
        </p:txBody>
      </p:sp>
      <p:pic>
        <p:nvPicPr>
          <p:cNvPr id="20" name="Picture 19" descr="EV charging stations in Berlin">
            <a:extLst>
              <a:ext uri="{FF2B5EF4-FFF2-40B4-BE49-F238E27FC236}">
                <a16:creationId xmlns:a16="http://schemas.microsoft.com/office/drawing/2014/main" id="{6A67BA65-A078-4F67-A5CC-AC408509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43558"/>
            <a:ext cx="3759374" cy="30177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771F47-7367-4B54-A052-8BA9A7A886A8}"/>
              </a:ext>
            </a:extLst>
          </p:cNvPr>
          <p:cNvSpPr txBox="1"/>
          <p:nvPr/>
        </p:nvSpPr>
        <p:spPr>
          <a:xfrm>
            <a:off x="5249292" y="3738207"/>
            <a:ext cx="2404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EV charging stations in Berlin, 2021 [2]</a:t>
            </a:r>
            <a:endParaRPr lang="en-DE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395536" y="613054"/>
            <a:ext cx="3643064" cy="3482696"/>
          </a:xfrm>
        </p:spPr>
        <p:txBody>
          <a:bodyPr>
            <a:normAutofit/>
          </a:bodyPr>
          <a:lstStyle/>
          <a:p>
            <a:pPr marL="0" indent="0"/>
            <a:r>
              <a:rPr lang="en-US" sz="1600" b="0" i="0" dirty="0">
                <a:solidFill>
                  <a:srgbClr val="36CFB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Urban Mobility Package:</a:t>
            </a:r>
            <a:endParaRPr lang="de-DE" sz="1600" b="0" i="0" dirty="0">
              <a:solidFill>
                <a:srgbClr val="304269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042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Brussels,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042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 increasing demand for urban areas created a not sustainable situation:</a:t>
            </a:r>
          </a:p>
          <a:p>
            <a:pPr marL="685800" lvl="1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0426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Severe congestion</a:t>
            </a:r>
          </a:p>
          <a:p>
            <a:pPr marL="68580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042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Poor air quality</a:t>
            </a:r>
          </a:p>
          <a:p>
            <a:pPr marL="685800" lvl="1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0426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High levels of noise and CO2 emissions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0426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 initiative </a:t>
            </a:r>
            <a:r>
              <a:rPr lang="en-US" sz="1600" dirty="0">
                <a:solidFill>
                  <a:srgbClr val="3042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 the </a:t>
            </a:r>
            <a:r>
              <a:rPr lang="en-US" sz="1600" b="0" i="0" dirty="0">
                <a:solidFill>
                  <a:srgbClr val="30426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European Commission</a:t>
            </a:r>
            <a:r>
              <a:rPr lang="en-US" sz="1600" dirty="0">
                <a:solidFill>
                  <a:srgbClr val="3042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685800" lvl="1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0426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Urban Mobility Package: Mobilizing Intelligent Transport Systems for EU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6CFB5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AD49D8F1-6024-4F4B-9693-7EE297269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105223"/>
            <a:ext cx="709278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2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2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de-DE" sz="2700" dirty="0">
                <a:solidFill>
                  <a:srgbClr val="30426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hree Devanagari 714" panose="02000600000000000000" pitchFamily="2" charset="0"/>
              </a:rPr>
              <a:t>M</a:t>
            </a:r>
            <a:r>
              <a:rPr lang="de-DE" sz="2700" dirty="0">
                <a:solidFill>
                  <a:srgbClr val="36CFB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hree Devanagari 714" panose="02000600000000000000" pitchFamily="2" charset="0"/>
              </a:rPr>
              <a:t>obility, Telecommunication and CI</a:t>
            </a:r>
            <a:endParaRPr lang="en" sz="1200" dirty="0">
              <a:solidFill>
                <a:srgbClr val="45B6A4"/>
              </a:solidFill>
              <a:latin typeface="Roboto Light" panose="02000000000000000000" pitchFamily="2" charset="0"/>
              <a:ea typeface="Roboto Light" panose="02000000000000000000" pitchFamily="2" charset="0"/>
              <a:cs typeface="Shree Devanagari 714" panose="02000600000000000000" pitchFamily="2" charset="0"/>
            </a:endParaRPr>
          </a:p>
        </p:txBody>
      </p:sp>
      <p:pic>
        <p:nvPicPr>
          <p:cNvPr id="20" name="Picture 19" descr="EV charging stations in Berlin">
            <a:extLst>
              <a:ext uri="{FF2B5EF4-FFF2-40B4-BE49-F238E27FC236}">
                <a16:creationId xmlns:a16="http://schemas.microsoft.com/office/drawing/2014/main" id="{6A67BA65-A078-4F67-A5CC-AC408509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43558"/>
            <a:ext cx="3759374" cy="30177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771F47-7367-4B54-A052-8BA9A7A886A8}"/>
              </a:ext>
            </a:extLst>
          </p:cNvPr>
          <p:cNvSpPr txBox="1"/>
          <p:nvPr/>
        </p:nvSpPr>
        <p:spPr>
          <a:xfrm>
            <a:off x="5249292" y="3738207"/>
            <a:ext cx="2404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EV charging stations in Berlin, 2021 [2]</a:t>
            </a:r>
            <a:endParaRPr lang="en-DE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00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611800" y="2152525"/>
            <a:ext cx="8079900" cy="112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CFB5"/>
              </a:buClr>
              <a:buSzPts val="2000"/>
            </a:pPr>
            <a:r>
              <a:rPr lang="en-GB" sz="2000" dirty="0">
                <a:solidFill>
                  <a:srgbClr val="36CFB5"/>
                </a:solidFill>
              </a:rPr>
              <a:t>2.	Tools</a:t>
            </a: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SUMO – Eclipse MOSAIC – CID Toolbox</a:t>
            </a: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Case study –</a:t>
            </a:r>
            <a:r>
              <a:rPr lang="en-US" sz="2000" dirty="0"/>
              <a:t> Barnim – Avoiding Hazardous Environments via V2X</a:t>
            </a:r>
          </a:p>
        </p:txBody>
      </p:sp>
    </p:spTree>
    <p:extLst>
      <p:ext uri="{BB962C8B-B14F-4D97-AF65-F5344CB8AC3E}">
        <p14:creationId xmlns:p14="http://schemas.microsoft.com/office/powerpoint/2010/main" val="271524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611800" y="2152525"/>
            <a:ext cx="8079900" cy="112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101600" indent="0">
              <a:lnSpc>
                <a:spcPct val="100000"/>
              </a:lnSpc>
              <a:buClr>
                <a:srgbClr val="36CFB5"/>
              </a:buClr>
              <a:buSzPts val="2000"/>
            </a:pPr>
            <a:r>
              <a:rPr lang="en-GB" sz="2000" dirty="0">
                <a:solidFill>
                  <a:srgbClr val="36CFB5"/>
                </a:solidFill>
              </a:rPr>
              <a:t>3.	Group work</a:t>
            </a: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Tasks</a:t>
            </a: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Simulation + Discussion</a:t>
            </a:r>
          </a:p>
        </p:txBody>
      </p:sp>
    </p:spTree>
    <p:extLst>
      <p:ext uri="{BB962C8B-B14F-4D97-AF65-F5344CB8AC3E}">
        <p14:creationId xmlns:p14="http://schemas.microsoft.com/office/powerpoint/2010/main" val="375375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Bildplatzhalter 10"/>
          <p:cNvSpPr>
            <a:spLocks noGrp="1"/>
          </p:cNvSpPr>
          <p:nvPr>
            <p:ph type="pic" sz="quarter" idx="16"/>
          </p:nvPr>
        </p:nvSpPr>
        <p:spPr bwMode="auto"/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39552" y="590550"/>
            <a:ext cx="3499048" cy="3505200"/>
          </a:xfrm>
        </p:spPr>
        <p:txBody>
          <a:bodyPr/>
          <a:lstStyle/>
          <a:p>
            <a:endParaRPr lang="de-DE" alt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AD49D8F1-6024-4F4B-9693-7EE297269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105223"/>
            <a:ext cx="709278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2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2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de-DE" sz="2700" dirty="0">
                <a:solidFill>
                  <a:srgbClr val="00628C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hree Devanagari 714" panose="02000600000000000000" pitchFamily="2" charset="0"/>
              </a:rPr>
              <a:t>C</a:t>
            </a:r>
            <a:r>
              <a:rPr lang="de-DE" sz="2700" dirty="0">
                <a:solidFill>
                  <a:srgbClr val="36CFB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hree Devanagari 714" panose="02000600000000000000" pitchFamily="2" charset="0"/>
              </a:rPr>
              <a:t>ontents</a:t>
            </a:r>
            <a:endParaRPr lang="en" sz="1200" dirty="0">
              <a:solidFill>
                <a:srgbClr val="45B6A4"/>
              </a:solidFill>
              <a:latin typeface="Roboto Light" panose="02000000000000000000" pitchFamily="2" charset="0"/>
              <a:ea typeface="Roboto Light" panose="02000000000000000000" pitchFamily="2" charset="0"/>
              <a:cs typeface="Shree Devanagari 714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5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683568" y="771550"/>
            <a:ext cx="6912768" cy="3324200"/>
          </a:xfrm>
        </p:spPr>
        <p:txBody>
          <a:bodyPr rtlCol="0"/>
          <a:lstStyle/>
          <a:p>
            <a:pPr>
              <a:buFont typeface="Arial" pitchFamily="1" charset="0"/>
              <a:buNone/>
              <a:defRPr/>
            </a:pPr>
            <a:r>
              <a:rPr lang="de-DE" dirty="0" err="1"/>
              <a:t>Wiudaidopüwks</a:t>
            </a:r>
            <a:endParaRPr lang="de-DE" dirty="0"/>
          </a:p>
          <a:p>
            <a:pPr lvl="1">
              <a:buFont typeface="Arial" pitchFamily="1" charset="0"/>
              <a:buNone/>
              <a:defRPr/>
            </a:pPr>
            <a:r>
              <a:rPr lang="de-DE" dirty="0" err="1">
                <a:solidFill>
                  <a:srgbClr val="304269"/>
                </a:solidFill>
              </a:rPr>
              <a:t>Wdiaushdfsdfsdfdsfdj</a:t>
            </a:r>
            <a:endParaRPr lang="de-DE" dirty="0">
              <a:solidFill>
                <a:srgbClr val="304269"/>
              </a:solidFill>
            </a:endParaRPr>
          </a:p>
          <a:p>
            <a:pPr lvl="2">
              <a:buFont typeface="Arial"/>
              <a:buChar char="•"/>
              <a:defRPr/>
            </a:pPr>
            <a:r>
              <a:rPr lang="de-DE" dirty="0" err="1">
                <a:solidFill>
                  <a:srgbClr val="304269"/>
                </a:solidFill>
              </a:rPr>
              <a:t>Woiduasfgh</a:t>
            </a:r>
            <a:endParaRPr lang="de-DE" dirty="0">
              <a:solidFill>
                <a:srgbClr val="304269"/>
              </a:solidFill>
            </a:endParaRPr>
          </a:p>
          <a:p>
            <a:pPr lvl="2">
              <a:buFont typeface="Arial"/>
              <a:buChar char="•"/>
              <a:defRPr/>
            </a:pPr>
            <a:r>
              <a:rPr lang="de-DE" dirty="0" err="1">
                <a:solidFill>
                  <a:srgbClr val="304269"/>
                </a:solidFill>
              </a:rPr>
              <a:t>oiwgdjskjfhkjsdjfk</a:t>
            </a:r>
            <a:endParaRPr lang="de-DE" dirty="0">
              <a:solidFill>
                <a:srgbClr val="304269"/>
              </a:solidFill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AD49D8F1-6024-4F4B-9693-7EE297269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105223"/>
            <a:ext cx="709278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2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2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alibri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de-DE" sz="2700" dirty="0">
                <a:solidFill>
                  <a:srgbClr val="30426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hree Devanagari 714" panose="02000600000000000000" pitchFamily="2" charset="0"/>
              </a:rPr>
              <a:t>M</a:t>
            </a:r>
            <a:r>
              <a:rPr lang="de-DE" sz="2700" dirty="0">
                <a:solidFill>
                  <a:srgbClr val="36CFB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hree Devanagari 714" panose="02000600000000000000" pitchFamily="2" charset="0"/>
              </a:rPr>
              <a:t>obility, Telecommunication and CI</a:t>
            </a:r>
            <a:endParaRPr lang="en" sz="1200" dirty="0">
              <a:solidFill>
                <a:srgbClr val="45B6A4"/>
              </a:solidFill>
              <a:latin typeface="Roboto Light" panose="02000000000000000000" pitchFamily="2" charset="0"/>
              <a:ea typeface="Roboto Light" panose="02000000000000000000" pitchFamily="2" charset="0"/>
              <a:cs typeface="Shree Devanagari 714" panose="020006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Benutzerdefiniert 8">
      <a:dk1>
        <a:srgbClr val="23325B"/>
      </a:dk1>
      <a:lt1>
        <a:srgbClr val="FFFFFF"/>
      </a:lt1>
      <a:dk2>
        <a:srgbClr val="233258"/>
      </a:dk2>
      <a:lt2>
        <a:srgbClr val="23324F"/>
      </a:lt2>
      <a:accent1>
        <a:srgbClr val="233253"/>
      </a:accent1>
      <a:accent2>
        <a:srgbClr val="36CFB5"/>
      </a:accent2>
      <a:accent3>
        <a:srgbClr val="00659E"/>
      </a:accent3>
      <a:accent4>
        <a:srgbClr val="008F73"/>
      </a:accent4>
      <a:accent5>
        <a:srgbClr val="ADFFB5"/>
      </a:accent5>
      <a:accent6>
        <a:srgbClr val="C8FFFF"/>
      </a:accent6>
      <a:hlink>
        <a:srgbClr val="AAFFE8"/>
      </a:hlink>
      <a:folHlink>
        <a:srgbClr val="EFF5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>
        <a:noAutofit/>
      </a:bodyPr>
      <a:lstStyle>
        <a:defPPr algn="ctr">
          <a:defRPr sz="1800" dirty="0" err="1" smtClean="0">
            <a:solidFill>
              <a:srgbClr val="304269"/>
            </a:solidFill>
            <a:latin typeface="Roboto Condensed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On-screen Show (16:9)</PresentationFormat>
  <Paragraphs>99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Montserrat Medium</vt:lpstr>
      <vt:lpstr>Roboto</vt:lpstr>
      <vt:lpstr>Roboto Bold</vt:lpstr>
      <vt:lpstr>Roboto Condensed</vt:lpstr>
      <vt:lpstr>Roboto Light</vt:lpstr>
      <vt:lpstr>Master</vt:lpstr>
      <vt:lpstr>Office-Design</vt:lpstr>
      <vt:lpstr>Second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ide3a team</dc:creator>
  <cp:lastModifiedBy>TU-Pseudonym 5387404900192066</cp:lastModifiedBy>
  <cp:revision>155</cp:revision>
  <dcterms:created xsi:type="dcterms:W3CDTF">2020-09-10T12:42:00Z</dcterms:created>
  <dcterms:modified xsi:type="dcterms:W3CDTF">2021-06-22T17:04:40Z</dcterms:modified>
</cp:coreProperties>
</file>