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0233600" cy="32918400"/>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1pPr>
    <a:lvl2pPr marL="4572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2pPr>
    <a:lvl3pPr marL="9144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3pPr>
    <a:lvl4pPr marL="13716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4pPr>
    <a:lvl5pPr marL="18288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5pPr>
    <a:lvl6pPr marL="2286000" algn="l" defTabSz="914400" rtl="0" eaLnBrk="1" latinLnBrk="0" hangingPunct="1">
      <a:defRPr sz="4000" b="1" kern="1200">
        <a:solidFill>
          <a:srgbClr val="003399"/>
        </a:solidFill>
        <a:latin typeface="Arial" panose="020B0604020202020204" pitchFamily="34" charset="0"/>
        <a:ea typeface="+mn-ea"/>
        <a:cs typeface="+mn-cs"/>
      </a:defRPr>
    </a:lvl6pPr>
    <a:lvl7pPr marL="2743200" algn="l" defTabSz="914400" rtl="0" eaLnBrk="1" latinLnBrk="0" hangingPunct="1">
      <a:defRPr sz="4000" b="1" kern="1200">
        <a:solidFill>
          <a:srgbClr val="003399"/>
        </a:solidFill>
        <a:latin typeface="Arial" panose="020B0604020202020204" pitchFamily="34" charset="0"/>
        <a:ea typeface="+mn-ea"/>
        <a:cs typeface="+mn-cs"/>
      </a:defRPr>
    </a:lvl7pPr>
    <a:lvl8pPr marL="3200400" algn="l" defTabSz="914400" rtl="0" eaLnBrk="1" latinLnBrk="0" hangingPunct="1">
      <a:defRPr sz="4000" b="1" kern="1200">
        <a:solidFill>
          <a:srgbClr val="003399"/>
        </a:solidFill>
        <a:latin typeface="Arial" panose="020B0604020202020204" pitchFamily="34" charset="0"/>
        <a:ea typeface="+mn-ea"/>
        <a:cs typeface="+mn-cs"/>
      </a:defRPr>
    </a:lvl8pPr>
    <a:lvl9pPr marL="3657600" algn="l" defTabSz="914400" rtl="0" eaLnBrk="1" latinLnBrk="0" hangingPunct="1">
      <a:defRPr sz="40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A50021"/>
    <a:srgbClr val="F8F8F8"/>
    <a:srgbClr val="EAEAEA"/>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p:cViewPr>
        <p:scale>
          <a:sx n="75" d="100"/>
          <a:sy n="75" d="100"/>
        </p:scale>
        <p:origin x="-12974" y="-1694"/>
      </p:cViewPr>
      <p:guideLst>
        <p:guide orient="horz" pos="10368"/>
        <p:guide pos="12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a:t>The working time of the algorithms on 2650000 automata</a:t>
            </a:r>
            <a:endParaRPr lang="ru-RU"/>
          </a:p>
        </c:rich>
      </c:tx>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2272964919955181"/>
          <c:y val="0.23467548076923078"/>
          <c:w val="0.75930194855029087"/>
          <c:h val="0.48710413898879923"/>
        </c:manualLayout>
      </c:layout>
      <c:lineChart>
        <c:grouping val="standard"/>
        <c:varyColors val="0"/>
        <c:ser>
          <c:idx val="1"/>
          <c:order val="0"/>
          <c:tx>
            <c:v>Our algorithm</c:v>
          </c:tx>
          <c:spPr>
            <a:ln w="53975" cap="rnd">
              <a:solidFill>
                <a:schemeClr val="accent2"/>
              </a:solidFill>
              <a:round/>
            </a:ln>
            <a:effectLst/>
          </c:spPr>
          <c:marker>
            <c:symbol val="circle"/>
            <c:size val="7"/>
            <c:spPr>
              <a:solidFill>
                <a:schemeClr val="accent2"/>
              </a:solidFill>
              <a:ln w="9525">
                <a:solidFill>
                  <a:schemeClr val="accent2"/>
                </a:solidFill>
              </a:ln>
              <a:effectLst/>
            </c:spPr>
          </c:marker>
          <c:cat>
            <c:numRef>
              <c:f>Лист1!$A$1:$A$10</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Лист1!$B$1:$B$10</c:f>
              <c:numCache>
                <c:formatCode>General</c:formatCode>
                <c:ptCount val="10"/>
                <c:pt idx="0">
                  <c:v>30.321000000000002</c:v>
                </c:pt>
                <c:pt idx="1">
                  <c:v>43.878999999999998</c:v>
                </c:pt>
                <c:pt idx="2">
                  <c:v>49.222000000000001</c:v>
                </c:pt>
                <c:pt idx="3">
                  <c:v>48.935000000000002</c:v>
                </c:pt>
                <c:pt idx="4">
                  <c:v>45.319000000000003</c:v>
                </c:pt>
                <c:pt idx="5">
                  <c:v>78.778999999999996</c:v>
                </c:pt>
                <c:pt idx="6">
                  <c:v>86.649000000000001</c:v>
                </c:pt>
                <c:pt idx="7">
                  <c:v>90.031999999999996</c:v>
                </c:pt>
                <c:pt idx="8">
                  <c:v>89.805999999999997</c:v>
                </c:pt>
                <c:pt idx="9">
                  <c:v>103.28</c:v>
                </c:pt>
              </c:numCache>
            </c:numRef>
          </c:val>
          <c:smooth val="0"/>
          <c:extLst>
            <c:ext xmlns:c16="http://schemas.microsoft.com/office/drawing/2014/chart" uri="{C3380CC4-5D6E-409C-BE32-E72D297353CC}">
              <c16:uniqueId val="{00000000-168B-4408-9AF0-319B1B9B80AF}"/>
            </c:ext>
          </c:extLst>
        </c:ser>
        <c:ser>
          <c:idx val="2"/>
          <c:order val="1"/>
          <c:tx>
            <c:v>The quadratic algorithm</c:v>
          </c:tx>
          <c:spPr>
            <a:ln w="53975" cap="rnd">
              <a:solidFill>
                <a:schemeClr val="accent1"/>
              </a:solidFill>
              <a:round/>
            </a:ln>
            <a:effectLst/>
          </c:spPr>
          <c:marker>
            <c:symbol val="circle"/>
            <c:size val="7"/>
            <c:spPr>
              <a:solidFill>
                <a:schemeClr val="accent1"/>
              </a:solidFill>
              <a:ln w="9525">
                <a:solidFill>
                  <a:schemeClr val="accent1"/>
                </a:solidFill>
              </a:ln>
              <a:effectLst/>
            </c:spPr>
          </c:marker>
          <c:cat>
            <c:numRef>
              <c:f>Лист1!$A$1:$A$10</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Лист1!$C$1:$C$10</c:f>
              <c:numCache>
                <c:formatCode>General</c:formatCode>
                <c:ptCount val="10"/>
                <c:pt idx="0">
                  <c:v>3.726</c:v>
                </c:pt>
                <c:pt idx="1">
                  <c:v>10.009</c:v>
                </c:pt>
                <c:pt idx="2">
                  <c:v>20.495999999999999</c:v>
                </c:pt>
                <c:pt idx="3">
                  <c:v>29.937000000000001</c:v>
                </c:pt>
                <c:pt idx="4">
                  <c:v>33.075000000000003</c:v>
                </c:pt>
                <c:pt idx="5">
                  <c:v>77.792000000000002</c:v>
                </c:pt>
                <c:pt idx="6">
                  <c:v>106.104</c:v>
                </c:pt>
                <c:pt idx="7">
                  <c:v>140.01499999999999</c:v>
                </c:pt>
                <c:pt idx="8">
                  <c:v>173.31399999999999</c:v>
                </c:pt>
                <c:pt idx="9">
                  <c:v>218.42400000000001</c:v>
                </c:pt>
              </c:numCache>
            </c:numRef>
          </c:val>
          <c:smooth val="0"/>
          <c:extLst>
            <c:ext xmlns:c16="http://schemas.microsoft.com/office/drawing/2014/chart" uri="{C3380CC4-5D6E-409C-BE32-E72D297353CC}">
              <c16:uniqueId val="{00000001-168B-4408-9AF0-319B1B9B80AF}"/>
            </c:ext>
          </c:extLst>
        </c:ser>
        <c:dLbls>
          <c:showLegendKey val="0"/>
          <c:showVal val="0"/>
          <c:showCatName val="0"/>
          <c:showSerName val="0"/>
          <c:showPercent val="0"/>
          <c:showBubbleSize val="0"/>
        </c:dLbls>
        <c:marker val="1"/>
        <c:smooth val="0"/>
        <c:axId val="393564808"/>
        <c:axId val="393565136"/>
      </c:lineChart>
      <c:catAx>
        <c:axId val="393564808"/>
        <c:scaling>
          <c:orientation val="minMax"/>
        </c:scaling>
        <c:delete val="0"/>
        <c:axPos val="b"/>
        <c:title>
          <c:tx>
            <c:rich>
              <a:bodyPr rot="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a:p>
                <a:pPr>
                  <a:defRPr/>
                </a:pPr>
                <a:r>
                  <a:rPr lang="en-US"/>
                  <a:t>The number of states in the automaton</a:t>
                </a:r>
              </a:p>
              <a:p>
                <a:pPr>
                  <a:defRPr/>
                </a:pPr>
                <a:endParaRPr lang="ru-RU"/>
              </a:p>
            </c:rich>
          </c:tx>
          <c:layout>
            <c:manualLayout>
              <c:xMode val="edge"/>
              <c:yMode val="edge"/>
              <c:x val="0.30502860662154074"/>
              <c:y val="0.77218792866941011"/>
            </c:manualLayout>
          </c:layout>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ru-RU"/>
          </a:p>
        </c:txPr>
        <c:crossAx val="393565136"/>
        <c:crosses val="autoZero"/>
        <c:auto val="1"/>
        <c:lblAlgn val="ctr"/>
        <c:lblOffset val="100"/>
        <c:tickMarkSkip val="5"/>
        <c:noMultiLvlLbl val="0"/>
      </c:catAx>
      <c:valAx>
        <c:axId val="393565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a:p>
                <a:pPr>
                  <a:defRPr/>
                </a:pPr>
                <a:r>
                  <a:rPr lang="en-US"/>
                  <a:t>Working time [in sec.]</a:t>
                </a:r>
              </a:p>
              <a:p>
                <a:pPr>
                  <a:defRPr/>
                </a:pPr>
                <a:endParaRPr lang="ru-RU"/>
              </a:p>
            </c:rich>
          </c:tx>
          <c:layout/>
          <c:overlay val="0"/>
          <c:spPr>
            <a:noFill/>
            <a:ln>
              <a:noFill/>
            </a:ln>
            <a:effectLst/>
          </c:spPr>
          <c:txPr>
            <a:bodyPr rot="-540000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500" b="0" i="0" u="none" strike="noStrike" kern="1200" baseline="0">
                <a:solidFill>
                  <a:schemeClr val="tx1">
                    <a:lumMod val="65000"/>
                    <a:lumOff val="35000"/>
                  </a:schemeClr>
                </a:solidFill>
                <a:latin typeface="+mn-lt"/>
                <a:ea typeface="+mn-ea"/>
                <a:cs typeface="+mn-cs"/>
              </a:defRPr>
            </a:pPr>
            <a:endParaRPr lang="ru-RU"/>
          </a:p>
        </c:txPr>
        <c:crossAx val="393564808"/>
        <c:crosses val="autoZero"/>
        <c:crossBetween val="between"/>
      </c:valAx>
      <c:spPr>
        <a:noFill/>
        <a:ln>
          <a:noFill/>
        </a:ln>
        <a:effectLst/>
      </c:spPr>
    </c:plotArea>
    <c:legend>
      <c:legendPos val="b"/>
      <c:layout>
        <c:manualLayout>
          <c:xMode val="edge"/>
          <c:yMode val="edge"/>
          <c:x val="0.22895197310862458"/>
          <c:y val="0.91726032316948036"/>
          <c:w val="0.74921106352933953"/>
          <c:h val="7.2451610986898243E-2"/>
        </c:manualLayout>
      </c:layout>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sz="3000" baseline="0"/>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4099" name="Rectangle 3"/>
          <p:cNvSpPr>
            <a:spLocks noGrp="1" noChangeArrowheads="1"/>
          </p:cNvSpPr>
          <p:nvPr>
            <p:ph type="dt" sz="quarter"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33E6DB44-5932-4B79-BFA0-A46A00D8E289}" type="slidenum">
              <a:rPr lang="en-US" altLang="ru-RU"/>
              <a:pPr/>
              <a:t>‹#›</a:t>
            </a:fld>
            <a:endParaRPr lang="en-US" alt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124200" y="549275"/>
            <a:ext cx="3352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60438" y="3475038"/>
            <a:ext cx="7681912"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E7CB086C-04BE-433A-9935-9F86D77B2D08}" type="slidenum">
              <a:rPr lang="en-US" altLang="ru-RU"/>
              <a:pPr/>
              <a:t>‹#›</a:t>
            </a:fld>
            <a:endParaRPr lang="en-US"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838" y="10226675"/>
            <a:ext cx="341979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675" y="18653125"/>
            <a:ext cx="281622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0333B06-5F22-4FF0-80F7-F49FC50EB6BA}" type="slidenum">
              <a:rPr lang="en-US" altLang="ru-RU"/>
              <a:pPr/>
              <a:t>‹#›</a:t>
            </a:fld>
            <a:endParaRPr lang="en-US" altLang="ru-RU"/>
          </a:p>
        </p:txBody>
      </p:sp>
    </p:spTree>
    <p:extLst>
      <p:ext uri="{BB962C8B-B14F-4D97-AF65-F5344CB8AC3E}">
        <p14:creationId xmlns:p14="http://schemas.microsoft.com/office/powerpoint/2010/main" val="120957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C8F0DAD-525F-483D-9D6F-6E04C6FDF5C5}" type="slidenum">
              <a:rPr lang="en-US" altLang="ru-RU"/>
              <a:pPr/>
              <a:t>‹#›</a:t>
            </a:fld>
            <a:endParaRPr lang="en-US" altLang="ru-RU"/>
          </a:p>
        </p:txBody>
      </p:sp>
    </p:spTree>
    <p:extLst>
      <p:ext uri="{BB962C8B-B14F-4D97-AF65-F5344CB8AC3E}">
        <p14:creationId xmlns:p14="http://schemas.microsoft.com/office/powerpoint/2010/main" val="159697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62313" y="2927350"/>
            <a:ext cx="8545512" cy="26333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25775" y="2927350"/>
            <a:ext cx="25484138" cy="26333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41AB934-3C8A-440C-91C8-6CE171CF8DC0}" type="slidenum">
              <a:rPr lang="en-US" altLang="ru-RU"/>
              <a:pPr/>
              <a:t>‹#›</a:t>
            </a:fld>
            <a:endParaRPr lang="en-US" altLang="ru-RU"/>
          </a:p>
        </p:txBody>
      </p:sp>
    </p:spTree>
    <p:extLst>
      <p:ext uri="{BB962C8B-B14F-4D97-AF65-F5344CB8AC3E}">
        <p14:creationId xmlns:p14="http://schemas.microsoft.com/office/powerpoint/2010/main" val="295851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3984CA9-A418-4CC7-9F5D-84DB2CC75B53}" type="slidenum">
              <a:rPr lang="en-US" altLang="ru-RU"/>
              <a:pPr/>
              <a:t>‹#›</a:t>
            </a:fld>
            <a:endParaRPr lang="en-US" altLang="ru-RU"/>
          </a:p>
        </p:txBody>
      </p:sp>
    </p:spTree>
    <p:extLst>
      <p:ext uri="{BB962C8B-B14F-4D97-AF65-F5344CB8AC3E}">
        <p14:creationId xmlns:p14="http://schemas.microsoft.com/office/powerpoint/2010/main" val="179625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1153438"/>
            <a:ext cx="341979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3952538"/>
            <a:ext cx="341979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3B65041-B9AE-44D5-AF8E-6EE364EE91FB}" type="slidenum">
              <a:rPr lang="en-US" altLang="ru-RU"/>
              <a:pPr/>
              <a:t>‹#›</a:t>
            </a:fld>
            <a:endParaRPr lang="en-US" altLang="ru-RU"/>
          </a:p>
        </p:txBody>
      </p:sp>
    </p:spTree>
    <p:extLst>
      <p:ext uri="{BB962C8B-B14F-4D97-AF65-F5344CB8AC3E}">
        <p14:creationId xmlns:p14="http://schemas.microsoft.com/office/powerpoint/2010/main" val="1458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25775" y="9486900"/>
            <a:ext cx="17014825"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193000" y="9486900"/>
            <a:ext cx="17014825"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DA1C5EA-5858-45C9-BA9B-E8BEDB5D9EE2}" type="slidenum">
              <a:rPr lang="en-US" altLang="ru-RU"/>
              <a:pPr/>
              <a:t>‹#›</a:t>
            </a:fld>
            <a:endParaRPr lang="en-US" altLang="ru-RU"/>
          </a:p>
        </p:txBody>
      </p:sp>
    </p:spTree>
    <p:extLst>
      <p:ext uri="{BB962C8B-B14F-4D97-AF65-F5344CB8AC3E}">
        <p14:creationId xmlns:p14="http://schemas.microsoft.com/office/powerpoint/2010/main" val="325133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363" y="1317625"/>
            <a:ext cx="362108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363" y="7369175"/>
            <a:ext cx="17776825"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011363" y="10439400"/>
            <a:ext cx="17776825"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7475" y="7369175"/>
            <a:ext cx="1778476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0437475" y="10439400"/>
            <a:ext cx="1778476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7EE01A0-CA88-4508-A529-B608BA3F799F}" type="slidenum">
              <a:rPr lang="en-US" altLang="ru-RU"/>
              <a:pPr/>
              <a:t>‹#›</a:t>
            </a:fld>
            <a:endParaRPr lang="en-US" altLang="ru-RU"/>
          </a:p>
        </p:txBody>
      </p:sp>
    </p:spTree>
    <p:extLst>
      <p:ext uri="{BB962C8B-B14F-4D97-AF65-F5344CB8AC3E}">
        <p14:creationId xmlns:p14="http://schemas.microsoft.com/office/powerpoint/2010/main" val="61409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92AAF99-2BB6-42AD-AFF0-9B95D7696298}" type="slidenum">
              <a:rPr lang="en-US" altLang="ru-RU"/>
              <a:pPr/>
              <a:t>‹#›</a:t>
            </a:fld>
            <a:endParaRPr lang="en-US" altLang="ru-RU"/>
          </a:p>
        </p:txBody>
      </p:sp>
    </p:spTree>
    <p:extLst>
      <p:ext uri="{BB962C8B-B14F-4D97-AF65-F5344CB8AC3E}">
        <p14:creationId xmlns:p14="http://schemas.microsoft.com/office/powerpoint/2010/main" val="48406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39AC277A-CE8A-4416-9C5D-BE75D74B8A22}" type="slidenum">
              <a:rPr lang="en-US" altLang="ru-RU"/>
              <a:pPr/>
              <a:t>‹#›</a:t>
            </a:fld>
            <a:endParaRPr lang="en-US" altLang="ru-RU"/>
          </a:p>
        </p:txBody>
      </p:sp>
    </p:spTree>
    <p:extLst>
      <p:ext uri="{BB962C8B-B14F-4D97-AF65-F5344CB8AC3E}">
        <p14:creationId xmlns:p14="http://schemas.microsoft.com/office/powerpoint/2010/main" val="329929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363" y="1311275"/>
            <a:ext cx="13236575"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730538" y="1311275"/>
            <a:ext cx="224917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363" y="6888163"/>
            <a:ext cx="13236575"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BB1BC09-C3FB-4499-9CFC-C5267E73DD95}" type="slidenum">
              <a:rPr lang="en-US" altLang="ru-RU"/>
              <a:pPr/>
              <a:t>‹#›</a:t>
            </a:fld>
            <a:endParaRPr lang="en-US" altLang="ru-RU"/>
          </a:p>
        </p:txBody>
      </p:sp>
    </p:spTree>
    <p:extLst>
      <p:ext uri="{BB962C8B-B14F-4D97-AF65-F5344CB8AC3E}">
        <p14:creationId xmlns:p14="http://schemas.microsoft.com/office/powerpoint/2010/main" val="153365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700" y="23042563"/>
            <a:ext cx="241395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886700" y="2941638"/>
            <a:ext cx="241395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886700" y="25763538"/>
            <a:ext cx="241395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FD396D3-70FE-478B-9D11-B0C886696BCE}" type="slidenum">
              <a:rPr lang="en-US" altLang="ru-RU"/>
              <a:pPr/>
              <a:t>‹#›</a:t>
            </a:fld>
            <a:endParaRPr lang="en-US" altLang="ru-RU"/>
          </a:p>
        </p:txBody>
      </p:sp>
    </p:spTree>
    <p:extLst>
      <p:ext uri="{BB962C8B-B14F-4D97-AF65-F5344CB8AC3E}">
        <p14:creationId xmlns:p14="http://schemas.microsoft.com/office/powerpoint/2010/main" val="338175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25775" y="2927350"/>
            <a:ext cx="341820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ru-RU" smtClean="0"/>
              <a:t>Click to edit Master title style</a:t>
            </a:r>
          </a:p>
        </p:txBody>
      </p:sp>
      <p:sp>
        <p:nvSpPr>
          <p:cNvPr id="1027" name="Rectangle 3"/>
          <p:cNvSpPr>
            <a:spLocks noGrp="1" noChangeArrowheads="1"/>
          </p:cNvSpPr>
          <p:nvPr>
            <p:ph type="body" idx="1"/>
          </p:nvPr>
        </p:nvSpPr>
        <p:spPr bwMode="auto">
          <a:xfrm>
            <a:off x="3025775" y="9486900"/>
            <a:ext cx="34182050" cy="1977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p>
        </p:txBody>
      </p:sp>
      <p:sp>
        <p:nvSpPr>
          <p:cNvPr id="1028" name="Rectangle 4"/>
          <p:cNvSpPr>
            <a:spLocks noGrp="1" noChangeArrowheads="1"/>
          </p:cNvSpPr>
          <p:nvPr>
            <p:ph type="dt" sz="half" idx="2"/>
          </p:nvPr>
        </p:nvSpPr>
        <p:spPr bwMode="auto">
          <a:xfrm>
            <a:off x="3025775" y="30016450"/>
            <a:ext cx="83820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defTabSz="4351338">
              <a:defRPr sz="6100" b="0" smtClean="0">
                <a:solidFill>
                  <a:schemeClr val="tx1"/>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13738225" y="30016450"/>
            <a:ext cx="127571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ctr" defTabSz="4351338">
              <a:defRPr sz="6100" b="0" smtClean="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28825825" y="30016450"/>
            <a:ext cx="83820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r" defTabSz="4351338">
              <a:defRPr sz="6100" b="0">
                <a:solidFill>
                  <a:schemeClr val="tx1"/>
                </a:solidFill>
                <a:latin typeface="Times New Roman" panose="02020603050405020304" pitchFamily="18" charset="0"/>
              </a:defRPr>
            </a:lvl1pPr>
          </a:lstStyle>
          <a:p>
            <a:fld id="{1A68AE97-7F34-482D-9C5C-833679BBCFA3}" type="slidenum">
              <a:rPr lang="en-US" altLang="ru-RU"/>
              <a:pPr/>
              <a:t>‹#›</a:t>
            </a:fld>
            <a:endParaRPr lang="en-US"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51338" rtl="0" eaLnBrk="0" fontAlgn="base" hangingPunct="0">
        <a:spcBef>
          <a:spcPct val="0"/>
        </a:spcBef>
        <a:spcAft>
          <a:spcPct val="0"/>
        </a:spcAft>
        <a:defRPr sz="21200">
          <a:solidFill>
            <a:schemeClr val="tx2"/>
          </a:solidFill>
          <a:latin typeface="+mj-lt"/>
          <a:ea typeface="+mj-ea"/>
          <a:cs typeface="+mj-cs"/>
        </a:defRPr>
      </a:lvl1pPr>
      <a:lvl2pPr algn="ctr" defTabSz="4351338" rtl="0" eaLnBrk="0" fontAlgn="base" hangingPunct="0">
        <a:spcBef>
          <a:spcPct val="0"/>
        </a:spcBef>
        <a:spcAft>
          <a:spcPct val="0"/>
        </a:spcAft>
        <a:defRPr sz="21200">
          <a:solidFill>
            <a:schemeClr val="tx2"/>
          </a:solidFill>
          <a:latin typeface="Times New Roman" pitchFamily="18" charset="0"/>
        </a:defRPr>
      </a:lvl2pPr>
      <a:lvl3pPr algn="ctr" defTabSz="4351338" rtl="0" eaLnBrk="0" fontAlgn="base" hangingPunct="0">
        <a:spcBef>
          <a:spcPct val="0"/>
        </a:spcBef>
        <a:spcAft>
          <a:spcPct val="0"/>
        </a:spcAft>
        <a:defRPr sz="21200">
          <a:solidFill>
            <a:schemeClr val="tx2"/>
          </a:solidFill>
          <a:latin typeface="Times New Roman" pitchFamily="18" charset="0"/>
        </a:defRPr>
      </a:lvl3pPr>
      <a:lvl4pPr algn="ctr" defTabSz="4351338" rtl="0" eaLnBrk="0" fontAlgn="base" hangingPunct="0">
        <a:spcBef>
          <a:spcPct val="0"/>
        </a:spcBef>
        <a:spcAft>
          <a:spcPct val="0"/>
        </a:spcAft>
        <a:defRPr sz="21200">
          <a:solidFill>
            <a:schemeClr val="tx2"/>
          </a:solidFill>
          <a:latin typeface="Times New Roman" pitchFamily="18" charset="0"/>
        </a:defRPr>
      </a:lvl4pPr>
      <a:lvl5pPr algn="ctr" defTabSz="4351338" rtl="0" eaLnBrk="0" fontAlgn="base" hangingPunct="0">
        <a:spcBef>
          <a:spcPct val="0"/>
        </a:spcBef>
        <a:spcAft>
          <a:spcPct val="0"/>
        </a:spcAft>
        <a:defRPr sz="21200">
          <a:solidFill>
            <a:schemeClr val="tx2"/>
          </a:solidFill>
          <a:latin typeface="Times New Roman" pitchFamily="18" charset="0"/>
        </a:defRPr>
      </a:lvl5pPr>
      <a:lvl6pPr marL="457200" algn="ctr" defTabSz="4351338" rtl="0" eaLnBrk="0" fontAlgn="base" hangingPunct="0">
        <a:spcBef>
          <a:spcPct val="0"/>
        </a:spcBef>
        <a:spcAft>
          <a:spcPct val="0"/>
        </a:spcAft>
        <a:defRPr sz="21200">
          <a:solidFill>
            <a:schemeClr val="tx2"/>
          </a:solidFill>
          <a:latin typeface="Times New Roman" pitchFamily="18" charset="0"/>
        </a:defRPr>
      </a:lvl6pPr>
      <a:lvl7pPr marL="914400" algn="ctr" defTabSz="4351338" rtl="0" eaLnBrk="0" fontAlgn="base" hangingPunct="0">
        <a:spcBef>
          <a:spcPct val="0"/>
        </a:spcBef>
        <a:spcAft>
          <a:spcPct val="0"/>
        </a:spcAft>
        <a:defRPr sz="21200">
          <a:solidFill>
            <a:schemeClr val="tx2"/>
          </a:solidFill>
          <a:latin typeface="Times New Roman" pitchFamily="18" charset="0"/>
        </a:defRPr>
      </a:lvl7pPr>
      <a:lvl8pPr marL="1371600" algn="ctr" defTabSz="4351338" rtl="0" eaLnBrk="0" fontAlgn="base" hangingPunct="0">
        <a:spcBef>
          <a:spcPct val="0"/>
        </a:spcBef>
        <a:spcAft>
          <a:spcPct val="0"/>
        </a:spcAft>
        <a:defRPr sz="21200">
          <a:solidFill>
            <a:schemeClr val="tx2"/>
          </a:solidFill>
          <a:latin typeface="Times New Roman" pitchFamily="18" charset="0"/>
        </a:defRPr>
      </a:lvl8pPr>
      <a:lvl9pPr marL="1828800" algn="ctr" defTabSz="4351338" rtl="0" eaLnBrk="0" fontAlgn="base" hangingPunct="0">
        <a:spcBef>
          <a:spcPct val="0"/>
        </a:spcBef>
        <a:spcAft>
          <a:spcPct val="0"/>
        </a:spcAft>
        <a:defRPr sz="21200">
          <a:solidFill>
            <a:schemeClr val="tx2"/>
          </a:solidFill>
          <a:latin typeface="Times New Roman" pitchFamily="18" charset="0"/>
        </a:defRPr>
      </a:lvl9pPr>
    </p:titleStyle>
    <p:bodyStyle>
      <a:lvl1pPr marL="1628775" indent="-1628775" algn="l" defTabSz="4351338" rtl="0" eaLnBrk="0" fontAlgn="base" hangingPunct="0">
        <a:spcBef>
          <a:spcPct val="20000"/>
        </a:spcBef>
        <a:spcAft>
          <a:spcPct val="0"/>
        </a:spcAft>
        <a:buChar char="•"/>
        <a:defRPr sz="14500">
          <a:solidFill>
            <a:schemeClr val="tx1"/>
          </a:solidFill>
          <a:latin typeface="+mn-lt"/>
          <a:ea typeface="+mn-ea"/>
          <a:cs typeface="+mn-cs"/>
        </a:defRPr>
      </a:lvl1pPr>
      <a:lvl2pPr marL="3533775" indent="-1362075" algn="l" defTabSz="4351338" rtl="0" eaLnBrk="0" fontAlgn="base" hangingPunct="0">
        <a:spcBef>
          <a:spcPct val="20000"/>
        </a:spcBef>
        <a:spcAft>
          <a:spcPct val="0"/>
        </a:spcAft>
        <a:buChar char="–"/>
        <a:defRPr sz="13200">
          <a:solidFill>
            <a:schemeClr val="tx1"/>
          </a:solidFill>
          <a:latin typeface="+mn-lt"/>
        </a:defRPr>
      </a:lvl2pPr>
      <a:lvl3pPr marL="5427663" indent="-1076325" algn="l" defTabSz="4351338" rtl="0" eaLnBrk="0" fontAlgn="base" hangingPunct="0">
        <a:spcBef>
          <a:spcPct val="20000"/>
        </a:spcBef>
        <a:spcAft>
          <a:spcPct val="0"/>
        </a:spcAft>
        <a:buChar char="•"/>
        <a:defRPr sz="11000">
          <a:solidFill>
            <a:schemeClr val="tx1"/>
          </a:solidFill>
          <a:latin typeface="+mn-lt"/>
        </a:defRPr>
      </a:lvl3pPr>
      <a:lvl4pPr marL="7607300" indent="-1098550" algn="l" defTabSz="4351338" rtl="0" eaLnBrk="0" fontAlgn="base" hangingPunct="0">
        <a:spcBef>
          <a:spcPct val="20000"/>
        </a:spcBef>
        <a:spcAft>
          <a:spcPct val="0"/>
        </a:spcAft>
        <a:buChar char="–"/>
        <a:defRPr sz="9300">
          <a:solidFill>
            <a:schemeClr val="tx1"/>
          </a:solidFill>
          <a:latin typeface="+mn-lt"/>
        </a:defRPr>
      </a:lvl4pPr>
      <a:lvl5pPr marL="9769475" indent="-1081088" algn="l" defTabSz="4351338" rtl="0" eaLnBrk="0" fontAlgn="base" hangingPunct="0">
        <a:spcBef>
          <a:spcPct val="20000"/>
        </a:spcBef>
        <a:spcAft>
          <a:spcPct val="0"/>
        </a:spcAft>
        <a:buChar char="»"/>
        <a:defRPr sz="9300">
          <a:solidFill>
            <a:schemeClr val="tx1"/>
          </a:solidFill>
          <a:latin typeface="+mn-lt"/>
        </a:defRPr>
      </a:lvl5pPr>
      <a:lvl6pPr marL="10226675" indent="-1081088" algn="l" defTabSz="4351338" rtl="0" eaLnBrk="0" fontAlgn="base" hangingPunct="0">
        <a:spcBef>
          <a:spcPct val="20000"/>
        </a:spcBef>
        <a:spcAft>
          <a:spcPct val="0"/>
        </a:spcAft>
        <a:buChar char="»"/>
        <a:defRPr sz="9300">
          <a:solidFill>
            <a:schemeClr val="tx1"/>
          </a:solidFill>
          <a:latin typeface="+mn-lt"/>
        </a:defRPr>
      </a:lvl6pPr>
      <a:lvl7pPr marL="10683875" indent="-1081088" algn="l" defTabSz="4351338" rtl="0" eaLnBrk="0" fontAlgn="base" hangingPunct="0">
        <a:spcBef>
          <a:spcPct val="20000"/>
        </a:spcBef>
        <a:spcAft>
          <a:spcPct val="0"/>
        </a:spcAft>
        <a:buChar char="»"/>
        <a:defRPr sz="9300">
          <a:solidFill>
            <a:schemeClr val="tx1"/>
          </a:solidFill>
          <a:latin typeface="+mn-lt"/>
        </a:defRPr>
      </a:lvl7pPr>
      <a:lvl8pPr marL="11141075" indent="-1081088" algn="l" defTabSz="4351338" rtl="0" eaLnBrk="0" fontAlgn="base" hangingPunct="0">
        <a:spcBef>
          <a:spcPct val="20000"/>
        </a:spcBef>
        <a:spcAft>
          <a:spcPct val="0"/>
        </a:spcAft>
        <a:buChar char="»"/>
        <a:defRPr sz="9300">
          <a:solidFill>
            <a:schemeClr val="tx1"/>
          </a:solidFill>
          <a:latin typeface="+mn-lt"/>
        </a:defRPr>
      </a:lvl8pPr>
      <a:lvl9pPr marL="11598275" indent="-1081088" algn="l" defTabSz="4351338"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hyperlink" Target="http://arxiv.org/abs/1710.00258" TargetMode="Externa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79400" y="252413"/>
            <a:ext cx="396748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7200" rIns="419070" bIns="457200">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ru-RU" sz="8500" dirty="0" smtClean="0">
                <a:solidFill>
                  <a:srgbClr val="000099"/>
                </a:solidFill>
                <a:latin typeface="Calibri" panose="020F0502020204030204" pitchFamily="34" charset="0"/>
                <a:cs typeface="Calibri" panose="020F0502020204030204" pitchFamily="34" charset="0"/>
              </a:rPr>
              <a:t>Testing an automaton for synchronization in linear expected time</a:t>
            </a:r>
            <a:endParaRPr lang="en-US" altLang="ru-RU" sz="8500" dirty="0">
              <a:solidFill>
                <a:srgbClr val="000099"/>
              </a:solidFill>
              <a:latin typeface="Calibri" panose="020F0502020204030204" pitchFamily="34" charset="0"/>
              <a:cs typeface="Calibri" panose="020F0502020204030204" pitchFamily="34" charset="0"/>
            </a:endParaRPr>
          </a:p>
        </p:txBody>
      </p:sp>
      <p:sp>
        <p:nvSpPr>
          <p:cNvPr id="2051" name="Line 72"/>
          <p:cNvSpPr>
            <a:spLocks noChangeShapeType="1"/>
          </p:cNvSpPr>
          <p:nvPr/>
        </p:nvSpPr>
        <p:spPr bwMode="auto">
          <a:xfrm>
            <a:off x="34925" y="4413250"/>
            <a:ext cx="0" cy="2850515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052" name="Text Box 95"/>
          <p:cNvSpPr txBox="1">
            <a:spLocks noChangeArrowheads="1"/>
          </p:cNvSpPr>
          <p:nvPr/>
        </p:nvSpPr>
        <p:spPr bwMode="auto">
          <a:xfrm>
            <a:off x="27679267" y="25203071"/>
            <a:ext cx="12372975" cy="290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ru-RU" dirty="0" smtClean="0">
                <a:solidFill>
                  <a:srgbClr val="000099"/>
                </a:solidFill>
                <a:latin typeface="Calibri" panose="020F0502020204030204" pitchFamily="34" charset="0"/>
                <a:cs typeface="Calibri" panose="020F0502020204030204" pitchFamily="34" charset="0"/>
              </a:rPr>
              <a:t>Acknowledgments</a:t>
            </a:r>
          </a:p>
          <a:p>
            <a:pPr algn="just">
              <a:spcBef>
                <a:spcPts val="1763"/>
              </a:spcBef>
            </a:pPr>
            <a:r>
              <a:rPr lang="en-US" altLang="ru-RU" sz="3200" dirty="0" smtClean="0">
                <a:solidFill>
                  <a:schemeClr val="tx1"/>
                </a:solidFill>
                <a:latin typeface="Calibri Light" panose="020F0302020204030204" pitchFamily="34" charset="0"/>
                <a:cs typeface="Calibri Light" panose="020F0302020204030204" pitchFamily="34" charset="0"/>
              </a:rPr>
              <a:t>	The author is grateful to his scientific advisor Professor Mikhail </a:t>
            </a:r>
            <a:r>
              <a:rPr lang="en-US" altLang="ru-RU" sz="3200" dirty="0" err="1" smtClean="0">
                <a:solidFill>
                  <a:schemeClr val="tx1"/>
                </a:solidFill>
                <a:latin typeface="Calibri Light" panose="020F0302020204030204" pitchFamily="34" charset="0"/>
                <a:cs typeface="Calibri Light" panose="020F0302020204030204" pitchFamily="34" charset="0"/>
              </a:rPr>
              <a:t>Volkov</a:t>
            </a:r>
            <a:r>
              <a:rPr lang="en-US" altLang="ru-RU" sz="3200" dirty="0" smtClean="0">
                <a:solidFill>
                  <a:schemeClr val="tx1"/>
                </a:solidFill>
                <a:latin typeface="Calibri Light" panose="020F0302020204030204" pitchFamily="34" charset="0"/>
                <a:cs typeface="Calibri Light" panose="020F0302020204030204" pitchFamily="34" charset="0"/>
              </a:rPr>
              <a:t> for helping with the article, to Mikhail </a:t>
            </a:r>
            <a:r>
              <a:rPr lang="en-US" altLang="ru-RU" sz="3200" dirty="0" err="1" smtClean="0">
                <a:solidFill>
                  <a:schemeClr val="tx1"/>
                </a:solidFill>
                <a:latin typeface="Calibri Light" panose="020F0302020204030204" pitchFamily="34" charset="0"/>
                <a:cs typeface="Calibri Light" panose="020F0302020204030204" pitchFamily="34" charset="0"/>
              </a:rPr>
              <a:t>Berlinkov</a:t>
            </a:r>
            <a:r>
              <a:rPr lang="en-US" altLang="ru-RU" sz="3200" dirty="0" smtClean="0">
                <a:solidFill>
                  <a:schemeClr val="tx1"/>
                </a:solidFill>
                <a:latin typeface="Calibri Light" panose="020F0302020204030204" pitchFamily="34" charset="0"/>
                <a:cs typeface="Calibri Light" panose="020F0302020204030204" pitchFamily="34" charset="0"/>
              </a:rPr>
              <a:t> for the explanation of his algorithm and to Mikhail </a:t>
            </a:r>
            <a:r>
              <a:rPr lang="en-US" altLang="ru-RU" sz="3200" dirty="0" err="1" smtClean="0">
                <a:solidFill>
                  <a:schemeClr val="tx1"/>
                </a:solidFill>
                <a:latin typeface="Calibri Light" panose="020F0302020204030204" pitchFamily="34" charset="0"/>
                <a:cs typeface="Calibri Light" panose="020F0302020204030204" pitchFamily="34" charset="0"/>
              </a:rPr>
              <a:t>Samoilenko</a:t>
            </a:r>
            <a:r>
              <a:rPr lang="en-US" altLang="ru-RU" sz="3200" dirty="0" smtClean="0">
                <a:solidFill>
                  <a:schemeClr val="tx1"/>
                </a:solidFill>
                <a:latin typeface="Calibri Light" panose="020F0302020204030204" pitchFamily="34" charset="0"/>
                <a:cs typeface="Calibri Light" panose="020F0302020204030204" pitchFamily="34" charset="0"/>
              </a:rPr>
              <a:t> for useful discussions.</a:t>
            </a:r>
            <a:endParaRPr lang="en-US" altLang="ru-RU" sz="3200" dirty="0">
              <a:solidFill>
                <a:schemeClr val="tx1"/>
              </a:solidFill>
              <a:latin typeface="Calibri Light" panose="020F0302020204030204" pitchFamily="34" charset="0"/>
              <a:cs typeface="Calibri Light" panose="020F0302020204030204" pitchFamily="34" charset="0"/>
            </a:endParaRPr>
          </a:p>
        </p:txBody>
      </p:sp>
      <p:sp>
        <p:nvSpPr>
          <p:cNvPr id="2053" name="Text Box 96"/>
          <p:cNvSpPr txBox="1">
            <a:spLocks noChangeArrowheads="1"/>
          </p:cNvSpPr>
          <p:nvPr/>
        </p:nvSpPr>
        <p:spPr bwMode="auto">
          <a:xfrm>
            <a:off x="200025" y="2498725"/>
            <a:ext cx="39692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ru-RU" sz="6000" dirty="0" smtClean="0">
                <a:solidFill>
                  <a:schemeClr val="tx1"/>
                </a:solidFill>
                <a:latin typeface="Calibri" panose="020F0502020204030204" pitchFamily="34" charset="0"/>
                <a:cs typeface="Calibri" panose="020F0502020204030204" pitchFamily="34" charset="0"/>
              </a:rPr>
              <a:t>Pavel </a:t>
            </a:r>
            <a:r>
              <a:rPr lang="en-US" altLang="ru-RU" sz="6000" dirty="0" err="1" smtClean="0">
                <a:solidFill>
                  <a:schemeClr val="tx1"/>
                </a:solidFill>
                <a:latin typeface="Calibri" panose="020F0502020204030204" pitchFamily="34" charset="0"/>
                <a:cs typeface="Calibri" panose="020F0502020204030204" pitchFamily="34" charset="0"/>
              </a:rPr>
              <a:t>Ageev</a:t>
            </a:r>
            <a:r>
              <a:rPr lang="en-US" altLang="ru-RU" sz="6000" dirty="0" smtClean="0">
                <a:solidFill>
                  <a:schemeClr val="tx1"/>
                </a:solidFill>
                <a:latin typeface="Calibri" panose="020F0502020204030204" pitchFamily="34" charset="0"/>
                <a:cs typeface="Calibri" panose="020F0502020204030204" pitchFamily="34" charset="0"/>
              </a:rPr>
              <a:t>, Yekaterinburg</a:t>
            </a:r>
            <a:endParaRPr lang="en-US" altLang="ru-RU" sz="6000" dirty="0">
              <a:solidFill>
                <a:schemeClr val="tx1"/>
              </a:solidFill>
              <a:latin typeface="Calibri" panose="020F0502020204030204" pitchFamily="34" charset="0"/>
              <a:cs typeface="Calibri" panose="020F0502020204030204" pitchFamily="34" charset="0"/>
            </a:endParaRPr>
          </a:p>
        </p:txBody>
      </p:sp>
      <p:sp>
        <p:nvSpPr>
          <p:cNvPr id="2054" name="Text Box 3"/>
          <p:cNvSpPr txBox="1">
            <a:spLocks noChangeArrowheads="1"/>
          </p:cNvSpPr>
          <p:nvPr/>
        </p:nvSpPr>
        <p:spPr bwMode="auto">
          <a:xfrm>
            <a:off x="209549" y="4095822"/>
            <a:ext cx="12565063" cy="5256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Results</a:t>
            </a:r>
            <a:endParaRPr lang="en-US" altLang="ru-RU" sz="5400" dirty="0">
              <a:solidFill>
                <a:srgbClr val="000099"/>
              </a:solidFill>
              <a:latin typeface="Calibri" panose="020F0502020204030204" pitchFamily="34" charset="0"/>
              <a:cs typeface="Calibri" panose="020F0502020204030204" pitchFamily="34" charset="0"/>
            </a:endParaRPr>
          </a:p>
          <a:p>
            <a:pPr marL="457200" indent="-457200" algn="just">
              <a:spcBef>
                <a:spcPts val="2538"/>
              </a:spcBef>
              <a:buFont typeface="Arial" panose="020B0604020202020204" pitchFamily="34" charset="0"/>
              <a:buChar char="•"/>
            </a:pPr>
            <a:r>
              <a:rPr lang="en-US" altLang="ru-RU" sz="3300" dirty="0">
                <a:solidFill>
                  <a:schemeClr val="tx1"/>
                </a:solidFill>
                <a:latin typeface="Calibri" panose="020F0502020204030204" pitchFamily="34" charset="0"/>
                <a:cs typeface="Calibri" panose="020F0502020204030204" pitchFamily="34" charset="0"/>
              </a:rPr>
              <a:t>	</a:t>
            </a:r>
            <a:r>
              <a:rPr lang="en-US" altLang="ru-RU" dirty="0" smtClean="0">
                <a:solidFill>
                  <a:schemeClr val="tx1"/>
                </a:solidFill>
                <a:latin typeface="Calibri Light" panose="020F0302020204030204" pitchFamily="34" charset="0"/>
                <a:cs typeface="Calibri Light" panose="020F0302020204030204" pitchFamily="34" charset="0"/>
              </a:rPr>
              <a:t>The first</a:t>
            </a:r>
            <a:r>
              <a:rPr lang="ru-RU" altLang="ru-RU" dirty="0" smtClean="0">
                <a:solidFill>
                  <a:schemeClr val="tx1"/>
                </a:solidFill>
                <a:latin typeface="Calibri Light" panose="020F0302020204030204" pitchFamily="34" charset="0"/>
                <a:cs typeface="Calibri Light" panose="020F0302020204030204" pitchFamily="34" charset="0"/>
              </a:rPr>
              <a:t> </a:t>
            </a:r>
            <a:r>
              <a:rPr lang="en-US" altLang="ru-RU" dirty="0" smtClean="0">
                <a:solidFill>
                  <a:schemeClr val="tx1"/>
                </a:solidFill>
                <a:latin typeface="Calibri Light" panose="020F0302020204030204" pitchFamily="34" charset="0"/>
                <a:cs typeface="Calibri Light" panose="020F0302020204030204" pitchFamily="34" charset="0"/>
              </a:rPr>
              <a:t>practically effective implementation of the algorithm for testing an automaton for synchronization in linear expected time</a:t>
            </a:r>
          </a:p>
          <a:p>
            <a:pPr marL="571500" indent="-571500" algn="just">
              <a:spcBef>
                <a:spcPts val="2538"/>
              </a:spcBef>
              <a:buFont typeface="Arial" panose="020B0604020202020204" pitchFamily="34" charset="0"/>
              <a:buChar char="•"/>
            </a:pPr>
            <a:r>
              <a:rPr lang="en-US" altLang="ru-RU" dirty="0">
                <a:solidFill>
                  <a:schemeClr val="tx1"/>
                </a:solidFill>
                <a:latin typeface="Calibri Light" panose="020F0302020204030204" pitchFamily="34" charset="0"/>
                <a:cs typeface="Calibri Light" panose="020F0302020204030204" pitchFamily="34" charset="0"/>
              </a:rPr>
              <a:t>	</a:t>
            </a:r>
            <a:r>
              <a:rPr lang="en-US" altLang="ru-RU" dirty="0" smtClean="0">
                <a:solidFill>
                  <a:schemeClr val="tx1"/>
                </a:solidFill>
                <a:latin typeface="Calibri Light" panose="020F0302020204030204" pitchFamily="34" charset="0"/>
                <a:cs typeface="Calibri Light" panose="020F0302020204030204" pitchFamily="34" charset="0"/>
              </a:rPr>
              <a:t>Statistically accurate evaluation of the fraction of synchronizing automata amongst all automata with n states</a:t>
            </a:r>
            <a:endParaRPr lang="en-US" altLang="ru-RU" dirty="0">
              <a:latin typeface="Calibri Light" panose="020F0302020204030204" pitchFamily="34" charset="0"/>
              <a:cs typeface="Calibri Light" panose="020F0302020204030204" pitchFamily="34" charset="0"/>
            </a:endParaRPr>
          </a:p>
        </p:txBody>
      </p:sp>
      <p:sp>
        <p:nvSpPr>
          <p:cNvPr id="2055" name="Text Box 15"/>
          <p:cNvSpPr txBox="1">
            <a:spLocks noChangeArrowheads="1"/>
          </p:cNvSpPr>
          <p:nvPr/>
        </p:nvSpPr>
        <p:spPr bwMode="auto">
          <a:xfrm>
            <a:off x="13300075" y="19029363"/>
            <a:ext cx="182563"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6" tIns="45267" rIns="90526"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endParaRPr lang="ru-RU" altLang="ru-RU" sz="490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2056" name="Text Box 7"/>
              <p:cNvSpPr txBox="1">
                <a:spLocks noChangeArrowheads="1"/>
              </p:cNvSpPr>
              <p:nvPr/>
            </p:nvSpPr>
            <p:spPr bwMode="auto">
              <a:xfrm>
                <a:off x="13901099" y="4089513"/>
                <a:ext cx="12601575" cy="122830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The structure of the algorithm</a:t>
                </a:r>
                <a:endParaRPr lang="en-US" altLang="ru-RU" sz="5400" dirty="0">
                  <a:solidFill>
                    <a:srgbClr val="000099"/>
                  </a:solidFill>
                  <a:latin typeface="Calibri" panose="020F0502020204030204" pitchFamily="34" charset="0"/>
                  <a:cs typeface="Calibri" panose="020F0502020204030204" pitchFamily="34" charset="0"/>
                </a:endParaRPr>
              </a:p>
              <a:p>
                <a:pPr algn="just">
                  <a:spcBef>
                    <a:spcPts val="2538"/>
                  </a:spcBef>
                </a:pPr>
                <a:r>
                  <a:rPr lang="en-US" altLang="ru-RU" dirty="0" smtClean="0">
                    <a:solidFill>
                      <a:schemeClr val="tx1"/>
                    </a:solidFill>
                    <a:latin typeface="Calibri" panose="020F0502020204030204" pitchFamily="34" charset="0"/>
                    <a:cs typeface="Calibri" panose="020F0502020204030204" pitchFamily="34" charset="0"/>
                  </a:rPr>
                  <a:t>	</a:t>
                </a:r>
                <a:r>
                  <a:rPr lang="en-US" altLang="ru-RU" dirty="0" smtClean="0">
                    <a:solidFill>
                      <a:schemeClr val="tx1"/>
                    </a:solidFill>
                    <a:latin typeface="Calibri Light" panose="020F0302020204030204" pitchFamily="34" charset="0"/>
                    <a:cs typeface="Calibri Light" panose="020F0302020204030204" pitchFamily="34" charset="0"/>
                  </a:rPr>
                  <a:t>The algorithm verifies certain conditions in a given automaton each of which has two features:</a:t>
                </a:r>
              </a:p>
              <a:p>
                <a:pPr marL="571500" indent="-571500" algn="just">
                  <a:spcBef>
                    <a:spcPts val="2538"/>
                  </a:spcBef>
                  <a:buFont typeface="Arial" panose="020B0604020202020204" pitchFamily="34" charset="0"/>
                  <a:buChar char="•"/>
                </a:pPr>
                <a:r>
                  <a:rPr lang="en-US" altLang="ru-RU" dirty="0" smtClean="0">
                    <a:solidFill>
                      <a:schemeClr val="tx1"/>
                    </a:solidFill>
                    <a:latin typeface="Calibri Light" panose="020F0302020204030204" pitchFamily="34" charset="0"/>
                    <a:cs typeface="Calibri Light" panose="020F0302020204030204" pitchFamily="34" charset="0"/>
                  </a:rPr>
                  <a:t>it can be checked in </a:t>
                </a:r>
                <a14:m>
                  <m:oMath xmlns:m="http://schemas.openxmlformats.org/officeDocument/2006/math">
                    <m:r>
                      <a:rPr lang="en-US" altLang="ru-RU" b="0" i="1" smtClean="0">
                        <a:solidFill>
                          <a:schemeClr val="tx1"/>
                        </a:solidFill>
                        <a:latin typeface="Cambria Math" panose="02040503050406030204" pitchFamily="18" charset="0"/>
                        <a:cs typeface="Calibri Light" panose="020F0302020204030204" pitchFamily="34" charset="0"/>
                      </a:rPr>
                      <m:t>𝑂</m:t>
                    </m:r>
                    <m:d>
                      <m:dPr>
                        <m:ctrlPr>
                          <a:rPr lang="en-US" altLang="ru-RU" b="0" i="1" smtClean="0">
                            <a:solidFill>
                              <a:schemeClr val="tx1"/>
                            </a:solidFill>
                            <a:latin typeface="Cambria Math" panose="02040503050406030204" pitchFamily="18" charset="0"/>
                            <a:cs typeface="Calibri Light" panose="020F0302020204030204" pitchFamily="34" charset="0"/>
                          </a:rPr>
                        </m:ctrlPr>
                      </m:dPr>
                      <m:e>
                        <m:r>
                          <a:rPr lang="en-US" altLang="ru-RU" b="0" i="1" smtClean="0">
                            <a:solidFill>
                              <a:schemeClr val="tx1"/>
                            </a:solidFill>
                            <a:latin typeface="Cambria Math" panose="02040503050406030204" pitchFamily="18" charset="0"/>
                            <a:cs typeface="Calibri Light" panose="020F0302020204030204" pitchFamily="34" charset="0"/>
                          </a:rPr>
                          <m:t>𝑛</m:t>
                        </m:r>
                      </m:e>
                    </m:d>
                  </m:oMath>
                </a14:m>
                <a:r>
                  <a:rPr lang="en-US" altLang="ru-RU" dirty="0" smtClean="0">
                    <a:solidFill>
                      <a:schemeClr val="tx1"/>
                    </a:solidFill>
                    <a:latin typeface="Calibri Light" panose="020F0302020204030204" pitchFamily="34" charset="0"/>
                    <a:cs typeface="Calibri Light" panose="020F0302020204030204" pitchFamily="34" charset="0"/>
                  </a:rPr>
                  <a:t> in </a:t>
                </a:r>
                <a:r>
                  <a:rPr lang="en-US" altLang="ru-RU" dirty="0" smtClean="0">
                    <a:solidFill>
                      <a:schemeClr val="tx1"/>
                    </a:solidFill>
                    <a:latin typeface="Calibri Light" panose="020F0302020204030204" pitchFamily="34" charset="0"/>
                    <a:cs typeface="Calibri Light" panose="020F0302020204030204" pitchFamily="34" charset="0"/>
                  </a:rPr>
                  <a:t>every DFA with </a:t>
                </a:r>
                <a14:m>
                  <m:oMath xmlns:m="http://schemas.openxmlformats.org/officeDocument/2006/math">
                    <m:r>
                      <a:rPr lang="en-US" altLang="ru-RU" b="0" i="1" smtClean="0">
                        <a:solidFill>
                          <a:schemeClr val="tx1"/>
                        </a:solidFill>
                        <a:latin typeface="Cambria Math" panose="02040503050406030204" pitchFamily="18" charset="0"/>
                        <a:cs typeface="Calibri Light" panose="020F0302020204030204" pitchFamily="34" charset="0"/>
                      </a:rPr>
                      <m:t>𝑛</m:t>
                    </m:r>
                  </m:oMath>
                </a14:m>
                <a:r>
                  <a:rPr lang="en-US" altLang="ru-RU" dirty="0" smtClean="0">
                    <a:solidFill>
                      <a:schemeClr val="tx1"/>
                    </a:solidFill>
                    <a:latin typeface="Calibri Light" panose="020F0302020204030204" pitchFamily="34" charset="0"/>
                    <a:cs typeface="Calibri Light" panose="020F0302020204030204" pitchFamily="34" charset="0"/>
                  </a:rPr>
                  <a:t> </a:t>
                </a:r>
                <a:r>
                  <a:rPr lang="en-US" altLang="ru-RU" dirty="0" smtClean="0">
                    <a:solidFill>
                      <a:schemeClr val="tx1"/>
                    </a:solidFill>
                    <a:latin typeface="Calibri Light" panose="020F0302020204030204" pitchFamily="34" charset="0"/>
                    <a:cs typeface="Calibri Light" panose="020F0302020204030204" pitchFamily="34" charset="0"/>
                  </a:rPr>
                  <a:t>states;</a:t>
                </a:r>
              </a:p>
              <a:p>
                <a:pPr marL="571500" indent="-571500" algn="just">
                  <a:spcBef>
                    <a:spcPts val="2538"/>
                  </a:spcBef>
                  <a:buFont typeface="Arial" panose="020B0604020202020204" pitchFamily="34" charset="0"/>
                  <a:buChar char="•"/>
                </a:pPr>
                <a:r>
                  <a:rPr lang="en-US" altLang="ru-RU" dirty="0" smtClean="0">
                    <a:solidFill>
                      <a:schemeClr val="tx1"/>
                    </a:solidFill>
                    <a:latin typeface="Calibri Light" panose="020F0302020204030204" pitchFamily="34" charset="0"/>
                    <a:cs typeface="Calibri Light" panose="020F0302020204030204" pitchFamily="34" charset="0"/>
                  </a:rPr>
                  <a:t>the fraction of automata with n states not satisfying the condition </a:t>
                </a:r>
                <a:r>
                  <a:rPr lang="en-US" altLang="ru-RU" dirty="0" smtClean="0">
                    <a:solidFill>
                      <a:schemeClr val="tx1"/>
                    </a:solidFill>
                    <a:latin typeface="Calibri Light" panose="020F0302020204030204" pitchFamily="34" charset="0"/>
                    <a:cs typeface="Calibri Light" panose="020F0302020204030204" pitchFamily="34" charset="0"/>
                  </a:rPr>
                  <a:t>is </a:t>
                </a:r>
                <a14:m>
                  <m:oMath xmlns:m="http://schemas.openxmlformats.org/officeDocument/2006/math">
                    <m:r>
                      <a:rPr lang="en-US" altLang="ru-RU" b="0" i="1" smtClean="0">
                        <a:solidFill>
                          <a:schemeClr val="tx1"/>
                        </a:solidFill>
                        <a:latin typeface="Cambria Math" panose="02040503050406030204" pitchFamily="18" charset="0"/>
                        <a:cs typeface="Calibri Light" panose="020F0302020204030204" pitchFamily="34" charset="0"/>
                      </a:rPr>
                      <m:t>𝑂</m:t>
                    </m:r>
                    <m:r>
                      <a:rPr lang="en-US" altLang="ru-RU" b="0" i="1" smtClean="0">
                        <a:solidFill>
                          <a:schemeClr val="tx1"/>
                        </a:solidFill>
                        <a:latin typeface="Cambria Math" panose="02040503050406030204" pitchFamily="18" charset="0"/>
                        <a:cs typeface="Calibri Light" panose="020F0302020204030204" pitchFamily="34" charset="0"/>
                      </a:rPr>
                      <m:t>(</m:t>
                    </m:r>
                    <m:f>
                      <m:fPr>
                        <m:type m:val="lin"/>
                        <m:ctrlPr>
                          <a:rPr lang="en-US" altLang="ru-RU" b="0" i="1" smtClean="0">
                            <a:solidFill>
                              <a:schemeClr val="tx1"/>
                            </a:solidFill>
                            <a:latin typeface="Cambria Math" panose="02040503050406030204" pitchFamily="18" charset="0"/>
                            <a:cs typeface="Calibri Light" panose="020F0302020204030204" pitchFamily="34" charset="0"/>
                          </a:rPr>
                        </m:ctrlPr>
                      </m:fPr>
                      <m:num>
                        <m:r>
                          <a:rPr lang="en-US" altLang="ru-RU" b="0" i="1" smtClean="0">
                            <a:solidFill>
                              <a:schemeClr val="tx1"/>
                            </a:solidFill>
                            <a:latin typeface="Cambria Math" panose="02040503050406030204" pitchFamily="18" charset="0"/>
                            <a:cs typeface="Calibri Light" panose="020F0302020204030204" pitchFamily="34" charset="0"/>
                          </a:rPr>
                          <m:t>1</m:t>
                        </m:r>
                      </m:num>
                      <m:den>
                        <m:r>
                          <a:rPr lang="en-US" altLang="ru-RU" b="0" i="1" smtClean="0">
                            <a:solidFill>
                              <a:schemeClr val="tx1"/>
                            </a:solidFill>
                            <a:latin typeface="Cambria Math" panose="02040503050406030204" pitchFamily="18" charset="0"/>
                            <a:cs typeface="Calibri Light" panose="020F0302020204030204" pitchFamily="34" charset="0"/>
                          </a:rPr>
                          <m:t>𝑛</m:t>
                        </m:r>
                      </m:den>
                    </m:f>
                    <m:r>
                      <a:rPr lang="en-US" altLang="ru-RU" b="0" i="1" smtClean="0">
                        <a:solidFill>
                          <a:schemeClr val="tx1"/>
                        </a:solidFill>
                        <a:latin typeface="Cambria Math" panose="02040503050406030204" pitchFamily="18" charset="0"/>
                        <a:cs typeface="Calibri Light" panose="020F0302020204030204" pitchFamily="34" charset="0"/>
                      </a:rPr>
                      <m:t>)</m:t>
                    </m:r>
                  </m:oMath>
                </a14:m>
                <a:r>
                  <a:rPr lang="en-US" altLang="ru-RU" dirty="0" smtClean="0">
                    <a:solidFill>
                      <a:schemeClr val="tx1"/>
                    </a:solidFill>
                    <a:latin typeface="Calibri Light" panose="020F0302020204030204" pitchFamily="34" charset="0"/>
                    <a:cs typeface="Calibri Light" panose="020F0302020204030204" pitchFamily="34" charset="0"/>
                  </a:rPr>
                  <a:t>.</a:t>
                </a:r>
                <a:endParaRPr lang="en-US" altLang="ru-RU" dirty="0" smtClean="0">
                  <a:solidFill>
                    <a:schemeClr val="tx1"/>
                  </a:solidFill>
                  <a:latin typeface="Calibri Light" panose="020F0302020204030204" pitchFamily="34" charset="0"/>
                  <a:cs typeface="Calibri Light" panose="020F0302020204030204" pitchFamily="34" charset="0"/>
                </a:endParaRPr>
              </a:p>
              <a:p>
                <a:pPr algn="just">
                  <a:spcBef>
                    <a:spcPts val="2538"/>
                  </a:spcBef>
                </a:pPr>
                <a:endParaRPr lang="en-US" altLang="ru-RU" dirty="0" smtClean="0">
                  <a:solidFill>
                    <a:schemeClr val="tx1"/>
                  </a:solidFill>
                  <a:latin typeface="Calibri Light" panose="020F0302020204030204" pitchFamily="34" charset="0"/>
                  <a:cs typeface="Calibri Light" panose="020F0302020204030204" pitchFamily="34" charset="0"/>
                </a:endParaRPr>
              </a:p>
              <a:p>
                <a:pPr algn="just">
                  <a:spcBef>
                    <a:spcPts val="2538"/>
                  </a:spcBef>
                </a:pPr>
                <a:endParaRPr lang="en-US" altLang="ru-RU" dirty="0" smtClean="0">
                  <a:solidFill>
                    <a:schemeClr val="tx1"/>
                  </a:solidFill>
                  <a:latin typeface="Calibri Light" panose="020F0302020204030204" pitchFamily="34" charset="0"/>
                  <a:cs typeface="Calibri Light" panose="020F0302020204030204" pitchFamily="34" charset="0"/>
                </a:endParaRPr>
              </a:p>
              <a:p>
                <a:pPr algn="just">
                  <a:spcBef>
                    <a:spcPts val="2538"/>
                  </a:spcBef>
                </a:pPr>
                <a:endParaRPr lang="en-US" altLang="ru-RU" dirty="0">
                  <a:solidFill>
                    <a:schemeClr val="tx1"/>
                  </a:solidFill>
                  <a:latin typeface="Calibri Light" panose="020F0302020204030204" pitchFamily="34" charset="0"/>
                  <a:cs typeface="Calibri Light" panose="020F0302020204030204" pitchFamily="34" charset="0"/>
                </a:endParaRPr>
              </a:p>
              <a:p>
                <a:pPr algn="just">
                  <a:spcBef>
                    <a:spcPts val="2538"/>
                  </a:spcBef>
                </a:pPr>
                <a:endParaRPr lang="en-US" altLang="ru-RU" dirty="0" smtClean="0">
                  <a:solidFill>
                    <a:schemeClr val="tx1"/>
                  </a:solidFill>
                  <a:latin typeface="Calibri Light" panose="020F0302020204030204" pitchFamily="34" charset="0"/>
                  <a:cs typeface="Calibri Light" panose="020F0302020204030204" pitchFamily="34" charset="0"/>
                </a:endParaRPr>
              </a:p>
              <a:p>
                <a:pPr algn="just">
                  <a:spcBef>
                    <a:spcPts val="2538"/>
                  </a:spcBef>
                </a:pPr>
                <a:endParaRPr lang="en-US" altLang="ru-RU" dirty="0" smtClean="0">
                  <a:solidFill>
                    <a:schemeClr val="tx1"/>
                  </a:solidFill>
                  <a:latin typeface="Calibri Light" panose="020F0302020204030204" pitchFamily="34" charset="0"/>
                  <a:cs typeface="Calibri Light" panose="020F0302020204030204" pitchFamily="34" charset="0"/>
                </a:endParaRPr>
              </a:p>
              <a:p>
                <a:pPr marL="0" indent="0">
                  <a:buNone/>
                </a:pPr>
                <a:r>
                  <a:rPr lang="en-US" dirty="0" smtClean="0">
                    <a:solidFill>
                      <a:schemeClr val="tx1"/>
                    </a:solidFill>
                    <a:latin typeface="Calibri Light" panose="020F0302020204030204" pitchFamily="34" charset="0"/>
                    <a:cs typeface="Calibri Light" panose="020F0302020204030204" pitchFamily="34" charset="0"/>
                  </a:rPr>
                  <a:t>The expected time of the whole algorithm will be</a:t>
                </a:r>
              </a:p>
              <a:p>
                <a:pPr marL="0" indent="0" algn="ctr">
                  <a:buNone/>
                </a:pPr>
                <a:r>
                  <a:rPr lang="en-US" dirty="0">
                    <a:solidFill>
                      <a:schemeClr val="tx1"/>
                    </a:solidFill>
                  </a:rPr>
                  <a:t> </a:t>
                </a:r>
                <a14:m>
                  <m:oMath xmlns:m="http://schemas.openxmlformats.org/officeDocument/2006/math">
                    <m:r>
                      <a:rPr lang="en-US" b="0" i="1">
                        <a:solidFill>
                          <a:schemeClr val="tx1"/>
                        </a:solidFill>
                        <a:latin typeface="Cambria Math" panose="02040503050406030204" pitchFamily="18" charset="0"/>
                      </a:rPr>
                      <m:t>𝑂</m:t>
                    </m:r>
                    <m:d>
                      <m:dPr>
                        <m:ctrlPr>
                          <a:rPr lang="ru-RU"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𝑛</m:t>
                        </m:r>
                      </m:e>
                    </m:d>
                    <m:d>
                      <m:dPr>
                        <m:ctrlPr>
                          <a:rPr lang="en-US" b="0"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1−</m:t>
                        </m:r>
                        <m:r>
                          <a:rPr lang="en-US" b="0" i="1">
                            <a:solidFill>
                              <a:schemeClr val="tx1"/>
                            </a:solidFill>
                            <a:latin typeface="Cambria Math" panose="02040503050406030204" pitchFamily="18" charset="0"/>
                          </a:rPr>
                          <m:t>𝑂</m:t>
                        </m:r>
                        <m:d>
                          <m:dPr>
                            <m:ctrlPr>
                              <a:rPr lang="en-US" b="0" i="1">
                                <a:solidFill>
                                  <a:schemeClr val="tx1"/>
                                </a:solidFill>
                                <a:latin typeface="Cambria Math" panose="02040503050406030204" pitchFamily="18" charset="0"/>
                              </a:rPr>
                            </m:ctrlPr>
                          </m:dPr>
                          <m:e>
                            <m:f>
                              <m:fPr>
                                <m:ctrlPr>
                                  <a:rPr lang="ru-RU" i="1">
                                    <a:solidFill>
                                      <a:schemeClr val="tx1"/>
                                    </a:solidFill>
                                    <a:latin typeface="Cambria Math" panose="02040503050406030204" pitchFamily="18" charset="0"/>
                                  </a:rPr>
                                </m:ctrlPr>
                              </m:fPr>
                              <m:num>
                                <m:r>
                                  <a:rPr lang="ru-RU" i="1">
                                    <a:solidFill>
                                      <a:schemeClr val="tx1"/>
                                    </a:solidFill>
                                    <a:latin typeface="Cambria Math" panose="02040503050406030204" pitchFamily="18" charset="0"/>
                                  </a:rPr>
                                  <m:t>1</m:t>
                                </m:r>
                              </m:num>
                              <m:den>
                                <m:r>
                                  <a:rPr lang="ru-RU" i="1">
                                    <a:solidFill>
                                      <a:schemeClr val="tx1"/>
                                    </a:solidFill>
                                    <a:latin typeface="Cambria Math" panose="02040503050406030204" pitchFamily="18" charset="0"/>
                                  </a:rPr>
                                  <m:t>𝑛</m:t>
                                </m:r>
                              </m:den>
                            </m:f>
                          </m:e>
                        </m:d>
                      </m:e>
                    </m:d>
                    <m:r>
                      <a:rPr lang="en-US" b="0"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𝑂</m:t>
                    </m:r>
                    <m:d>
                      <m:dPr>
                        <m:ctrlPr>
                          <a:rPr lang="en-US" b="0" i="1">
                            <a:solidFill>
                              <a:schemeClr val="tx1"/>
                            </a:solidFill>
                            <a:latin typeface="Cambria Math" panose="02040503050406030204" pitchFamily="18" charset="0"/>
                          </a:rPr>
                        </m:ctrlPr>
                      </m:dPr>
                      <m:e>
                        <m:sSup>
                          <m:sSupPr>
                            <m:ctrlPr>
                              <a:rPr lang="en-US" b="0" i="1">
                                <a:solidFill>
                                  <a:schemeClr val="tx1"/>
                                </a:solidFill>
                                <a:latin typeface="Cambria Math" panose="02040503050406030204" pitchFamily="18" charset="0"/>
                              </a:rPr>
                            </m:ctrlPr>
                          </m:sSupPr>
                          <m:e>
                            <m:r>
                              <a:rPr lang="en-US" b="0" i="1">
                                <a:solidFill>
                                  <a:schemeClr val="tx1"/>
                                </a:solidFill>
                                <a:latin typeface="Cambria Math" panose="02040503050406030204" pitchFamily="18" charset="0"/>
                              </a:rPr>
                              <m:t>𝑛</m:t>
                            </m:r>
                          </m:e>
                          <m:sup>
                            <m:r>
                              <a:rPr lang="en-US" b="0" i="1">
                                <a:solidFill>
                                  <a:schemeClr val="tx1"/>
                                </a:solidFill>
                                <a:latin typeface="Cambria Math" panose="02040503050406030204" pitchFamily="18" charset="0"/>
                              </a:rPr>
                              <m:t>2</m:t>
                            </m:r>
                          </m:sup>
                        </m:sSup>
                      </m:e>
                    </m:d>
                    <m:r>
                      <a:rPr lang="en-US" b="0" i="1">
                        <a:solidFill>
                          <a:schemeClr val="tx1"/>
                        </a:solidFill>
                        <a:latin typeface="Cambria Math" panose="02040503050406030204" pitchFamily="18" charset="0"/>
                      </a:rPr>
                      <m:t>𝑂</m:t>
                    </m:r>
                    <m:d>
                      <m:dPr>
                        <m:ctrlPr>
                          <a:rPr lang="en-US" b="0" i="1">
                            <a:solidFill>
                              <a:schemeClr val="tx1"/>
                            </a:solidFill>
                            <a:latin typeface="Cambria Math" panose="02040503050406030204" pitchFamily="18" charset="0"/>
                          </a:rPr>
                        </m:ctrlPr>
                      </m:dPr>
                      <m:e>
                        <m:f>
                          <m:fPr>
                            <m:ctrlPr>
                              <a:rPr lang="ru-RU" i="1">
                                <a:solidFill>
                                  <a:schemeClr val="tx1"/>
                                </a:solidFill>
                                <a:latin typeface="Cambria Math" panose="02040503050406030204" pitchFamily="18" charset="0"/>
                              </a:rPr>
                            </m:ctrlPr>
                          </m:fPr>
                          <m:num>
                            <m:r>
                              <a:rPr lang="ru-RU" i="1">
                                <a:solidFill>
                                  <a:schemeClr val="tx1"/>
                                </a:solidFill>
                                <a:latin typeface="Cambria Math" panose="02040503050406030204" pitchFamily="18" charset="0"/>
                              </a:rPr>
                              <m:t>1</m:t>
                            </m:r>
                          </m:num>
                          <m:den>
                            <m:r>
                              <a:rPr lang="ru-RU" i="1">
                                <a:solidFill>
                                  <a:schemeClr val="tx1"/>
                                </a:solidFill>
                                <a:latin typeface="Cambria Math" panose="02040503050406030204" pitchFamily="18" charset="0"/>
                              </a:rPr>
                              <m:t>𝑛</m:t>
                            </m:r>
                          </m:den>
                        </m:f>
                      </m:e>
                    </m:d>
                    <m:r>
                      <a:rPr lang="en-US" b="0"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𝑂</m:t>
                    </m:r>
                    <m:r>
                      <a:rPr lang="en-US" b="0"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𝑛</m:t>
                    </m:r>
                    <m:r>
                      <a:rPr lang="en-US" b="0" i="1">
                        <a:solidFill>
                          <a:schemeClr val="tx1"/>
                        </a:solidFill>
                        <a:latin typeface="Cambria Math" panose="02040503050406030204" pitchFamily="18" charset="0"/>
                      </a:rPr>
                      <m:t>)</m:t>
                    </m:r>
                  </m:oMath>
                </a14:m>
                <a:r>
                  <a:rPr lang="en-US" dirty="0">
                    <a:solidFill>
                      <a:schemeClr val="tx1"/>
                    </a:solidFill>
                  </a:rPr>
                  <a:t>.</a:t>
                </a:r>
              </a:p>
              <a:p>
                <a:pPr algn="just">
                  <a:spcBef>
                    <a:spcPts val="2538"/>
                  </a:spcBef>
                </a:pPr>
                <a:endParaRPr lang="en-US" altLang="ru-RU" dirty="0" smtClean="0">
                  <a:solidFill>
                    <a:schemeClr val="tx1"/>
                  </a:solidFill>
                  <a:latin typeface="Calibri" panose="020F0502020204030204" pitchFamily="34" charset="0"/>
                  <a:cs typeface="Calibri" panose="020F0502020204030204" pitchFamily="34" charset="0"/>
                </a:endParaRPr>
              </a:p>
            </p:txBody>
          </p:sp>
        </mc:Choice>
        <mc:Fallback>
          <p:sp>
            <p:nvSpPr>
              <p:cNvPr id="2056" name="Text Box 7"/>
              <p:cNvSpPr txBox="1">
                <a:spLocks noRot="1" noChangeAspect="1" noMove="1" noResize="1" noEditPoints="1" noAdjustHandles="1" noChangeArrowheads="1" noChangeShapeType="1" noTextEdit="1"/>
              </p:cNvSpPr>
              <p:nvPr/>
            </p:nvSpPr>
            <p:spPr bwMode="auto">
              <a:xfrm>
                <a:off x="13901099" y="4089513"/>
                <a:ext cx="12601575" cy="12283025"/>
              </a:xfrm>
              <a:prstGeom prst="rect">
                <a:avLst/>
              </a:prstGeom>
              <a:blipFill>
                <a:blip r:embed="rId2"/>
                <a:stretch>
                  <a:fillRect t="-1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066" name="Text Box 233"/>
              <p:cNvSpPr txBox="1">
                <a:spLocks noChangeArrowheads="1"/>
              </p:cNvSpPr>
              <p:nvPr/>
            </p:nvSpPr>
            <p:spPr bwMode="auto">
              <a:xfrm>
                <a:off x="27587258" y="3717062"/>
                <a:ext cx="12274550" cy="432078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Probability of being </a:t>
                </a:r>
                <a:r>
                  <a:rPr lang="en-US" altLang="ru-RU" sz="5400" dirty="0" err="1" smtClean="0">
                    <a:solidFill>
                      <a:srgbClr val="000099"/>
                    </a:solidFill>
                    <a:latin typeface="Calibri" panose="020F0502020204030204" pitchFamily="34" charset="0"/>
                    <a:cs typeface="Calibri" panose="020F0502020204030204" pitchFamily="34" charset="0"/>
                  </a:rPr>
                  <a:t>synchronizable</a:t>
                </a:r>
                <a:endParaRPr lang="en-US" altLang="ru-RU" sz="4800" dirty="0">
                  <a:solidFill>
                    <a:srgbClr val="000099"/>
                  </a:solidFill>
                  <a:latin typeface="Calibri" panose="020F0502020204030204" pitchFamily="34" charset="0"/>
                  <a:cs typeface="Calibri" panose="020F0502020204030204" pitchFamily="34" charset="0"/>
                </a:endParaRPr>
              </a:p>
              <a:p>
                <a:pPr algn="just">
                  <a:spcBef>
                    <a:spcPts val="2538"/>
                  </a:spcBef>
                </a:pPr>
                <a:r>
                  <a:rPr lang="en-US" altLang="ru-RU" dirty="0">
                    <a:solidFill>
                      <a:schemeClr val="tx1"/>
                    </a:solidFill>
                    <a:latin typeface="Calibri Light" panose="020F0302020204030204" pitchFamily="34" charset="0"/>
                    <a:cs typeface="Calibri Light" panose="020F0302020204030204" pitchFamily="34" charset="0"/>
                  </a:rPr>
                  <a:t>	 The ratio </a:t>
                </a:r>
                <a:r>
                  <a:rPr lang="en-US" altLang="ru-RU" dirty="0" smtClean="0">
                    <a:solidFill>
                      <a:schemeClr val="tx1"/>
                    </a:solidFill>
                    <a:latin typeface="Calibri Light" panose="020F0302020204030204" pitchFamily="34" charset="0"/>
                    <a:cs typeface="Calibri Light" panose="020F0302020204030204" pitchFamily="34" charset="0"/>
                  </a:rPr>
                  <a:t>of </a:t>
                </a:r>
                <a:r>
                  <a:rPr lang="en-US" altLang="ru-RU" dirty="0">
                    <a:solidFill>
                      <a:schemeClr val="tx1"/>
                    </a:solidFill>
                    <a:latin typeface="Calibri Light" panose="020F0302020204030204" pitchFamily="34" charset="0"/>
                    <a:cs typeface="Calibri Light" panose="020F0302020204030204" pitchFamily="34" charset="0"/>
                  </a:rPr>
                  <a:t>non-synchronizing automata </a:t>
                </a:r>
                <a:r>
                  <a:rPr lang="en-US" altLang="ru-RU" dirty="0" smtClean="0">
                    <a:solidFill>
                      <a:schemeClr val="tx1"/>
                    </a:solidFill>
                    <a:latin typeface="Calibri Light" panose="020F0302020204030204" pitchFamily="34" charset="0"/>
                    <a:cs typeface="Calibri Light" panose="020F0302020204030204" pitchFamily="34" charset="0"/>
                  </a:rPr>
                  <a:t>among automata </a:t>
                </a:r>
                <a:r>
                  <a:rPr lang="en-US" altLang="ru-RU" dirty="0">
                    <a:solidFill>
                      <a:schemeClr val="tx1"/>
                    </a:solidFill>
                    <a:latin typeface="Calibri Light" panose="020F0302020204030204" pitchFamily="34" charset="0"/>
                    <a:cs typeface="Calibri Light" panose="020F0302020204030204" pitchFamily="34" charset="0"/>
                  </a:rPr>
                  <a:t>with </a:t>
                </a:r>
                <a14:m>
                  <m:oMath xmlns:m="http://schemas.openxmlformats.org/officeDocument/2006/math">
                    <m:r>
                      <a:rPr lang="en-US" altLang="ru-RU" b="0" i="1" smtClean="0">
                        <a:solidFill>
                          <a:schemeClr val="tx1"/>
                        </a:solidFill>
                        <a:latin typeface="Cambria Math" panose="02040503050406030204" pitchFamily="18" charset="0"/>
                        <a:cs typeface="Calibri Light" panose="020F0302020204030204" pitchFamily="34" charset="0"/>
                      </a:rPr>
                      <m:t>𝑛</m:t>
                    </m:r>
                  </m:oMath>
                </a14:m>
                <a:r>
                  <a:rPr lang="en-US" altLang="ru-RU" dirty="0" smtClean="0">
                    <a:solidFill>
                      <a:schemeClr val="tx1"/>
                    </a:solidFill>
                    <a:latin typeface="Calibri Light" panose="020F0302020204030204" pitchFamily="34" charset="0"/>
                    <a:cs typeface="Calibri Light" panose="020F0302020204030204" pitchFamily="34" charset="0"/>
                  </a:rPr>
                  <a:t> states </a:t>
                </a:r>
                <a:r>
                  <a:rPr lang="en-US" altLang="ru-RU" dirty="0">
                    <a:solidFill>
                      <a:schemeClr val="tx1"/>
                    </a:solidFill>
                    <a:latin typeface="Calibri Light" panose="020F0302020204030204" pitchFamily="34" charset="0"/>
                    <a:cs typeface="Calibri Light" panose="020F0302020204030204" pitchFamily="34" charset="0"/>
                  </a:rPr>
                  <a:t>and </a:t>
                </a:r>
                <a14:m>
                  <m:oMath xmlns:m="http://schemas.openxmlformats.org/officeDocument/2006/math">
                    <m:r>
                      <a:rPr lang="en-US" altLang="ru-RU" b="0" i="1" smtClean="0">
                        <a:solidFill>
                          <a:schemeClr val="tx1"/>
                        </a:solidFill>
                        <a:latin typeface="Cambria Math" panose="02040503050406030204" pitchFamily="18" charset="0"/>
                        <a:cs typeface="Calibri Light" panose="020F0302020204030204" pitchFamily="34" charset="0"/>
                      </a:rPr>
                      <m:t>2</m:t>
                    </m:r>
                  </m:oMath>
                </a14:m>
                <a:r>
                  <a:rPr lang="en-US" altLang="ru-RU" dirty="0" smtClean="0">
                    <a:solidFill>
                      <a:schemeClr val="tx1"/>
                    </a:solidFill>
                    <a:latin typeface="Calibri Light" panose="020F0302020204030204" pitchFamily="34" charset="0"/>
                    <a:cs typeface="Calibri Light" panose="020F0302020204030204" pitchFamily="34" charset="0"/>
                  </a:rPr>
                  <a:t> input </a:t>
                </a:r>
                <a:r>
                  <a:rPr lang="en-US" altLang="ru-RU" dirty="0">
                    <a:solidFill>
                      <a:schemeClr val="tx1"/>
                    </a:solidFill>
                    <a:latin typeface="Calibri Light" panose="020F0302020204030204" pitchFamily="34" charset="0"/>
                    <a:cs typeface="Calibri Light" panose="020F0302020204030204" pitchFamily="34" charset="0"/>
                  </a:rPr>
                  <a:t>letters tends to </a:t>
                </a:r>
                <a14:m>
                  <m:oMath xmlns:m="http://schemas.openxmlformats.org/officeDocument/2006/math">
                    <m:f>
                      <m:fPr>
                        <m:type m:val="lin"/>
                        <m:ctrlPr>
                          <a:rPr lang="en-US" altLang="ru-RU" b="0" i="1" smtClean="0">
                            <a:solidFill>
                              <a:schemeClr val="tx1"/>
                            </a:solidFill>
                            <a:latin typeface="Cambria Math" panose="02040503050406030204" pitchFamily="18" charset="0"/>
                            <a:cs typeface="Calibri Light" panose="020F0302020204030204" pitchFamily="34" charset="0"/>
                          </a:rPr>
                        </m:ctrlPr>
                      </m:fPr>
                      <m:num>
                        <m:r>
                          <a:rPr lang="en-US" altLang="ru-RU" b="0" i="1" smtClean="0">
                            <a:solidFill>
                              <a:schemeClr val="tx1"/>
                            </a:solidFill>
                            <a:latin typeface="Cambria Math" panose="02040503050406030204" pitchFamily="18" charset="0"/>
                            <a:cs typeface="Calibri Light" panose="020F0302020204030204" pitchFamily="34" charset="0"/>
                          </a:rPr>
                          <m:t>𝐶</m:t>
                        </m:r>
                      </m:num>
                      <m:den>
                        <m:r>
                          <a:rPr lang="en-US" altLang="ru-RU" b="0" i="1" smtClean="0">
                            <a:solidFill>
                              <a:schemeClr val="tx1"/>
                            </a:solidFill>
                            <a:latin typeface="Cambria Math" panose="02040503050406030204" pitchFamily="18" charset="0"/>
                            <a:cs typeface="Calibri Light" panose="020F0302020204030204" pitchFamily="34" charset="0"/>
                          </a:rPr>
                          <m:t>𝑛</m:t>
                        </m:r>
                      </m:den>
                    </m:f>
                  </m:oMath>
                </a14:m>
                <a:r>
                  <a:rPr lang="en-US" altLang="ru-RU" dirty="0" smtClean="0">
                    <a:solidFill>
                      <a:schemeClr val="tx1"/>
                    </a:solidFill>
                    <a:latin typeface="Calibri Light" panose="020F0302020204030204" pitchFamily="34" charset="0"/>
                    <a:cs typeface="Calibri Light" panose="020F0302020204030204" pitchFamily="34" charset="0"/>
                  </a:rPr>
                  <a:t> as </a:t>
                </a:r>
                <a14:m>
                  <m:oMath xmlns:m="http://schemas.openxmlformats.org/officeDocument/2006/math">
                    <m:r>
                      <a:rPr lang="en-US" altLang="ru-RU" b="0" i="1" smtClean="0">
                        <a:solidFill>
                          <a:schemeClr val="tx1"/>
                        </a:solidFill>
                        <a:latin typeface="Cambria Math" panose="02040503050406030204" pitchFamily="18" charset="0"/>
                        <a:cs typeface="Calibri Light" panose="020F0302020204030204" pitchFamily="34" charset="0"/>
                      </a:rPr>
                      <m:t>𝑛</m:t>
                    </m:r>
                    <m:r>
                      <a:rPr lang="en-US" altLang="ru-RU"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m:t>
                    </m:r>
                  </m:oMath>
                </a14:m>
                <a:r>
                  <a:rPr lang="en-US" altLang="ru-RU" dirty="0" smtClean="0">
                    <a:solidFill>
                      <a:schemeClr val="tx1"/>
                    </a:solidFill>
                    <a:latin typeface="Calibri Light" panose="020F0302020204030204" pitchFamily="34" charset="0"/>
                    <a:cs typeface="Calibri Light" panose="020F0302020204030204" pitchFamily="34" charset="0"/>
                  </a:rPr>
                  <a:t> </a:t>
                </a:r>
                <a:r>
                  <a:rPr lang="en-US" altLang="ru-RU" dirty="0">
                    <a:solidFill>
                      <a:schemeClr val="tx1"/>
                    </a:solidFill>
                    <a:latin typeface="Calibri Light" panose="020F0302020204030204" pitchFamily="34" charset="0"/>
                    <a:cs typeface="Calibri Light" panose="020F0302020204030204" pitchFamily="34" charset="0"/>
                  </a:rPr>
                  <a:t>(</a:t>
                </a:r>
                <a:r>
                  <a:rPr lang="en-US" altLang="ru-RU" dirty="0" err="1">
                    <a:solidFill>
                      <a:schemeClr val="tx1"/>
                    </a:solidFill>
                    <a:latin typeface="Calibri Light" panose="020F0302020204030204" pitchFamily="34" charset="0"/>
                    <a:cs typeface="Calibri Light" panose="020F0302020204030204" pitchFamily="34" charset="0"/>
                  </a:rPr>
                  <a:t>Berlinkov</a:t>
                </a:r>
                <a:r>
                  <a:rPr lang="en-US" altLang="ru-RU" dirty="0">
                    <a:solidFill>
                      <a:schemeClr val="tx1"/>
                    </a:solidFill>
                    <a:latin typeface="Calibri Light" panose="020F0302020204030204" pitchFamily="34" charset="0"/>
                    <a:cs typeface="Calibri Light" panose="020F0302020204030204" pitchFamily="34" charset="0"/>
                  </a:rPr>
                  <a:t>). Our experiments provide a statistically accurate estimation of </a:t>
                </a:r>
                <a14:m>
                  <m:oMath xmlns:m="http://schemas.openxmlformats.org/officeDocument/2006/math">
                    <m:r>
                      <a:rPr lang="en-US" altLang="ru-RU" b="0" i="1" smtClean="0">
                        <a:solidFill>
                          <a:schemeClr val="tx1"/>
                        </a:solidFill>
                        <a:latin typeface="Cambria Math" panose="02040503050406030204" pitchFamily="18" charset="0"/>
                        <a:cs typeface="Calibri Light" panose="020F0302020204030204" pitchFamily="34" charset="0"/>
                      </a:rPr>
                      <m:t>𝐶</m:t>
                    </m:r>
                  </m:oMath>
                </a14:m>
                <a:r>
                  <a:rPr lang="en-US" altLang="ru-RU" dirty="0" smtClean="0">
                    <a:solidFill>
                      <a:schemeClr val="tx1"/>
                    </a:solidFill>
                    <a:latin typeface="Calibri Light" panose="020F0302020204030204" pitchFamily="34" charset="0"/>
                    <a:cs typeface="Calibri Light" panose="020F0302020204030204" pitchFamily="34" charset="0"/>
                  </a:rPr>
                  <a:t> in </a:t>
                </a:r>
                <a:r>
                  <a:rPr lang="en-US" altLang="ru-RU" dirty="0">
                    <a:solidFill>
                      <a:schemeClr val="tx1"/>
                    </a:solidFill>
                    <a:latin typeface="Calibri Light" panose="020F0302020204030204" pitchFamily="34" charset="0"/>
                    <a:cs typeface="Calibri Light" panose="020F0302020204030204" pitchFamily="34" charset="0"/>
                  </a:rPr>
                  <a:t>different models of random </a:t>
                </a:r>
                <a:r>
                  <a:rPr lang="en-US" altLang="ru-RU" dirty="0" smtClean="0">
                    <a:solidFill>
                      <a:schemeClr val="tx1"/>
                    </a:solidFill>
                    <a:latin typeface="Calibri Light" panose="020F0302020204030204" pitchFamily="34" charset="0"/>
                    <a:cs typeface="Calibri Light" panose="020F0302020204030204" pitchFamily="34" charset="0"/>
                  </a:rPr>
                  <a:t>automata.</a:t>
                </a:r>
                <a:endParaRPr lang="en-US" altLang="ru-RU" dirty="0">
                  <a:solidFill>
                    <a:schemeClr val="tx1"/>
                  </a:solidFill>
                  <a:latin typeface="Calibri" panose="020F0502020204030204" pitchFamily="34" charset="0"/>
                  <a:cs typeface="Calibri" panose="020F0502020204030204" pitchFamily="34" charset="0"/>
                </a:endParaRPr>
              </a:p>
            </p:txBody>
          </p:sp>
        </mc:Choice>
        <mc:Fallback>
          <p:sp>
            <p:nvSpPr>
              <p:cNvPr id="2066" name="Text Box 233"/>
              <p:cNvSpPr txBox="1">
                <a:spLocks noRot="1" noChangeAspect="1" noMove="1" noResize="1" noEditPoints="1" noAdjustHandles="1" noChangeArrowheads="1" noChangeShapeType="1" noTextEdit="1"/>
              </p:cNvSpPr>
              <p:nvPr/>
            </p:nvSpPr>
            <p:spPr bwMode="auto">
              <a:xfrm>
                <a:off x="27587258" y="3717062"/>
                <a:ext cx="12274550" cy="4320781"/>
              </a:xfrm>
              <a:prstGeom prst="rect">
                <a:avLst/>
              </a:prstGeom>
              <a:blipFill>
                <a:blip r:embed="rId3"/>
                <a:stretch>
                  <a:fillRect t="-3949" b="-50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069" name="Text Box 237"/>
              <p:cNvSpPr txBox="1">
                <a:spLocks noChangeArrowheads="1"/>
              </p:cNvSpPr>
              <p:nvPr/>
            </p:nvSpPr>
            <p:spPr bwMode="auto">
              <a:xfrm>
                <a:off x="27703145" y="12207301"/>
                <a:ext cx="12220575" cy="493633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Comparison of performance</a:t>
                </a:r>
                <a:endParaRPr lang="en-US" altLang="ru-RU" sz="5400" dirty="0">
                  <a:solidFill>
                    <a:srgbClr val="000099"/>
                  </a:solidFill>
                  <a:latin typeface="Calibri" panose="020F0502020204030204" pitchFamily="34" charset="0"/>
                  <a:cs typeface="Calibri" panose="020F0502020204030204" pitchFamily="34" charset="0"/>
                </a:endParaRPr>
              </a:p>
              <a:p>
                <a:pPr algn="just">
                  <a:spcBef>
                    <a:spcPts val="2538"/>
                  </a:spcBef>
                </a:pPr>
                <a:r>
                  <a:rPr lang="en-US" altLang="ru-RU" dirty="0">
                    <a:solidFill>
                      <a:schemeClr val="tx1"/>
                    </a:solidFill>
                    <a:latin typeface="Calibri Light" panose="020F0302020204030204" pitchFamily="34" charset="0"/>
                    <a:cs typeface="Calibri Light" panose="020F0302020204030204" pitchFamily="34" charset="0"/>
                  </a:rPr>
                  <a:t>	O</a:t>
                </a:r>
                <a:r>
                  <a:rPr lang="en-US" altLang="ru-RU" dirty="0" smtClean="0">
                    <a:solidFill>
                      <a:schemeClr val="tx1"/>
                    </a:solidFill>
                    <a:latin typeface="Calibri Light" panose="020F0302020204030204" pitchFamily="34" charset="0"/>
                    <a:cs typeface="Calibri Light" panose="020F0302020204030204" pitchFamily="34" charset="0"/>
                  </a:rPr>
                  <a:t>ur algorithm and the </a:t>
                </a:r>
                <a:r>
                  <a:rPr lang="en-US" altLang="ru-RU" dirty="0">
                    <a:solidFill>
                      <a:schemeClr val="tx1"/>
                    </a:solidFill>
                    <a:latin typeface="Calibri Light" panose="020F0302020204030204" pitchFamily="34" charset="0"/>
                    <a:cs typeface="Calibri Light" panose="020F0302020204030204" pitchFamily="34" charset="0"/>
                  </a:rPr>
                  <a:t>quadratic algorithm </a:t>
                </a:r>
                <a:r>
                  <a:rPr lang="en-US" altLang="ru-RU" dirty="0" err="1" smtClean="0">
                    <a:solidFill>
                      <a:schemeClr val="tx1"/>
                    </a:solidFill>
                    <a:latin typeface="Calibri Light" panose="020F0302020204030204" pitchFamily="34" charset="0"/>
                    <a:cs typeface="Calibri Light" panose="020F0302020204030204" pitchFamily="34" charset="0"/>
                  </a:rPr>
                  <a:t>SynchSlow</a:t>
                </a:r>
                <a:r>
                  <a:rPr lang="en-US" altLang="ru-RU" dirty="0" smtClean="0">
                    <a:solidFill>
                      <a:schemeClr val="tx1"/>
                    </a:solidFill>
                    <a:latin typeface="Calibri Light" panose="020F0302020204030204" pitchFamily="34" charset="0"/>
                    <a:cs typeface="Calibri Light" panose="020F0302020204030204" pitchFamily="34" charset="0"/>
                  </a:rPr>
                  <a:t> were </a:t>
                </a:r>
                <a:r>
                  <a:rPr lang="en-US" altLang="ru-RU" dirty="0">
                    <a:solidFill>
                      <a:schemeClr val="tx1"/>
                    </a:solidFill>
                    <a:latin typeface="Calibri Light" panose="020F0302020204030204" pitchFamily="34" charset="0"/>
                    <a:cs typeface="Calibri Light" panose="020F0302020204030204" pitchFamily="34" charset="0"/>
                  </a:rPr>
                  <a:t>run 2650000 times </a:t>
                </a:r>
                <a:r>
                  <a:rPr lang="en-US" altLang="ru-RU" dirty="0" smtClean="0">
                    <a:solidFill>
                      <a:schemeClr val="tx1"/>
                    </a:solidFill>
                    <a:latin typeface="Calibri Light" panose="020F0302020204030204" pitchFamily="34" charset="0"/>
                    <a:cs typeface="Calibri Light" panose="020F0302020204030204" pitchFamily="34" charset="0"/>
                  </a:rPr>
                  <a:t>for all </a:t>
                </a:r>
                <a:r>
                  <a:rPr lang="en-US" altLang="ru-RU" dirty="0">
                    <a:solidFill>
                      <a:schemeClr val="tx1"/>
                    </a:solidFill>
                    <a:latin typeface="Calibri Light" panose="020F0302020204030204" pitchFamily="34" charset="0"/>
                    <a:cs typeface="Calibri Light" panose="020F0302020204030204" pitchFamily="34" charset="0"/>
                  </a:rPr>
                  <a:t>small n in order to find minimal </a:t>
                </a:r>
                <a14:m>
                  <m:oMath xmlns:m="http://schemas.openxmlformats.org/officeDocument/2006/math">
                    <m:sSub>
                      <m:sSubPr>
                        <m:ctrlPr>
                          <a:rPr lang="en-US" altLang="ru-RU" i="1">
                            <a:solidFill>
                              <a:schemeClr val="tx1"/>
                            </a:solidFill>
                            <a:latin typeface="Cambria Math" panose="02040503050406030204" pitchFamily="18" charset="0"/>
                            <a:cs typeface="Calibri" panose="020F0502020204030204" pitchFamily="34" charset="0"/>
                          </a:rPr>
                        </m:ctrlPr>
                      </m:sSubPr>
                      <m:e>
                        <m:r>
                          <a:rPr lang="en-US" altLang="ru-RU" i="1">
                            <a:solidFill>
                              <a:schemeClr val="tx1"/>
                            </a:solidFill>
                            <a:latin typeface="Cambria Math" panose="02040503050406030204" pitchFamily="18" charset="0"/>
                            <a:cs typeface="Calibri" panose="020F0502020204030204" pitchFamily="34" charset="0"/>
                          </a:rPr>
                          <m:t>𝒏</m:t>
                        </m:r>
                      </m:e>
                      <m:sub>
                        <m:r>
                          <a:rPr lang="en-US" altLang="ru-RU" i="1">
                            <a:solidFill>
                              <a:schemeClr val="tx1"/>
                            </a:solidFill>
                            <a:latin typeface="Cambria Math" panose="02040503050406030204" pitchFamily="18" charset="0"/>
                            <a:cs typeface="Calibri" panose="020F0502020204030204" pitchFamily="34" charset="0"/>
                          </a:rPr>
                          <m:t>𝟎</m:t>
                        </m:r>
                      </m:sub>
                    </m:sSub>
                  </m:oMath>
                </a14:m>
                <a:r>
                  <a:rPr lang="en-US" altLang="ru-RU" dirty="0" smtClean="0">
                    <a:solidFill>
                      <a:schemeClr val="tx1"/>
                    </a:solidFill>
                    <a:latin typeface="Calibri Light" panose="020F0302020204030204" pitchFamily="34" charset="0"/>
                    <a:cs typeface="Calibri Light" panose="020F0302020204030204" pitchFamily="34" charset="0"/>
                  </a:rPr>
                  <a:t> </a:t>
                </a:r>
                <a:r>
                  <a:rPr lang="en-US" altLang="ru-RU" dirty="0">
                    <a:solidFill>
                      <a:schemeClr val="tx1"/>
                    </a:solidFill>
                    <a:latin typeface="Calibri Light" panose="020F0302020204030204" pitchFamily="34" charset="0"/>
                    <a:cs typeface="Calibri Light" panose="020F0302020204030204" pitchFamily="34" charset="0"/>
                  </a:rPr>
                  <a:t>such that the average running time </a:t>
                </a:r>
                <a:r>
                  <a:rPr lang="en-US" altLang="ru-RU" dirty="0" smtClean="0">
                    <a:solidFill>
                      <a:schemeClr val="tx1"/>
                    </a:solidFill>
                    <a:latin typeface="Calibri Light" panose="020F0302020204030204" pitchFamily="34" charset="0"/>
                    <a:cs typeface="Calibri Light" panose="020F0302020204030204" pitchFamily="34" charset="0"/>
                  </a:rPr>
                  <a:t>of </a:t>
                </a:r>
                <a:r>
                  <a:rPr lang="en-US" altLang="ru-RU" dirty="0" err="1" smtClean="0">
                    <a:solidFill>
                      <a:schemeClr val="tx1"/>
                    </a:solidFill>
                    <a:latin typeface="Calibri Light" panose="020F0302020204030204" pitchFamily="34" charset="0"/>
                    <a:cs typeface="Calibri Light" panose="020F0302020204030204" pitchFamily="34" charset="0"/>
                  </a:rPr>
                  <a:t>SynchSlow</a:t>
                </a:r>
                <a:r>
                  <a:rPr lang="en-US" altLang="ru-RU" dirty="0" smtClean="0">
                    <a:solidFill>
                      <a:schemeClr val="tx1"/>
                    </a:solidFill>
                    <a:latin typeface="Calibri Light" panose="020F0302020204030204" pitchFamily="34" charset="0"/>
                    <a:cs typeface="Calibri Light" panose="020F0302020204030204" pitchFamily="34" charset="0"/>
                  </a:rPr>
                  <a:t> </a:t>
                </a:r>
                <a:r>
                  <a:rPr lang="en-US" altLang="ru-RU" dirty="0">
                    <a:solidFill>
                      <a:schemeClr val="tx1"/>
                    </a:solidFill>
                    <a:latin typeface="Calibri Light" panose="020F0302020204030204" pitchFamily="34" charset="0"/>
                    <a:cs typeface="Calibri Light" panose="020F0302020204030204" pitchFamily="34" charset="0"/>
                  </a:rPr>
                  <a:t>becomes greater than the average running time of the main </a:t>
                </a:r>
                <a:r>
                  <a:rPr lang="en-US" altLang="ru-RU" dirty="0" smtClean="0">
                    <a:solidFill>
                      <a:schemeClr val="tx1"/>
                    </a:solidFill>
                    <a:latin typeface="Calibri Light" panose="020F0302020204030204" pitchFamily="34" charset="0"/>
                    <a:cs typeface="Calibri Light" panose="020F0302020204030204" pitchFamily="34" charset="0"/>
                  </a:rPr>
                  <a:t>algorithm for </a:t>
                </a:r>
                <a:r>
                  <a:rPr lang="en-US" altLang="ru-RU" dirty="0">
                    <a:solidFill>
                      <a:schemeClr val="tx1"/>
                    </a:solidFill>
                    <a:latin typeface="Calibri Light" panose="020F0302020204030204" pitchFamily="34" charset="0"/>
                    <a:cs typeface="Calibri Light" panose="020F0302020204030204" pitchFamily="34" charset="0"/>
                  </a:rPr>
                  <a:t>automata with at least </a:t>
                </a:r>
                <a14:m>
                  <m:oMath xmlns:m="http://schemas.openxmlformats.org/officeDocument/2006/math">
                    <m:sSub>
                      <m:sSubPr>
                        <m:ctrlPr>
                          <a:rPr lang="en-US" altLang="ru-RU" i="1" smtClean="0">
                            <a:solidFill>
                              <a:schemeClr val="tx1"/>
                            </a:solidFill>
                            <a:latin typeface="Cambria Math" panose="02040503050406030204" pitchFamily="18" charset="0"/>
                            <a:cs typeface="Calibri" panose="020F0502020204030204" pitchFamily="34" charset="0"/>
                          </a:rPr>
                        </m:ctrlPr>
                      </m:sSubPr>
                      <m:e>
                        <m:r>
                          <a:rPr lang="en-US" altLang="ru-RU" b="1" i="1" smtClean="0">
                            <a:solidFill>
                              <a:schemeClr val="tx1"/>
                            </a:solidFill>
                            <a:latin typeface="Cambria Math" panose="02040503050406030204" pitchFamily="18" charset="0"/>
                            <a:cs typeface="Calibri" panose="020F0502020204030204" pitchFamily="34" charset="0"/>
                          </a:rPr>
                          <m:t>𝒏</m:t>
                        </m:r>
                      </m:e>
                      <m:sub>
                        <m:r>
                          <a:rPr lang="en-US" altLang="ru-RU" b="1" i="1" smtClean="0">
                            <a:solidFill>
                              <a:schemeClr val="tx1"/>
                            </a:solidFill>
                            <a:latin typeface="Cambria Math" panose="02040503050406030204" pitchFamily="18" charset="0"/>
                            <a:cs typeface="Calibri" panose="020F0502020204030204" pitchFamily="34" charset="0"/>
                          </a:rPr>
                          <m:t>𝟎</m:t>
                        </m:r>
                      </m:sub>
                    </m:sSub>
                  </m:oMath>
                </a14:m>
                <a:r>
                  <a:rPr lang="en-US" altLang="ru-RU" dirty="0" smtClean="0">
                    <a:solidFill>
                      <a:schemeClr val="tx1"/>
                    </a:solidFill>
                    <a:latin typeface="Calibri Light" panose="020F0302020204030204" pitchFamily="34" charset="0"/>
                    <a:cs typeface="Calibri Light" panose="020F0302020204030204" pitchFamily="34" charset="0"/>
                  </a:rPr>
                  <a:t> states</a:t>
                </a:r>
                <a:r>
                  <a:rPr lang="en-US" altLang="ru-RU" dirty="0">
                    <a:solidFill>
                      <a:schemeClr val="tx1"/>
                    </a:solidFill>
                    <a:latin typeface="Calibri Light" panose="020F0302020204030204" pitchFamily="34" charset="0"/>
                    <a:cs typeface="Calibri Light" panose="020F0302020204030204" pitchFamily="34" charset="0"/>
                  </a:rPr>
                  <a:t>.</a:t>
                </a:r>
                <a:r>
                  <a:rPr lang="en-US" altLang="ru-RU" dirty="0" smtClean="0">
                    <a:latin typeface="Calibri Light" panose="020F0302020204030204" pitchFamily="34" charset="0"/>
                    <a:cs typeface="Calibri Light" panose="020F0302020204030204" pitchFamily="34" charset="0"/>
                  </a:rPr>
                  <a:t> </a:t>
                </a:r>
                <a:endParaRPr lang="en-US" altLang="ru-RU" dirty="0">
                  <a:latin typeface="Calibri Light" panose="020F0302020204030204" pitchFamily="34" charset="0"/>
                  <a:cs typeface="Calibri Light" panose="020F0302020204030204" pitchFamily="34" charset="0"/>
                </a:endParaRPr>
              </a:p>
            </p:txBody>
          </p:sp>
        </mc:Choice>
        <mc:Fallback>
          <p:sp>
            <p:nvSpPr>
              <p:cNvPr id="2069" name="Text Box 237"/>
              <p:cNvSpPr txBox="1">
                <a:spLocks noRot="1" noChangeAspect="1" noMove="1" noResize="1" noEditPoints="1" noAdjustHandles="1" noChangeArrowheads="1" noChangeShapeType="1" noTextEdit="1"/>
              </p:cNvSpPr>
              <p:nvPr/>
            </p:nvSpPr>
            <p:spPr bwMode="auto">
              <a:xfrm>
                <a:off x="27703145" y="12207301"/>
                <a:ext cx="12220575" cy="4936334"/>
              </a:xfrm>
              <a:prstGeom prst="rect">
                <a:avLst/>
              </a:prstGeom>
              <a:blipFill>
                <a:blip r:embed="rId4"/>
                <a:stretch>
                  <a:fillRect t="-3585" b="-43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sp>
        <p:nvSpPr>
          <p:cNvPr id="2070" name="Text Box 238"/>
          <p:cNvSpPr txBox="1">
            <a:spLocks noChangeArrowheads="1"/>
          </p:cNvSpPr>
          <p:nvPr/>
        </p:nvSpPr>
        <p:spPr bwMode="auto">
          <a:xfrm>
            <a:off x="27680920" y="28239008"/>
            <a:ext cx="12242800" cy="412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ru-RU" dirty="0" smtClean="0">
                <a:solidFill>
                  <a:srgbClr val="000099"/>
                </a:solidFill>
                <a:latin typeface="Calibri" panose="020F0502020204030204" pitchFamily="34" charset="0"/>
                <a:cs typeface="Calibri" panose="020F0502020204030204" pitchFamily="34" charset="0"/>
              </a:rPr>
              <a:t>References</a:t>
            </a:r>
            <a:endParaRPr lang="en-US" altLang="ru-RU" dirty="0">
              <a:solidFill>
                <a:srgbClr val="000099"/>
              </a:solidFill>
              <a:latin typeface="Calibri" panose="020F0502020204030204" pitchFamily="34" charset="0"/>
              <a:cs typeface="Calibri" panose="020F0502020204030204" pitchFamily="34" charset="0"/>
            </a:endParaRPr>
          </a:p>
          <a:p>
            <a:pPr>
              <a:spcBef>
                <a:spcPts val="1763"/>
              </a:spcBef>
            </a:pPr>
            <a:r>
              <a:rPr lang="en-US" altLang="ru-RU" sz="3200" dirty="0" err="1" smtClean="0">
                <a:solidFill>
                  <a:schemeClr val="tx1"/>
                </a:solidFill>
                <a:latin typeface="Calibri Light" panose="020F0302020204030204" pitchFamily="34" charset="0"/>
                <a:cs typeface="Calibri Light" panose="020F0302020204030204" pitchFamily="34" charset="0"/>
              </a:rPr>
              <a:t>Ageev</a:t>
            </a:r>
            <a:r>
              <a:rPr lang="en-US" altLang="ru-RU" sz="3200" dirty="0" smtClean="0">
                <a:solidFill>
                  <a:schemeClr val="tx1"/>
                </a:solidFill>
                <a:latin typeface="Calibri Light" panose="020F0302020204030204" pitchFamily="34" charset="0"/>
                <a:cs typeface="Calibri Light" panose="020F0302020204030204" pitchFamily="34" charset="0"/>
              </a:rPr>
              <a:t>, P.</a:t>
            </a:r>
            <a:r>
              <a:rPr lang="en-US" altLang="ru-RU" sz="3200" dirty="0" smtClean="0">
                <a:solidFill>
                  <a:schemeClr val="tx1"/>
                </a:solidFill>
                <a:latin typeface="Calibri Light" panose="020F0302020204030204" pitchFamily="34" charset="0"/>
                <a:cs typeface="Calibri Light" panose="020F0302020204030204" pitchFamily="34" charset="0"/>
              </a:rPr>
              <a:t>: </a:t>
            </a:r>
            <a:r>
              <a:rPr lang="en-US" altLang="ru-RU" sz="3200" dirty="0">
                <a:solidFill>
                  <a:schemeClr val="tx1"/>
                </a:solidFill>
                <a:latin typeface="Calibri Light" panose="020F0302020204030204" pitchFamily="34" charset="0"/>
                <a:cs typeface="Calibri Light" panose="020F0302020204030204" pitchFamily="34" charset="0"/>
              </a:rPr>
              <a:t>Implementation of the algorithm for testing an automaton for </a:t>
            </a:r>
            <a:r>
              <a:rPr lang="en-US" altLang="ru-RU" sz="3200" dirty="0" smtClean="0">
                <a:solidFill>
                  <a:schemeClr val="tx1"/>
                </a:solidFill>
                <a:latin typeface="Calibri Light" panose="020F0302020204030204" pitchFamily="34" charset="0"/>
                <a:cs typeface="Calibri Light" panose="020F0302020204030204" pitchFamily="34" charset="0"/>
              </a:rPr>
              <a:t>synchronization </a:t>
            </a:r>
            <a:r>
              <a:rPr lang="en-US" altLang="ru-RU" sz="3200" dirty="0">
                <a:solidFill>
                  <a:schemeClr val="tx1"/>
                </a:solidFill>
                <a:latin typeface="Calibri Light" panose="020F0302020204030204" pitchFamily="34" charset="0"/>
                <a:cs typeface="Calibri Light" panose="020F0302020204030204" pitchFamily="34" charset="0"/>
              </a:rPr>
              <a:t>in linear expected </a:t>
            </a:r>
            <a:r>
              <a:rPr lang="en-US" altLang="ru-RU" sz="3200" dirty="0" smtClean="0">
                <a:solidFill>
                  <a:schemeClr val="tx1"/>
                </a:solidFill>
                <a:latin typeface="Calibri Light" panose="020F0302020204030204" pitchFamily="34" charset="0"/>
                <a:cs typeface="Calibri Light" panose="020F0302020204030204" pitchFamily="34" charset="0"/>
              </a:rPr>
              <a:t>time</a:t>
            </a:r>
            <a:r>
              <a:rPr lang="en-US" altLang="ru-RU" sz="3200" dirty="0">
                <a:solidFill>
                  <a:schemeClr val="tx1"/>
                </a:solidFill>
                <a:latin typeface="Calibri Light" panose="020F0302020204030204" pitchFamily="34" charset="0"/>
                <a:cs typeface="Calibri Light" panose="020F0302020204030204" pitchFamily="34" charset="0"/>
              </a:rPr>
              <a:t>, </a:t>
            </a:r>
            <a:r>
              <a:rPr lang="en-US" altLang="ru-RU" sz="3200" dirty="0">
                <a:solidFill>
                  <a:schemeClr val="tx1"/>
                </a:solidFill>
                <a:latin typeface="Calibri Light" panose="020F0302020204030204" pitchFamily="34" charset="0"/>
                <a:cs typeface="Calibri Light" panose="020F0302020204030204" pitchFamily="34" charset="0"/>
                <a:hlinkClick r:id="rId5"/>
              </a:rPr>
              <a:t>http://</a:t>
            </a:r>
            <a:r>
              <a:rPr lang="en-US" altLang="ru-RU" sz="3200" dirty="0" smtClean="0">
                <a:solidFill>
                  <a:schemeClr val="tx1"/>
                </a:solidFill>
                <a:latin typeface="Calibri Light" panose="020F0302020204030204" pitchFamily="34" charset="0"/>
                <a:cs typeface="Calibri Light" panose="020F0302020204030204" pitchFamily="34" charset="0"/>
                <a:hlinkClick r:id="rId5"/>
              </a:rPr>
              <a:t>arxiv.org/abs/1710.00258</a:t>
            </a:r>
            <a:r>
              <a:rPr lang="en-US" altLang="ru-RU" sz="3200" dirty="0" smtClean="0">
                <a:solidFill>
                  <a:schemeClr val="tx1"/>
                </a:solidFill>
                <a:latin typeface="Calibri Light" panose="020F0302020204030204" pitchFamily="34" charset="0"/>
                <a:cs typeface="Calibri Light" panose="020F0302020204030204" pitchFamily="34" charset="0"/>
              </a:rPr>
              <a:t> </a:t>
            </a:r>
            <a:r>
              <a:rPr lang="en-US" altLang="ru-RU" sz="3200" dirty="0" err="1" smtClean="0">
                <a:solidFill>
                  <a:schemeClr val="tx1"/>
                </a:solidFill>
                <a:latin typeface="Calibri Light" panose="020F0302020204030204" pitchFamily="34" charset="0"/>
                <a:cs typeface="Calibri Light" panose="020F0302020204030204" pitchFamily="34" charset="0"/>
              </a:rPr>
              <a:t>CoRR</a:t>
            </a:r>
            <a:r>
              <a:rPr lang="en-US" altLang="ru-RU" sz="3200" dirty="0" smtClean="0">
                <a:solidFill>
                  <a:schemeClr val="tx1"/>
                </a:solidFill>
                <a:latin typeface="Calibri Light" panose="020F0302020204030204" pitchFamily="34" charset="0"/>
                <a:cs typeface="Calibri Light" panose="020F0302020204030204" pitchFamily="34" charset="0"/>
              </a:rPr>
              <a:t> abs/1710.00258</a:t>
            </a:r>
            <a:endParaRPr lang="en-US" altLang="ru-RU" sz="3200" dirty="0">
              <a:solidFill>
                <a:schemeClr val="tx1"/>
              </a:solidFill>
              <a:latin typeface="Calibri Light" panose="020F0302020204030204" pitchFamily="34" charset="0"/>
              <a:cs typeface="Calibri Light" panose="020F0302020204030204" pitchFamily="34" charset="0"/>
            </a:endParaRPr>
          </a:p>
          <a:p>
            <a:pPr>
              <a:spcBef>
                <a:spcPts val="1763"/>
              </a:spcBef>
            </a:pPr>
            <a:r>
              <a:rPr lang="en-US" altLang="ru-RU" sz="3200" dirty="0" err="1">
                <a:solidFill>
                  <a:schemeClr val="tx1"/>
                </a:solidFill>
                <a:latin typeface="Calibri Light" panose="020F0302020204030204" pitchFamily="34" charset="0"/>
                <a:cs typeface="Calibri Light" panose="020F0302020204030204" pitchFamily="34" charset="0"/>
              </a:rPr>
              <a:t>Berlinkov</a:t>
            </a:r>
            <a:r>
              <a:rPr lang="en-US" altLang="ru-RU" sz="3200" dirty="0">
                <a:solidFill>
                  <a:schemeClr val="tx1"/>
                </a:solidFill>
                <a:latin typeface="Calibri Light" panose="020F0302020204030204" pitchFamily="34" charset="0"/>
                <a:cs typeface="Calibri Light" panose="020F0302020204030204" pitchFamily="34" charset="0"/>
              </a:rPr>
              <a:t>, M.V.: On the </a:t>
            </a:r>
            <a:r>
              <a:rPr lang="en-US" altLang="ru-RU" sz="3200" dirty="0" smtClean="0">
                <a:solidFill>
                  <a:schemeClr val="tx1"/>
                </a:solidFill>
                <a:latin typeface="Calibri Light" panose="020F0302020204030204" pitchFamily="34" charset="0"/>
                <a:cs typeface="Calibri Light" panose="020F0302020204030204" pitchFamily="34" charset="0"/>
              </a:rPr>
              <a:t>probability </a:t>
            </a:r>
            <a:r>
              <a:rPr lang="en-US" altLang="ru-RU" sz="3200" dirty="0">
                <a:solidFill>
                  <a:schemeClr val="tx1"/>
                </a:solidFill>
                <a:latin typeface="Calibri Light" panose="020F0302020204030204" pitchFamily="34" charset="0"/>
                <a:cs typeface="Calibri Light" panose="020F0302020204030204" pitchFamily="34" charset="0"/>
              </a:rPr>
              <a:t>of </a:t>
            </a:r>
            <a:r>
              <a:rPr lang="en-US" altLang="ru-RU" sz="3200" dirty="0" smtClean="0">
                <a:solidFill>
                  <a:schemeClr val="tx1"/>
                </a:solidFill>
                <a:latin typeface="Calibri Light" panose="020F0302020204030204" pitchFamily="34" charset="0"/>
                <a:cs typeface="Calibri Light" panose="020F0302020204030204" pitchFamily="34" charset="0"/>
              </a:rPr>
              <a:t>being </a:t>
            </a:r>
            <a:r>
              <a:rPr lang="en-US" altLang="ru-RU" sz="3200" dirty="0" err="1">
                <a:solidFill>
                  <a:schemeClr val="tx1"/>
                </a:solidFill>
                <a:latin typeface="Calibri Light" panose="020F0302020204030204" pitchFamily="34" charset="0"/>
                <a:cs typeface="Calibri Light" panose="020F0302020204030204" pitchFamily="34" charset="0"/>
              </a:rPr>
              <a:t>s</a:t>
            </a:r>
            <a:r>
              <a:rPr lang="en-US" altLang="ru-RU" sz="3200" dirty="0" err="1" smtClean="0">
                <a:solidFill>
                  <a:schemeClr val="tx1"/>
                </a:solidFill>
                <a:latin typeface="Calibri Light" panose="020F0302020204030204" pitchFamily="34" charset="0"/>
                <a:cs typeface="Calibri Light" panose="020F0302020204030204" pitchFamily="34" charset="0"/>
              </a:rPr>
              <a:t>ynchronizable</a:t>
            </a:r>
            <a:r>
              <a:rPr lang="en-US" altLang="ru-RU" sz="3200" dirty="0" smtClean="0">
                <a:solidFill>
                  <a:schemeClr val="tx1"/>
                </a:solidFill>
                <a:latin typeface="Calibri Light" panose="020F0302020204030204" pitchFamily="34" charset="0"/>
                <a:cs typeface="Calibri Light" panose="020F0302020204030204" pitchFamily="34" charset="0"/>
              </a:rPr>
              <a:t>,  pp</a:t>
            </a:r>
            <a:r>
              <a:rPr lang="en-US" altLang="ru-RU" sz="3200" dirty="0">
                <a:solidFill>
                  <a:schemeClr val="tx1"/>
                </a:solidFill>
                <a:latin typeface="Calibri Light" panose="020F0302020204030204" pitchFamily="34" charset="0"/>
                <a:cs typeface="Calibri Light" panose="020F0302020204030204" pitchFamily="34" charset="0"/>
              </a:rPr>
              <a:t>. 73–84. </a:t>
            </a:r>
            <a:r>
              <a:rPr lang="en-US" altLang="ru-RU" sz="3200" dirty="0" smtClean="0">
                <a:solidFill>
                  <a:schemeClr val="tx1"/>
                </a:solidFill>
                <a:latin typeface="Calibri Light" panose="020F0302020204030204" pitchFamily="34" charset="0"/>
                <a:cs typeface="Calibri Light" panose="020F0302020204030204" pitchFamily="34" charset="0"/>
              </a:rPr>
              <a:t>LNCS, volume 9602 </a:t>
            </a:r>
            <a:r>
              <a:rPr lang="en-US" altLang="ru-RU" sz="3200" dirty="0">
                <a:solidFill>
                  <a:schemeClr val="tx1"/>
                </a:solidFill>
                <a:latin typeface="Calibri Light" panose="020F0302020204030204" pitchFamily="34" charset="0"/>
                <a:cs typeface="Calibri Light" panose="020F0302020204030204" pitchFamily="34" charset="0"/>
              </a:rPr>
              <a:t>(2016).  </a:t>
            </a:r>
            <a:r>
              <a:rPr lang="en-US" altLang="ru-RU" sz="3200" dirty="0" smtClean="0">
                <a:solidFill>
                  <a:schemeClr val="tx1"/>
                </a:solidFill>
                <a:latin typeface="Calibri Light" panose="020F0302020204030204" pitchFamily="34" charset="0"/>
                <a:cs typeface="Calibri Light" panose="020F0302020204030204" pitchFamily="34" charset="0"/>
              </a:rPr>
              <a:t>                           http</a:t>
            </a:r>
            <a:r>
              <a:rPr lang="en-US" altLang="ru-RU" sz="3200" dirty="0">
                <a:solidFill>
                  <a:schemeClr val="tx1"/>
                </a:solidFill>
                <a:latin typeface="Calibri Light" panose="020F0302020204030204" pitchFamily="34" charset="0"/>
                <a:cs typeface="Calibri Light" panose="020F0302020204030204" pitchFamily="34" charset="0"/>
              </a:rPr>
              <a:t>://dx.doi.org/10.1007/978-3-319-29221-2_7</a:t>
            </a:r>
          </a:p>
        </p:txBody>
      </p:sp>
      <mc:AlternateContent xmlns:mc="http://schemas.openxmlformats.org/markup-compatibility/2006">
        <mc:Choice xmlns:a14="http://schemas.microsoft.com/office/drawing/2010/main" Requires="a14">
          <p:sp>
            <p:nvSpPr>
              <p:cNvPr id="2071" name="Text Box 239"/>
              <p:cNvSpPr txBox="1">
                <a:spLocks noChangeArrowheads="1"/>
              </p:cNvSpPr>
              <p:nvPr/>
            </p:nvSpPr>
            <p:spPr bwMode="auto">
              <a:xfrm>
                <a:off x="273538" y="9701798"/>
                <a:ext cx="12607925" cy="90988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Basic notation</a:t>
                </a:r>
                <a:endParaRPr lang="en-US" altLang="ru-RU" sz="5400" dirty="0">
                  <a:solidFill>
                    <a:srgbClr val="000099"/>
                  </a:solidFill>
                  <a:latin typeface="Calibri" panose="020F0502020204030204" pitchFamily="34" charset="0"/>
                  <a:cs typeface="Calibri" panose="020F0502020204030204" pitchFamily="34" charset="0"/>
                </a:endParaRPr>
              </a:p>
              <a:p>
                <a:pPr marL="0" indent="0">
                  <a:buNone/>
                </a:pPr>
                <a:r>
                  <a:rPr lang="en-US" dirty="0" smtClean="0">
                    <a:solidFill>
                      <a:schemeClr val="tx1"/>
                    </a:solidFill>
                    <a:latin typeface="Calibri Light" panose="020F0302020204030204" pitchFamily="34" charset="0"/>
                    <a:cs typeface="Calibri Light" panose="020F0302020204030204" pitchFamily="34" charset="0"/>
                  </a:rPr>
                  <a:t>A </a:t>
                </a:r>
                <a:r>
                  <a:rPr lang="en-US" dirty="0">
                    <a:solidFill>
                      <a:schemeClr val="tx1"/>
                    </a:solidFill>
                    <a:latin typeface="Calibri Light" panose="020F0302020204030204" pitchFamily="34" charset="0"/>
                    <a:cs typeface="Calibri Light" panose="020F0302020204030204" pitchFamily="34" charset="0"/>
                  </a:rPr>
                  <a:t>deterministic finite automaton (DFA)</a:t>
                </a:r>
                <a:endParaRPr lang="ru-RU" dirty="0" smtClean="0">
                  <a:solidFill>
                    <a:schemeClr val="tx1"/>
                  </a:solidFill>
                  <a:latin typeface="Calibri Light" panose="020F0302020204030204" pitchFamily="34" charset="0"/>
                  <a:cs typeface="Calibri Light" panose="020F0302020204030204" pitchFamily="34" charset="0"/>
                </a:endParaRPr>
              </a:p>
              <a:p>
                <a:pPr marL="0" indent="0">
                  <a:buNone/>
                </a:pPr>
                <a:r>
                  <a:rPr lang="en-US" sz="4800" dirty="0" smtClean="0">
                    <a:solidFill>
                      <a:schemeClr val="tx1"/>
                    </a:solidFill>
                  </a:rPr>
                  <a:t>        </a:t>
                </a:r>
                <a14:m>
                  <m:oMath xmlns:m="http://schemas.openxmlformats.org/officeDocument/2006/math">
                    <m:r>
                      <a:rPr lang="el-GR" sz="4800" i="1" dirty="0" smtClean="0">
                        <a:solidFill>
                          <a:schemeClr val="tx1"/>
                        </a:solidFill>
                        <a:latin typeface="Cambria Math" panose="02040503050406030204" pitchFamily="18" charset="0"/>
                      </a:rPr>
                      <m:t>𝒜</m:t>
                    </m:r>
                    <m:r>
                      <a:rPr lang="el-GR" sz="4800" i="1" dirty="0" smtClean="0">
                        <a:solidFill>
                          <a:schemeClr val="tx1"/>
                        </a:solidFill>
                        <a:latin typeface="Cambria Math" panose="02040503050406030204" pitchFamily="18" charset="0"/>
                      </a:rPr>
                      <m:t> = </m:t>
                    </m:r>
                    <m:d>
                      <m:dPr>
                        <m:ctrlPr>
                          <a:rPr lang="el-GR" sz="4800" i="1" dirty="0" smtClean="0">
                            <a:solidFill>
                              <a:schemeClr val="tx1"/>
                            </a:solidFill>
                            <a:latin typeface="Cambria Math" panose="02040503050406030204" pitchFamily="18" charset="0"/>
                          </a:rPr>
                        </m:ctrlPr>
                      </m:dPr>
                      <m:e>
                        <m:r>
                          <a:rPr lang="el-GR" sz="4800" i="1" dirty="0" smtClean="0">
                            <a:solidFill>
                              <a:schemeClr val="tx1"/>
                            </a:solidFill>
                            <a:latin typeface="Cambria Math" panose="02040503050406030204" pitchFamily="18" charset="0"/>
                          </a:rPr>
                          <m:t>𝑄</m:t>
                        </m:r>
                        <m:r>
                          <a:rPr lang="el-GR" sz="4800" i="1" dirty="0" smtClean="0">
                            <a:solidFill>
                              <a:schemeClr val="tx1"/>
                            </a:solidFill>
                            <a:latin typeface="Cambria Math" panose="02040503050406030204" pitchFamily="18" charset="0"/>
                          </a:rPr>
                          <m:t>, </m:t>
                        </m:r>
                        <m:r>
                          <m:rPr>
                            <m:sty m:val="p"/>
                          </m:rPr>
                          <a:rPr lang="el-GR" sz="4800" i="0" dirty="0" smtClean="0">
                            <a:solidFill>
                              <a:schemeClr val="tx1"/>
                            </a:solidFill>
                            <a:latin typeface="Cambria Math" panose="02040503050406030204" pitchFamily="18" charset="0"/>
                          </a:rPr>
                          <m:t>Σ</m:t>
                        </m:r>
                        <m:r>
                          <a:rPr lang="el-GR" sz="4800" i="1" dirty="0" smtClean="0">
                            <a:solidFill>
                              <a:schemeClr val="tx1"/>
                            </a:solidFill>
                            <a:latin typeface="Cambria Math" panose="02040503050406030204" pitchFamily="18" charset="0"/>
                          </a:rPr>
                          <m:t>, </m:t>
                        </m:r>
                        <m:r>
                          <a:rPr lang="el-GR" sz="4800" i="1" dirty="0" smtClean="0">
                            <a:solidFill>
                              <a:schemeClr val="tx1"/>
                            </a:solidFill>
                            <a:latin typeface="Cambria Math" panose="02040503050406030204" pitchFamily="18" charset="0"/>
                          </a:rPr>
                          <m:t>𝛿</m:t>
                        </m:r>
                      </m:e>
                    </m:d>
                  </m:oMath>
                </a14:m>
                <a:endParaRPr lang="ru-RU" sz="4800" dirty="0" smtClean="0">
                  <a:solidFill>
                    <a:schemeClr val="tx1"/>
                  </a:solidFill>
                  <a:latin typeface="Calibri" panose="020F0502020204030204" pitchFamily="34" charset="0"/>
                  <a:cs typeface="Calibri" panose="020F0502020204030204" pitchFamily="34" charset="0"/>
                </a:endParaRPr>
              </a:p>
              <a:p>
                <a:pPr marL="0" indent="0">
                  <a:buNone/>
                </a:pPr>
                <a:endParaRPr lang="ru-RU" sz="1600" dirty="0" smtClean="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dirty="0">
                        <a:solidFill>
                          <a:schemeClr val="tx1"/>
                        </a:solidFill>
                        <a:latin typeface="Cambria Math" panose="02040503050406030204" pitchFamily="18" charset="0"/>
                      </a:rPr>
                      <m:t>𝑄</m:t>
                    </m:r>
                  </m:oMath>
                </a14:m>
                <a:r>
                  <a:rPr lang="en-US" dirty="0">
                    <a:solidFill>
                      <a:schemeClr val="tx1"/>
                    </a:solidFill>
                    <a:latin typeface="Calibri Light" panose="020F0302020204030204" pitchFamily="34" charset="0"/>
                    <a:cs typeface="Calibri Light" panose="020F0302020204030204" pitchFamily="34" charset="0"/>
                  </a:rPr>
                  <a:t> is a finite set of </a:t>
                </a:r>
                <a:r>
                  <a:rPr lang="en-US" i="1" dirty="0">
                    <a:solidFill>
                      <a:schemeClr val="tx1"/>
                    </a:solidFill>
                    <a:latin typeface="Calibri Light" panose="020F0302020204030204" pitchFamily="34" charset="0"/>
                    <a:cs typeface="Calibri Light" panose="020F0302020204030204" pitchFamily="34" charset="0"/>
                  </a:rPr>
                  <a:t>states</a:t>
                </a:r>
                <a:endParaRPr lang="ru-RU" i="1" dirty="0">
                  <a:solidFill>
                    <a:schemeClr val="tx1"/>
                  </a:solidFill>
                  <a:latin typeface="Calibri Light" panose="020F0302020204030204" pitchFamily="34" charset="0"/>
                  <a:cs typeface="Calibri Light" panose="020F0302020204030204" pitchFamily="34" charset="0"/>
                </a:endParaRPr>
              </a:p>
              <a:p>
                <a14:m>
                  <m:oMath xmlns:m="http://schemas.openxmlformats.org/officeDocument/2006/math">
                    <m:r>
                      <a:rPr lang="en-US" altLang="ru-RU" b="0" i="1">
                        <a:solidFill>
                          <a:schemeClr val="tx2"/>
                        </a:solidFill>
                        <a:latin typeface="Cambria Math" panose="02040503050406030204" pitchFamily="18" charset="0"/>
                        <a:cs typeface="Calibri Light" panose="020F0302020204030204" pitchFamily="34" charset="0"/>
                      </a:rPr>
                      <m:t>𝛴</m:t>
                    </m:r>
                  </m:oMath>
                </a14:m>
                <a:r>
                  <a:rPr lang="en-US" dirty="0" smtClean="0">
                    <a:solidFill>
                      <a:schemeClr val="tx1"/>
                    </a:solidFill>
                    <a:latin typeface="Calibri Light" panose="020F0302020204030204" pitchFamily="34" charset="0"/>
                    <a:cs typeface="Calibri Light" panose="020F0302020204030204" pitchFamily="34" charset="0"/>
                  </a:rPr>
                  <a:t> </a:t>
                </a:r>
                <a:r>
                  <a:rPr lang="en-US" dirty="0">
                    <a:solidFill>
                      <a:schemeClr val="tx1"/>
                    </a:solidFill>
                    <a:latin typeface="Calibri Light" panose="020F0302020204030204" pitchFamily="34" charset="0"/>
                    <a:cs typeface="Calibri Light" panose="020F0302020204030204" pitchFamily="34" charset="0"/>
                  </a:rPr>
                  <a:t>stands for a finite </a:t>
                </a:r>
                <a:r>
                  <a:rPr lang="en-US" i="1" dirty="0">
                    <a:solidFill>
                      <a:schemeClr val="tx1"/>
                    </a:solidFill>
                    <a:latin typeface="Calibri Light" panose="020F0302020204030204" pitchFamily="34" charset="0"/>
                    <a:cs typeface="Calibri Light" panose="020F0302020204030204" pitchFamily="34" charset="0"/>
                  </a:rPr>
                  <a:t>alphabet</a:t>
                </a:r>
                <a:endParaRPr lang="ru-RU" dirty="0">
                  <a:solidFill>
                    <a:schemeClr val="tx1"/>
                  </a:solidFill>
                  <a:latin typeface="Calibri Light" panose="020F0302020204030204" pitchFamily="34" charset="0"/>
                  <a:cs typeface="Calibri Light" panose="020F0302020204030204" pitchFamily="34" charset="0"/>
                </a:endParaRPr>
              </a:p>
              <a:p>
                <a14:m>
                  <m:oMath xmlns:m="http://schemas.openxmlformats.org/officeDocument/2006/math">
                    <m:r>
                      <a:rPr lang="el-GR" b="0" i="1" dirty="0">
                        <a:solidFill>
                          <a:schemeClr val="tx1"/>
                        </a:solidFill>
                        <a:latin typeface="Cambria Math" panose="02040503050406030204" pitchFamily="18" charset="0"/>
                      </a:rPr>
                      <m:t>𝛿</m:t>
                    </m:r>
                  </m:oMath>
                </a14:m>
                <a:r>
                  <a:rPr lang="ru-RU" dirty="0">
                    <a:solidFill>
                      <a:schemeClr val="tx1"/>
                    </a:solidFill>
                    <a:latin typeface="Calibri Light" panose="020F0302020204030204" pitchFamily="34" charset="0"/>
                    <a:cs typeface="Calibri Light" panose="020F0302020204030204" pitchFamily="34" charset="0"/>
                  </a:rPr>
                  <a:t> </a:t>
                </a:r>
                <a:r>
                  <a:rPr lang="en-US" dirty="0">
                    <a:solidFill>
                      <a:schemeClr val="tx1"/>
                    </a:solidFill>
                    <a:latin typeface="Calibri Light" panose="020F0302020204030204" pitchFamily="34" charset="0"/>
                    <a:cs typeface="Calibri Light" panose="020F0302020204030204" pitchFamily="34" charset="0"/>
                  </a:rPr>
                  <a:t>is</a:t>
                </a:r>
                <a:r>
                  <a:rPr lang="ru-RU" dirty="0">
                    <a:solidFill>
                      <a:schemeClr val="tx1"/>
                    </a:solidFill>
                    <a:latin typeface="Calibri Light" panose="020F0302020204030204" pitchFamily="34" charset="0"/>
                    <a:cs typeface="Calibri Light" panose="020F0302020204030204" pitchFamily="34" charset="0"/>
                  </a:rPr>
                  <a:t> </a:t>
                </a:r>
                <a:r>
                  <a:rPr lang="en-US" dirty="0">
                    <a:solidFill>
                      <a:schemeClr val="tx1"/>
                    </a:solidFill>
                    <a:latin typeface="Calibri Light" panose="020F0302020204030204" pitchFamily="34" charset="0"/>
                    <a:cs typeface="Calibri Light" panose="020F0302020204030204" pitchFamily="34" charset="0"/>
                  </a:rPr>
                  <a:t>a </a:t>
                </a:r>
                <a:r>
                  <a:rPr lang="en-US" i="1" dirty="0">
                    <a:solidFill>
                      <a:schemeClr val="tx1"/>
                    </a:solidFill>
                    <a:latin typeface="Calibri Light" panose="020F0302020204030204" pitchFamily="34" charset="0"/>
                    <a:cs typeface="Calibri Light" panose="020F0302020204030204" pitchFamily="34" charset="0"/>
                  </a:rPr>
                  <a:t>transition function</a:t>
                </a:r>
                <a:r>
                  <a:rPr lang="ru-RU" dirty="0">
                    <a:solidFill>
                      <a:schemeClr val="tx1"/>
                    </a:solidFill>
                    <a:latin typeface="Calibri Light" panose="020F0302020204030204" pitchFamily="34" charset="0"/>
                    <a:cs typeface="Calibri Light" panose="020F0302020204030204" pitchFamily="34" charset="0"/>
                  </a:rPr>
                  <a:t> </a:t>
                </a:r>
              </a:p>
              <a:p>
                <a:r>
                  <a:rPr lang="en-US" dirty="0" smtClean="0">
                    <a:solidFill>
                      <a:schemeClr val="tx1"/>
                    </a:solidFill>
                  </a:rPr>
                  <a:t>     </a:t>
                </a:r>
                <a14:m>
                  <m:oMath xmlns:m="http://schemas.openxmlformats.org/officeDocument/2006/math">
                    <m:r>
                      <a:rPr lang="el-GR" i="1" dirty="0">
                        <a:solidFill>
                          <a:schemeClr val="tx1"/>
                        </a:solidFill>
                        <a:latin typeface="Cambria Math" panose="02040503050406030204" pitchFamily="18" charset="0"/>
                      </a:rPr>
                      <m:t>𝛿</m:t>
                    </m:r>
                    <m:r>
                      <a:rPr lang="el-GR" i="1" dirty="0">
                        <a:solidFill>
                          <a:schemeClr val="tx1"/>
                        </a:solidFill>
                        <a:latin typeface="Cambria Math" panose="02040503050406030204" pitchFamily="18" charset="0"/>
                      </a:rPr>
                      <m:t> : </m:t>
                    </m:r>
                    <m:r>
                      <a:rPr lang="el-GR" i="1" dirty="0">
                        <a:solidFill>
                          <a:schemeClr val="tx1"/>
                        </a:solidFill>
                        <a:latin typeface="Cambria Math" panose="02040503050406030204" pitchFamily="18" charset="0"/>
                      </a:rPr>
                      <m:t>𝑄</m:t>
                    </m:r>
                    <m:r>
                      <a:rPr lang="el-GR" i="1" dirty="0">
                        <a:solidFill>
                          <a:schemeClr val="tx1"/>
                        </a:solidFill>
                        <a:latin typeface="Cambria Math" panose="02040503050406030204" pitchFamily="18" charset="0"/>
                      </a:rPr>
                      <m:t> × </m:t>
                    </m:r>
                    <m:r>
                      <m:rPr>
                        <m:sty m:val="p"/>
                      </m:rPr>
                      <a:rPr lang="el-GR" dirty="0">
                        <a:solidFill>
                          <a:schemeClr val="tx1"/>
                        </a:solidFill>
                        <a:latin typeface="Cambria Math" panose="02040503050406030204" pitchFamily="18" charset="0"/>
                      </a:rPr>
                      <m:t>Σ</m:t>
                    </m:r>
                    <m:r>
                      <a:rPr lang="el-GR" i="1" dirty="0">
                        <a:solidFill>
                          <a:schemeClr val="tx1"/>
                        </a:solidFill>
                        <a:latin typeface="Cambria Math" panose="02040503050406030204" pitchFamily="18" charset="0"/>
                      </a:rPr>
                      <m:t> → </m:t>
                    </m:r>
                    <m:r>
                      <a:rPr lang="en-US" i="1" dirty="0">
                        <a:solidFill>
                          <a:schemeClr val="tx1"/>
                        </a:solidFill>
                        <a:latin typeface="Cambria Math" panose="02040503050406030204" pitchFamily="18" charset="0"/>
                      </a:rPr>
                      <m:t>𝑄</m:t>
                    </m:r>
                  </m:oMath>
                </a14:m>
                <a:endParaRPr lang="ru-RU" dirty="0">
                  <a:solidFill>
                    <a:schemeClr val="tx1"/>
                  </a:solidFill>
                  <a:latin typeface="Calibri" panose="020F0502020204030204" pitchFamily="34" charset="0"/>
                  <a:cs typeface="Calibri" panose="020F0502020204030204" pitchFamily="34" charset="0"/>
                </a:endParaRPr>
              </a:p>
              <a:p>
                <a:pPr algn="just">
                  <a:spcBef>
                    <a:spcPts val="2538"/>
                  </a:spcBef>
                </a:pPr>
                <a14:m>
                  <m:oMath xmlns:m="http://schemas.openxmlformats.org/officeDocument/2006/math">
                    <m:sSup>
                      <m:sSupPr>
                        <m:ctrlPr>
                          <a:rPr lang="en-US" altLang="ru-RU" b="0" i="1" smtClean="0">
                            <a:solidFill>
                              <a:schemeClr val="tx2"/>
                            </a:solidFill>
                            <a:latin typeface="Cambria Math" panose="02040503050406030204" pitchFamily="18" charset="0"/>
                            <a:cs typeface="Calibri Light" panose="020F0302020204030204" pitchFamily="34" charset="0"/>
                          </a:rPr>
                        </m:ctrlPr>
                      </m:sSupPr>
                      <m:e>
                        <m:r>
                          <a:rPr lang="en-US" altLang="ru-RU" b="0" i="1">
                            <a:solidFill>
                              <a:schemeClr val="tx2"/>
                            </a:solidFill>
                            <a:latin typeface="Cambria Math" panose="02040503050406030204" pitchFamily="18" charset="0"/>
                            <a:cs typeface="Calibri Light" panose="020F0302020204030204" pitchFamily="34" charset="0"/>
                          </a:rPr>
                          <m:t>𝛴</m:t>
                        </m:r>
                      </m:e>
                      <m:sup>
                        <m:r>
                          <a:rPr lang="en-US" altLang="ru-RU" b="0" i="1" smtClean="0">
                            <a:solidFill>
                              <a:schemeClr val="tx2"/>
                            </a:solidFill>
                            <a:latin typeface="Cambria Math" panose="02040503050406030204" pitchFamily="18" charset="0"/>
                            <a:cs typeface="Calibri Light" panose="020F0302020204030204" pitchFamily="34" charset="0"/>
                          </a:rPr>
                          <m:t>∗</m:t>
                        </m:r>
                      </m:sup>
                    </m:sSup>
                  </m:oMath>
                </a14:m>
                <a:r>
                  <a:rPr lang="en-US" altLang="ru-RU" dirty="0" smtClean="0">
                    <a:solidFill>
                      <a:schemeClr val="tx2"/>
                    </a:solidFill>
                    <a:latin typeface="Calibri Light" panose="020F0302020204030204" pitchFamily="34" charset="0"/>
                    <a:cs typeface="Calibri Light" panose="020F0302020204030204" pitchFamily="34" charset="0"/>
                  </a:rPr>
                  <a:t> </a:t>
                </a:r>
                <a:r>
                  <a:rPr lang="en-US" altLang="ru-RU" dirty="0">
                    <a:solidFill>
                      <a:schemeClr val="tx2"/>
                    </a:solidFill>
                    <a:latin typeface="Calibri Light" panose="020F0302020204030204" pitchFamily="34" charset="0"/>
                    <a:cs typeface="Calibri Light" panose="020F0302020204030204" pitchFamily="34" charset="0"/>
                  </a:rPr>
                  <a:t>is the set of all words over </a:t>
                </a:r>
                <a14:m>
                  <m:oMath xmlns:m="http://schemas.openxmlformats.org/officeDocument/2006/math">
                    <m:r>
                      <a:rPr lang="en-US" altLang="ru-RU" b="0" i="1">
                        <a:solidFill>
                          <a:schemeClr val="tx2"/>
                        </a:solidFill>
                        <a:latin typeface="Cambria Math" panose="02040503050406030204" pitchFamily="18" charset="0"/>
                        <a:cs typeface="Calibri Light" panose="020F0302020204030204" pitchFamily="34" charset="0"/>
                      </a:rPr>
                      <m:t>𝛴</m:t>
                    </m:r>
                  </m:oMath>
                </a14:m>
                <a:endParaRPr lang="en-US" altLang="ru-RU" b="0" dirty="0" smtClean="0">
                  <a:solidFill>
                    <a:schemeClr val="tx2"/>
                  </a:solidFill>
                  <a:latin typeface="Calibri Light" panose="020F0302020204030204" pitchFamily="34" charset="0"/>
                  <a:cs typeface="Calibri Light" panose="020F0302020204030204" pitchFamily="34" charset="0"/>
                </a:endParaRPr>
              </a:p>
              <a:p>
                <a:pPr algn="just">
                  <a:spcBef>
                    <a:spcPts val="2538"/>
                  </a:spcBef>
                </a:pPr>
                <a:endParaRPr lang="en-US" altLang="ru-RU" dirty="0">
                  <a:latin typeface="Calibri" panose="020F0502020204030204" pitchFamily="34" charset="0"/>
                  <a:cs typeface="Calibri" panose="020F0502020204030204" pitchFamily="34" charset="0"/>
                </a:endParaRPr>
              </a:p>
              <a:p>
                <a:pPr marL="0" indent="0" algn="ctr">
                  <a:buNone/>
                </a:pPr>
                <a:r>
                  <a:rPr lang="en-US" dirty="0" smtClean="0">
                    <a:solidFill>
                      <a:schemeClr val="tx1"/>
                    </a:solidFill>
                    <a:latin typeface="Calibri Light" panose="020F0302020204030204" pitchFamily="34" charset="0"/>
                    <a:cs typeface="Calibri Light" panose="020F0302020204030204" pitchFamily="34" charset="0"/>
                  </a:rPr>
                  <a:t>A DFA </a:t>
                </a:r>
                <a14:m>
                  <m:oMath xmlns:m="http://schemas.openxmlformats.org/officeDocument/2006/math">
                    <m:d>
                      <m:dPr>
                        <m:ctrlPr>
                          <a:rPr lang="el-GR" i="1" dirty="0">
                            <a:solidFill>
                              <a:schemeClr val="tx1"/>
                            </a:solidFill>
                            <a:latin typeface="Cambria Math" panose="02040503050406030204" pitchFamily="18" charset="0"/>
                          </a:rPr>
                        </m:ctrlPr>
                      </m:dPr>
                      <m:e>
                        <m:r>
                          <a:rPr lang="el-GR" i="1" dirty="0">
                            <a:solidFill>
                              <a:schemeClr val="tx1"/>
                            </a:solidFill>
                            <a:latin typeface="Cambria Math" panose="02040503050406030204" pitchFamily="18" charset="0"/>
                          </a:rPr>
                          <m:t>𝑄</m:t>
                        </m:r>
                        <m:r>
                          <a:rPr lang="el-GR" i="1" dirty="0">
                            <a:solidFill>
                              <a:schemeClr val="tx1"/>
                            </a:solidFill>
                            <a:latin typeface="Cambria Math" panose="02040503050406030204" pitchFamily="18" charset="0"/>
                          </a:rPr>
                          <m:t>, </m:t>
                        </m:r>
                        <m:r>
                          <m:rPr>
                            <m:sty m:val="p"/>
                          </m:rPr>
                          <a:rPr lang="el-GR" dirty="0">
                            <a:solidFill>
                              <a:schemeClr val="tx1"/>
                            </a:solidFill>
                            <a:latin typeface="Cambria Math" panose="02040503050406030204" pitchFamily="18" charset="0"/>
                          </a:rPr>
                          <m:t>Σ</m:t>
                        </m:r>
                        <m:r>
                          <a:rPr lang="el-GR" i="1" dirty="0">
                            <a:solidFill>
                              <a:schemeClr val="tx1"/>
                            </a:solidFill>
                            <a:latin typeface="Cambria Math" panose="02040503050406030204" pitchFamily="18" charset="0"/>
                          </a:rPr>
                          <m:t>, </m:t>
                        </m:r>
                        <m:r>
                          <a:rPr lang="el-GR" i="1" dirty="0">
                            <a:solidFill>
                              <a:schemeClr val="tx1"/>
                            </a:solidFill>
                            <a:latin typeface="Cambria Math" panose="02040503050406030204" pitchFamily="18" charset="0"/>
                          </a:rPr>
                          <m:t>𝛿</m:t>
                        </m:r>
                      </m:e>
                    </m:d>
                  </m:oMath>
                </a14:m>
                <a:r>
                  <a:rPr lang="en-US" dirty="0" smtClean="0">
                    <a:solidFill>
                      <a:schemeClr val="tx1"/>
                    </a:solidFill>
                    <a:latin typeface="Calibri Light" panose="020F0302020204030204" pitchFamily="34" charset="0"/>
                    <a:cs typeface="Calibri Light" panose="020F0302020204030204" pitchFamily="34" charset="0"/>
                  </a:rPr>
                  <a:t> is </a:t>
                </a:r>
                <a:r>
                  <a:rPr lang="en-US" dirty="0">
                    <a:solidFill>
                      <a:schemeClr val="tx1"/>
                    </a:solidFill>
                    <a:latin typeface="Calibri Light" panose="020F0302020204030204" pitchFamily="34" charset="0"/>
                    <a:cs typeface="Calibri Light" panose="020F0302020204030204" pitchFamily="34" charset="0"/>
                  </a:rPr>
                  <a:t>called </a:t>
                </a:r>
                <a:r>
                  <a:rPr lang="en-US" i="1" dirty="0">
                    <a:solidFill>
                      <a:schemeClr val="tx1"/>
                    </a:solidFill>
                    <a:latin typeface="Calibri Light" panose="020F0302020204030204" pitchFamily="34" charset="0"/>
                    <a:cs typeface="Calibri Light" panose="020F0302020204030204" pitchFamily="34" charset="0"/>
                  </a:rPr>
                  <a:t>synchronizing </a:t>
                </a:r>
              </a:p>
              <a:p>
                <a:pPr marL="0" indent="0" algn="ctr">
                  <a:buNone/>
                </a:pPr>
                <a:r>
                  <a:rPr lang="en-US" dirty="0">
                    <a:solidFill>
                      <a:schemeClr val="tx1"/>
                    </a:solidFill>
                    <a:latin typeface="Calibri Light" panose="020F0302020204030204" pitchFamily="34" charset="0"/>
                    <a:cs typeface="Calibri Light" panose="020F0302020204030204" pitchFamily="34" charset="0"/>
                  </a:rPr>
                  <a:t>if there exists a word </a:t>
                </a:r>
                <a14:m>
                  <m:oMath xmlns:m="http://schemas.openxmlformats.org/officeDocument/2006/math">
                    <m:r>
                      <a:rPr lang="en-US" i="1">
                        <a:solidFill>
                          <a:schemeClr val="tx1"/>
                        </a:solidFill>
                        <a:latin typeface="Cambria Math" panose="02040503050406030204" pitchFamily="18" charset="0"/>
                      </a:rPr>
                      <m:t>𝑤</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m:rPr>
                            <m:sty m:val="p"/>
                          </m:rPr>
                          <a:rPr lang="el-GR" i="1">
                            <a:solidFill>
                              <a:schemeClr val="tx1"/>
                            </a:solidFill>
                            <a:latin typeface="Cambria Math" panose="02040503050406030204" pitchFamily="18" charset="0"/>
                            <a:ea typeface="Cambria Math" panose="02040503050406030204" pitchFamily="18" charset="0"/>
                          </a:rPr>
                          <m:t>Σ</m:t>
                        </m:r>
                      </m:e>
                      <m:sup>
                        <m:r>
                          <a:rPr lang="en-US" i="1">
                            <a:solidFill>
                              <a:schemeClr val="tx1"/>
                            </a:solidFill>
                            <a:latin typeface="Cambria Math" panose="02040503050406030204" pitchFamily="18" charset="0"/>
                            <a:ea typeface="Cambria Math" panose="02040503050406030204" pitchFamily="18" charset="0"/>
                          </a:rPr>
                          <m:t>∗</m:t>
                        </m:r>
                      </m:sup>
                    </m:sSup>
                  </m:oMath>
                </a14:m>
                <a:r>
                  <a:rPr lang="en-US" dirty="0">
                    <a:solidFill>
                      <a:schemeClr val="tx1"/>
                    </a:solidFill>
                    <a:latin typeface="Calibri Light" panose="020F0302020204030204" pitchFamily="34" charset="0"/>
                    <a:cs typeface="Calibri Light" panose="020F0302020204030204" pitchFamily="34" charset="0"/>
                  </a:rPr>
                  <a:t> that</a:t>
                </a:r>
              </a:p>
              <a:p>
                <a:pPr marL="0" indent="0" algn="ctr">
                  <a:buNone/>
                </a:pPr>
                <a:endParaRPr lang="ru-RU" sz="1200" dirty="0" smtClean="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r>
                      <a:rPr lang="el-GR" sz="4400" i="1" dirty="0">
                        <a:solidFill>
                          <a:schemeClr val="tx1"/>
                        </a:solidFill>
                        <a:latin typeface="Cambria Math" panose="02040503050406030204" pitchFamily="18" charset="0"/>
                      </a:rPr>
                      <m:t>𝛿</m:t>
                    </m:r>
                    <m:r>
                      <a:rPr lang="en-US" sz="4400" i="1" dirty="0">
                        <a:solidFill>
                          <a:schemeClr val="tx1"/>
                        </a:solidFill>
                        <a:latin typeface="Cambria Math" panose="02040503050406030204" pitchFamily="18" charset="0"/>
                      </a:rPr>
                      <m:t>(</m:t>
                    </m:r>
                    <m:r>
                      <a:rPr lang="el-GR" sz="4400" i="1" dirty="0">
                        <a:solidFill>
                          <a:schemeClr val="tx1"/>
                        </a:solidFill>
                        <a:latin typeface="Cambria Math" panose="02040503050406030204" pitchFamily="18" charset="0"/>
                      </a:rPr>
                      <m:t>𝑞</m:t>
                    </m:r>
                    <m:r>
                      <a:rPr lang="el-GR" sz="4400" i="1" dirty="0">
                        <a:solidFill>
                          <a:schemeClr val="tx1"/>
                        </a:solidFill>
                        <a:latin typeface="Cambria Math" panose="02040503050406030204" pitchFamily="18" charset="0"/>
                      </a:rPr>
                      <m:t>, </m:t>
                    </m:r>
                    <m:r>
                      <a:rPr lang="el-GR" sz="4400" i="1" dirty="0">
                        <a:solidFill>
                          <a:schemeClr val="tx1"/>
                        </a:solidFill>
                        <a:latin typeface="Cambria Math" panose="02040503050406030204" pitchFamily="18" charset="0"/>
                      </a:rPr>
                      <m:t>𝑤</m:t>
                    </m:r>
                    <m:r>
                      <a:rPr lang="en-US" sz="4400" i="1" dirty="0">
                        <a:solidFill>
                          <a:schemeClr val="tx1"/>
                        </a:solidFill>
                        <a:latin typeface="Cambria Math" panose="02040503050406030204" pitchFamily="18" charset="0"/>
                      </a:rPr>
                      <m:t>)</m:t>
                    </m:r>
                    <m:r>
                      <a:rPr lang="el-GR" sz="4400" i="1" dirty="0">
                        <a:solidFill>
                          <a:schemeClr val="tx1"/>
                        </a:solidFill>
                        <a:latin typeface="Cambria Math" panose="02040503050406030204" pitchFamily="18" charset="0"/>
                      </a:rPr>
                      <m:t> = </m:t>
                    </m:r>
                    <m:r>
                      <a:rPr lang="el-GR" sz="4400" i="1" dirty="0">
                        <a:solidFill>
                          <a:schemeClr val="tx1"/>
                        </a:solidFill>
                        <a:latin typeface="Cambria Math" panose="02040503050406030204" pitchFamily="18" charset="0"/>
                      </a:rPr>
                      <m:t>𝛿</m:t>
                    </m:r>
                    <m:r>
                      <a:rPr lang="en-US" sz="4400" i="1" dirty="0">
                        <a:solidFill>
                          <a:schemeClr val="tx1"/>
                        </a:solidFill>
                        <a:latin typeface="Cambria Math" panose="02040503050406030204" pitchFamily="18" charset="0"/>
                      </a:rPr>
                      <m:t>(</m:t>
                    </m:r>
                    <m:r>
                      <a:rPr lang="el-GR" sz="4400" i="1" dirty="0">
                        <a:solidFill>
                          <a:schemeClr val="tx1"/>
                        </a:solidFill>
                        <a:latin typeface="Cambria Math" panose="02040503050406030204" pitchFamily="18" charset="0"/>
                      </a:rPr>
                      <m:t>𝑝</m:t>
                    </m:r>
                    <m:r>
                      <a:rPr lang="el-GR" sz="4400" i="1" dirty="0">
                        <a:solidFill>
                          <a:schemeClr val="tx1"/>
                        </a:solidFill>
                        <a:latin typeface="Cambria Math" panose="02040503050406030204" pitchFamily="18" charset="0"/>
                      </a:rPr>
                      <m:t>, </m:t>
                    </m:r>
                    <m:r>
                      <a:rPr lang="el-GR" sz="4400" i="1" dirty="0">
                        <a:solidFill>
                          <a:schemeClr val="tx1"/>
                        </a:solidFill>
                        <a:latin typeface="Cambria Math" panose="02040503050406030204" pitchFamily="18" charset="0"/>
                      </a:rPr>
                      <m:t>𝑤</m:t>
                    </m:r>
                    <m:r>
                      <a:rPr lang="en-US" sz="4400" i="1" dirty="0">
                        <a:solidFill>
                          <a:schemeClr val="tx1"/>
                        </a:solidFill>
                        <a:latin typeface="Cambria Math" panose="02040503050406030204" pitchFamily="18" charset="0"/>
                      </a:rPr>
                      <m:t>)</m:t>
                    </m:r>
                  </m:oMath>
                </a14:m>
                <a:r>
                  <a:rPr lang="en-US" sz="4400" dirty="0" smtClean="0">
                    <a:solidFill>
                      <a:schemeClr val="tx1"/>
                    </a:solidFill>
                    <a:latin typeface="Calibri" panose="020F0502020204030204" pitchFamily="34" charset="0"/>
                    <a:cs typeface="Calibri" panose="020F0502020204030204" pitchFamily="34" charset="0"/>
                  </a:rPr>
                  <a:t> for each </a:t>
                </a:r>
                <a14:m>
                  <m:oMath xmlns:m="http://schemas.openxmlformats.org/officeDocument/2006/math">
                    <m:r>
                      <a:rPr lang="en-US" sz="4400" i="1" dirty="0">
                        <a:solidFill>
                          <a:schemeClr val="tx1"/>
                        </a:solidFill>
                        <a:latin typeface="Cambria Math" panose="02040503050406030204" pitchFamily="18" charset="0"/>
                      </a:rPr>
                      <m:t>𝑞</m:t>
                    </m:r>
                    <m:r>
                      <a:rPr lang="en-US" sz="4400" i="1" dirty="0">
                        <a:solidFill>
                          <a:schemeClr val="tx1"/>
                        </a:solidFill>
                        <a:latin typeface="Cambria Math" panose="02040503050406030204" pitchFamily="18" charset="0"/>
                      </a:rPr>
                      <m:t>, </m:t>
                    </m:r>
                    <m:r>
                      <a:rPr lang="en-US" sz="4400" i="1" dirty="0">
                        <a:solidFill>
                          <a:schemeClr val="tx1"/>
                        </a:solidFill>
                        <a:latin typeface="Cambria Math" panose="02040503050406030204" pitchFamily="18" charset="0"/>
                      </a:rPr>
                      <m:t>𝑝</m:t>
                    </m:r>
                    <m:r>
                      <a:rPr lang="en-US" sz="4400" i="1" dirty="0">
                        <a:solidFill>
                          <a:schemeClr val="tx1"/>
                        </a:solidFill>
                        <a:latin typeface="Cambria Math" panose="02040503050406030204" pitchFamily="18" charset="0"/>
                      </a:rPr>
                      <m:t> ∈ </m:t>
                    </m:r>
                    <m:r>
                      <a:rPr lang="en-US" sz="4400" i="1" dirty="0">
                        <a:solidFill>
                          <a:schemeClr val="tx1"/>
                        </a:solidFill>
                        <a:latin typeface="Cambria Math" panose="02040503050406030204" pitchFamily="18" charset="0"/>
                      </a:rPr>
                      <m:t>𝑄</m:t>
                    </m:r>
                  </m:oMath>
                </a14:m>
                <a:endParaRPr lang="en-US" sz="4400" dirty="0" smtClean="0">
                  <a:solidFill>
                    <a:schemeClr val="tx1"/>
                  </a:solidFill>
                  <a:latin typeface="Calibri" panose="020F0502020204030204" pitchFamily="34" charset="0"/>
                  <a:cs typeface="Calibri" panose="020F0502020204030204" pitchFamily="34" charset="0"/>
                </a:endParaRPr>
              </a:p>
            </p:txBody>
          </p:sp>
        </mc:Choice>
        <mc:Fallback>
          <p:sp>
            <p:nvSpPr>
              <p:cNvPr id="2071" name="Text Box 239"/>
              <p:cNvSpPr txBox="1">
                <a:spLocks noRot="1" noChangeAspect="1" noMove="1" noResize="1" noEditPoints="1" noAdjustHandles="1" noChangeArrowheads="1" noChangeShapeType="1" noTextEdit="1"/>
              </p:cNvSpPr>
              <p:nvPr/>
            </p:nvSpPr>
            <p:spPr bwMode="auto">
              <a:xfrm>
                <a:off x="273538" y="9701798"/>
                <a:ext cx="12607925" cy="9098884"/>
              </a:xfrm>
              <a:prstGeom prst="rect">
                <a:avLst/>
              </a:prstGeom>
              <a:blipFill>
                <a:blip r:embed="rId6"/>
                <a:stretch>
                  <a:fillRect t="-1944" b="-6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sp>
        <p:nvSpPr>
          <p:cNvPr id="2072" name="Text Box 240"/>
          <p:cNvSpPr txBox="1">
            <a:spLocks noChangeArrowheads="1"/>
          </p:cNvSpPr>
          <p:nvPr/>
        </p:nvSpPr>
        <p:spPr bwMode="auto">
          <a:xfrm>
            <a:off x="38895086" y="2590800"/>
            <a:ext cx="846389" cy="82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9070" tIns="41907" rIns="419070" bIns="4190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r"/>
            <a:endParaRPr lang="en-US" altLang="ru-RU" sz="4800" dirty="0">
              <a:solidFill>
                <a:schemeClr val="tx1"/>
              </a:solidFill>
              <a:latin typeface="Calibri" panose="020F0502020204030204" pitchFamily="34" charset="0"/>
              <a:cs typeface="Calibri" panose="020F0502020204030204" pitchFamily="34" charset="0"/>
            </a:endParaRPr>
          </a:p>
        </p:txBody>
      </p:sp>
      <p:pic>
        <p:nvPicPr>
          <p:cNvPr id="2" name="Рисунок 1"/>
          <p:cNvPicPr>
            <a:picLocks noChangeAspect="1"/>
          </p:cNvPicPr>
          <p:nvPr/>
        </p:nvPicPr>
        <p:blipFill>
          <a:blip r:embed="rId7"/>
          <a:stretch>
            <a:fillRect/>
          </a:stretch>
        </p:blipFill>
        <p:spPr>
          <a:xfrm>
            <a:off x="35211002" y="628853"/>
            <a:ext cx="5022598" cy="2682672"/>
          </a:xfrm>
          <a:prstGeom prst="rect">
            <a:avLst/>
          </a:prstGeom>
        </p:spPr>
      </p:pic>
      <p:pic>
        <p:nvPicPr>
          <p:cNvPr id="4" name="Рисунок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7563" y="11642725"/>
            <a:ext cx="5448300" cy="4819650"/>
          </a:xfrm>
          <a:prstGeom prst="rect">
            <a:avLst/>
          </a:prstGeom>
        </p:spPr>
      </p:pic>
      <p:sp>
        <p:nvSpPr>
          <p:cNvPr id="31" name="Text Box 7"/>
          <p:cNvSpPr txBox="1">
            <a:spLocks noChangeArrowheads="1"/>
          </p:cNvSpPr>
          <p:nvPr/>
        </p:nvSpPr>
        <p:spPr bwMode="auto">
          <a:xfrm>
            <a:off x="151925" y="18892135"/>
            <a:ext cx="12601575" cy="373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Applications</a:t>
            </a:r>
            <a:endParaRPr lang="en-US" altLang="ru-RU" sz="5400" dirty="0">
              <a:solidFill>
                <a:srgbClr val="000099"/>
              </a:solidFill>
              <a:latin typeface="Calibri" panose="020F0502020204030204" pitchFamily="34" charset="0"/>
              <a:cs typeface="Calibri" panose="020F0502020204030204" pitchFamily="34" charset="0"/>
            </a:endParaRPr>
          </a:p>
          <a:p>
            <a:pPr marL="571500" indent="-571500" algn="just">
              <a:spcBef>
                <a:spcPts val="2538"/>
              </a:spcBef>
              <a:buFont typeface="Arial" panose="020B0604020202020204" pitchFamily="34" charset="0"/>
              <a:buChar char="•"/>
            </a:pPr>
            <a:r>
              <a:rPr lang="en-US" altLang="ru-RU" dirty="0">
                <a:solidFill>
                  <a:schemeClr val="tx1"/>
                </a:solidFill>
                <a:latin typeface="Calibri Light" panose="020F0302020204030204" pitchFamily="34" charset="0"/>
                <a:cs typeface="Calibri Light" panose="020F0302020204030204" pitchFamily="34" charset="0"/>
              </a:rPr>
              <a:t>	</a:t>
            </a:r>
            <a:r>
              <a:rPr lang="en-US" altLang="ru-RU" dirty="0" smtClean="0">
                <a:solidFill>
                  <a:schemeClr val="tx1"/>
                </a:solidFill>
                <a:latin typeface="Calibri Light" panose="020F0302020204030204" pitchFamily="34" charset="0"/>
                <a:cs typeface="Calibri Light" panose="020F0302020204030204" pitchFamily="34" charset="0"/>
              </a:rPr>
              <a:t>Part handling problems</a:t>
            </a:r>
          </a:p>
          <a:p>
            <a:pPr marL="571500" indent="-571500" algn="just">
              <a:spcBef>
                <a:spcPts val="2538"/>
              </a:spcBef>
              <a:buFont typeface="Arial" panose="020B0604020202020204" pitchFamily="34" charset="0"/>
              <a:buChar char="•"/>
            </a:pPr>
            <a:r>
              <a:rPr lang="en-US" altLang="ru-RU" dirty="0">
                <a:solidFill>
                  <a:schemeClr val="tx1"/>
                </a:solidFill>
                <a:latin typeface="Calibri Light" panose="020F0302020204030204" pitchFamily="34" charset="0"/>
                <a:cs typeface="Calibri Light" panose="020F0302020204030204" pitchFamily="34" charset="0"/>
              </a:rPr>
              <a:t>	</a:t>
            </a:r>
            <a:r>
              <a:rPr lang="en-US" altLang="ru-RU" dirty="0" smtClean="0">
                <a:solidFill>
                  <a:schemeClr val="tx1"/>
                </a:solidFill>
                <a:latin typeface="Calibri Light" panose="020F0302020204030204" pitchFamily="34" charset="0"/>
                <a:cs typeface="Calibri Light" panose="020F0302020204030204" pitchFamily="34" charset="0"/>
              </a:rPr>
              <a:t>Biocomputing</a:t>
            </a:r>
          </a:p>
          <a:p>
            <a:pPr marL="571500" indent="-571500" algn="just">
              <a:spcBef>
                <a:spcPts val="2538"/>
              </a:spcBef>
              <a:buFont typeface="Arial" panose="020B0604020202020204" pitchFamily="34" charset="0"/>
              <a:buChar char="•"/>
            </a:pPr>
            <a:r>
              <a:rPr lang="en-US" altLang="ru-RU" dirty="0" smtClean="0">
                <a:solidFill>
                  <a:schemeClr val="tx1"/>
                </a:solidFill>
                <a:latin typeface="Calibri Light" panose="020F0302020204030204" pitchFamily="34" charset="0"/>
                <a:cs typeface="Calibri Light" panose="020F0302020204030204" pitchFamily="34" charset="0"/>
              </a:rPr>
              <a:t>   Coding </a:t>
            </a:r>
            <a:r>
              <a:rPr lang="en-US" altLang="ru-RU" dirty="0" smtClean="0">
                <a:solidFill>
                  <a:schemeClr val="tx1"/>
                </a:solidFill>
                <a:latin typeface="Calibri Light" panose="020F0302020204030204" pitchFamily="34" charset="0"/>
                <a:cs typeface="Calibri Light" panose="020F0302020204030204" pitchFamily="34" charset="0"/>
              </a:rPr>
              <a:t>theory</a:t>
            </a:r>
            <a:endParaRPr lang="en-US" altLang="ru-RU" dirty="0">
              <a:latin typeface="Calibri Light" panose="020F0302020204030204" pitchFamily="34" charset="0"/>
              <a:cs typeface="Calibri Light" panose="020F0302020204030204" pitchFamily="34" charset="0"/>
            </a:endParaRPr>
          </a:p>
        </p:txBody>
      </p:sp>
      <p:sp>
        <p:nvSpPr>
          <p:cNvPr id="34" name="Text Box 3"/>
          <p:cNvSpPr txBox="1">
            <a:spLocks noChangeArrowheads="1"/>
          </p:cNvSpPr>
          <p:nvPr/>
        </p:nvSpPr>
        <p:spPr bwMode="auto">
          <a:xfrm>
            <a:off x="13868442" y="27673256"/>
            <a:ext cx="12565063" cy="440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spcBef>
                <a:spcPts val="2538"/>
              </a:spcBef>
            </a:pPr>
            <a:r>
              <a:rPr lang="en-US" altLang="ru-RU" dirty="0" smtClean="0">
                <a:solidFill>
                  <a:schemeClr val="tx1"/>
                </a:solidFill>
                <a:latin typeface="Calibri Light" panose="020F0302020204030204" pitchFamily="34" charset="0"/>
                <a:cs typeface="Calibri Light" panose="020F0302020204030204" pitchFamily="34" charset="0"/>
              </a:rPr>
              <a:t>	The </a:t>
            </a:r>
            <a:r>
              <a:rPr lang="en-US" altLang="ru-RU" dirty="0" smtClean="0">
                <a:solidFill>
                  <a:schemeClr val="tx1"/>
                </a:solidFill>
                <a:latin typeface="Calibri Light" panose="020F0302020204030204" pitchFamily="34" charset="0"/>
                <a:cs typeface="Calibri Light" panose="020F0302020204030204" pitchFamily="34" charset="0"/>
              </a:rPr>
              <a:t>point is that, </a:t>
            </a:r>
            <a:r>
              <a:rPr lang="en-US" altLang="ru-RU" dirty="0" smtClean="0">
                <a:solidFill>
                  <a:schemeClr val="tx1"/>
                </a:solidFill>
                <a:latin typeface="Calibri Light" panose="020F0302020204030204" pitchFamily="34" charset="0"/>
                <a:cs typeface="Calibri Light" panose="020F0302020204030204" pitchFamily="34" charset="0"/>
              </a:rPr>
              <a:t>in </a:t>
            </a:r>
            <a:r>
              <a:rPr lang="en-US" altLang="ru-RU" dirty="0" smtClean="0">
                <a:solidFill>
                  <a:schemeClr val="tx1"/>
                </a:solidFill>
                <a:latin typeface="Calibri Light" panose="020F0302020204030204" pitchFamily="34" charset="0"/>
                <a:cs typeface="Calibri Light" panose="020F0302020204030204" pitchFamily="34" charset="0"/>
              </a:rPr>
              <a:t>all </a:t>
            </a:r>
            <a:r>
              <a:rPr lang="en-US" altLang="ru-RU" dirty="0" smtClean="0">
                <a:solidFill>
                  <a:schemeClr val="tx1"/>
                </a:solidFill>
                <a:latin typeface="Calibri Light" panose="020F0302020204030204" pitchFamily="34" charset="0"/>
                <a:cs typeface="Calibri Light" panose="020F0302020204030204" pitchFamily="34" charset="0"/>
              </a:rPr>
              <a:t>cases, it was the “new” condition that was implicitly used in the original algorithm while the role of the “old” condition was to ensure that the “new” one holds with high probability. Therefore checking the “new” condition instead </a:t>
            </a:r>
            <a:r>
              <a:rPr lang="en-US" altLang="ru-RU" dirty="0" smtClean="0">
                <a:solidFill>
                  <a:schemeClr val="tx1"/>
                </a:solidFill>
                <a:latin typeface="Calibri Light" panose="020F0302020204030204" pitchFamily="34" charset="0"/>
                <a:cs typeface="Calibri Light" panose="020F0302020204030204" pitchFamily="34" charset="0"/>
              </a:rPr>
              <a:t>of </a:t>
            </a:r>
            <a:r>
              <a:rPr lang="en-US" altLang="ru-RU" dirty="0" smtClean="0">
                <a:solidFill>
                  <a:schemeClr val="tx1"/>
                </a:solidFill>
                <a:latin typeface="Calibri Light" panose="020F0302020204030204" pitchFamily="34" charset="0"/>
                <a:cs typeface="Calibri Light" panose="020F0302020204030204" pitchFamily="34" charset="0"/>
              </a:rPr>
              <a:t>the “old” one straightens the algorithm and decreases the probability of invoking the slow algorithm.</a:t>
            </a:r>
          </a:p>
        </p:txBody>
      </p:sp>
      <p:sp>
        <p:nvSpPr>
          <p:cNvPr id="23" name="Text Box 3"/>
          <p:cNvSpPr txBox="1">
            <a:spLocks noChangeArrowheads="1"/>
          </p:cNvSpPr>
          <p:nvPr/>
        </p:nvSpPr>
        <p:spPr bwMode="auto">
          <a:xfrm>
            <a:off x="13936268" y="20296365"/>
            <a:ext cx="12565063" cy="92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An example of the improvement</a:t>
            </a:r>
            <a:endParaRPr lang="en-US" altLang="ru-RU" dirty="0" smtClean="0">
              <a:solidFill>
                <a:schemeClr val="tx1"/>
              </a:solidFill>
              <a:latin typeface="Calibri" panose="020F0502020204030204" pitchFamily="34" charset="0"/>
              <a:cs typeface="Calibri" panose="020F0502020204030204" pitchFamily="34" charset="0"/>
            </a:endParaRPr>
          </a:p>
        </p:txBody>
      </p:sp>
      <p:sp>
        <p:nvSpPr>
          <p:cNvPr id="26" name="Text Box 7"/>
          <p:cNvSpPr txBox="1">
            <a:spLocks noChangeArrowheads="1"/>
          </p:cNvSpPr>
          <p:nvPr/>
        </p:nvSpPr>
        <p:spPr bwMode="auto">
          <a:xfrm>
            <a:off x="215411" y="22863094"/>
            <a:ext cx="12601575" cy="279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Many cute problems (partly open)</a:t>
            </a:r>
            <a:endParaRPr lang="en-US" altLang="ru-RU" dirty="0" smtClean="0">
              <a:solidFill>
                <a:schemeClr val="tx1"/>
              </a:solidFill>
              <a:latin typeface="Calibri" panose="020F0502020204030204" pitchFamily="34" charset="0"/>
              <a:cs typeface="Calibri" panose="020F0502020204030204" pitchFamily="34" charset="0"/>
            </a:endParaRPr>
          </a:p>
          <a:p>
            <a:pPr marL="742950" indent="-742950" algn="just">
              <a:spcBef>
                <a:spcPts val="2538"/>
              </a:spcBef>
              <a:buFont typeface="Arial" panose="020B0604020202020204" pitchFamily="34" charset="0"/>
              <a:buChar char="•"/>
            </a:pPr>
            <a:r>
              <a:rPr lang="en-US" altLang="ru-RU" dirty="0" smtClean="0">
                <a:solidFill>
                  <a:schemeClr val="tx1"/>
                </a:solidFill>
                <a:latin typeface="Calibri Light" panose="020F0302020204030204" pitchFamily="34" charset="0"/>
                <a:cs typeface="Calibri Light" panose="020F0302020204030204" pitchFamily="34" charset="0"/>
              </a:rPr>
              <a:t>Road coloring theorem</a:t>
            </a:r>
          </a:p>
          <a:p>
            <a:pPr marL="742950" indent="-742950" algn="just">
              <a:spcBef>
                <a:spcPts val="2538"/>
              </a:spcBef>
              <a:buFont typeface="Arial" panose="020B0604020202020204" pitchFamily="34" charset="0"/>
              <a:buChar char="•"/>
            </a:pPr>
            <a:r>
              <a:rPr lang="en-US" altLang="ru-RU" dirty="0" err="1" smtClean="0">
                <a:solidFill>
                  <a:schemeClr val="tx1"/>
                </a:solidFill>
                <a:latin typeface="Calibri Light" panose="020F0302020204030204" pitchFamily="34" charset="0"/>
                <a:cs typeface="Calibri Light" panose="020F0302020204030204" pitchFamily="34" charset="0"/>
              </a:rPr>
              <a:t>Černý</a:t>
            </a:r>
            <a:r>
              <a:rPr lang="en-US" altLang="ru-RU" dirty="0" smtClean="0">
                <a:solidFill>
                  <a:schemeClr val="tx1"/>
                </a:solidFill>
                <a:latin typeface="Calibri Light" panose="020F0302020204030204" pitchFamily="34" charset="0"/>
                <a:cs typeface="Calibri Light" panose="020F0302020204030204" pitchFamily="34" charset="0"/>
              </a:rPr>
              <a:t> conjecture</a:t>
            </a:r>
            <a:endParaRPr lang="en-US" altLang="ru-RU" dirty="0">
              <a:latin typeface="Calibri Light" panose="020F0302020204030204" pitchFamily="34" charset="0"/>
              <a:cs typeface="Calibri Light" panose="020F0302020204030204" pitchFamily="34" charset="0"/>
            </a:endParaRPr>
          </a:p>
        </p:txBody>
      </p:sp>
      <mc:AlternateContent xmlns:mc="http://schemas.openxmlformats.org/markup-compatibility/2006">
        <mc:Choice xmlns:a14="http://schemas.microsoft.com/office/drawing/2010/main" Requires="a14">
          <p:sp>
            <p:nvSpPr>
              <p:cNvPr id="27" name="Text Box 7"/>
              <p:cNvSpPr txBox="1">
                <a:spLocks noChangeArrowheads="1"/>
              </p:cNvSpPr>
              <p:nvPr/>
            </p:nvSpPr>
            <p:spPr bwMode="auto">
              <a:xfrm>
                <a:off x="203687" y="25897899"/>
                <a:ext cx="12601575" cy="56824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The classic algorithm</a:t>
                </a:r>
              </a:p>
              <a:p>
                <a:pPr algn="just">
                  <a:spcBef>
                    <a:spcPts val="2538"/>
                  </a:spcBef>
                </a:pPr>
                <a:r>
                  <a:rPr lang="en-US" altLang="ru-RU" dirty="0" err="1">
                    <a:solidFill>
                      <a:schemeClr val="tx1"/>
                    </a:solidFill>
                    <a:latin typeface="Calibri Light" panose="020F0302020204030204" pitchFamily="34" charset="0"/>
                    <a:cs typeface="Calibri Light" panose="020F0302020204030204" pitchFamily="34" charset="0"/>
                  </a:rPr>
                  <a:t>Černý’s</a:t>
                </a:r>
                <a:r>
                  <a:rPr lang="en-US" altLang="ru-RU" dirty="0">
                    <a:solidFill>
                      <a:schemeClr val="tx1"/>
                    </a:solidFill>
                    <a:latin typeface="Calibri Light" panose="020F0302020204030204" pitchFamily="34" charset="0"/>
                    <a:cs typeface="Calibri Light" panose="020F0302020204030204" pitchFamily="34" charset="0"/>
                  </a:rPr>
                  <a:t> synchronization criterion (1964</a:t>
                </a:r>
                <a:r>
                  <a:rPr lang="en-US" altLang="ru-RU" dirty="0" smtClean="0">
                    <a:solidFill>
                      <a:schemeClr val="tx1"/>
                    </a:solidFill>
                    <a:latin typeface="Calibri Light" panose="020F0302020204030204" pitchFamily="34" charset="0"/>
                    <a:cs typeface="Calibri Light" panose="020F0302020204030204" pitchFamily="34" charset="0"/>
                  </a:rPr>
                  <a:t>)</a:t>
                </a:r>
                <a:endParaRPr lang="en-US" altLang="ru-RU" dirty="0">
                  <a:solidFill>
                    <a:schemeClr val="tx1"/>
                  </a:solidFill>
                  <a:latin typeface="Calibri Light" panose="020F0302020204030204" pitchFamily="34" charset="0"/>
                  <a:cs typeface="Calibri Light" panose="020F0302020204030204" pitchFamily="34" charset="0"/>
                </a:endParaRPr>
              </a:p>
              <a:p>
                <a:pPr algn="ctr">
                  <a:spcBef>
                    <a:spcPts val="2538"/>
                  </a:spcBef>
                </a:pPr>
                <a:r>
                  <a:rPr lang="en-US" altLang="ru-RU" i="1" dirty="0">
                    <a:solidFill>
                      <a:schemeClr val="tx1"/>
                    </a:solidFill>
                    <a:latin typeface="Calibri Light" panose="020F0302020204030204" pitchFamily="34" charset="0"/>
                    <a:cs typeface="Calibri Light" panose="020F0302020204030204" pitchFamily="34" charset="0"/>
                  </a:rPr>
                  <a:t>An automaton is synchronizing if and only </a:t>
                </a:r>
                <a:r>
                  <a:rPr lang="en-US" altLang="ru-RU" i="1" dirty="0" smtClean="0">
                    <a:solidFill>
                      <a:schemeClr val="tx1"/>
                    </a:solidFill>
                    <a:latin typeface="Calibri Light" panose="020F0302020204030204" pitchFamily="34" charset="0"/>
                    <a:cs typeface="Calibri Light" panose="020F0302020204030204" pitchFamily="34" charset="0"/>
                  </a:rPr>
                  <a:t>if</a:t>
                </a:r>
              </a:p>
              <a:p>
                <a:pPr algn="ctr">
                  <a:spcBef>
                    <a:spcPts val="2538"/>
                  </a:spcBef>
                </a:pPr>
                <a:r>
                  <a:rPr lang="en-US" altLang="ru-RU" i="1" dirty="0" smtClean="0">
                    <a:solidFill>
                      <a:schemeClr val="tx1"/>
                    </a:solidFill>
                    <a:latin typeface="Calibri Light" panose="020F0302020204030204" pitchFamily="34" charset="0"/>
                    <a:cs typeface="Calibri Light" panose="020F0302020204030204" pitchFamily="34" charset="0"/>
                  </a:rPr>
                  <a:t>for </a:t>
                </a:r>
                <a:r>
                  <a:rPr lang="en-US" altLang="ru-RU" i="1" dirty="0">
                    <a:solidFill>
                      <a:schemeClr val="tx1"/>
                    </a:solidFill>
                    <a:latin typeface="Calibri Light" panose="020F0302020204030204" pitchFamily="34" charset="0"/>
                    <a:cs typeface="Calibri Light" panose="020F0302020204030204" pitchFamily="34" charset="0"/>
                  </a:rPr>
                  <a:t>each pair of states there exists a word </a:t>
                </a:r>
              </a:p>
              <a:p>
                <a:pPr algn="ctr">
                  <a:spcBef>
                    <a:spcPts val="2538"/>
                  </a:spcBef>
                </a:pPr>
                <a:r>
                  <a:rPr lang="en-US" altLang="ru-RU" i="1" dirty="0">
                    <a:solidFill>
                      <a:schemeClr val="tx1"/>
                    </a:solidFill>
                    <a:latin typeface="Calibri Light" panose="020F0302020204030204" pitchFamily="34" charset="0"/>
                    <a:cs typeface="Calibri Light" panose="020F0302020204030204" pitchFamily="34" charset="0"/>
                  </a:rPr>
                  <a:t>mapping them to </a:t>
                </a:r>
                <a:r>
                  <a:rPr lang="en-US" altLang="ru-RU" i="1" dirty="0" smtClean="0">
                    <a:solidFill>
                      <a:schemeClr val="tx1"/>
                    </a:solidFill>
                    <a:latin typeface="Calibri Light" panose="020F0302020204030204" pitchFamily="34" charset="0"/>
                    <a:cs typeface="Calibri Light" panose="020F0302020204030204" pitchFamily="34" charset="0"/>
                  </a:rPr>
                  <a:t>a </a:t>
                </a:r>
                <a:r>
                  <a:rPr lang="en-US" altLang="ru-RU" i="1" dirty="0">
                    <a:solidFill>
                      <a:schemeClr val="tx1"/>
                    </a:solidFill>
                    <a:latin typeface="Calibri Light" panose="020F0302020204030204" pitchFamily="34" charset="0"/>
                    <a:cs typeface="Calibri Light" panose="020F0302020204030204" pitchFamily="34" charset="0"/>
                  </a:rPr>
                  <a:t>single state</a:t>
                </a:r>
                <a:r>
                  <a:rPr lang="en-US" altLang="ru-RU" i="1" dirty="0" smtClean="0">
                    <a:solidFill>
                      <a:schemeClr val="tx1"/>
                    </a:solidFill>
                    <a:latin typeface="Calibri Light" panose="020F0302020204030204" pitchFamily="34" charset="0"/>
                    <a:cs typeface="Calibri Light" panose="020F0302020204030204" pitchFamily="34" charset="0"/>
                  </a:rPr>
                  <a:t>.</a:t>
                </a:r>
              </a:p>
              <a:p>
                <a:pPr>
                  <a:spcBef>
                    <a:spcPts val="2538"/>
                  </a:spcBef>
                </a:pPr>
                <a:r>
                  <a:rPr lang="en-US" altLang="ru-RU" dirty="0">
                    <a:solidFill>
                      <a:schemeClr val="tx1"/>
                    </a:solidFill>
                    <a:latin typeface="Calibri Light" panose="020F0302020204030204" pitchFamily="34" charset="0"/>
                    <a:cs typeface="Calibri Light" panose="020F0302020204030204" pitchFamily="34" charset="0"/>
                  </a:rPr>
                  <a:t>The implied algorithm </a:t>
                </a:r>
                <a:r>
                  <a:rPr lang="en-US" altLang="ru-RU" dirty="0" smtClean="0">
                    <a:solidFill>
                      <a:schemeClr val="tx1"/>
                    </a:solidFill>
                    <a:latin typeface="Calibri Light" panose="020F0302020204030204" pitchFamily="34" charset="0"/>
                    <a:cs typeface="Calibri Light" panose="020F0302020204030204" pitchFamily="34" charset="0"/>
                  </a:rPr>
                  <a:t>requires </a:t>
                </a:r>
                <a14:m>
                  <m:oMath xmlns:m="http://schemas.openxmlformats.org/officeDocument/2006/math">
                    <m:r>
                      <a:rPr lang="en-US" altLang="ru-RU" b="0" i="1" smtClean="0">
                        <a:solidFill>
                          <a:schemeClr val="tx1"/>
                        </a:solidFill>
                        <a:latin typeface="Cambria Math" panose="02040503050406030204" pitchFamily="18" charset="0"/>
                      </a:rPr>
                      <m:t>𝜃</m:t>
                    </m:r>
                    <m:r>
                      <a:rPr lang="en-US" altLang="ru-RU" b="0" i="1" smtClean="0">
                        <a:solidFill>
                          <a:schemeClr val="tx1"/>
                        </a:solidFill>
                        <a:latin typeface="Cambria Math" panose="02040503050406030204" pitchFamily="18" charset="0"/>
                        <a:cs typeface="Calibri" panose="020F0502020204030204" pitchFamily="34" charset="0"/>
                      </a:rPr>
                      <m:t>(</m:t>
                    </m:r>
                    <m:d>
                      <m:dPr>
                        <m:begChr m:val="|"/>
                        <m:endChr m:val="|"/>
                        <m:ctrlPr>
                          <a:rPr lang="en-US" altLang="ru-RU" b="0" i="1">
                            <a:solidFill>
                              <a:schemeClr val="tx1"/>
                            </a:solidFill>
                            <a:latin typeface="Cambria Math" panose="02040503050406030204" pitchFamily="18" charset="0"/>
                          </a:rPr>
                        </m:ctrlPr>
                      </m:dPr>
                      <m:e>
                        <m:r>
                          <a:rPr lang="en-US" altLang="ru-RU" b="0" i="1">
                            <a:solidFill>
                              <a:schemeClr val="tx1"/>
                            </a:solidFill>
                            <a:latin typeface="Cambria Math" panose="02040503050406030204" pitchFamily="18" charset="0"/>
                          </a:rPr>
                          <m:t>𝛴</m:t>
                        </m:r>
                      </m:e>
                    </m:d>
                    <m:d>
                      <m:dPr>
                        <m:begChr m:val="|"/>
                        <m:endChr m:val="|"/>
                        <m:ctrlPr>
                          <a:rPr lang="en-US" altLang="ru-RU" b="0" i="1" smtClean="0">
                            <a:solidFill>
                              <a:schemeClr val="tx1"/>
                            </a:solidFill>
                            <a:latin typeface="Cambria Math" panose="02040503050406030204" pitchFamily="18" charset="0"/>
                          </a:rPr>
                        </m:ctrlPr>
                      </m:dPr>
                      <m:e>
                        <m:sSup>
                          <m:sSupPr>
                            <m:ctrlPr>
                              <a:rPr lang="en-US" altLang="ru-RU" b="0" i="1" smtClean="0">
                                <a:solidFill>
                                  <a:schemeClr val="tx1"/>
                                </a:solidFill>
                                <a:latin typeface="Cambria Math" panose="02040503050406030204" pitchFamily="18" charset="0"/>
                              </a:rPr>
                            </m:ctrlPr>
                          </m:sSupPr>
                          <m:e>
                            <m:r>
                              <a:rPr lang="en-US" altLang="ru-RU" b="0" i="1" smtClean="0">
                                <a:solidFill>
                                  <a:schemeClr val="tx1"/>
                                </a:solidFill>
                                <a:latin typeface="Cambria Math" panose="02040503050406030204" pitchFamily="18" charset="0"/>
                              </a:rPr>
                              <m:t>𝑄</m:t>
                            </m:r>
                          </m:e>
                          <m:sup>
                            <m:r>
                              <a:rPr lang="en-US" altLang="ru-RU" b="0" i="1" smtClean="0">
                                <a:solidFill>
                                  <a:schemeClr val="tx1"/>
                                </a:solidFill>
                                <a:latin typeface="Cambria Math" panose="02040503050406030204" pitchFamily="18" charset="0"/>
                              </a:rPr>
                              <m:t>2</m:t>
                            </m:r>
                          </m:sup>
                        </m:sSup>
                      </m:e>
                    </m:d>
                    <m:r>
                      <a:rPr lang="en-US" altLang="ru-RU" b="0" i="1" smtClean="0">
                        <a:solidFill>
                          <a:schemeClr val="tx1"/>
                        </a:solidFill>
                        <a:latin typeface="Cambria Math" panose="02040503050406030204" pitchFamily="18" charset="0"/>
                        <a:cs typeface="Calibri" panose="020F0502020204030204" pitchFamily="34" charset="0"/>
                      </a:rPr>
                      <m:t>)</m:t>
                    </m:r>
                  </m:oMath>
                </a14:m>
                <a:r>
                  <a:rPr lang="en-US" altLang="ru-RU" dirty="0" smtClean="0">
                    <a:solidFill>
                      <a:schemeClr val="tx1"/>
                    </a:solidFill>
                    <a:latin typeface="Calibri Light" panose="020F0302020204030204" pitchFamily="34" charset="0"/>
                    <a:cs typeface="Calibri Light" panose="020F0302020204030204" pitchFamily="34" charset="0"/>
                  </a:rPr>
                  <a:t> time.</a:t>
                </a:r>
                <a:endParaRPr lang="en-US" altLang="ru-RU" dirty="0">
                  <a:solidFill>
                    <a:schemeClr val="tx1"/>
                  </a:solidFill>
                  <a:latin typeface="Calibri Light" panose="020F0302020204030204" pitchFamily="34" charset="0"/>
                  <a:cs typeface="Calibri Light" panose="020F0302020204030204" pitchFamily="34" charset="0"/>
                </a:endParaRPr>
              </a:p>
            </p:txBody>
          </p:sp>
        </mc:Choice>
        <mc:Fallback>
          <p:sp>
            <p:nvSpPr>
              <p:cNvPr id="27" name="Text Box 7"/>
              <p:cNvSpPr txBox="1">
                <a:spLocks noRot="1" noChangeAspect="1" noMove="1" noResize="1" noEditPoints="1" noAdjustHandles="1" noChangeArrowheads="1" noChangeShapeType="1" noTextEdit="1"/>
              </p:cNvSpPr>
              <p:nvPr/>
            </p:nvSpPr>
            <p:spPr bwMode="auto">
              <a:xfrm>
                <a:off x="203687" y="25897899"/>
                <a:ext cx="12601575" cy="5682436"/>
              </a:xfrm>
              <a:prstGeom prst="rect">
                <a:avLst/>
              </a:prstGeom>
              <a:blipFill>
                <a:blip r:embed="rId9"/>
                <a:stretch>
                  <a:fillRect t="-3001" b="-225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pic>
        <p:nvPicPr>
          <p:cNvPr id="7" name="Рисунок 6"/>
          <p:cNvPicPr>
            <a:picLocks noChangeAspect="1"/>
          </p:cNvPicPr>
          <p:nvPr/>
        </p:nvPicPr>
        <p:blipFill>
          <a:blip r:embed="rId10"/>
          <a:stretch>
            <a:fillRect/>
          </a:stretch>
        </p:blipFill>
        <p:spPr>
          <a:xfrm>
            <a:off x="1295400" y="411329"/>
            <a:ext cx="3117720" cy="3117720"/>
          </a:xfrm>
          <a:prstGeom prst="rect">
            <a:avLst/>
          </a:prstGeom>
        </p:spPr>
      </p:pic>
      <mc:AlternateContent xmlns:mc="http://schemas.openxmlformats.org/markup-compatibility/2006">
        <mc:Choice xmlns:a14="http://schemas.microsoft.com/office/drawing/2010/main" Requires="a14">
          <p:graphicFrame>
            <p:nvGraphicFramePr>
              <p:cNvPr id="8" name="Таблица 7"/>
              <p:cNvGraphicFramePr>
                <a:graphicFrameLocks noGrp="1"/>
              </p:cNvGraphicFramePr>
              <p:nvPr>
                <p:extLst>
                  <p:ext uri="{D42A27DB-BD31-4B8C-83A1-F6EECF244321}">
                    <p14:modId xmlns:p14="http://schemas.microsoft.com/office/powerpoint/2010/main" val="351391595"/>
                  </p:ext>
                </p:extLst>
              </p:nvPr>
            </p:nvGraphicFramePr>
            <p:xfrm>
              <a:off x="28102401" y="8054503"/>
              <a:ext cx="11399837" cy="3610587"/>
            </p:xfrm>
            <a:graphic>
              <a:graphicData uri="http://schemas.openxmlformats.org/drawingml/2006/table">
                <a:tbl>
                  <a:tblPr firstRow="1" bandRow="1">
                    <a:tableStyleId>{5940675A-B579-460E-94D1-54222C63F5DA}</a:tableStyleId>
                  </a:tblPr>
                  <a:tblGrid>
                    <a:gridCol w="3315373">
                      <a:extLst>
                        <a:ext uri="{9D8B030D-6E8A-4147-A177-3AD203B41FA5}">
                          <a16:colId xmlns:a16="http://schemas.microsoft.com/office/drawing/2014/main" val="3067473379"/>
                        </a:ext>
                      </a:extLst>
                    </a:gridCol>
                    <a:gridCol w="1169058">
                      <a:extLst>
                        <a:ext uri="{9D8B030D-6E8A-4147-A177-3AD203B41FA5}">
                          <a16:colId xmlns:a16="http://schemas.microsoft.com/office/drawing/2014/main" val="2799348526"/>
                        </a:ext>
                      </a:extLst>
                    </a:gridCol>
                    <a:gridCol w="1095992">
                      <a:extLst>
                        <a:ext uri="{9D8B030D-6E8A-4147-A177-3AD203B41FA5}">
                          <a16:colId xmlns:a16="http://schemas.microsoft.com/office/drawing/2014/main" val="3054348482"/>
                        </a:ext>
                      </a:extLst>
                    </a:gridCol>
                    <a:gridCol w="1095992">
                      <a:extLst>
                        <a:ext uri="{9D8B030D-6E8A-4147-A177-3AD203B41FA5}">
                          <a16:colId xmlns:a16="http://schemas.microsoft.com/office/drawing/2014/main" val="166612021"/>
                        </a:ext>
                      </a:extLst>
                    </a:gridCol>
                    <a:gridCol w="1022925">
                      <a:extLst>
                        <a:ext uri="{9D8B030D-6E8A-4147-A177-3AD203B41FA5}">
                          <a16:colId xmlns:a16="http://schemas.microsoft.com/office/drawing/2014/main" val="2882597621"/>
                        </a:ext>
                      </a:extLst>
                    </a:gridCol>
                    <a:gridCol w="1095992">
                      <a:extLst>
                        <a:ext uri="{9D8B030D-6E8A-4147-A177-3AD203B41FA5}">
                          <a16:colId xmlns:a16="http://schemas.microsoft.com/office/drawing/2014/main" val="1160675076"/>
                        </a:ext>
                      </a:extLst>
                    </a:gridCol>
                    <a:gridCol w="1179526">
                      <a:extLst>
                        <a:ext uri="{9D8B030D-6E8A-4147-A177-3AD203B41FA5}">
                          <a16:colId xmlns:a16="http://schemas.microsoft.com/office/drawing/2014/main" val="48468241"/>
                        </a:ext>
                      </a:extLst>
                    </a:gridCol>
                    <a:gridCol w="1424979">
                      <a:extLst>
                        <a:ext uri="{9D8B030D-6E8A-4147-A177-3AD203B41FA5}">
                          <a16:colId xmlns:a16="http://schemas.microsoft.com/office/drawing/2014/main" val="1647003813"/>
                        </a:ext>
                      </a:extLst>
                    </a:gridCol>
                  </a:tblGrid>
                  <a:tr h="760707">
                    <a:tc>
                      <a:txBody>
                        <a:bodyPr/>
                        <a:lstStyle/>
                        <a:p>
                          <a14:m>
                            <m:oMathPara xmlns:m="http://schemas.openxmlformats.org/officeDocument/2006/math">
                              <m:oMathParaPr>
                                <m:jc m:val="centerGroup"/>
                              </m:oMathParaPr>
                              <m:oMath xmlns:m="http://schemas.openxmlformats.org/officeDocument/2006/math">
                                <m:r>
                                  <a:rPr lang="en-US" sz="3500" b="0" i="1" smtClean="0">
                                    <a:latin typeface="Cambria Math" panose="02040503050406030204" pitchFamily="18" charset="0"/>
                                    <a:cs typeface="Calibri" panose="020F0502020204030204" pitchFamily="34" charset="0"/>
                                  </a:rPr>
                                  <m:t>𝑛</m:t>
                                </m:r>
                              </m:oMath>
                            </m:oMathPara>
                          </a14:m>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5</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10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20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50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100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1000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10000</a:t>
                          </a:r>
                          <a:endParaRPr lang="ru-RU" sz="3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88161373"/>
                      </a:ext>
                    </a:extLst>
                  </a:tr>
                  <a:tr h="760707">
                    <a:tc>
                      <a:txBody>
                        <a:bodyPr/>
                        <a:lstStyle/>
                        <a:p>
                          <a:r>
                            <a:rPr lang="en-US" sz="3500" dirty="0" smtClean="0">
                              <a:latin typeface="Calibri" panose="020F0502020204030204" pitchFamily="34" charset="0"/>
                              <a:cs typeface="Calibri" panose="020F0502020204030204" pitchFamily="34" charset="0"/>
                            </a:rPr>
                            <a:t>Estimate of C </a:t>
                          </a:r>
                        </a:p>
                        <a:p>
                          <a:r>
                            <a:rPr lang="en-US" sz="3500" dirty="0" smtClean="0">
                              <a:latin typeface="Calibri" panose="020F0502020204030204" pitchFamily="34" charset="0"/>
                              <a:cs typeface="Calibri" panose="020F0502020204030204" pitchFamily="34" charset="0"/>
                            </a:rPr>
                            <a:t>(uniform model)</a:t>
                          </a:r>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3.57</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4.6</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4.8</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4.33</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3.79</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5.09</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5.32</m:t>
                                </m:r>
                              </m:oMath>
                            </m:oMathPara>
                          </a14:m>
                          <a:endParaRPr lang="ru-RU" sz="3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88512355"/>
                      </a:ext>
                    </a:extLst>
                  </a:tr>
                  <a:tr h="760707">
                    <a:tc>
                      <a:txBody>
                        <a:bodyPr/>
                        <a:lstStyle/>
                        <a:p>
                          <a:r>
                            <a:rPr lang="en-US" sz="3500" smtClean="0">
                              <a:latin typeface="Calibri" panose="020F0502020204030204" pitchFamily="34" charset="0"/>
                              <a:cs typeface="Calibri" panose="020F0502020204030204" pitchFamily="34" charset="0"/>
                            </a:rPr>
                            <a:t>Estimate of C </a:t>
                          </a:r>
                          <a:endParaRPr lang="en-US" sz="3500" dirty="0" smtClean="0">
                            <a:latin typeface="Calibri" panose="020F0502020204030204" pitchFamily="34" charset="0"/>
                            <a:cs typeface="Calibri" panose="020F0502020204030204" pitchFamily="34" charset="0"/>
                          </a:endParaRPr>
                        </a:p>
                        <a:p>
                          <a:r>
                            <a:rPr lang="en-US" sz="3500" dirty="0" smtClean="0">
                              <a:latin typeface="Calibri" panose="020F0502020204030204" pitchFamily="34" charset="0"/>
                              <a:cs typeface="Calibri" panose="020F0502020204030204" pitchFamily="34" charset="0"/>
                            </a:rPr>
                            <a:t>(non-isomorphic model)</a:t>
                          </a:r>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3.10</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3.31</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3.01</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2.7</m:t>
                                </m:r>
                              </m:oMath>
                            </m:oMathPara>
                          </a14:m>
                          <a:endParaRPr lang="ru-RU" sz="3500" dirty="0">
                            <a:latin typeface="Calibri" panose="020F0502020204030204" pitchFamily="34" charset="0"/>
                            <a:cs typeface="Calibri" panose="020F0502020204030204" pitchFamily="34" charset="0"/>
                          </a:endParaRPr>
                        </a:p>
                      </a:txBody>
                      <a:tcPr/>
                    </a:tc>
                    <a:tc>
                      <a:txBody>
                        <a:bodyPr/>
                        <a:lstStyle/>
                        <a:p>
                          <a14:m>
                            <m:oMathPara xmlns:m="http://schemas.openxmlformats.org/officeDocument/2006/math">
                              <m:oMathParaPr>
                                <m:jc m:val="centerGroup"/>
                              </m:oMathParaPr>
                              <m:oMath xmlns:m="http://schemas.openxmlformats.org/officeDocument/2006/math">
                                <m:r>
                                  <m:rPr>
                                    <m:nor/>
                                  </m:rPr>
                                  <a:rPr lang="en-US" sz="3500" dirty="0" smtClean="0">
                                    <a:latin typeface="Calibri" panose="020F0502020204030204" pitchFamily="34" charset="0"/>
                                    <a:cs typeface="Calibri" panose="020F0502020204030204" pitchFamily="34" charset="0"/>
                                  </a:rPr>
                                  <m:t>2.21</m:t>
                                </m:r>
                              </m:oMath>
                            </m:oMathPara>
                          </a14:m>
                          <a:endParaRPr lang="ru-RU" sz="3500" dirty="0">
                            <a:latin typeface="Calibri" panose="020F0502020204030204" pitchFamily="34" charset="0"/>
                            <a:cs typeface="Calibri" panose="020F0502020204030204" pitchFamily="34" charset="0"/>
                          </a:endParaRPr>
                        </a:p>
                      </a:txBody>
                      <a:tcPr/>
                    </a:tc>
                    <a:tc>
                      <a:txBody>
                        <a:bodyPr/>
                        <a:lstStyle/>
                        <a:p>
                          <a:pPr algn="ctr"/>
                          <a:r>
                            <a:rPr lang="ru-RU" sz="3500" dirty="0" smtClean="0">
                              <a:latin typeface="Calibri" panose="020F0502020204030204" pitchFamily="34" charset="0"/>
                              <a:cs typeface="Calibri" panose="020F0502020204030204" pitchFamily="34" charset="0"/>
                            </a:rPr>
                            <a:t>—</a:t>
                          </a:r>
                          <a:endParaRPr lang="ru-RU" sz="3500" dirty="0">
                            <a:latin typeface="Calibri" panose="020F0502020204030204" pitchFamily="34" charset="0"/>
                            <a:cs typeface="Calibri" panose="020F0502020204030204" pitchFamily="34" charset="0"/>
                          </a:endParaRPr>
                        </a:p>
                      </a:txBody>
                      <a:tcPr/>
                    </a:tc>
                    <a:tc>
                      <a:txBody>
                        <a:bodyPr/>
                        <a:lstStyle/>
                        <a:p>
                          <a:pPr algn="ctr"/>
                          <a:r>
                            <a:rPr lang="ru-RU" sz="3500" dirty="0" smtClean="0">
                              <a:latin typeface="Calibri" panose="020F0502020204030204" pitchFamily="34" charset="0"/>
                              <a:cs typeface="Calibri" panose="020F0502020204030204" pitchFamily="34" charset="0"/>
                            </a:rPr>
                            <a:t>—</a:t>
                          </a:r>
                          <a:endParaRPr lang="ru-RU" sz="3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93295217"/>
                      </a:ext>
                    </a:extLst>
                  </a:tr>
                </a:tbl>
              </a:graphicData>
            </a:graphic>
          </p:graphicFrame>
        </mc:Choice>
        <mc:Fallback>
          <p:graphicFrame>
            <p:nvGraphicFramePr>
              <p:cNvPr id="8" name="Таблица 7"/>
              <p:cNvGraphicFramePr>
                <a:graphicFrameLocks noGrp="1"/>
              </p:cNvGraphicFramePr>
              <p:nvPr>
                <p:extLst>
                  <p:ext uri="{D42A27DB-BD31-4B8C-83A1-F6EECF244321}">
                    <p14:modId xmlns:p14="http://schemas.microsoft.com/office/powerpoint/2010/main" val="351391595"/>
                  </p:ext>
                </p:extLst>
              </p:nvPr>
            </p:nvGraphicFramePr>
            <p:xfrm>
              <a:off x="28102401" y="8054503"/>
              <a:ext cx="11399837" cy="3610587"/>
            </p:xfrm>
            <a:graphic>
              <a:graphicData uri="http://schemas.openxmlformats.org/drawingml/2006/table">
                <a:tbl>
                  <a:tblPr firstRow="1" bandRow="1">
                    <a:tableStyleId>{5940675A-B579-460E-94D1-54222C63F5DA}</a:tableStyleId>
                  </a:tblPr>
                  <a:tblGrid>
                    <a:gridCol w="3315373">
                      <a:extLst>
                        <a:ext uri="{9D8B030D-6E8A-4147-A177-3AD203B41FA5}">
                          <a16:colId xmlns:a16="http://schemas.microsoft.com/office/drawing/2014/main" val="3067473379"/>
                        </a:ext>
                      </a:extLst>
                    </a:gridCol>
                    <a:gridCol w="1169058">
                      <a:extLst>
                        <a:ext uri="{9D8B030D-6E8A-4147-A177-3AD203B41FA5}">
                          <a16:colId xmlns:a16="http://schemas.microsoft.com/office/drawing/2014/main" val="2799348526"/>
                        </a:ext>
                      </a:extLst>
                    </a:gridCol>
                    <a:gridCol w="1095992">
                      <a:extLst>
                        <a:ext uri="{9D8B030D-6E8A-4147-A177-3AD203B41FA5}">
                          <a16:colId xmlns:a16="http://schemas.microsoft.com/office/drawing/2014/main" val="3054348482"/>
                        </a:ext>
                      </a:extLst>
                    </a:gridCol>
                    <a:gridCol w="1095992">
                      <a:extLst>
                        <a:ext uri="{9D8B030D-6E8A-4147-A177-3AD203B41FA5}">
                          <a16:colId xmlns:a16="http://schemas.microsoft.com/office/drawing/2014/main" val="166612021"/>
                        </a:ext>
                      </a:extLst>
                    </a:gridCol>
                    <a:gridCol w="1022925">
                      <a:extLst>
                        <a:ext uri="{9D8B030D-6E8A-4147-A177-3AD203B41FA5}">
                          <a16:colId xmlns:a16="http://schemas.microsoft.com/office/drawing/2014/main" val="2882597621"/>
                        </a:ext>
                      </a:extLst>
                    </a:gridCol>
                    <a:gridCol w="1095992">
                      <a:extLst>
                        <a:ext uri="{9D8B030D-6E8A-4147-A177-3AD203B41FA5}">
                          <a16:colId xmlns:a16="http://schemas.microsoft.com/office/drawing/2014/main" val="1160675076"/>
                        </a:ext>
                      </a:extLst>
                    </a:gridCol>
                    <a:gridCol w="1179526">
                      <a:extLst>
                        <a:ext uri="{9D8B030D-6E8A-4147-A177-3AD203B41FA5}">
                          <a16:colId xmlns:a16="http://schemas.microsoft.com/office/drawing/2014/main" val="48468241"/>
                        </a:ext>
                      </a:extLst>
                    </a:gridCol>
                    <a:gridCol w="1424979">
                      <a:extLst>
                        <a:ext uri="{9D8B030D-6E8A-4147-A177-3AD203B41FA5}">
                          <a16:colId xmlns:a16="http://schemas.microsoft.com/office/drawing/2014/main" val="1647003813"/>
                        </a:ext>
                      </a:extLst>
                    </a:gridCol>
                  </a:tblGrid>
                  <a:tr h="760707">
                    <a:tc>
                      <a:txBody>
                        <a:bodyPr/>
                        <a:lstStyle/>
                        <a:p>
                          <a:endParaRPr lang="ru-RU"/>
                        </a:p>
                      </a:txBody>
                      <a:tcPr>
                        <a:blipFill>
                          <a:blip r:embed="rId11"/>
                          <a:stretch>
                            <a:fillRect l="-184" t="-12000" r="-244485" b="-404000"/>
                          </a:stretch>
                        </a:blipFill>
                      </a:tcPr>
                    </a:tc>
                    <a:tc>
                      <a:txBody>
                        <a:bodyPr/>
                        <a:lstStyle/>
                        <a:p>
                          <a:r>
                            <a:rPr lang="en-US" sz="3500" dirty="0" smtClean="0">
                              <a:latin typeface="Calibri" panose="020F0502020204030204" pitchFamily="34" charset="0"/>
                              <a:cs typeface="Calibri" panose="020F0502020204030204" pitchFamily="34" charset="0"/>
                            </a:rPr>
                            <a:t>5</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10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20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50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100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1000</a:t>
                          </a:r>
                          <a:endParaRPr lang="ru-RU" sz="3500" dirty="0">
                            <a:latin typeface="Calibri" panose="020F0502020204030204" pitchFamily="34" charset="0"/>
                            <a:cs typeface="Calibri" panose="020F0502020204030204" pitchFamily="34" charset="0"/>
                          </a:endParaRPr>
                        </a:p>
                      </a:txBody>
                      <a:tcPr/>
                    </a:tc>
                    <a:tc>
                      <a:txBody>
                        <a:bodyPr/>
                        <a:lstStyle/>
                        <a:p>
                          <a:r>
                            <a:rPr lang="en-US" sz="3500" dirty="0" smtClean="0">
                              <a:latin typeface="Calibri" panose="020F0502020204030204" pitchFamily="34" charset="0"/>
                              <a:cs typeface="Calibri" panose="020F0502020204030204" pitchFamily="34" charset="0"/>
                            </a:rPr>
                            <a:t>10000</a:t>
                          </a:r>
                          <a:endParaRPr lang="ru-RU" sz="3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88161373"/>
                      </a:ext>
                    </a:extLst>
                  </a:tr>
                  <a:tr h="1158240">
                    <a:tc>
                      <a:txBody>
                        <a:bodyPr/>
                        <a:lstStyle/>
                        <a:p>
                          <a:r>
                            <a:rPr lang="en-US" sz="3500" dirty="0" smtClean="0">
                              <a:latin typeface="Calibri" panose="020F0502020204030204" pitchFamily="34" charset="0"/>
                              <a:cs typeface="Calibri" panose="020F0502020204030204" pitchFamily="34" charset="0"/>
                            </a:rPr>
                            <a:t>Estimate of C </a:t>
                          </a:r>
                        </a:p>
                        <a:p>
                          <a:r>
                            <a:rPr lang="en-US" sz="3500" dirty="0" smtClean="0">
                              <a:latin typeface="Calibri" panose="020F0502020204030204" pitchFamily="34" charset="0"/>
                              <a:cs typeface="Calibri" panose="020F0502020204030204" pitchFamily="34" charset="0"/>
                            </a:rPr>
                            <a:t>(uniform model)</a:t>
                          </a:r>
                          <a:endParaRPr lang="ru-RU" sz="3500" dirty="0">
                            <a:latin typeface="Calibri" panose="020F0502020204030204" pitchFamily="34" charset="0"/>
                            <a:cs typeface="Calibri" panose="020F0502020204030204" pitchFamily="34" charset="0"/>
                          </a:endParaRPr>
                        </a:p>
                      </a:txBody>
                      <a:tcPr/>
                    </a:tc>
                    <a:tc>
                      <a:txBody>
                        <a:bodyPr/>
                        <a:lstStyle/>
                        <a:p>
                          <a:endParaRPr lang="ru-RU"/>
                        </a:p>
                      </a:txBody>
                      <a:tcPr>
                        <a:blipFill>
                          <a:blip r:embed="rId11"/>
                          <a:stretch>
                            <a:fillRect l="-283854" t="-73684" r="-592708" b="-165789"/>
                          </a:stretch>
                        </a:blipFill>
                      </a:tcPr>
                    </a:tc>
                    <a:tc>
                      <a:txBody>
                        <a:bodyPr/>
                        <a:lstStyle/>
                        <a:p>
                          <a:endParaRPr lang="ru-RU"/>
                        </a:p>
                      </a:txBody>
                      <a:tcPr>
                        <a:blipFill>
                          <a:blip r:embed="rId11"/>
                          <a:stretch>
                            <a:fillRect l="-409444" t="-73684" r="-532222" b="-165789"/>
                          </a:stretch>
                        </a:blipFill>
                      </a:tcPr>
                    </a:tc>
                    <a:tc>
                      <a:txBody>
                        <a:bodyPr/>
                        <a:lstStyle/>
                        <a:p>
                          <a:endParaRPr lang="ru-RU"/>
                        </a:p>
                      </a:txBody>
                      <a:tcPr>
                        <a:blipFill>
                          <a:blip r:embed="rId11"/>
                          <a:stretch>
                            <a:fillRect l="-509444" t="-73684" r="-432222" b="-165789"/>
                          </a:stretch>
                        </a:blipFill>
                      </a:tcPr>
                    </a:tc>
                    <a:tc>
                      <a:txBody>
                        <a:bodyPr/>
                        <a:lstStyle/>
                        <a:p>
                          <a:endParaRPr lang="ru-RU"/>
                        </a:p>
                      </a:txBody>
                      <a:tcPr>
                        <a:blipFill>
                          <a:blip r:embed="rId11"/>
                          <a:stretch>
                            <a:fillRect l="-652976" t="-73684" r="-363095" b="-165789"/>
                          </a:stretch>
                        </a:blipFill>
                      </a:tcPr>
                    </a:tc>
                    <a:tc>
                      <a:txBody>
                        <a:bodyPr/>
                        <a:lstStyle/>
                        <a:p>
                          <a:endParaRPr lang="ru-RU"/>
                        </a:p>
                      </a:txBody>
                      <a:tcPr>
                        <a:blipFill>
                          <a:blip r:embed="rId11"/>
                          <a:stretch>
                            <a:fillRect l="-702778" t="-73684" r="-238889" b="-165789"/>
                          </a:stretch>
                        </a:blipFill>
                      </a:tcPr>
                    </a:tc>
                    <a:tc>
                      <a:txBody>
                        <a:bodyPr/>
                        <a:lstStyle/>
                        <a:p>
                          <a:endParaRPr lang="ru-RU"/>
                        </a:p>
                      </a:txBody>
                      <a:tcPr>
                        <a:blipFill>
                          <a:blip r:embed="rId11"/>
                          <a:stretch>
                            <a:fillRect l="-744845" t="-73684" r="-121649" b="-165789"/>
                          </a:stretch>
                        </a:blipFill>
                      </a:tcPr>
                    </a:tc>
                    <a:tc>
                      <a:txBody>
                        <a:bodyPr/>
                        <a:lstStyle/>
                        <a:p>
                          <a:endParaRPr lang="ru-RU"/>
                        </a:p>
                      </a:txBody>
                      <a:tcPr>
                        <a:blipFill>
                          <a:blip r:embed="rId11"/>
                          <a:stretch>
                            <a:fillRect l="-700427" t="-73684" r="-855" b="-165789"/>
                          </a:stretch>
                        </a:blipFill>
                      </a:tcPr>
                    </a:tc>
                    <a:extLst>
                      <a:ext uri="{0D108BD9-81ED-4DB2-BD59-A6C34878D82A}">
                        <a16:rowId xmlns:a16="http://schemas.microsoft.com/office/drawing/2014/main" val="1288512355"/>
                      </a:ext>
                    </a:extLst>
                  </a:tr>
                  <a:tr h="1691640">
                    <a:tc>
                      <a:txBody>
                        <a:bodyPr/>
                        <a:lstStyle/>
                        <a:p>
                          <a:r>
                            <a:rPr lang="en-US" sz="3500" smtClean="0">
                              <a:latin typeface="Calibri" panose="020F0502020204030204" pitchFamily="34" charset="0"/>
                              <a:cs typeface="Calibri" panose="020F0502020204030204" pitchFamily="34" charset="0"/>
                            </a:rPr>
                            <a:t>Estimate of C </a:t>
                          </a:r>
                          <a:endParaRPr lang="en-US" sz="3500" dirty="0" smtClean="0">
                            <a:latin typeface="Calibri" panose="020F0502020204030204" pitchFamily="34" charset="0"/>
                            <a:cs typeface="Calibri" panose="020F0502020204030204" pitchFamily="34" charset="0"/>
                          </a:endParaRPr>
                        </a:p>
                        <a:p>
                          <a:r>
                            <a:rPr lang="en-US" sz="3500" dirty="0" smtClean="0">
                              <a:latin typeface="Calibri" panose="020F0502020204030204" pitchFamily="34" charset="0"/>
                              <a:cs typeface="Calibri" panose="020F0502020204030204" pitchFamily="34" charset="0"/>
                            </a:rPr>
                            <a:t>(non-isomorphic model)</a:t>
                          </a:r>
                          <a:endParaRPr lang="ru-RU" sz="3500" dirty="0">
                            <a:latin typeface="Calibri" panose="020F0502020204030204" pitchFamily="34" charset="0"/>
                            <a:cs typeface="Calibri" panose="020F0502020204030204" pitchFamily="34" charset="0"/>
                          </a:endParaRPr>
                        </a:p>
                      </a:txBody>
                      <a:tcPr/>
                    </a:tc>
                    <a:tc>
                      <a:txBody>
                        <a:bodyPr/>
                        <a:lstStyle/>
                        <a:p>
                          <a:endParaRPr lang="ru-RU"/>
                        </a:p>
                      </a:txBody>
                      <a:tcPr>
                        <a:blipFill>
                          <a:blip r:embed="rId11"/>
                          <a:stretch>
                            <a:fillRect l="-283854" t="-118705" r="-592708" b="-13309"/>
                          </a:stretch>
                        </a:blipFill>
                      </a:tcPr>
                    </a:tc>
                    <a:tc>
                      <a:txBody>
                        <a:bodyPr/>
                        <a:lstStyle/>
                        <a:p>
                          <a:endParaRPr lang="ru-RU"/>
                        </a:p>
                      </a:txBody>
                      <a:tcPr>
                        <a:blipFill>
                          <a:blip r:embed="rId11"/>
                          <a:stretch>
                            <a:fillRect l="-409444" t="-118705" r="-532222" b="-13309"/>
                          </a:stretch>
                        </a:blipFill>
                      </a:tcPr>
                    </a:tc>
                    <a:tc>
                      <a:txBody>
                        <a:bodyPr/>
                        <a:lstStyle/>
                        <a:p>
                          <a:endParaRPr lang="ru-RU"/>
                        </a:p>
                      </a:txBody>
                      <a:tcPr>
                        <a:blipFill>
                          <a:blip r:embed="rId11"/>
                          <a:stretch>
                            <a:fillRect l="-509444" t="-118705" r="-432222" b="-13309"/>
                          </a:stretch>
                        </a:blipFill>
                      </a:tcPr>
                    </a:tc>
                    <a:tc>
                      <a:txBody>
                        <a:bodyPr/>
                        <a:lstStyle/>
                        <a:p>
                          <a:endParaRPr lang="ru-RU"/>
                        </a:p>
                      </a:txBody>
                      <a:tcPr>
                        <a:blipFill>
                          <a:blip r:embed="rId11"/>
                          <a:stretch>
                            <a:fillRect l="-652976" t="-118705" r="-363095" b="-13309"/>
                          </a:stretch>
                        </a:blipFill>
                      </a:tcPr>
                    </a:tc>
                    <a:tc>
                      <a:txBody>
                        <a:bodyPr/>
                        <a:lstStyle/>
                        <a:p>
                          <a:endParaRPr lang="ru-RU"/>
                        </a:p>
                      </a:txBody>
                      <a:tcPr>
                        <a:blipFill>
                          <a:blip r:embed="rId11"/>
                          <a:stretch>
                            <a:fillRect l="-702778" t="-118705" r="-238889" b="-13309"/>
                          </a:stretch>
                        </a:blipFill>
                      </a:tcPr>
                    </a:tc>
                    <a:tc>
                      <a:txBody>
                        <a:bodyPr/>
                        <a:lstStyle/>
                        <a:p>
                          <a:pPr algn="ctr"/>
                          <a:r>
                            <a:rPr lang="ru-RU" sz="3500" dirty="0" smtClean="0">
                              <a:latin typeface="Calibri" panose="020F0502020204030204" pitchFamily="34" charset="0"/>
                              <a:cs typeface="Calibri" panose="020F0502020204030204" pitchFamily="34" charset="0"/>
                            </a:rPr>
                            <a:t>—</a:t>
                          </a:r>
                          <a:endParaRPr lang="ru-RU" sz="3500" dirty="0">
                            <a:latin typeface="Calibri" panose="020F0502020204030204" pitchFamily="34" charset="0"/>
                            <a:cs typeface="Calibri" panose="020F0502020204030204" pitchFamily="34" charset="0"/>
                          </a:endParaRPr>
                        </a:p>
                      </a:txBody>
                      <a:tcPr/>
                    </a:tc>
                    <a:tc>
                      <a:txBody>
                        <a:bodyPr/>
                        <a:lstStyle/>
                        <a:p>
                          <a:pPr algn="ctr"/>
                          <a:r>
                            <a:rPr lang="ru-RU" sz="3500" dirty="0" smtClean="0">
                              <a:latin typeface="Calibri" panose="020F0502020204030204" pitchFamily="34" charset="0"/>
                              <a:cs typeface="Calibri" panose="020F0502020204030204" pitchFamily="34" charset="0"/>
                            </a:rPr>
                            <a:t>—</a:t>
                          </a:r>
                          <a:endParaRPr lang="ru-RU" sz="3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93295217"/>
                      </a:ext>
                    </a:extLst>
                  </a:tr>
                </a:tbl>
              </a:graphicData>
            </a:graphic>
          </p:graphicFrame>
        </mc:Fallback>
      </mc:AlternateContent>
      <p:pic>
        <p:nvPicPr>
          <p:cNvPr id="11" name="Рисунок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871791" y="21806024"/>
            <a:ext cx="12259646" cy="5279988"/>
          </a:xfrm>
          <a:prstGeom prst="rect">
            <a:avLst/>
          </a:prstGeom>
        </p:spPr>
      </p:pic>
      <p:graphicFrame>
        <p:nvGraphicFramePr>
          <p:cNvPr id="36" name="Диаграмма 35"/>
          <p:cNvGraphicFramePr>
            <a:graphicFrameLocks/>
          </p:cNvGraphicFramePr>
          <p:nvPr>
            <p:extLst>
              <p:ext uri="{D42A27DB-BD31-4B8C-83A1-F6EECF244321}">
                <p14:modId xmlns:p14="http://schemas.microsoft.com/office/powerpoint/2010/main" val="1205481996"/>
              </p:ext>
            </p:extLst>
          </p:nvPr>
        </p:nvGraphicFramePr>
        <p:xfrm>
          <a:off x="27411847" y="17254220"/>
          <a:ext cx="11783533" cy="7406640"/>
        </p:xfrm>
        <a:graphic>
          <a:graphicData uri="http://schemas.openxmlformats.org/drawingml/2006/chart">
            <c:chart xmlns:c="http://schemas.openxmlformats.org/drawingml/2006/chart" xmlns:r="http://schemas.openxmlformats.org/officeDocument/2006/relationships" r:id="rId13"/>
          </a:graphicData>
        </a:graphic>
      </p:graphicFrame>
      <p:pic>
        <p:nvPicPr>
          <p:cNvPr id="13" name="Рисунок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4554200" y="9522999"/>
            <a:ext cx="11621779" cy="3488564"/>
          </a:xfrm>
          <a:prstGeom prst="rect">
            <a:avLst/>
          </a:prstGeom>
        </p:spPr>
      </p:pic>
      <p:sp>
        <p:nvSpPr>
          <p:cNvPr id="38" name="Text Box 3"/>
          <p:cNvSpPr txBox="1">
            <a:spLocks noChangeArrowheads="1"/>
          </p:cNvSpPr>
          <p:nvPr/>
        </p:nvSpPr>
        <p:spPr bwMode="auto">
          <a:xfrm>
            <a:off x="13952542" y="15650985"/>
            <a:ext cx="12565063" cy="434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ru-RU" sz="5400" dirty="0" smtClean="0">
                <a:solidFill>
                  <a:srgbClr val="000099"/>
                </a:solidFill>
                <a:latin typeface="Calibri" panose="020F0502020204030204" pitchFamily="34" charset="0"/>
                <a:cs typeface="Calibri" panose="020F0502020204030204" pitchFamily="34" charset="0"/>
              </a:rPr>
              <a:t>Our improvements</a:t>
            </a:r>
          </a:p>
          <a:p>
            <a:pPr algn="just">
              <a:spcBef>
                <a:spcPts val="2538"/>
              </a:spcBef>
            </a:pPr>
            <a:r>
              <a:rPr lang="en-US" altLang="ru-RU" dirty="0" smtClean="0">
                <a:solidFill>
                  <a:schemeClr val="tx1"/>
                </a:solidFill>
                <a:latin typeface="Calibri Light" panose="020F0302020204030204" pitchFamily="34" charset="0"/>
                <a:cs typeface="Calibri Light" panose="020F0302020204030204" pitchFamily="34" charset="0"/>
              </a:rPr>
              <a:t>All </a:t>
            </a:r>
            <a:r>
              <a:rPr lang="en-US" altLang="ru-RU" dirty="0" smtClean="0">
                <a:solidFill>
                  <a:schemeClr val="tx1"/>
                </a:solidFill>
                <a:latin typeface="Calibri Light" panose="020F0302020204030204" pitchFamily="34" charset="0"/>
                <a:cs typeface="Calibri Light" panose="020F0302020204030204" pitchFamily="34" charset="0"/>
              </a:rPr>
              <a:t>the modifications consisted in</a:t>
            </a:r>
          </a:p>
          <a:p>
            <a:pPr marL="571500" indent="-571500" algn="just">
              <a:spcBef>
                <a:spcPts val="2538"/>
              </a:spcBef>
              <a:buFont typeface="Arial" panose="020B0604020202020204" pitchFamily="34" charset="0"/>
              <a:buChar char="•"/>
            </a:pPr>
            <a:r>
              <a:rPr lang="en-US" altLang="ru-RU" dirty="0" smtClean="0">
                <a:solidFill>
                  <a:schemeClr val="tx1"/>
                </a:solidFill>
                <a:latin typeface="Calibri Light" panose="020F0302020204030204" pitchFamily="34" charset="0"/>
                <a:cs typeface="Calibri Light" panose="020F0302020204030204" pitchFamily="34" charset="0"/>
              </a:rPr>
              <a:t>omitting some of the conditions utilized in the original paper by </a:t>
            </a:r>
            <a:r>
              <a:rPr lang="en-US" altLang="ru-RU" dirty="0" err="1" smtClean="0">
                <a:solidFill>
                  <a:schemeClr val="tx1"/>
                </a:solidFill>
                <a:latin typeface="Calibri Light" panose="020F0302020204030204" pitchFamily="34" charset="0"/>
                <a:cs typeface="Calibri Light" panose="020F0302020204030204" pitchFamily="34" charset="0"/>
              </a:rPr>
              <a:t>Berlinkov</a:t>
            </a:r>
            <a:endParaRPr lang="en-US" altLang="ru-RU" dirty="0" smtClean="0">
              <a:solidFill>
                <a:schemeClr val="tx1"/>
              </a:solidFill>
              <a:latin typeface="Calibri Light" panose="020F0302020204030204" pitchFamily="34" charset="0"/>
              <a:cs typeface="Calibri Light" panose="020F0302020204030204" pitchFamily="34" charset="0"/>
            </a:endParaRPr>
          </a:p>
          <a:p>
            <a:pPr marL="571500" indent="-571500" algn="just">
              <a:spcBef>
                <a:spcPts val="2538"/>
              </a:spcBef>
              <a:buFont typeface="Arial" panose="020B0604020202020204" pitchFamily="34" charset="0"/>
              <a:buChar char="•"/>
            </a:pPr>
            <a:r>
              <a:rPr lang="en-US" altLang="ru-RU" dirty="0" smtClean="0">
                <a:solidFill>
                  <a:schemeClr val="tx1"/>
                </a:solidFill>
                <a:latin typeface="Calibri Light" panose="020F0302020204030204" pitchFamily="34" charset="0"/>
                <a:cs typeface="Calibri Light" panose="020F0302020204030204" pitchFamily="34" charset="0"/>
              </a:rPr>
              <a:t>checking </a:t>
            </a:r>
            <a:r>
              <a:rPr lang="en-US" altLang="ru-RU" dirty="0" smtClean="0">
                <a:solidFill>
                  <a:schemeClr val="tx1"/>
                </a:solidFill>
                <a:latin typeface="Calibri Light" panose="020F0302020204030204" pitchFamily="34" charset="0"/>
                <a:cs typeface="Calibri Light" panose="020F0302020204030204" pitchFamily="34" charset="0"/>
              </a:rPr>
              <a:t>a different condition instead</a:t>
            </a:r>
            <a:r>
              <a:rPr lang="en-US" altLang="ru-RU" dirty="0" smtClean="0">
                <a:solidFill>
                  <a:schemeClr val="tx1"/>
                </a:solidFill>
                <a:latin typeface="Calibri Light" panose="020F0302020204030204" pitchFamily="34" charset="0"/>
                <a:cs typeface="Calibri Light" panose="020F0302020204030204" pitchFamily="34" charset="0"/>
              </a:rPr>
              <a:t>.</a:t>
            </a:r>
            <a:endParaRPr lang="en-US" altLang="ru-RU" dirty="0" smtClean="0">
              <a:solidFill>
                <a:schemeClr val="tx1"/>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12060</TotalTime>
  <Words>231</Words>
  <Application>Microsoft Office PowerPoint</Application>
  <PresentationFormat>Произвольный</PresentationFormat>
  <Paragraphs>89</Paragraphs>
  <Slides>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vt:lpstr>
      <vt:lpstr>Calibri</vt:lpstr>
      <vt:lpstr>Calibri Light</vt:lpstr>
      <vt:lpstr>Cambria Math</vt:lpstr>
      <vt:lpstr>Times New Roman</vt:lpstr>
      <vt:lpstr>Blank Presentation</vt:lpstr>
      <vt:lpstr>Презентация PowerPoint</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Агеев Павел Сергеевич</cp:lastModifiedBy>
  <cp:revision>130</cp:revision>
  <cp:lastPrinted>2003-04-18T14:25:05Z</cp:lastPrinted>
  <dcterms:created xsi:type="dcterms:W3CDTF">2003-04-11T15:30:44Z</dcterms:created>
  <dcterms:modified xsi:type="dcterms:W3CDTF">2018-01-27T08:56:27Z</dcterms:modified>
</cp:coreProperties>
</file>