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71" r:id="rId12"/>
    <p:sldId id="266" r:id="rId13"/>
    <p:sldId id="274" r:id="rId14"/>
    <p:sldId id="273" r:id="rId15"/>
    <p:sldId id="269" r:id="rId16"/>
    <p:sldId id="270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7B6E-C36B-42B2-8750-B35AD6B7FC58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91D87CC-39C5-4855-9710-B56F203FE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03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7B6E-C36B-42B2-8750-B35AD6B7FC58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1D87CC-39C5-4855-9710-B56F203FE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50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7B6E-C36B-42B2-8750-B35AD6B7FC58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1D87CC-39C5-4855-9710-B56F203FE94F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5881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7B6E-C36B-42B2-8750-B35AD6B7FC58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1D87CC-39C5-4855-9710-B56F203FE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724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7B6E-C36B-42B2-8750-B35AD6B7FC58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1D87CC-39C5-4855-9710-B56F203FE94F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3772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7B6E-C36B-42B2-8750-B35AD6B7FC58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1D87CC-39C5-4855-9710-B56F203FE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31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7B6E-C36B-42B2-8750-B35AD6B7FC58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87CC-39C5-4855-9710-B56F203FE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7B6E-C36B-42B2-8750-B35AD6B7FC58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87CC-39C5-4855-9710-B56F203FE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39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7B6E-C36B-42B2-8750-B35AD6B7FC58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87CC-39C5-4855-9710-B56F203FE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72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7B6E-C36B-42B2-8750-B35AD6B7FC58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91D87CC-39C5-4855-9710-B56F203FE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50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7B6E-C36B-42B2-8750-B35AD6B7FC58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1D87CC-39C5-4855-9710-B56F203FE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51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7B6E-C36B-42B2-8750-B35AD6B7FC58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91D87CC-39C5-4855-9710-B56F203FE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56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7B6E-C36B-42B2-8750-B35AD6B7FC58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87CC-39C5-4855-9710-B56F203FE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82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7B6E-C36B-42B2-8750-B35AD6B7FC58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87CC-39C5-4855-9710-B56F203FE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2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7B6E-C36B-42B2-8750-B35AD6B7FC58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D87CC-39C5-4855-9710-B56F203FE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52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7B6E-C36B-42B2-8750-B35AD6B7FC58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91D87CC-39C5-4855-9710-B56F203FE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48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7B6E-C36B-42B2-8750-B35AD6B7FC58}" type="datetimeFigureOut">
              <a:rPr lang="en-GB" smtClean="0"/>
              <a:t>07/05/2019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91D87CC-39C5-4855-9710-B56F203FE9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88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Quickstart</a:t>
            </a:r>
            <a:r>
              <a:rPr lang="en-GB" dirty="0" smtClean="0"/>
              <a:t> to Neural Networks (with </a:t>
            </a:r>
            <a:r>
              <a:rPr lang="en-GB" dirty="0" err="1" smtClean="0"/>
              <a:t>Keras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Matías</a:t>
            </a:r>
            <a:r>
              <a:rPr lang="en-GB" dirty="0" smtClean="0"/>
              <a:t> </a:t>
            </a:r>
            <a:r>
              <a:rPr lang="en-GB" dirty="0" err="1" smtClean="0"/>
              <a:t>Gárate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2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activation functions.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31636"/>
            <a:ext cx="6599142" cy="5141422"/>
          </a:xfrm>
        </p:spPr>
      </p:pic>
      <p:sp>
        <p:nvSpPr>
          <p:cNvPr id="3" name="Rectangle 2"/>
          <p:cNvSpPr/>
          <p:nvPr/>
        </p:nvSpPr>
        <p:spPr>
          <a:xfrm>
            <a:off x="2475345" y="4341091"/>
            <a:ext cx="6844146" cy="554182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475345" y="2927926"/>
            <a:ext cx="6844146" cy="472209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66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activation functions.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71" y="2115127"/>
            <a:ext cx="5037666" cy="377825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946" y="2115127"/>
            <a:ext cx="5037666" cy="377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2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Finally, to train the network you need to define: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A loss function (that you want to minimize)</a:t>
            </a:r>
          </a:p>
          <a:p>
            <a:r>
              <a:rPr lang="en-GB" sz="2800" dirty="0" smtClean="0"/>
              <a:t>An optimizer (that finds the weights that minimize the loss)</a:t>
            </a:r>
          </a:p>
          <a:p>
            <a:r>
              <a:rPr lang="en-GB" sz="2800" dirty="0" smtClean="0"/>
              <a:t>A metric (to measure how well your network is doing.)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6812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Finally, to train the network you need to define: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851231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 loss function – Binary </a:t>
            </a:r>
            <a:r>
              <a:rPr lang="en-GB" sz="2800" dirty="0" err="1" smtClean="0"/>
              <a:t>Crossentropy</a:t>
            </a:r>
            <a:endParaRPr lang="en-GB" sz="28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3948545"/>
            <a:ext cx="8915400" cy="22398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/>
              <a:t>Ly(p): Loss function</a:t>
            </a:r>
          </a:p>
          <a:p>
            <a:r>
              <a:rPr lang="en-GB" sz="2800" dirty="0" smtClean="0"/>
              <a:t>y: Label (0 , 1). Example: survived = 1, died = 0</a:t>
            </a:r>
          </a:p>
          <a:p>
            <a:r>
              <a:rPr lang="en-GB" sz="2800" dirty="0" smtClean="0"/>
              <a:t>x: Input features</a:t>
            </a:r>
          </a:p>
          <a:p>
            <a:r>
              <a:rPr lang="en-GB" sz="2800" dirty="0"/>
              <a:t>p</a:t>
            </a:r>
            <a:r>
              <a:rPr lang="en-GB" sz="2800" dirty="0" smtClean="0"/>
              <a:t>: probability that the input x is marked with the class y = 1</a:t>
            </a:r>
          </a:p>
          <a:p>
            <a:endParaRPr lang="en-GB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047" y="3200180"/>
            <a:ext cx="7404808" cy="44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6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Finally, to train the network you need to define: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851231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An optimizer: Gradient Descent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534" y="2819476"/>
            <a:ext cx="3879513" cy="1299942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589212" y="4379678"/>
            <a:ext cx="8915400" cy="851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/>
              <a:t>Each iteration, the weights are updated by the learning rate </a:t>
            </a:r>
            <a:r>
              <a:rPr lang="el-GR" sz="2800" dirty="0" smtClean="0"/>
              <a:t>ε</a:t>
            </a:r>
            <a:r>
              <a:rPr lang="en-GB" sz="2800" dirty="0" smtClean="0"/>
              <a:t>, to minimize the loss.</a:t>
            </a:r>
          </a:p>
        </p:txBody>
      </p:sp>
    </p:spTree>
    <p:extLst>
      <p:ext uri="{BB962C8B-B14F-4D97-AF65-F5344CB8AC3E}">
        <p14:creationId xmlns:p14="http://schemas.microsoft.com/office/powerpoint/2010/main" val="361476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classify images?</a:t>
            </a:r>
            <a:br>
              <a:rPr lang="en-GB" dirty="0" smtClean="0"/>
            </a:br>
            <a:r>
              <a:rPr lang="en-GB" dirty="0" smtClean="0"/>
              <a:t>Convolutional Neural Networks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111" y="1981488"/>
            <a:ext cx="5010150" cy="36576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45503" y="2235200"/>
            <a:ext cx="5003079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Instead of weights now we operate with filters.</a:t>
            </a:r>
          </a:p>
          <a:p>
            <a:r>
              <a:rPr lang="en-GB" sz="2800" dirty="0"/>
              <a:t>Each filter convolution produced a “Feature Map”.</a:t>
            </a:r>
          </a:p>
          <a:p>
            <a:r>
              <a:rPr lang="en-GB" sz="2800" dirty="0"/>
              <a:t>Each Feature Map is passed to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411270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classify images?</a:t>
            </a:r>
            <a:br>
              <a:rPr lang="en-GB" dirty="0" smtClean="0"/>
            </a:br>
            <a:r>
              <a:rPr lang="en-GB" dirty="0" smtClean="0"/>
              <a:t>Convolutional Neural Networks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077" y="1990725"/>
            <a:ext cx="4876800" cy="3657600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45503" y="2235199"/>
            <a:ext cx="5003079" cy="412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 smtClean="0"/>
              <a:t>Instead of weights now we operate with filters.</a:t>
            </a:r>
          </a:p>
          <a:p>
            <a:r>
              <a:rPr lang="en-GB" sz="2800" dirty="0" smtClean="0"/>
              <a:t>Each filter convolution produced a “Feature Map”.</a:t>
            </a:r>
          </a:p>
          <a:p>
            <a:r>
              <a:rPr lang="en-GB" sz="2800" dirty="0" smtClean="0"/>
              <a:t>Each Feature Map is passed to the next layer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91183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Caveats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You rarely know what the network is doing (or learning)</a:t>
            </a:r>
          </a:p>
          <a:p>
            <a:r>
              <a:rPr lang="en-GB" sz="2800" dirty="0" smtClean="0"/>
              <a:t>Perform extremely well (on data with the exact format/features/</a:t>
            </a:r>
            <a:r>
              <a:rPr lang="en-GB" sz="2800" dirty="0" err="1" smtClean="0"/>
              <a:t>etc</a:t>
            </a:r>
            <a:r>
              <a:rPr lang="en-GB" sz="2800" dirty="0" smtClean="0"/>
              <a:t> than the training set)</a:t>
            </a:r>
          </a:p>
          <a:p>
            <a:r>
              <a:rPr lang="en-GB" sz="2800" dirty="0" smtClean="0"/>
              <a:t>Most questions have the same answer: “it just works that way”</a:t>
            </a:r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039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Kaggle</a:t>
            </a:r>
            <a:r>
              <a:rPr lang="en-GB" dirty="0" smtClean="0"/>
              <a:t>: Resources and tutorials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On </a:t>
            </a:r>
            <a:r>
              <a:rPr lang="en-GB" sz="2800" dirty="0" err="1" smtClean="0"/>
              <a:t>Kaggle</a:t>
            </a:r>
            <a:r>
              <a:rPr lang="en-GB" sz="2800" dirty="0" smtClean="0"/>
              <a:t> you can find competitions, tutorials, and huge datasets to experiment machine learning algorithms.</a:t>
            </a:r>
          </a:p>
          <a:p>
            <a:endParaRPr lang="en-GB" sz="2800" dirty="0" smtClean="0"/>
          </a:p>
          <a:p>
            <a:r>
              <a:rPr lang="en-GB" sz="2800" dirty="0" smtClean="0"/>
              <a:t>https</a:t>
            </a:r>
            <a:r>
              <a:rPr lang="en-GB" sz="2800" dirty="0"/>
              <a:t>://www.kaggle.com/competitions</a:t>
            </a:r>
          </a:p>
          <a:p>
            <a:r>
              <a:rPr lang="en-GB" sz="2800" dirty="0" smtClean="0"/>
              <a:t>https</a:t>
            </a:r>
            <a:r>
              <a:rPr lang="en-GB" sz="2800" dirty="0"/>
              <a:t>://www.kaggle.com/matgarate</a:t>
            </a:r>
          </a:p>
        </p:txBody>
      </p:sp>
    </p:spTree>
    <p:extLst>
      <p:ext uri="{BB962C8B-B14F-4D97-AF65-F5344CB8AC3E}">
        <p14:creationId xmlns:p14="http://schemas.microsoft.com/office/powerpoint/2010/main" val="153270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neural networks receives multiple features and delivers and output.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2110253"/>
            <a:ext cx="7296727" cy="4509377"/>
          </a:xfrm>
        </p:spPr>
      </p:pic>
    </p:spTree>
    <p:extLst>
      <p:ext uri="{BB962C8B-B14F-4D97-AF65-F5344CB8AC3E}">
        <p14:creationId xmlns:p14="http://schemas.microsoft.com/office/powerpoint/2010/main" val="381813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 smtClean="0"/>
              <a:t>Face recognition</a:t>
            </a:r>
          </a:p>
          <a:p>
            <a:r>
              <a:rPr lang="en-GB" sz="2800" dirty="0" smtClean="0"/>
              <a:t>Pattern recognition</a:t>
            </a:r>
          </a:p>
          <a:p>
            <a:r>
              <a:rPr lang="en-GB" sz="2800" dirty="0" smtClean="0"/>
              <a:t>3D Reconstruction</a:t>
            </a:r>
          </a:p>
          <a:p>
            <a:r>
              <a:rPr lang="en-GB" sz="2800" dirty="0" smtClean="0"/>
              <a:t>Medical Diagnosis.</a:t>
            </a:r>
          </a:p>
          <a:p>
            <a:r>
              <a:rPr lang="en-GB" sz="2800" dirty="0" smtClean="0"/>
              <a:t>Recommendation for movies, series, etc.</a:t>
            </a:r>
          </a:p>
          <a:p>
            <a:r>
              <a:rPr lang="en-GB" sz="2800" dirty="0" smtClean="0"/>
              <a:t>Prediction of time sequences.</a:t>
            </a:r>
            <a:endParaRPr lang="en-GB" sz="2800" dirty="0"/>
          </a:p>
          <a:p>
            <a:r>
              <a:rPr lang="en-GB" sz="2800" dirty="0"/>
              <a:t>Classification (in general)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71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a single neuron works?</a:t>
            </a:r>
            <a:br>
              <a:rPr lang="en-GB" dirty="0" smtClean="0"/>
            </a:br>
            <a:r>
              <a:rPr lang="en-GB" dirty="0" smtClean="0"/>
              <a:t>Perceptron.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833" y="2299856"/>
            <a:ext cx="8461585" cy="28632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833" y="5557983"/>
            <a:ext cx="3707225" cy="88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4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simple classification example.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70" y="1577722"/>
            <a:ext cx="5923002" cy="4442251"/>
          </a:xfrm>
        </p:spPr>
      </p:pic>
    </p:spTree>
    <p:extLst>
      <p:ext uri="{BB962C8B-B14F-4D97-AF65-F5344CB8AC3E}">
        <p14:creationId xmlns:p14="http://schemas.microsoft.com/office/powerpoint/2010/main" val="371383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simple classification example.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270" y="1577722"/>
            <a:ext cx="5923002" cy="4442251"/>
          </a:xfrm>
        </p:spPr>
      </p:pic>
    </p:spTree>
    <p:extLst>
      <p:ext uri="{BB962C8B-B14F-4D97-AF65-F5344CB8AC3E}">
        <p14:creationId xmlns:p14="http://schemas.microsoft.com/office/powerpoint/2010/main" val="26471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Neural Network is composed of Layers, each layer has: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 Neurons (Perceptron) </a:t>
            </a:r>
          </a:p>
          <a:p>
            <a:r>
              <a:rPr lang="en-GB" sz="2800" dirty="0" smtClean="0"/>
              <a:t>Weights</a:t>
            </a:r>
          </a:p>
          <a:p>
            <a:r>
              <a:rPr lang="en-GB" sz="2800" dirty="0" smtClean="0"/>
              <a:t>Activation function</a:t>
            </a:r>
          </a:p>
          <a:p>
            <a:endParaRPr lang="en-GB" sz="2800" dirty="0"/>
          </a:p>
          <a:p>
            <a:r>
              <a:rPr lang="en-GB" sz="2800" dirty="0" smtClean="0"/>
              <a:t>The output of each neuron becomes an input feature for each of the neurons in the next layer.</a:t>
            </a:r>
          </a:p>
        </p:txBody>
      </p:sp>
    </p:spTree>
    <p:extLst>
      <p:ext uri="{BB962C8B-B14F-4D97-AF65-F5344CB8AC3E}">
        <p14:creationId xmlns:p14="http://schemas.microsoft.com/office/powerpoint/2010/main" val="275709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75" y="761744"/>
            <a:ext cx="5044546" cy="3117529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75" y="4230253"/>
            <a:ext cx="5854874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activation functions.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31636"/>
            <a:ext cx="6599142" cy="5141422"/>
          </a:xfrm>
        </p:spPr>
      </p:pic>
    </p:spTree>
    <p:extLst>
      <p:ext uri="{BB962C8B-B14F-4D97-AF65-F5344CB8AC3E}">
        <p14:creationId xmlns:p14="http://schemas.microsoft.com/office/powerpoint/2010/main" val="187602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432</TotalTime>
  <Words>388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Quickstart to Neural Networks (with Keras)</vt:lpstr>
      <vt:lpstr>A neural networks receives multiple features and delivers and output.</vt:lpstr>
      <vt:lpstr>Applications</vt:lpstr>
      <vt:lpstr>How does a single neuron works? Perceptron.</vt:lpstr>
      <vt:lpstr>A simple classification example.</vt:lpstr>
      <vt:lpstr>A simple classification example.</vt:lpstr>
      <vt:lpstr>A Neural Network is composed of Layers, each layer has:</vt:lpstr>
      <vt:lpstr>PowerPoint Presentation</vt:lpstr>
      <vt:lpstr>Some activation functions.</vt:lpstr>
      <vt:lpstr>Some activation functions.</vt:lpstr>
      <vt:lpstr>Some activation functions.</vt:lpstr>
      <vt:lpstr>Finally, to train the network you need to define:</vt:lpstr>
      <vt:lpstr>Finally, to train the network you need to define:</vt:lpstr>
      <vt:lpstr>Finally, to train the network you need to define:</vt:lpstr>
      <vt:lpstr>How to classify images? Convolutional Neural Networks</vt:lpstr>
      <vt:lpstr>How to classify images? Convolutional Neural Networks</vt:lpstr>
      <vt:lpstr>Caveats</vt:lpstr>
      <vt:lpstr>Kaggle: Resources and tutorials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Quickstart to Neural Networks (with Keras)</dc:title>
  <dc:creator>matgarate@outlook.de</dc:creator>
  <cp:lastModifiedBy>matgarate@outlook.de</cp:lastModifiedBy>
  <cp:revision>13</cp:revision>
  <dcterms:created xsi:type="dcterms:W3CDTF">2019-05-02T14:01:06Z</dcterms:created>
  <dcterms:modified xsi:type="dcterms:W3CDTF">2019-05-07T11:02:28Z</dcterms:modified>
</cp:coreProperties>
</file>