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5"/>
  </p:notesMasterIdLst>
  <p:sldIdLst>
    <p:sldId id="256" r:id="rId2"/>
    <p:sldId id="257" r:id="rId3"/>
    <p:sldId id="396" r:id="rId4"/>
    <p:sldId id="258" r:id="rId5"/>
    <p:sldId id="377" r:id="rId6"/>
    <p:sldId id="372" r:id="rId7"/>
    <p:sldId id="371" r:id="rId8"/>
    <p:sldId id="373" r:id="rId9"/>
    <p:sldId id="378" r:id="rId10"/>
    <p:sldId id="376" r:id="rId11"/>
    <p:sldId id="374" r:id="rId12"/>
    <p:sldId id="386" r:id="rId13"/>
    <p:sldId id="379" r:id="rId14"/>
    <p:sldId id="381" r:id="rId15"/>
    <p:sldId id="382" r:id="rId16"/>
    <p:sldId id="383" r:id="rId17"/>
    <p:sldId id="384" r:id="rId18"/>
    <p:sldId id="389" r:id="rId19"/>
    <p:sldId id="387" r:id="rId20"/>
    <p:sldId id="388" r:id="rId21"/>
    <p:sldId id="385" r:id="rId22"/>
    <p:sldId id="392" r:id="rId23"/>
    <p:sldId id="390" r:id="rId24"/>
    <p:sldId id="391" r:id="rId25"/>
    <p:sldId id="401" r:id="rId26"/>
    <p:sldId id="393" r:id="rId27"/>
    <p:sldId id="395" r:id="rId28"/>
    <p:sldId id="394" r:id="rId29"/>
    <p:sldId id="397" r:id="rId30"/>
    <p:sldId id="370" r:id="rId31"/>
    <p:sldId id="259" r:id="rId32"/>
    <p:sldId id="316" r:id="rId33"/>
    <p:sldId id="270" r:id="rId34"/>
    <p:sldId id="271" r:id="rId35"/>
    <p:sldId id="272" r:id="rId36"/>
    <p:sldId id="398" r:id="rId37"/>
    <p:sldId id="273" r:id="rId38"/>
    <p:sldId id="274" r:id="rId39"/>
    <p:sldId id="317" r:id="rId40"/>
    <p:sldId id="277" r:id="rId41"/>
    <p:sldId id="318" r:id="rId42"/>
    <p:sldId id="279" r:id="rId43"/>
    <p:sldId id="278" r:id="rId44"/>
    <p:sldId id="284" r:id="rId45"/>
    <p:sldId id="283" r:id="rId46"/>
    <p:sldId id="281" r:id="rId47"/>
    <p:sldId id="294" r:id="rId48"/>
    <p:sldId id="295" r:id="rId49"/>
    <p:sldId id="296" r:id="rId50"/>
    <p:sldId id="297" r:id="rId51"/>
    <p:sldId id="298" r:id="rId52"/>
    <p:sldId id="400" r:id="rId53"/>
    <p:sldId id="399" r:id="rId54"/>
    <p:sldId id="299" r:id="rId55"/>
    <p:sldId id="300" r:id="rId56"/>
    <p:sldId id="291" r:id="rId57"/>
    <p:sldId id="292" r:id="rId58"/>
    <p:sldId id="293" r:id="rId59"/>
    <p:sldId id="336" r:id="rId60"/>
    <p:sldId id="346" r:id="rId61"/>
    <p:sldId id="350" r:id="rId62"/>
    <p:sldId id="352" r:id="rId63"/>
    <p:sldId id="356" r:id="rId64"/>
    <p:sldId id="357" r:id="rId65"/>
    <p:sldId id="349" r:id="rId66"/>
    <p:sldId id="358" r:id="rId67"/>
    <p:sldId id="364" r:id="rId68"/>
    <p:sldId id="365" r:id="rId69"/>
    <p:sldId id="261" r:id="rId70"/>
    <p:sldId id="288" r:id="rId71"/>
    <p:sldId id="289" r:id="rId72"/>
    <p:sldId id="287" r:id="rId73"/>
    <p:sldId id="405" r:id="rId74"/>
    <p:sldId id="307" r:id="rId75"/>
    <p:sldId id="308" r:id="rId76"/>
    <p:sldId id="309" r:id="rId77"/>
    <p:sldId id="290" r:id="rId78"/>
    <p:sldId id="310" r:id="rId79"/>
    <p:sldId id="314" r:id="rId80"/>
    <p:sldId id="313" r:id="rId81"/>
    <p:sldId id="315" r:id="rId82"/>
    <p:sldId id="319" r:id="rId83"/>
    <p:sldId id="320" r:id="rId84"/>
    <p:sldId id="321" r:id="rId85"/>
    <p:sldId id="322" r:id="rId86"/>
    <p:sldId id="303" r:id="rId87"/>
    <p:sldId id="406" r:id="rId88"/>
    <p:sldId id="407" r:id="rId89"/>
    <p:sldId id="410" r:id="rId90"/>
    <p:sldId id="408" r:id="rId91"/>
    <p:sldId id="323" r:id="rId92"/>
    <p:sldId id="306" r:id="rId93"/>
    <p:sldId id="324" r:id="rId94"/>
    <p:sldId id="366" r:id="rId95"/>
    <p:sldId id="367" r:id="rId96"/>
    <p:sldId id="325" r:id="rId97"/>
    <p:sldId id="326" r:id="rId98"/>
    <p:sldId id="327" r:id="rId99"/>
    <p:sldId id="328" r:id="rId100"/>
    <p:sldId id="329" r:id="rId101"/>
    <p:sldId id="330" r:id="rId102"/>
    <p:sldId id="331" r:id="rId103"/>
    <p:sldId id="339" r:id="rId104"/>
    <p:sldId id="269" r:id="rId105"/>
    <p:sldId id="402" r:id="rId106"/>
    <p:sldId id="403" r:id="rId107"/>
    <p:sldId id="404" r:id="rId108"/>
    <p:sldId id="335" r:id="rId109"/>
    <p:sldId id="360" r:id="rId110"/>
    <p:sldId id="361" r:id="rId111"/>
    <p:sldId id="363" r:id="rId112"/>
    <p:sldId id="359" r:id="rId113"/>
    <p:sldId id="380" r:id="rId1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CC00"/>
    <a:srgbClr val="53D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3961" autoAdjust="0"/>
  </p:normalViewPr>
  <p:slideViewPr>
    <p:cSldViewPr showGuides="1">
      <p:cViewPr>
        <p:scale>
          <a:sx n="60" d="100"/>
          <a:sy n="60" d="100"/>
        </p:scale>
        <p:origin x="-1560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01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15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8.wmf"/><Relationship Id="rId7" Type="http://schemas.openxmlformats.org/officeDocument/2006/relationships/image" Target="../media/image15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7.wmf"/><Relationship Id="rId7" Type="http://schemas.openxmlformats.org/officeDocument/2006/relationships/image" Target="../media/image14.wmf"/><Relationship Id="rId2" Type="http://schemas.openxmlformats.org/officeDocument/2006/relationships/image" Target="../media/image16.wmf"/><Relationship Id="rId1" Type="http://schemas.openxmlformats.org/officeDocument/2006/relationships/image" Target="../media/image20.wmf"/><Relationship Id="rId6" Type="http://schemas.openxmlformats.org/officeDocument/2006/relationships/image" Target="../media/image13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8.wmf"/><Relationship Id="rId7" Type="http://schemas.openxmlformats.org/officeDocument/2006/relationships/image" Target="../media/image15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8.wmf"/><Relationship Id="rId7" Type="http://schemas.openxmlformats.org/officeDocument/2006/relationships/image" Target="../media/image15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8.wmf"/><Relationship Id="rId7" Type="http://schemas.openxmlformats.org/officeDocument/2006/relationships/image" Target="../media/image15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30.wmf"/><Relationship Id="rId7" Type="http://schemas.openxmlformats.org/officeDocument/2006/relationships/image" Target="../media/image27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2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2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1.wmf"/><Relationship Id="rId1" Type="http://schemas.openxmlformats.org/officeDocument/2006/relationships/image" Target="../media/image32.wmf"/><Relationship Id="rId4" Type="http://schemas.openxmlformats.org/officeDocument/2006/relationships/image" Target="../media/image3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1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13.wmf"/><Relationship Id="rId7" Type="http://schemas.openxmlformats.org/officeDocument/2006/relationships/image" Target="../media/image36.wmf"/><Relationship Id="rId12" Type="http://schemas.openxmlformats.org/officeDocument/2006/relationships/image" Target="../media/image2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35.wmf"/><Relationship Id="rId11" Type="http://schemas.openxmlformats.org/officeDocument/2006/relationships/image" Target="../media/image26.wmf"/><Relationship Id="rId5" Type="http://schemas.openxmlformats.org/officeDocument/2006/relationships/image" Target="../media/image15.wmf"/><Relationship Id="rId10" Type="http://schemas.openxmlformats.org/officeDocument/2006/relationships/image" Target="../media/image25.wmf"/><Relationship Id="rId4" Type="http://schemas.openxmlformats.org/officeDocument/2006/relationships/image" Target="../media/image14.wmf"/><Relationship Id="rId9" Type="http://schemas.openxmlformats.org/officeDocument/2006/relationships/image" Target="../media/image24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13.wmf"/><Relationship Id="rId7" Type="http://schemas.openxmlformats.org/officeDocument/2006/relationships/image" Target="../media/image36.wmf"/><Relationship Id="rId12" Type="http://schemas.openxmlformats.org/officeDocument/2006/relationships/image" Target="../media/image2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35.wmf"/><Relationship Id="rId11" Type="http://schemas.openxmlformats.org/officeDocument/2006/relationships/image" Target="../media/image26.wmf"/><Relationship Id="rId5" Type="http://schemas.openxmlformats.org/officeDocument/2006/relationships/image" Target="../media/image15.wmf"/><Relationship Id="rId10" Type="http://schemas.openxmlformats.org/officeDocument/2006/relationships/image" Target="../media/image25.wmf"/><Relationship Id="rId4" Type="http://schemas.openxmlformats.org/officeDocument/2006/relationships/image" Target="../media/image14.wmf"/><Relationship Id="rId9" Type="http://schemas.openxmlformats.org/officeDocument/2006/relationships/image" Target="../media/image24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13.wmf"/><Relationship Id="rId7" Type="http://schemas.openxmlformats.org/officeDocument/2006/relationships/image" Target="../media/image36.wmf"/><Relationship Id="rId12" Type="http://schemas.openxmlformats.org/officeDocument/2006/relationships/image" Target="../media/image2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35.wmf"/><Relationship Id="rId11" Type="http://schemas.openxmlformats.org/officeDocument/2006/relationships/image" Target="../media/image26.wmf"/><Relationship Id="rId5" Type="http://schemas.openxmlformats.org/officeDocument/2006/relationships/image" Target="../media/image15.wmf"/><Relationship Id="rId10" Type="http://schemas.openxmlformats.org/officeDocument/2006/relationships/image" Target="../media/image25.wmf"/><Relationship Id="rId4" Type="http://schemas.openxmlformats.org/officeDocument/2006/relationships/image" Target="../media/image14.wmf"/><Relationship Id="rId9" Type="http://schemas.openxmlformats.org/officeDocument/2006/relationships/image" Target="../media/image24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7.wmf"/><Relationship Id="rId7" Type="http://schemas.openxmlformats.org/officeDocument/2006/relationships/image" Target="../media/image14.wmf"/><Relationship Id="rId2" Type="http://schemas.openxmlformats.org/officeDocument/2006/relationships/image" Target="../media/image16.wmf"/><Relationship Id="rId1" Type="http://schemas.openxmlformats.org/officeDocument/2006/relationships/image" Target="../media/image11.wmf"/><Relationship Id="rId6" Type="http://schemas.openxmlformats.org/officeDocument/2006/relationships/image" Target="../media/image13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7.wmf"/><Relationship Id="rId7" Type="http://schemas.openxmlformats.org/officeDocument/2006/relationships/image" Target="../media/image14.wmf"/><Relationship Id="rId2" Type="http://schemas.openxmlformats.org/officeDocument/2006/relationships/image" Target="../media/image16.wmf"/><Relationship Id="rId1" Type="http://schemas.openxmlformats.org/officeDocument/2006/relationships/image" Target="../media/image11.wmf"/><Relationship Id="rId6" Type="http://schemas.openxmlformats.org/officeDocument/2006/relationships/image" Target="../media/image13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EC717-D192-49D1-88DF-F0E2B4403A26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93F40-79CF-42DE-96B5-1C2EF614073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342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CBB-658D-48E5-B9C3-7CAD26E0BB76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4DDC-F210-4EBD-98D4-F71407B76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CBB-658D-48E5-B9C3-7CAD26E0BB76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4DDC-F210-4EBD-98D4-F71407B76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CBB-658D-48E5-B9C3-7CAD26E0BB76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4DDC-F210-4EBD-98D4-F71407B76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CBB-658D-48E5-B9C3-7CAD26E0BB76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4DDC-F210-4EBD-98D4-F71407B76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CBB-658D-48E5-B9C3-7CAD26E0BB76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4DDC-F210-4EBD-98D4-F71407B76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CBB-658D-48E5-B9C3-7CAD26E0BB76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4DDC-F210-4EBD-98D4-F71407B76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CBB-658D-48E5-B9C3-7CAD26E0BB76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4DDC-F210-4EBD-98D4-F71407B76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CBB-658D-48E5-B9C3-7CAD26E0BB76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4DDC-F210-4EBD-98D4-F71407B76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CBB-658D-48E5-B9C3-7CAD26E0BB76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4DDC-F210-4EBD-98D4-F71407B76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CBB-658D-48E5-B9C3-7CAD26E0BB76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4DDC-F210-4EBD-98D4-F71407B76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CBB-658D-48E5-B9C3-7CAD26E0BB76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4DDC-F210-4EBD-98D4-F71407B76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01CBB-658D-48E5-B9C3-7CAD26E0BB76}" type="datetimeFigureOut">
              <a:rPr lang="pt-BR" smtClean="0"/>
              <a:pPr/>
              <a:t>19/11/2014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44DDC-F210-4EBD-98D4-F71407B76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41.bin"/><Relationship Id="rId5" Type="http://schemas.openxmlformats.org/officeDocument/2006/relationships/oleObject" Target="../embeddings/oleObject138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0.bin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47.bin"/><Relationship Id="rId18" Type="http://schemas.openxmlformats.org/officeDocument/2006/relationships/image" Target="../media/image37.wmf"/><Relationship Id="rId26" Type="http://schemas.openxmlformats.org/officeDocument/2006/relationships/image" Target="../media/image27.wmf"/><Relationship Id="rId3" Type="http://schemas.openxmlformats.org/officeDocument/2006/relationships/oleObject" Target="../embeddings/oleObject142.bin"/><Relationship Id="rId21" Type="http://schemas.openxmlformats.org/officeDocument/2006/relationships/oleObject" Target="../embeddings/oleObject151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49.bin"/><Relationship Id="rId25" Type="http://schemas.openxmlformats.org/officeDocument/2006/relationships/oleObject" Target="../embeddings/oleObject15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wmf"/><Relationship Id="rId20" Type="http://schemas.openxmlformats.org/officeDocument/2006/relationships/image" Target="../media/image24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46.bin"/><Relationship Id="rId24" Type="http://schemas.openxmlformats.org/officeDocument/2006/relationships/image" Target="../media/image26.wmf"/><Relationship Id="rId5" Type="http://schemas.openxmlformats.org/officeDocument/2006/relationships/oleObject" Target="../embeddings/oleObject143.bin"/><Relationship Id="rId15" Type="http://schemas.openxmlformats.org/officeDocument/2006/relationships/oleObject" Target="../embeddings/oleObject148.bin"/><Relationship Id="rId23" Type="http://schemas.openxmlformats.org/officeDocument/2006/relationships/oleObject" Target="../embeddings/oleObject152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50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35.wmf"/><Relationship Id="rId22" Type="http://schemas.openxmlformats.org/officeDocument/2006/relationships/image" Target="../media/image25.wmf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59.bin"/><Relationship Id="rId18" Type="http://schemas.openxmlformats.org/officeDocument/2006/relationships/image" Target="../media/image37.wmf"/><Relationship Id="rId26" Type="http://schemas.openxmlformats.org/officeDocument/2006/relationships/image" Target="../media/image27.wmf"/><Relationship Id="rId3" Type="http://schemas.openxmlformats.org/officeDocument/2006/relationships/oleObject" Target="../embeddings/oleObject154.bin"/><Relationship Id="rId21" Type="http://schemas.openxmlformats.org/officeDocument/2006/relationships/oleObject" Target="../embeddings/oleObject163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61.bin"/><Relationship Id="rId25" Type="http://schemas.openxmlformats.org/officeDocument/2006/relationships/oleObject" Target="../embeddings/oleObject16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wmf"/><Relationship Id="rId20" Type="http://schemas.openxmlformats.org/officeDocument/2006/relationships/image" Target="../media/image24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8.bin"/><Relationship Id="rId24" Type="http://schemas.openxmlformats.org/officeDocument/2006/relationships/image" Target="../media/image26.wmf"/><Relationship Id="rId5" Type="http://schemas.openxmlformats.org/officeDocument/2006/relationships/oleObject" Target="../embeddings/oleObject155.bin"/><Relationship Id="rId15" Type="http://schemas.openxmlformats.org/officeDocument/2006/relationships/oleObject" Target="../embeddings/oleObject160.bin"/><Relationship Id="rId23" Type="http://schemas.openxmlformats.org/officeDocument/2006/relationships/oleObject" Target="../embeddings/oleObject164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62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35.wmf"/><Relationship Id="rId22" Type="http://schemas.openxmlformats.org/officeDocument/2006/relationships/image" Target="../media/image25.wmf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71.bin"/><Relationship Id="rId18" Type="http://schemas.openxmlformats.org/officeDocument/2006/relationships/image" Target="../media/image37.wmf"/><Relationship Id="rId26" Type="http://schemas.openxmlformats.org/officeDocument/2006/relationships/image" Target="../media/image27.wmf"/><Relationship Id="rId3" Type="http://schemas.openxmlformats.org/officeDocument/2006/relationships/oleObject" Target="../embeddings/oleObject166.bin"/><Relationship Id="rId21" Type="http://schemas.openxmlformats.org/officeDocument/2006/relationships/oleObject" Target="../embeddings/oleObject175.bin"/><Relationship Id="rId7" Type="http://schemas.openxmlformats.org/officeDocument/2006/relationships/oleObject" Target="../embeddings/oleObject168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73.bin"/><Relationship Id="rId25" Type="http://schemas.openxmlformats.org/officeDocument/2006/relationships/oleObject" Target="../embeddings/oleObject17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wmf"/><Relationship Id="rId20" Type="http://schemas.openxmlformats.org/officeDocument/2006/relationships/image" Target="../media/image24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70.bin"/><Relationship Id="rId24" Type="http://schemas.openxmlformats.org/officeDocument/2006/relationships/image" Target="../media/image26.wmf"/><Relationship Id="rId5" Type="http://schemas.openxmlformats.org/officeDocument/2006/relationships/oleObject" Target="../embeddings/oleObject167.bin"/><Relationship Id="rId15" Type="http://schemas.openxmlformats.org/officeDocument/2006/relationships/oleObject" Target="../embeddings/oleObject172.bin"/><Relationship Id="rId23" Type="http://schemas.openxmlformats.org/officeDocument/2006/relationships/oleObject" Target="../embeddings/oleObject176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74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69.bin"/><Relationship Id="rId14" Type="http://schemas.openxmlformats.org/officeDocument/2006/relationships/image" Target="../media/image35.wmf"/><Relationship Id="rId22" Type="http://schemas.openxmlformats.org/officeDocument/2006/relationships/image" Target="../media/image25.wmf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9.png"/><Relationship Id="rId4" Type="http://schemas.openxmlformats.org/officeDocument/2006/relationships/image" Target="../media/image38.wmf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39.png"/><Relationship Id="rId4" Type="http://schemas.openxmlformats.org/officeDocument/2006/relationships/image" Target="../media/image38.wmf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39.png"/><Relationship Id="rId4" Type="http://schemas.openxmlformats.org/officeDocument/2006/relationships/image" Target="../media/image38.wmf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39.png"/><Relationship Id="rId4" Type="http://schemas.openxmlformats.org/officeDocument/2006/relationships/image" Target="../media/image38.wmf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6.bin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15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18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13.wmf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15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18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14.w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14.wmf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15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18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13.wmf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14.wmf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70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14.wmf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14.wmf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86.bin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26.w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93.bin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26.wmf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100.bin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26.wmf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107.bin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26.wmf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1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10" Type="http://schemas.openxmlformats.org/officeDocument/2006/relationships/image" Target="../media/image24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26.w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1.w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32.wmf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32.wmf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32.wmf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25.bin"/><Relationship Id="rId10" Type="http://schemas.openxmlformats.org/officeDocument/2006/relationships/image" Target="../media/image34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127.bin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29.bin"/><Relationship Id="rId10" Type="http://schemas.openxmlformats.org/officeDocument/2006/relationships/image" Target="../media/image31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131.bin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33.bin"/><Relationship Id="rId10" Type="http://schemas.openxmlformats.org/officeDocument/2006/relationships/image" Target="../media/image31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135.bin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Campo Geomagnético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26" name="Elipse 25"/>
          <p:cNvSpPr/>
          <p:nvPr/>
        </p:nvSpPr>
        <p:spPr>
          <a:xfrm>
            <a:off x="4126772" y="3663676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5580112" y="2895327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Ionosfera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4014178" y="3559197"/>
            <a:ext cx="1116000" cy="1116000"/>
          </a:xfrm>
          <a:prstGeom prst="ellipse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23528" y="4100879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A base da </a:t>
            </a:r>
            <a:r>
              <a:rPr lang="pt-BR" sz="2400" dirty="0" smtClean="0">
                <a:solidFill>
                  <a:srgbClr val="0000FF"/>
                </a:solidFill>
              </a:rPr>
              <a:t>Magnetosfera</a:t>
            </a:r>
            <a:r>
              <a:rPr lang="pt-BR" sz="2400" dirty="0" smtClean="0"/>
              <a:t> está a ≈ 500 km de altitude</a:t>
            </a:r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2987824" y="4113676"/>
            <a:ext cx="936104" cy="32343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539552" y="1628800"/>
            <a:ext cx="3096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Há uma outra região que envolve a Terra e é denominada </a:t>
            </a:r>
            <a:r>
              <a:rPr lang="pt-BR" sz="2400" dirty="0" smtClean="0">
                <a:solidFill>
                  <a:srgbClr val="0000FF"/>
                </a:solidFill>
              </a:rPr>
              <a:t>Magnetosfera</a:t>
            </a:r>
            <a:endParaRPr lang="pt-BR" sz="2400" dirty="0">
              <a:solidFill>
                <a:srgbClr val="0000FF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4067808" y="3613596"/>
            <a:ext cx="1008000" cy="1008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5103232" y="3429000"/>
            <a:ext cx="3861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Região da atmosfera localizada a ≈ 60 - 1500 km de altitude. É constituída por prótons, elétrons e íons pesados (por ex., oxigênio).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-21998" y="6525344"/>
            <a:ext cx="4882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1998; </a:t>
            </a:r>
            <a:r>
              <a:rPr lang="pt-BR" sz="1600" dirty="0" smtClean="0"/>
              <a:t>COWLEY</a:t>
            </a:r>
            <a:r>
              <a:rPr lang="pt-BR" sz="1600" dirty="0"/>
              <a:t>, 2007)</a:t>
            </a:r>
          </a:p>
        </p:txBody>
      </p:sp>
    </p:spTree>
    <p:extLst>
      <p:ext uri="{BB962C8B-B14F-4D97-AF65-F5344CB8AC3E}">
        <p14:creationId xmlns:p14="http://schemas.microsoft.com/office/powerpoint/2010/main" val="77827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9979" y="1844824"/>
          <a:ext cx="90979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3" name="Equação" r:id="rId3" imgW="3365280" imgH="838080" progId="Equation.3">
                  <p:embed/>
                </p:oleObj>
              </mc:Choice>
              <mc:Fallback>
                <p:oleObj name="Equação" r:id="rId3" imgW="3365280" imgH="838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9" y="1844824"/>
                        <a:ext cx="9097963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/>
          <p:cNvSpPr/>
          <p:nvPr/>
        </p:nvSpPr>
        <p:spPr>
          <a:xfrm>
            <a:off x="29028" y="1844824"/>
            <a:ext cx="90720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07950" y="4221163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4" name="Equação" r:id="rId5" imgW="1536480" imgH="266400" progId="Equation.3">
                  <p:embed/>
                </p:oleObj>
              </mc:Choice>
              <mc:Fallback>
                <p:oleObj name="Equação" r:id="rId5" imgW="153648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221163"/>
                        <a:ext cx="3071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7504" y="4900232"/>
          <a:ext cx="302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5" name="Equação" r:id="rId7" imgW="1511280" imgH="291960" progId="Equation.3">
                  <p:embed/>
                </p:oleObj>
              </mc:Choice>
              <mc:Fallback>
                <p:oleObj name="Equação" r:id="rId7" imgW="151128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900232"/>
                        <a:ext cx="3021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7504" y="5630176"/>
          <a:ext cx="3046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6" name="Equação" r:id="rId9" imgW="1523880" imgH="266400" progId="Equation.3">
                  <p:embed/>
                </p:oleObj>
              </mc:Choice>
              <mc:Fallback>
                <p:oleObj name="Equação" r:id="rId9" imgW="152388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630176"/>
                        <a:ext cx="3046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7504" y="6309320"/>
          <a:ext cx="3021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7" name="Equação" r:id="rId11" imgW="1511280" imgH="266400" progId="Equation.3">
                  <p:embed/>
                </p:oleObj>
              </mc:Choice>
              <mc:Fallback>
                <p:oleObj name="Equação" r:id="rId11" imgW="151128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6309320"/>
                        <a:ext cx="3021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Elipse 15"/>
          <p:cNvSpPr/>
          <p:nvPr/>
        </p:nvSpPr>
        <p:spPr>
          <a:xfrm>
            <a:off x="359291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557964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3434386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5406602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35496" y="4191498"/>
            <a:ext cx="3204000" cy="262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7452320" y="648866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Recapitulando...</a:t>
            </a:r>
            <a:endParaRPr lang="pt-BR"/>
          </a:p>
        </p:txBody>
      </p:sp>
      <p:sp>
        <p:nvSpPr>
          <p:cNvPr id="22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9979" y="1844824"/>
          <a:ext cx="90979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74" name="Equação" r:id="rId3" imgW="3365280" imgH="838080" progId="Equation.3">
                  <p:embed/>
                </p:oleObj>
              </mc:Choice>
              <mc:Fallback>
                <p:oleObj name="Equação" r:id="rId3" imgW="3365280" imgH="838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9" y="1844824"/>
                        <a:ext cx="9097963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/>
          <p:cNvSpPr/>
          <p:nvPr/>
        </p:nvSpPr>
        <p:spPr>
          <a:xfrm>
            <a:off x="29028" y="1844824"/>
            <a:ext cx="90720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07950" y="4221163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75" name="Equação" r:id="rId5" imgW="1536480" imgH="266400" progId="Equation.3">
                  <p:embed/>
                </p:oleObj>
              </mc:Choice>
              <mc:Fallback>
                <p:oleObj name="Equação" r:id="rId5" imgW="153648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221163"/>
                        <a:ext cx="3071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7504" y="4900232"/>
          <a:ext cx="302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76" name="Equação" r:id="rId7" imgW="1511280" imgH="291960" progId="Equation.3">
                  <p:embed/>
                </p:oleObj>
              </mc:Choice>
              <mc:Fallback>
                <p:oleObj name="Equação" r:id="rId7" imgW="151128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900232"/>
                        <a:ext cx="3021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7504" y="5630176"/>
          <a:ext cx="3046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77" name="Equação" r:id="rId9" imgW="1523880" imgH="266400" progId="Equation.3">
                  <p:embed/>
                </p:oleObj>
              </mc:Choice>
              <mc:Fallback>
                <p:oleObj name="Equação" r:id="rId9" imgW="152388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630176"/>
                        <a:ext cx="3046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7504" y="6309320"/>
          <a:ext cx="3021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78" name="Equação" r:id="rId11" imgW="1511280" imgH="266400" progId="Equation.3">
                  <p:embed/>
                </p:oleObj>
              </mc:Choice>
              <mc:Fallback>
                <p:oleObj name="Equação" r:id="rId11" imgW="151128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6309320"/>
                        <a:ext cx="3021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Elipse 15"/>
          <p:cNvSpPr/>
          <p:nvPr/>
        </p:nvSpPr>
        <p:spPr>
          <a:xfrm>
            <a:off x="359291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557964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3434386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5406602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35496" y="4191498"/>
            <a:ext cx="3204000" cy="262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7452320" y="648866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Recapitulando...</a:t>
            </a:r>
            <a:endParaRPr lang="pt-BR"/>
          </a:p>
        </p:txBody>
      </p:sp>
      <p:grpSp>
        <p:nvGrpSpPr>
          <p:cNvPr id="21" name="Grupo 34"/>
          <p:cNvGrpSpPr/>
          <p:nvPr/>
        </p:nvGrpSpPr>
        <p:grpSpPr>
          <a:xfrm>
            <a:off x="3391300" y="4235882"/>
            <a:ext cx="4104000" cy="2520000"/>
            <a:chOff x="4860496" y="4249554"/>
            <a:chExt cx="4104000" cy="2520000"/>
          </a:xfrm>
        </p:grpSpPr>
        <p:graphicFrame>
          <p:nvGraphicFramePr>
            <p:cNvPr id="22" name="Object 4"/>
            <p:cNvGraphicFramePr>
              <a:graphicFrameLocks noChangeAspect="1"/>
            </p:cNvGraphicFramePr>
            <p:nvPr/>
          </p:nvGraphicFramePr>
          <p:xfrm>
            <a:off x="4932040" y="4374282"/>
            <a:ext cx="1071562" cy="639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79" name="Equação" r:id="rId13" imgW="533160" imgH="317160" progId="Equation.3">
                    <p:embed/>
                  </p:oleObj>
                </mc:Choice>
                <mc:Fallback>
                  <p:oleObj name="Equação" r:id="rId13" imgW="533160" imgH="31716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2040" y="4374282"/>
                          <a:ext cx="1071562" cy="6397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4"/>
            <p:cNvGraphicFramePr>
              <a:graphicFrameLocks noChangeAspect="1"/>
            </p:cNvGraphicFramePr>
            <p:nvPr/>
          </p:nvGraphicFramePr>
          <p:xfrm>
            <a:off x="4945517" y="5105638"/>
            <a:ext cx="1655762" cy="688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80" name="Equação" r:id="rId15" imgW="825480" imgH="342720" progId="Equation.3">
                    <p:embed/>
                  </p:oleObj>
                </mc:Choice>
                <mc:Fallback>
                  <p:oleObj name="Equação" r:id="rId15" imgW="825480" imgH="34272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5517" y="5105638"/>
                          <a:ext cx="1655762" cy="688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4"/>
            <p:cNvGraphicFramePr>
              <a:graphicFrameLocks noChangeAspect="1"/>
            </p:cNvGraphicFramePr>
            <p:nvPr/>
          </p:nvGraphicFramePr>
          <p:xfrm>
            <a:off x="4932040" y="5887169"/>
            <a:ext cx="841375" cy="638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81" name="Equação" r:id="rId17" imgW="419040" imgH="317160" progId="Equation.3">
                    <p:embed/>
                  </p:oleObj>
                </mc:Choice>
                <mc:Fallback>
                  <p:oleObj name="Equação" r:id="rId17" imgW="419040" imgH="31716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2040" y="5887169"/>
                          <a:ext cx="841375" cy="638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4"/>
            <p:cNvGraphicFramePr>
              <a:graphicFrameLocks noChangeAspect="1"/>
            </p:cNvGraphicFramePr>
            <p:nvPr/>
          </p:nvGraphicFramePr>
          <p:xfrm>
            <a:off x="7020272" y="4293096"/>
            <a:ext cx="1909762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82" name="Equação" r:id="rId19" imgW="952200" imgH="203040" progId="Equation.3">
                    <p:embed/>
                  </p:oleObj>
                </mc:Choice>
                <mc:Fallback>
                  <p:oleObj name="Equação" r:id="rId19" imgW="952200" imgH="20304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4293096"/>
                          <a:ext cx="1909762" cy="4079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4"/>
            <p:cNvGraphicFramePr>
              <a:graphicFrameLocks noChangeAspect="1"/>
            </p:cNvGraphicFramePr>
            <p:nvPr/>
          </p:nvGraphicFramePr>
          <p:xfrm>
            <a:off x="7020272" y="4769710"/>
            <a:ext cx="1476375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83" name="Equação" r:id="rId21" imgW="736560" imgH="203040" progId="Equation.3">
                    <p:embed/>
                  </p:oleObj>
                </mc:Choice>
                <mc:Fallback>
                  <p:oleObj name="Equação" r:id="rId21" imgW="736560" imgH="20304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4769710"/>
                          <a:ext cx="1476375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4"/>
            <p:cNvGraphicFramePr>
              <a:graphicFrameLocks noChangeAspect="1"/>
            </p:cNvGraphicFramePr>
            <p:nvPr/>
          </p:nvGraphicFramePr>
          <p:xfrm>
            <a:off x="7020272" y="5244737"/>
            <a:ext cx="14255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84" name="Equação" r:id="rId23" imgW="711000" imgH="355320" progId="Equation.3">
                    <p:embed/>
                  </p:oleObj>
                </mc:Choice>
                <mc:Fallback>
                  <p:oleObj name="Equação" r:id="rId23" imgW="711000" imgH="35532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5244737"/>
                          <a:ext cx="14255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4"/>
            <p:cNvGraphicFramePr>
              <a:graphicFrameLocks noChangeAspect="1"/>
            </p:cNvGraphicFramePr>
            <p:nvPr/>
          </p:nvGraphicFramePr>
          <p:xfrm>
            <a:off x="7020272" y="6027738"/>
            <a:ext cx="13493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85" name="Equação" r:id="rId25" imgW="672840" imgH="355320" progId="Equation.3">
                    <p:embed/>
                  </p:oleObj>
                </mc:Choice>
                <mc:Fallback>
                  <p:oleObj name="Equação" r:id="rId25" imgW="672840" imgH="35532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6027738"/>
                          <a:ext cx="13493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Retângulo 28"/>
            <p:cNvSpPr/>
            <p:nvPr/>
          </p:nvSpPr>
          <p:spPr>
            <a:xfrm>
              <a:off x="4860496" y="4249554"/>
              <a:ext cx="4104000" cy="2520000"/>
            </a:xfrm>
            <a:prstGeom prst="rect">
              <a:avLst/>
            </a:prstGeom>
            <a:noFill/>
            <a:ln w="38100"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5" name="CaixaDeTexto 34"/>
          <p:cNvSpPr txBox="1"/>
          <p:nvPr/>
        </p:nvSpPr>
        <p:spPr>
          <a:xfrm>
            <a:off x="7902116" y="4757082"/>
            <a:ext cx="864096" cy="400110"/>
          </a:xfrm>
          <a:prstGeom prst="rect">
            <a:avLst/>
          </a:prstGeom>
          <a:noFill/>
          <a:ln w="38100">
            <a:solidFill>
              <a:srgbClr val="00CC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  <a:endParaRPr lang="pt-BR" sz="2000"/>
          </a:p>
        </p:txBody>
      </p:sp>
      <p:sp>
        <p:nvSpPr>
          <p:cNvPr id="37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9979" y="1844824"/>
          <a:ext cx="90979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98" name="Equação" r:id="rId3" imgW="3365280" imgH="838080" progId="Equation.3">
                  <p:embed/>
                </p:oleObj>
              </mc:Choice>
              <mc:Fallback>
                <p:oleObj name="Equação" r:id="rId3" imgW="3365280" imgH="838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9" y="1844824"/>
                        <a:ext cx="9097963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/>
          <p:cNvSpPr/>
          <p:nvPr/>
        </p:nvSpPr>
        <p:spPr>
          <a:xfrm>
            <a:off x="29028" y="1844824"/>
            <a:ext cx="90720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07950" y="4221163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99" name="Equação" r:id="rId5" imgW="1536480" imgH="266400" progId="Equation.3">
                  <p:embed/>
                </p:oleObj>
              </mc:Choice>
              <mc:Fallback>
                <p:oleObj name="Equação" r:id="rId5" imgW="153648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221163"/>
                        <a:ext cx="3071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7504" y="4900232"/>
          <a:ext cx="302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00" name="Equação" r:id="rId7" imgW="1511280" imgH="291960" progId="Equation.3">
                  <p:embed/>
                </p:oleObj>
              </mc:Choice>
              <mc:Fallback>
                <p:oleObj name="Equação" r:id="rId7" imgW="151128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900232"/>
                        <a:ext cx="3021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7504" y="5630176"/>
          <a:ext cx="3046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01" name="Equação" r:id="rId9" imgW="1523880" imgH="266400" progId="Equation.3">
                  <p:embed/>
                </p:oleObj>
              </mc:Choice>
              <mc:Fallback>
                <p:oleObj name="Equação" r:id="rId9" imgW="152388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630176"/>
                        <a:ext cx="3046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7504" y="6309320"/>
          <a:ext cx="3021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02" name="Equação" r:id="rId11" imgW="1511280" imgH="266400" progId="Equation.3">
                  <p:embed/>
                </p:oleObj>
              </mc:Choice>
              <mc:Fallback>
                <p:oleObj name="Equação" r:id="rId11" imgW="151128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6309320"/>
                        <a:ext cx="3021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Elipse 15"/>
          <p:cNvSpPr/>
          <p:nvPr/>
        </p:nvSpPr>
        <p:spPr>
          <a:xfrm>
            <a:off x="359291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557964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3434386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5406602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35496" y="4191498"/>
            <a:ext cx="3204000" cy="262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7452320" y="648866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Recapitulando...</a:t>
            </a:r>
            <a:endParaRPr lang="pt-BR"/>
          </a:p>
        </p:txBody>
      </p:sp>
      <p:grpSp>
        <p:nvGrpSpPr>
          <p:cNvPr id="3" name="Grupo 34"/>
          <p:cNvGrpSpPr/>
          <p:nvPr/>
        </p:nvGrpSpPr>
        <p:grpSpPr>
          <a:xfrm>
            <a:off x="3391300" y="4235882"/>
            <a:ext cx="4104000" cy="2520000"/>
            <a:chOff x="4860496" y="4249554"/>
            <a:chExt cx="4104000" cy="2520000"/>
          </a:xfrm>
        </p:grpSpPr>
        <p:graphicFrame>
          <p:nvGraphicFramePr>
            <p:cNvPr id="22" name="Object 4"/>
            <p:cNvGraphicFramePr>
              <a:graphicFrameLocks noChangeAspect="1"/>
            </p:cNvGraphicFramePr>
            <p:nvPr/>
          </p:nvGraphicFramePr>
          <p:xfrm>
            <a:off x="4932040" y="4374282"/>
            <a:ext cx="1071562" cy="639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03" name="Equação" r:id="rId13" imgW="533160" imgH="317160" progId="Equation.3">
                    <p:embed/>
                  </p:oleObj>
                </mc:Choice>
                <mc:Fallback>
                  <p:oleObj name="Equação" r:id="rId13" imgW="533160" imgH="31716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2040" y="4374282"/>
                          <a:ext cx="1071562" cy="6397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4"/>
            <p:cNvGraphicFramePr>
              <a:graphicFrameLocks noChangeAspect="1"/>
            </p:cNvGraphicFramePr>
            <p:nvPr/>
          </p:nvGraphicFramePr>
          <p:xfrm>
            <a:off x="4945517" y="5105638"/>
            <a:ext cx="1655762" cy="688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04" name="Equação" r:id="rId15" imgW="825480" imgH="342720" progId="Equation.3">
                    <p:embed/>
                  </p:oleObj>
                </mc:Choice>
                <mc:Fallback>
                  <p:oleObj name="Equação" r:id="rId15" imgW="825480" imgH="34272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5517" y="5105638"/>
                          <a:ext cx="1655762" cy="688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4"/>
            <p:cNvGraphicFramePr>
              <a:graphicFrameLocks noChangeAspect="1"/>
            </p:cNvGraphicFramePr>
            <p:nvPr/>
          </p:nvGraphicFramePr>
          <p:xfrm>
            <a:off x="4932040" y="5887169"/>
            <a:ext cx="841375" cy="638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05" name="Equação" r:id="rId17" imgW="419040" imgH="317160" progId="Equation.3">
                    <p:embed/>
                  </p:oleObj>
                </mc:Choice>
                <mc:Fallback>
                  <p:oleObj name="Equação" r:id="rId17" imgW="419040" imgH="31716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2040" y="5887169"/>
                          <a:ext cx="841375" cy="638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4"/>
            <p:cNvGraphicFramePr>
              <a:graphicFrameLocks noChangeAspect="1"/>
            </p:cNvGraphicFramePr>
            <p:nvPr/>
          </p:nvGraphicFramePr>
          <p:xfrm>
            <a:off x="7020272" y="4293096"/>
            <a:ext cx="1909762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06" name="Equação" r:id="rId19" imgW="952200" imgH="203040" progId="Equation.3">
                    <p:embed/>
                  </p:oleObj>
                </mc:Choice>
                <mc:Fallback>
                  <p:oleObj name="Equação" r:id="rId19" imgW="952200" imgH="20304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4293096"/>
                          <a:ext cx="1909762" cy="4079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4"/>
            <p:cNvGraphicFramePr>
              <a:graphicFrameLocks noChangeAspect="1"/>
            </p:cNvGraphicFramePr>
            <p:nvPr/>
          </p:nvGraphicFramePr>
          <p:xfrm>
            <a:off x="7020272" y="4769710"/>
            <a:ext cx="1476375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07" name="Equação" r:id="rId21" imgW="736560" imgH="203040" progId="Equation.3">
                    <p:embed/>
                  </p:oleObj>
                </mc:Choice>
                <mc:Fallback>
                  <p:oleObj name="Equação" r:id="rId21" imgW="736560" imgH="20304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4769710"/>
                          <a:ext cx="1476375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4"/>
            <p:cNvGraphicFramePr>
              <a:graphicFrameLocks noChangeAspect="1"/>
            </p:cNvGraphicFramePr>
            <p:nvPr/>
          </p:nvGraphicFramePr>
          <p:xfrm>
            <a:off x="7020272" y="5244737"/>
            <a:ext cx="14255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08" name="Equação" r:id="rId23" imgW="711000" imgH="355320" progId="Equation.3">
                    <p:embed/>
                  </p:oleObj>
                </mc:Choice>
                <mc:Fallback>
                  <p:oleObj name="Equação" r:id="rId23" imgW="711000" imgH="35532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5244737"/>
                          <a:ext cx="14255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4"/>
            <p:cNvGraphicFramePr>
              <a:graphicFrameLocks noChangeAspect="1"/>
            </p:cNvGraphicFramePr>
            <p:nvPr/>
          </p:nvGraphicFramePr>
          <p:xfrm>
            <a:off x="7020272" y="6027738"/>
            <a:ext cx="13493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09" name="Equação" r:id="rId25" imgW="672840" imgH="355320" progId="Equation.3">
                    <p:embed/>
                  </p:oleObj>
                </mc:Choice>
                <mc:Fallback>
                  <p:oleObj name="Equação" r:id="rId25" imgW="672840" imgH="35532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6027738"/>
                          <a:ext cx="13493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Retângulo 28"/>
            <p:cNvSpPr/>
            <p:nvPr/>
          </p:nvSpPr>
          <p:spPr>
            <a:xfrm>
              <a:off x="4860496" y="4249554"/>
              <a:ext cx="4104000" cy="2520000"/>
            </a:xfrm>
            <a:prstGeom prst="rect">
              <a:avLst/>
            </a:prstGeom>
            <a:noFill/>
            <a:ln w="38100"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0" name="Elipse 29"/>
          <p:cNvSpPr/>
          <p:nvPr/>
        </p:nvSpPr>
        <p:spPr>
          <a:xfrm>
            <a:off x="1043608" y="4221088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1000066" y="4933674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1014580" y="5611336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1000628" y="6287312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7902116" y="4757082"/>
            <a:ext cx="864096" cy="400110"/>
          </a:xfrm>
          <a:prstGeom prst="rect">
            <a:avLst/>
          </a:prstGeom>
          <a:noFill/>
          <a:ln w="38100">
            <a:solidFill>
              <a:srgbClr val="00CC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  <a:endParaRPr lang="pt-BR" sz="2000"/>
          </a:p>
        </p:txBody>
      </p:sp>
      <p:sp>
        <p:nvSpPr>
          <p:cNvPr id="35" name="CaixaDeTexto 34"/>
          <p:cNvSpPr txBox="1"/>
          <p:nvPr/>
        </p:nvSpPr>
        <p:spPr>
          <a:xfrm>
            <a:off x="7596336" y="5549170"/>
            <a:ext cx="1475656" cy="40011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Parâmetros</a:t>
            </a:r>
            <a:endParaRPr lang="pt-BR" sz="2000"/>
          </a:p>
        </p:txBody>
      </p:sp>
      <p:sp>
        <p:nvSpPr>
          <p:cNvPr id="37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9979" y="1844824"/>
          <a:ext cx="90979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42" name="Equação" r:id="rId3" imgW="3365280" imgH="838080" progId="Equation.3">
                  <p:embed/>
                </p:oleObj>
              </mc:Choice>
              <mc:Fallback>
                <p:oleObj name="Equação" r:id="rId3" imgW="3365280" imgH="838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9" y="1844824"/>
                        <a:ext cx="9097963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/>
          <p:cNvSpPr/>
          <p:nvPr/>
        </p:nvSpPr>
        <p:spPr>
          <a:xfrm>
            <a:off x="29028" y="1844824"/>
            <a:ext cx="90720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07950" y="4221163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43" name="Equação" r:id="rId5" imgW="1536480" imgH="266400" progId="Equation.3">
                  <p:embed/>
                </p:oleObj>
              </mc:Choice>
              <mc:Fallback>
                <p:oleObj name="Equação" r:id="rId5" imgW="153648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221163"/>
                        <a:ext cx="3071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7504" y="4900232"/>
          <a:ext cx="302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44" name="Equação" r:id="rId7" imgW="1511280" imgH="291960" progId="Equation.3">
                  <p:embed/>
                </p:oleObj>
              </mc:Choice>
              <mc:Fallback>
                <p:oleObj name="Equação" r:id="rId7" imgW="151128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900232"/>
                        <a:ext cx="3021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7504" y="5630176"/>
          <a:ext cx="3046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45" name="Equação" r:id="rId9" imgW="1523880" imgH="266400" progId="Equation.3">
                  <p:embed/>
                </p:oleObj>
              </mc:Choice>
              <mc:Fallback>
                <p:oleObj name="Equação" r:id="rId9" imgW="152388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630176"/>
                        <a:ext cx="3046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7504" y="6309320"/>
          <a:ext cx="3021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46" name="Equação" r:id="rId11" imgW="1511280" imgH="266400" progId="Equation.3">
                  <p:embed/>
                </p:oleObj>
              </mc:Choice>
              <mc:Fallback>
                <p:oleObj name="Equação" r:id="rId11" imgW="151128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6309320"/>
                        <a:ext cx="3021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Elipse 15"/>
          <p:cNvSpPr/>
          <p:nvPr/>
        </p:nvSpPr>
        <p:spPr>
          <a:xfrm>
            <a:off x="359291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557964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3434386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5406602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35496" y="4191498"/>
            <a:ext cx="3204000" cy="262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7452320" y="648866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Recapitulando...</a:t>
            </a:r>
            <a:endParaRPr lang="pt-BR"/>
          </a:p>
        </p:txBody>
      </p:sp>
      <p:grpSp>
        <p:nvGrpSpPr>
          <p:cNvPr id="2" name="Grupo 34"/>
          <p:cNvGrpSpPr/>
          <p:nvPr/>
        </p:nvGrpSpPr>
        <p:grpSpPr>
          <a:xfrm>
            <a:off x="3391300" y="4235882"/>
            <a:ext cx="4104000" cy="2520000"/>
            <a:chOff x="4860496" y="4249554"/>
            <a:chExt cx="4104000" cy="2520000"/>
          </a:xfrm>
        </p:grpSpPr>
        <p:graphicFrame>
          <p:nvGraphicFramePr>
            <p:cNvPr id="22" name="Object 4"/>
            <p:cNvGraphicFramePr>
              <a:graphicFrameLocks noChangeAspect="1"/>
            </p:cNvGraphicFramePr>
            <p:nvPr/>
          </p:nvGraphicFramePr>
          <p:xfrm>
            <a:off x="4932040" y="4374282"/>
            <a:ext cx="1071562" cy="639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47" name="Equação" r:id="rId13" imgW="533160" imgH="317160" progId="Equation.3">
                    <p:embed/>
                  </p:oleObj>
                </mc:Choice>
                <mc:Fallback>
                  <p:oleObj name="Equação" r:id="rId13" imgW="533160" imgH="31716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2040" y="4374282"/>
                          <a:ext cx="1071562" cy="6397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4"/>
            <p:cNvGraphicFramePr>
              <a:graphicFrameLocks noChangeAspect="1"/>
            </p:cNvGraphicFramePr>
            <p:nvPr/>
          </p:nvGraphicFramePr>
          <p:xfrm>
            <a:off x="4945517" y="5105638"/>
            <a:ext cx="1655762" cy="688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48" name="Equação" r:id="rId15" imgW="825480" imgH="342720" progId="Equation.3">
                    <p:embed/>
                  </p:oleObj>
                </mc:Choice>
                <mc:Fallback>
                  <p:oleObj name="Equação" r:id="rId15" imgW="825480" imgH="34272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5517" y="5105638"/>
                          <a:ext cx="1655762" cy="688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4"/>
            <p:cNvGraphicFramePr>
              <a:graphicFrameLocks noChangeAspect="1"/>
            </p:cNvGraphicFramePr>
            <p:nvPr/>
          </p:nvGraphicFramePr>
          <p:xfrm>
            <a:off x="4932040" y="5887169"/>
            <a:ext cx="841375" cy="638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49" name="Equação" r:id="rId17" imgW="419040" imgH="317160" progId="Equation.3">
                    <p:embed/>
                  </p:oleObj>
                </mc:Choice>
                <mc:Fallback>
                  <p:oleObj name="Equação" r:id="rId17" imgW="419040" imgH="31716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2040" y="5887169"/>
                          <a:ext cx="841375" cy="638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4"/>
            <p:cNvGraphicFramePr>
              <a:graphicFrameLocks noChangeAspect="1"/>
            </p:cNvGraphicFramePr>
            <p:nvPr/>
          </p:nvGraphicFramePr>
          <p:xfrm>
            <a:off x="7020272" y="4293096"/>
            <a:ext cx="1909762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50" name="Equação" r:id="rId19" imgW="952200" imgH="203040" progId="Equation.3">
                    <p:embed/>
                  </p:oleObj>
                </mc:Choice>
                <mc:Fallback>
                  <p:oleObj name="Equação" r:id="rId19" imgW="952200" imgH="20304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4293096"/>
                          <a:ext cx="1909762" cy="4079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4"/>
            <p:cNvGraphicFramePr>
              <a:graphicFrameLocks noChangeAspect="1"/>
            </p:cNvGraphicFramePr>
            <p:nvPr/>
          </p:nvGraphicFramePr>
          <p:xfrm>
            <a:off x="7020272" y="4769710"/>
            <a:ext cx="1476375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51" name="Equação" r:id="rId21" imgW="736560" imgH="203040" progId="Equation.3">
                    <p:embed/>
                  </p:oleObj>
                </mc:Choice>
                <mc:Fallback>
                  <p:oleObj name="Equação" r:id="rId21" imgW="736560" imgH="20304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4769710"/>
                          <a:ext cx="1476375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4"/>
            <p:cNvGraphicFramePr>
              <a:graphicFrameLocks noChangeAspect="1"/>
            </p:cNvGraphicFramePr>
            <p:nvPr/>
          </p:nvGraphicFramePr>
          <p:xfrm>
            <a:off x="7020272" y="5244737"/>
            <a:ext cx="14255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52" name="Equação" r:id="rId23" imgW="711000" imgH="355320" progId="Equation.3">
                    <p:embed/>
                  </p:oleObj>
                </mc:Choice>
                <mc:Fallback>
                  <p:oleObj name="Equação" r:id="rId23" imgW="711000" imgH="35532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5244737"/>
                          <a:ext cx="14255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4"/>
            <p:cNvGraphicFramePr>
              <a:graphicFrameLocks noChangeAspect="1"/>
            </p:cNvGraphicFramePr>
            <p:nvPr/>
          </p:nvGraphicFramePr>
          <p:xfrm>
            <a:off x="7020272" y="6027738"/>
            <a:ext cx="13493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53" name="Equação" r:id="rId25" imgW="672840" imgH="355320" progId="Equation.3">
                    <p:embed/>
                  </p:oleObj>
                </mc:Choice>
                <mc:Fallback>
                  <p:oleObj name="Equação" r:id="rId25" imgW="672840" imgH="35532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6027738"/>
                          <a:ext cx="13493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Retângulo 28"/>
            <p:cNvSpPr/>
            <p:nvPr/>
          </p:nvSpPr>
          <p:spPr>
            <a:xfrm>
              <a:off x="4860496" y="4249554"/>
              <a:ext cx="4104000" cy="2520000"/>
            </a:xfrm>
            <a:prstGeom prst="rect">
              <a:avLst/>
            </a:prstGeom>
            <a:noFill/>
            <a:ln w="38100"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0" name="Elipse 29"/>
          <p:cNvSpPr/>
          <p:nvPr/>
        </p:nvSpPr>
        <p:spPr>
          <a:xfrm>
            <a:off x="1043608" y="4221088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1000066" y="4933674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1014580" y="5611336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1000628" y="6287312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7902116" y="4757082"/>
            <a:ext cx="864096" cy="400110"/>
          </a:xfrm>
          <a:prstGeom prst="rect">
            <a:avLst/>
          </a:prstGeom>
          <a:noFill/>
          <a:ln w="38100">
            <a:solidFill>
              <a:srgbClr val="00CC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  <a:endParaRPr lang="pt-BR" sz="2000"/>
          </a:p>
        </p:txBody>
      </p:sp>
      <p:sp>
        <p:nvSpPr>
          <p:cNvPr id="35" name="CaixaDeTexto 34"/>
          <p:cNvSpPr txBox="1"/>
          <p:nvPr/>
        </p:nvSpPr>
        <p:spPr>
          <a:xfrm>
            <a:off x="7596336" y="5549170"/>
            <a:ext cx="1475656" cy="40011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Parâmetros</a:t>
            </a:r>
            <a:endParaRPr lang="pt-BR" sz="2000"/>
          </a:p>
        </p:txBody>
      </p:sp>
      <p:sp>
        <p:nvSpPr>
          <p:cNvPr id="37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36" name="CaixaDeTexto 35"/>
          <p:cNvSpPr txBox="1"/>
          <p:nvPr/>
        </p:nvSpPr>
        <p:spPr>
          <a:xfrm>
            <a:off x="2088232" y="3610759"/>
            <a:ext cx="3275856" cy="255454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3200" smtClean="0"/>
          </a:p>
          <a:p>
            <a:pPr algn="ctr"/>
            <a:endParaRPr lang="pt-BR" sz="3200" smtClean="0"/>
          </a:p>
          <a:p>
            <a:pPr algn="ctr"/>
            <a:r>
              <a:rPr lang="pt-BR" sz="3200" smtClean="0"/>
              <a:t>Problema inverso</a:t>
            </a:r>
          </a:p>
          <a:p>
            <a:pPr algn="ctr"/>
            <a:endParaRPr lang="pt-BR" sz="3200" smtClean="0"/>
          </a:p>
          <a:p>
            <a:pPr algn="r"/>
            <a:r>
              <a:rPr lang="pt-BR" sz="1600" smtClean="0"/>
              <a:t>(MENKE, 1989)</a:t>
            </a:r>
          </a:p>
          <a:p>
            <a:pPr algn="r"/>
            <a:r>
              <a:rPr lang="pt-BR" sz="1600" smtClean="0"/>
              <a:t>(TARANTOLA, 2005)</a:t>
            </a:r>
            <a:endParaRPr lang="pt-BR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(Espectro de potência)</a:t>
            </a:r>
            <a:endParaRPr lang="pt-BR" sz="320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067397"/>
              </p:ext>
            </p:extLst>
          </p:nvPr>
        </p:nvGraphicFramePr>
        <p:xfrm>
          <a:off x="2988472" y="5534919"/>
          <a:ext cx="5832000" cy="1062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ção" r:id="rId3" imgW="2717640" imgH="495000" progId="Equation.3">
                  <p:embed/>
                </p:oleObj>
              </mc:Choice>
              <mc:Fallback>
                <p:oleObj name="Equação" r:id="rId3" imgW="2717640" imgH="4950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8472" y="5534919"/>
                        <a:ext cx="5832000" cy="10624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25" y="1772816"/>
            <a:ext cx="8411750" cy="37533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(Espectro de potência)</a:t>
            </a:r>
            <a:endParaRPr lang="pt-BR" sz="320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598742"/>
              </p:ext>
            </p:extLst>
          </p:nvPr>
        </p:nvGraphicFramePr>
        <p:xfrm>
          <a:off x="2988472" y="5534919"/>
          <a:ext cx="5832000" cy="1062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0" name="Equação" r:id="rId3" imgW="2717640" imgH="495000" progId="Equation.3">
                  <p:embed/>
                </p:oleObj>
              </mc:Choice>
              <mc:Fallback>
                <p:oleObj name="Equação" r:id="rId3" imgW="271764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8472" y="5534919"/>
                        <a:ext cx="5832000" cy="10624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25" y="1772816"/>
            <a:ext cx="8411750" cy="3753374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892855" y="3298737"/>
            <a:ext cx="172819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>
                <a:solidFill>
                  <a:srgbClr val="FF0000"/>
                </a:solidFill>
              </a:rPr>
              <a:t>Comprimento de onda pequeno</a:t>
            </a:r>
            <a:endParaRPr lang="pt-BR" sz="2000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211960" y="2403000"/>
            <a:ext cx="172819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rgbClr val="FF0000"/>
                </a:solidFill>
              </a:rPr>
              <a:t>Comprimento de onda grande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5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(Espectro de potência)</a:t>
            </a:r>
            <a:endParaRPr lang="pt-BR" sz="320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310102"/>
              </p:ext>
            </p:extLst>
          </p:nvPr>
        </p:nvGraphicFramePr>
        <p:xfrm>
          <a:off x="2988472" y="5534919"/>
          <a:ext cx="5832000" cy="1062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4" name="Equação" r:id="rId3" imgW="2717640" imgH="495000" progId="Equation.3">
                  <p:embed/>
                </p:oleObj>
              </mc:Choice>
              <mc:Fallback>
                <p:oleObj name="Equação" r:id="rId3" imgW="271764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8472" y="5534919"/>
                        <a:ext cx="5832000" cy="10624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25" y="1772816"/>
            <a:ext cx="8411750" cy="375337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211960" y="2403000"/>
            <a:ext cx="172819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rgbClr val="FF0000"/>
                </a:solidFill>
              </a:rPr>
              <a:t>Comprimento de onda grande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892855" y="3298737"/>
            <a:ext cx="172819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>
                <a:solidFill>
                  <a:srgbClr val="FF0000"/>
                </a:solidFill>
              </a:rPr>
              <a:t>Comprimento de onda pequeno</a:t>
            </a:r>
            <a:endParaRPr lang="pt-BR" sz="2000">
              <a:solidFill>
                <a:srgbClr val="FF000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499992" y="2042960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0000FF"/>
                </a:solidFill>
              </a:rPr>
              <a:t>Núcleo</a:t>
            </a:r>
            <a:endParaRPr lang="pt-BR" sz="2400" dirty="0">
              <a:solidFill>
                <a:srgbClr val="0000FF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027926" y="2951569"/>
            <a:ext cx="1464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0000FF"/>
                </a:solidFill>
              </a:rPr>
              <a:t>Litosfera</a:t>
            </a:r>
            <a:endParaRPr lang="pt-BR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21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(Espectro de potência)</a:t>
            </a:r>
            <a:endParaRPr lang="pt-BR" sz="320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31488"/>
              </p:ext>
            </p:extLst>
          </p:nvPr>
        </p:nvGraphicFramePr>
        <p:xfrm>
          <a:off x="2988472" y="5534919"/>
          <a:ext cx="5832000" cy="1062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48" name="Equação" r:id="rId3" imgW="2717640" imgH="495000" progId="Equation.3">
                  <p:embed/>
                </p:oleObj>
              </mc:Choice>
              <mc:Fallback>
                <p:oleObj name="Equação" r:id="rId3" imgW="271764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8472" y="5534919"/>
                        <a:ext cx="5832000" cy="10624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25" y="1772816"/>
            <a:ext cx="8411750" cy="375337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211960" y="2403000"/>
            <a:ext cx="172819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rgbClr val="FF0000"/>
                </a:solidFill>
              </a:rPr>
              <a:t>Comprimento de onda grande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892855" y="3298737"/>
            <a:ext cx="172819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>
                <a:solidFill>
                  <a:srgbClr val="FF0000"/>
                </a:solidFill>
              </a:rPr>
              <a:t>Comprimento de onda pequeno</a:t>
            </a:r>
            <a:endParaRPr lang="pt-BR" sz="2000">
              <a:solidFill>
                <a:srgbClr val="FF000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499992" y="2042960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0000FF"/>
                </a:solidFill>
              </a:rPr>
              <a:t>Núcleo</a:t>
            </a:r>
            <a:endParaRPr lang="pt-BR" sz="2400" dirty="0">
              <a:solidFill>
                <a:srgbClr val="0000FF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027926" y="2951569"/>
            <a:ext cx="1464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0000FF"/>
                </a:solidFill>
              </a:rPr>
              <a:t>Litosfera</a:t>
            </a:r>
            <a:endParaRPr lang="pt-BR" sz="2400" dirty="0">
              <a:solidFill>
                <a:srgbClr val="0000FF"/>
              </a:solidFill>
            </a:endParaRPr>
          </a:p>
        </p:txBody>
      </p:sp>
      <p:cxnSp>
        <p:nvCxnSpPr>
          <p:cNvPr id="10" name="Conector reto 9"/>
          <p:cNvCxnSpPr/>
          <p:nvPr/>
        </p:nvCxnSpPr>
        <p:spPr>
          <a:xfrm>
            <a:off x="5004048" y="3649503"/>
            <a:ext cx="0" cy="1435681"/>
          </a:xfrm>
          <a:prstGeom prst="line">
            <a:avLst/>
          </a:prstGeom>
          <a:ln w="5715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5076056" y="3806568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0000FF"/>
                </a:solidFill>
              </a:rPr>
              <a:t>≈ 14</a:t>
            </a:r>
            <a:endParaRPr lang="pt-BR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41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Considerações finais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96544"/>
          </a:xfrm>
        </p:spPr>
        <p:txBody>
          <a:bodyPr>
            <a:normAutofit/>
          </a:bodyPr>
          <a:lstStyle/>
          <a:p>
            <a:r>
              <a:rPr lang="pt-BR" dirty="0" smtClean="0"/>
              <a:t>Considerando a crosta como uma casca elipsoidal com suscetibilidade constante, o campo produzido por esta devido a indução do núcleo é praticamente desprezível.</a:t>
            </a:r>
          </a:p>
          <a:p>
            <a:endParaRPr lang="pt-BR" sz="1100" dirty="0" smtClean="0"/>
          </a:p>
          <a:p>
            <a:endParaRPr lang="pt-BR" sz="1100" dirty="0" smtClean="0"/>
          </a:p>
          <a:p>
            <a:r>
              <a:rPr lang="pt-BR" dirty="0" smtClean="0"/>
              <a:t>Nesse sentido, o campo produzido pela crosta é essencialmente devido às heterogeneidades locais e, portanto, dominado por curtos comprimentos de onda.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9512" y="3789040"/>
            <a:ext cx="8784976" cy="295232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92990" y="116632"/>
            <a:ext cx="7560840" cy="6624736"/>
            <a:chOff x="179512" y="764704"/>
            <a:chExt cx="7560840" cy="6624736"/>
          </a:xfrm>
        </p:grpSpPr>
        <p:sp>
          <p:nvSpPr>
            <p:cNvPr id="19" name="Elipse 18"/>
            <p:cNvSpPr/>
            <p:nvPr/>
          </p:nvSpPr>
          <p:spPr>
            <a:xfrm>
              <a:off x="2584804" y="2133296"/>
              <a:ext cx="3960000" cy="3960000"/>
            </a:xfrm>
            <a:prstGeom prst="ellipse">
              <a:avLst/>
            </a:prstGeom>
            <a:solidFill>
              <a:srgbClr val="53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2757686" y="2320252"/>
              <a:ext cx="3600000" cy="360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3758602" y="3299938"/>
              <a:ext cx="1620000" cy="16200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4572000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2555776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4572000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2555776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1403648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4572000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Seta para baixo 27"/>
            <p:cNvSpPr/>
            <p:nvPr/>
          </p:nvSpPr>
          <p:spPr>
            <a:xfrm rot="10800000" flipV="1">
              <a:off x="4355977" y="3717032"/>
              <a:ext cx="432048" cy="64807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179512" y="1358186"/>
              <a:ext cx="115212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600" smtClean="0">
                  <a:solidFill>
                    <a:srgbClr val="53D2FF"/>
                  </a:solidFill>
                </a:rPr>
                <a:t>≈0</a:t>
              </a:r>
              <a:endParaRPr lang="pt-BR" sz="6600">
                <a:solidFill>
                  <a:srgbClr val="53D2FF"/>
                </a:solidFill>
              </a:endParaRPr>
            </a:p>
          </p:txBody>
        </p:sp>
        <p:cxnSp>
          <p:nvCxnSpPr>
            <p:cNvPr id="30" name="Conector de seta reta 29"/>
            <p:cNvCxnSpPr>
              <a:stCxn id="29" idx="3"/>
            </p:cNvCxnSpPr>
            <p:nvPr/>
          </p:nvCxnSpPr>
          <p:spPr>
            <a:xfrm>
              <a:off x="1331640" y="1912184"/>
              <a:ext cx="1224136" cy="1516817"/>
            </a:xfrm>
            <a:prstGeom prst="straightConnector1">
              <a:avLst/>
            </a:prstGeom>
            <a:ln w="38100">
              <a:solidFill>
                <a:srgbClr val="53D2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6408424" y="3710865"/>
            <a:ext cx="360000" cy="36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107504" y="148478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07504" y="177705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107504" y="206932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107504" y="236158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07504" y="265385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07504" y="294612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107504" y="323839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107504" y="353066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107504" y="382292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107504" y="411519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107504" y="440746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07504" y="469973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107504" y="499200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107504" y="528426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107504" y="55765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7504" y="586880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07504" y="616107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107504" y="64533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5940152" y="3068960"/>
            <a:ext cx="127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Terra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115616" y="155679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Partículas carregadas emitidas pelo Sol</a:t>
            </a:r>
          </a:p>
          <a:p>
            <a:pPr algn="ctr"/>
            <a:r>
              <a:rPr lang="pt-BR" dirty="0" smtClean="0"/>
              <a:t>(vento solar)</a:t>
            </a:r>
            <a:endParaRPr lang="pt-BR" dirty="0"/>
          </a:p>
        </p:txBody>
      </p:sp>
      <p:sp>
        <p:nvSpPr>
          <p:cNvPr id="27" name="Elipse 26"/>
          <p:cNvSpPr/>
          <p:nvPr/>
        </p:nvSpPr>
        <p:spPr>
          <a:xfrm>
            <a:off x="6372200" y="3674641"/>
            <a:ext cx="432000" cy="43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6588224" y="342900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Ionosfera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6318254" y="3620049"/>
            <a:ext cx="540000" cy="54000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orma livre 33"/>
          <p:cNvSpPr/>
          <p:nvPr/>
        </p:nvSpPr>
        <p:spPr>
          <a:xfrm>
            <a:off x="4549321" y="836712"/>
            <a:ext cx="4610445" cy="5849007"/>
          </a:xfrm>
          <a:custGeom>
            <a:avLst/>
            <a:gdLst>
              <a:gd name="connsiteX0" fmla="*/ 4578913 w 4610445"/>
              <a:gd name="connsiteY0" fmla="*/ 0 h 5849007"/>
              <a:gd name="connsiteX1" fmla="*/ 3948293 w 4610445"/>
              <a:gd name="connsiteY1" fmla="*/ 15766 h 5849007"/>
              <a:gd name="connsiteX2" fmla="*/ 3506858 w 4610445"/>
              <a:gd name="connsiteY2" fmla="*/ 15766 h 5849007"/>
              <a:gd name="connsiteX3" fmla="*/ 2860472 w 4610445"/>
              <a:gd name="connsiteY3" fmla="*/ 63062 h 5849007"/>
              <a:gd name="connsiteX4" fmla="*/ 2229851 w 4610445"/>
              <a:gd name="connsiteY4" fmla="*/ 126124 h 5849007"/>
              <a:gd name="connsiteX5" fmla="*/ 1709589 w 4610445"/>
              <a:gd name="connsiteY5" fmla="*/ 236483 h 5849007"/>
              <a:gd name="connsiteX6" fmla="*/ 1126265 w 4610445"/>
              <a:gd name="connsiteY6" fmla="*/ 520262 h 5849007"/>
              <a:gd name="connsiteX7" fmla="*/ 779424 w 4610445"/>
              <a:gd name="connsiteY7" fmla="*/ 882869 h 5849007"/>
              <a:gd name="connsiteX8" fmla="*/ 479879 w 4610445"/>
              <a:gd name="connsiteY8" fmla="*/ 1292772 h 5849007"/>
              <a:gd name="connsiteX9" fmla="*/ 211865 w 4610445"/>
              <a:gd name="connsiteY9" fmla="*/ 1828800 h 5849007"/>
              <a:gd name="connsiteX10" fmla="*/ 22679 w 4610445"/>
              <a:gd name="connsiteY10" fmla="*/ 2569779 h 5849007"/>
              <a:gd name="connsiteX11" fmla="*/ 6913 w 4610445"/>
              <a:gd name="connsiteY11" fmla="*/ 3074276 h 5849007"/>
              <a:gd name="connsiteX12" fmla="*/ 54210 w 4610445"/>
              <a:gd name="connsiteY12" fmla="*/ 3610304 h 5849007"/>
              <a:gd name="connsiteX13" fmla="*/ 133038 w 4610445"/>
              <a:gd name="connsiteY13" fmla="*/ 4051738 h 5849007"/>
              <a:gd name="connsiteX14" fmla="*/ 369520 w 4610445"/>
              <a:gd name="connsiteY14" fmla="*/ 4650828 h 5849007"/>
              <a:gd name="connsiteX15" fmla="*/ 669065 w 4610445"/>
              <a:gd name="connsiteY15" fmla="*/ 5076497 h 5849007"/>
              <a:gd name="connsiteX16" fmla="*/ 1015907 w 4610445"/>
              <a:gd name="connsiteY16" fmla="*/ 5360276 h 5849007"/>
              <a:gd name="connsiteX17" fmla="*/ 1473107 w 4610445"/>
              <a:gd name="connsiteY17" fmla="*/ 5675586 h 5849007"/>
              <a:gd name="connsiteX18" fmla="*/ 2119493 w 4610445"/>
              <a:gd name="connsiteY18" fmla="*/ 5817476 h 5849007"/>
              <a:gd name="connsiteX19" fmla="*/ 2986596 w 4610445"/>
              <a:gd name="connsiteY19" fmla="*/ 5833241 h 5849007"/>
              <a:gd name="connsiteX20" fmla="*/ 3806403 w 4610445"/>
              <a:gd name="connsiteY20" fmla="*/ 5849007 h 5849007"/>
              <a:gd name="connsiteX21" fmla="*/ 4610445 w 4610445"/>
              <a:gd name="connsiteY21" fmla="*/ 5833241 h 584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610445" h="5849007">
                <a:moveTo>
                  <a:pt x="4578913" y="0"/>
                </a:moveTo>
                <a:lnTo>
                  <a:pt x="3948293" y="15766"/>
                </a:lnTo>
                <a:cubicBezTo>
                  <a:pt x="3769617" y="18394"/>
                  <a:pt x="3688161" y="7883"/>
                  <a:pt x="3506858" y="15766"/>
                </a:cubicBezTo>
                <a:cubicBezTo>
                  <a:pt x="3325555" y="23649"/>
                  <a:pt x="3073307" y="44669"/>
                  <a:pt x="2860472" y="63062"/>
                </a:cubicBezTo>
                <a:cubicBezTo>
                  <a:pt x="2647637" y="81455"/>
                  <a:pt x="2421665" y="97221"/>
                  <a:pt x="2229851" y="126124"/>
                </a:cubicBezTo>
                <a:cubicBezTo>
                  <a:pt x="2038037" y="155028"/>
                  <a:pt x="1893520" y="170793"/>
                  <a:pt x="1709589" y="236483"/>
                </a:cubicBezTo>
                <a:cubicBezTo>
                  <a:pt x="1525658" y="302173"/>
                  <a:pt x="1281292" y="412531"/>
                  <a:pt x="1126265" y="520262"/>
                </a:cubicBezTo>
                <a:cubicBezTo>
                  <a:pt x="971238" y="627993"/>
                  <a:pt x="887155" y="754117"/>
                  <a:pt x="779424" y="882869"/>
                </a:cubicBezTo>
                <a:cubicBezTo>
                  <a:pt x="671693" y="1011621"/>
                  <a:pt x="574472" y="1135117"/>
                  <a:pt x="479879" y="1292772"/>
                </a:cubicBezTo>
                <a:cubicBezTo>
                  <a:pt x="385286" y="1450427"/>
                  <a:pt x="288065" y="1615966"/>
                  <a:pt x="211865" y="1828800"/>
                </a:cubicBezTo>
                <a:cubicBezTo>
                  <a:pt x="135665" y="2041634"/>
                  <a:pt x="56838" y="2362200"/>
                  <a:pt x="22679" y="2569779"/>
                </a:cubicBezTo>
                <a:cubicBezTo>
                  <a:pt x="-11480" y="2777358"/>
                  <a:pt x="1658" y="2900855"/>
                  <a:pt x="6913" y="3074276"/>
                </a:cubicBezTo>
                <a:cubicBezTo>
                  <a:pt x="12168" y="3247697"/>
                  <a:pt x="33189" y="3447394"/>
                  <a:pt x="54210" y="3610304"/>
                </a:cubicBezTo>
                <a:cubicBezTo>
                  <a:pt x="75231" y="3773214"/>
                  <a:pt x="80486" y="3878317"/>
                  <a:pt x="133038" y="4051738"/>
                </a:cubicBezTo>
                <a:cubicBezTo>
                  <a:pt x="185590" y="4225159"/>
                  <a:pt x="280182" y="4480035"/>
                  <a:pt x="369520" y="4650828"/>
                </a:cubicBezTo>
                <a:cubicBezTo>
                  <a:pt x="458858" y="4821621"/>
                  <a:pt x="561334" y="4958256"/>
                  <a:pt x="669065" y="5076497"/>
                </a:cubicBezTo>
                <a:cubicBezTo>
                  <a:pt x="776796" y="5194738"/>
                  <a:pt x="881900" y="5260428"/>
                  <a:pt x="1015907" y="5360276"/>
                </a:cubicBezTo>
                <a:cubicBezTo>
                  <a:pt x="1149914" y="5460124"/>
                  <a:pt x="1289176" y="5599386"/>
                  <a:pt x="1473107" y="5675586"/>
                </a:cubicBezTo>
                <a:cubicBezTo>
                  <a:pt x="1657038" y="5751786"/>
                  <a:pt x="1867245" y="5791200"/>
                  <a:pt x="2119493" y="5817476"/>
                </a:cubicBezTo>
                <a:cubicBezTo>
                  <a:pt x="2371741" y="5843752"/>
                  <a:pt x="2986596" y="5833241"/>
                  <a:pt x="2986596" y="5833241"/>
                </a:cubicBezTo>
                <a:lnTo>
                  <a:pt x="3806403" y="5849007"/>
                </a:lnTo>
                <a:cubicBezTo>
                  <a:pt x="4077044" y="5849007"/>
                  <a:pt x="4343744" y="5841124"/>
                  <a:pt x="4610445" y="5833241"/>
                </a:cubicBezTo>
              </a:path>
            </a:pathLst>
          </a:cu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5818736" y="2247255"/>
            <a:ext cx="1921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0000FF"/>
                </a:solidFill>
              </a:rPr>
              <a:t>Magnetosfera</a:t>
            </a:r>
            <a:endParaRPr lang="pt-BR" sz="2400" dirty="0">
              <a:solidFill>
                <a:srgbClr val="0000FF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6588224" y="5877272"/>
            <a:ext cx="234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 smtClean="0">
                <a:solidFill>
                  <a:srgbClr val="0000FF"/>
                </a:solidFill>
              </a:rPr>
              <a:t>Magnetopausa</a:t>
            </a:r>
            <a:endParaRPr lang="pt-BR" sz="2400" dirty="0">
              <a:solidFill>
                <a:srgbClr val="0000FF"/>
              </a:solidFill>
            </a:endParaRPr>
          </a:p>
        </p:txBody>
      </p:sp>
      <p:cxnSp>
        <p:nvCxnSpPr>
          <p:cNvPr id="52" name="Conector de seta reta 51"/>
          <p:cNvCxnSpPr/>
          <p:nvPr/>
        </p:nvCxnSpPr>
        <p:spPr>
          <a:xfrm flipH="1">
            <a:off x="5940152" y="6147692"/>
            <a:ext cx="828272" cy="2336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-21998" y="6525344"/>
            <a:ext cx="4882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1998; </a:t>
            </a:r>
            <a:r>
              <a:rPr lang="pt-BR" sz="1600" dirty="0" smtClean="0"/>
              <a:t>COWLEY</a:t>
            </a:r>
            <a:r>
              <a:rPr lang="pt-BR" sz="1600" dirty="0"/>
              <a:t>, 2007)</a:t>
            </a:r>
          </a:p>
        </p:txBody>
      </p:sp>
    </p:spTree>
    <p:extLst>
      <p:ext uri="{BB962C8B-B14F-4D97-AF65-F5344CB8AC3E}">
        <p14:creationId xmlns:p14="http://schemas.microsoft.com/office/powerpoint/2010/main" val="41946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Considerações finais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96544"/>
          </a:xfrm>
        </p:spPr>
        <p:txBody>
          <a:bodyPr>
            <a:normAutofit/>
          </a:bodyPr>
          <a:lstStyle/>
          <a:p>
            <a:r>
              <a:rPr lang="pt-BR" dirty="0" smtClean="0"/>
              <a:t>Considerando a crosta como uma casca elipsoidal com suscetibilidade constante, o campo produzido por esta devido a indução do núcleo é praticamente desprezível.</a:t>
            </a:r>
          </a:p>
          <a:p>
            <a:endParaRPr lang="pt-BR" sz="1100" dirty="0" smtClean="0"/>
          </a:p>
          <a:p>
            <a:endParaRPr lang="pt-BR" sz="1100" dirty="0" smtClean="0"/>
          </a:p>
          <a:p>
            <a:r>
              <a:rPr lang="pt-BR" dirty="0" smtClean="0"/>
              <a:t>Nesse sentido, o campo produzido pela crosta é essencialmente devido às heterogeneidades locais e, portanto, dominado por curtos comprimentos de onda.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9512" y="1700808"/>
            <a:ext cx="8784976" cy="20882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92990" y="116632"/>
            <a:ext cx="8943506" cy="6624736"/>
            <a:chOff x="179512" y="764704"/>
            <a:chExt cx="8943506" cy="6624736"/>
          </a:xfrm>
        </p:grpSpPr>
        <p:sp>
          <p:nvSpPr>
            <p:cNvPr id="3" name="Elipse 2"/>
            <p:cNvSpPr/>
            <p:nvPr/>
          </p:nvSpPr>
          <p:spPr>
            <a:xfrm>
              <a:off x="2584804" y="2133296"/>
              <a:ext cx="3960000" cy="3960000"/>
            </a:xfrm>
            <a:prstGeom prst="ellipse">
              <a:avLst/>
            </a:prstGeom>
            <a:solidFill>
              <a:srgbClr val="53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Elipse 3"/>
            <p:cNvSpPr/>
            <p:nvPr/>
          </p:nvSpPr>
          <p:spPr>
            <a:xfrm>
              <a:off x="2757686" y="2320252"/>
              <a:ext cx="3600000" cy="360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3758602" y="3299938"/>
              <a:ext cx="1620000" cy="16200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>
              <a:off x="4572000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/>
            <p:cNvSpPr/>
            <p:nvPr/>
          </p:nvSpPr>
          <p:spPr>
            <a:xfrm>
              <a:off x="2555776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4572000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2555776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/>
            <p:cNvSpPr/>
            <p:nvPr/>
          </p:nvSpPr>
          <p:spPr>
            <a:xfrm>
              <a:off x="1403648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4572000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Seta para baixo 11"/>
            <p:cNvSpPr/>
            <p:nvPr/>
          </p:nvSpPr>
          <p:spPr>
            <a:xfrm rot="10800000" flipV="1">
              <a:off x="4355977" y="3717032"/>
              <a:ext cx="432048" cy="64807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Forma livre 12"/>
            <p:cNvSpPr/>
            <p:nvPr/>
          </p:nvSpPr>
          <p:spPr>
            <a:xfrm rot="-3120000">
              <a:off x="5331604" y="2145568"/>
              <a:ext cx="145976" cy="537028"/>
            </a:xfrm>
            <a:custGeom>
              <a:avLst/>
              <a:gdLst>
                <a:gd name="connsiteX0" fmla="*/ 19973 w 324773"/>
                <a:gd name="connsiteY0" fmla="*/ 0 h 537028"/>
                <a:gd name="connsiteX1" fmla="*/ 19973 w 324773"/>
                <a:gd name="connsiteY1" fmla="*/ 0 h 537028"/>
                <a:gd name="connsiteX2" fmla="*/ 194144 w 324773"/>
                <a:gd name="connsiteY2" fmla="*/ 58057 h 537028"/>
                <a:gd name="connsiteX3" fmla="*/ 223173 w 324773"/>
                <a:gd name="connsiteY3" fmla="*/ 116114 h 537028"/>
                <a:gd name="connsiteX4" fmla="*/ 281230 w 324773"/>
                <a:gd name="connsiteY4" fmla="*/ 246742 h 537028"/>
                <a:gd name="connsiteX5" fmla="*/ 295744 w 324773"/>
                <a:gd name="connsiteY5" fmla="*/ 304800 h 537028"/>
                <a:gd name="connsiteX6" fmla="*/ 324773 w 324773"/>
                <a:gd name="connsiteY6" fmla="*/ 391885 h 537028"/>
                <a:gd name="connsiteX7" fmla="*/ 281230 w 324773"/>
                <a:gd name="connsiteY7" fmla="*/ 478971 h 537028"/>
                <a:gd name="connsiteX8" fmla="*/ 194144 w 324773"/>
                <a:gd name="connsiteY8" fmla="*/ 537028 h 537028"/>
                <a:gd name="connsiteX9" fmla="*/ 121573 w 324773"/>
                <a:gd name="connsiteY9" fmla="*/ 522514 h 537028"/>
                <a:gd name="connsiteX10" fmla="*/ 78030 w 324773"/>
                <a:gd name="connsiteY10" fmla="*/ 493485 h 537028"/>
                <a:gd name="connsiteX11" fmla="*/ 49002 w 324773"/>
                <a:gd name="connsiteY11" fmla="*/ 391885 h 537028"/>
                <a:gd name="connsiteX12" fmla="*/ 19973 w 324773"/>
                <a:gd name="connsiteY12" fmla="*/ 348342 h 537028"/>
                <a:gd name="connsiteX13" fmla="*/ 5459 w 324773"/>
                <a:gd name="connsiteY13" fmla="*/ 72571 h 537028"/>
                <a:gd name="connsiteX14" fmla="*/ 19973 w 324773"/>
                <a:gd name="connsiteY14" fmla="*/ 0 h 537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4773" h="537028">
                  <a:moveTo>
                    <a:pt x="19973" y="0"/>
                  </a:moveTo>
                  <a:lnTo>
                    <a:pt x="19973" y="0"/>
                  </a:lnTo>
                  <a:cubicBezTo>
                    <a:pt x="78030" y="19352"/>
                    <a:pt x="141010" y="27695"/>
                    <a:pt x="194144" y="58057"/>
                  </a:cubicBezTo>
                  <a:cubicBezTo>
                    <a:pt x="212930" y="68792"/>
                    <a:pt x="215137" y="96025"/>
                    <a:pt x="223173" y="116114"/>
                  </a:cubicBezTo>
                  <a:cubicBezTo>
                    <a:pt x="274991" y="245658"/>
                    <a:pt x="225382" y="162970"/>
                    <a:pt x="281230" y="246742"/>
                  </a:cubicBezTo>
                  <a:cubicBezTo>
                    <a:pt x="286068" y="266095"/>
                    <a:pt x="290012" y="285693"/>
                    <a:pt x="295744" y="304800"/>
                  </a:cubicBezTo>
                  <a:cubicBezTo>
                    <a:pt x="304536" y="334108"/>
                    <a:pt x="324773" y="391885"/>
                    <a:pt x="324773" y="391885"/>
                  </a:cubicBezTo>
                  <a:cubicBezTo>
                    <a:pt x="314420" y="422946"/>
                    <a:pt x="307712" y="455799"/>
                    <a:pt x="281230" y="478971"/>
                  </a:cubicBezTo>
                  <a:cubicBezTo>
                    <a:pt x="254974" y="501945"/>
                    <a:pt x="194144" y="537028"/>
                    <a:pt x="194144" y="537028"/>
                  </a:cubicBezTo>
                  <a:cubicBezTo>
                    <a:pt x="169954" y="532190"/>
                    <a:pt x="144672" y="531176"/>
                    <a:pt x="121573" y="522514"/>
                  </a:cubicBezTo>
                  <a:cubicBezTo>
                    <a:pt x="105240" y="516389"/>
                    <a:pt x="88927" y="507107"/>
                    <a:pt x="78030" y="493485"/>
                  </a:cubicBezTo>
                  <a:cubicBezTo>
                    <a:pt x="69340" y="482622"/>
                    <a:pt x="51409" y="397501"/>
                    <a:pt x="49002" y="391885"/>
                  </a:cubicBezTo>
                  <a:cubicBezTo>
                    <a:pt x="42130" y="375851"/>
                    <a:pt x="29649" y="362856"/>
                    <a:pt x="19973" y="348342"/>
                  </a:cubicBezTo>
                  <a:cubicBezTo>
                    <a:pt x="15135" y="256418"/>
                    <a:pt x="13793" y="164244"/>
                    <a:pt x="5459" y="72571"/>
                  </a:cubicBezTo>
                  <a:cubicBezTo>
                    <a:pt x="0" y="12526"/>
                    <a:pt x="17554" y="12095"/>
                    <a:pt x="19973" y="0"/>
                  </a:cubicBezTo>
                  <a:close/>
                </a:path>
              </a:pathLst>
            </a:cu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/>
            <p:cNvSpPr/>
            <p:nvPr/>
          </p:nvSpPr>
          <p:spPr>
            <a:xfrm rot="20159751">
              <a:off x="4886304" y="20203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 rot="20159751">
              <a:off x="5039494" y="24484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" name="Conector de seta reta 15"/>
            <p:cNvCxnSpPr>
              <a:stCxn id="17" idx="1"/>
            </p:cNvCxnSpPr>
            <p:nvPr/>
          </p:nvCxnSpPr>
          <p:spPr>
            <a:xfrm flipH="1">
              <a:off x="5868144" y="1580893"/>
              <a:ext cx="1382666" cy="623971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/>
            <p:cNvSpPr txBox="1"/>
            <p:nvPr/>
          </p:nvSpPr>
          <p:spPr>
            <a:xfrm>
              <a:off x="7250810" y="980728"/>
              <a:ext cx="18722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>
                  <a:solidFill>
                    <a:srgbClr val="0000FF"/>
                  </a:solidFill>
                </a:rPr>
                <a:t>Campo gerado por uma heterogeneidade na crosta</a:t>
              </a:r>
              <a:endParaRPr lang="pt-BR">
                <a:solidFill>
                  <a:srgbClr val="0000FF"/>
                </a:solidFill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179512" y="1358186"/>
              <a:ext cx="115212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600" smtClean="0">
                  <a:solidFill>
                    <a:srgbClr val="53D2FF"/>
                  </a:solidFill>
                </a:rPr>
                <a:t>≈0</a:t>
              </a:r>
              <a:endParaRPr lang="pt-BR" sz="6600">
                <a:solidFill>
                  <a:srgbClr val="53D2FF"/>
                </a:solidFill>
              </a:endParaRPr>
            </a:p>
          </p:txBody>
        </p:sp>
        <p:cxnSp>
          <p:nvCxnSpPr>
            <p:cNvPr id="19" name="Conector de seta reta 18"/>
            <p:cNvCxnSpPr>
              <a:stCxn id="18" idx="3"/>
            </p:cNvCxnSpPr>
            <p:nvPr/>
          </p:nvCxnSpPr>
          <p:spPr>
            <a:xfrm>
              <a:off x="1331640" y="1912184"/>
              <a:ext cx="1224136" cy="1516816"/>
            </a:xfrm>
            <a:prstGeom prst="straightConnector1">
              <a:avLst/>
            </a:prstGeom>
            <a:ln w="38100">
              <a:solidFill>
                <a:srgbClr val="53D2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26"/>
          <p:cNvGrpSpPr/>
          <p:nvPr/>
        </p:nvGrpSpPr>
        <p:grpSpPr>
          <a:xfrm>
            <a:off x="5242070" y="6021296"/>
            <a:ext cx="3779912" cy="720080"/>
            <a:chOff x="72008" y="1527764"/>
            <a:chExt cx="3779912" cy="720080"/>
          </a:xfrm>
          <a:solidFill>
            <a:schemeClr val="bg1"/>
          </a:solidFill>
        </p:grpSpPr>
        <p:sp>
          <p:nvSpPr>
            <p:cNvPr id="27" name="Retângulo 26"/>
            <p:cNvSpPr/>
            <p:nvPr/>
          </p:nvSpPr>
          <p:spPr>
            <a:xfrm>
              <a:off x="72008" y="1527764"/>
              <a:ext cx="3779912" cy="7200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107504" y="1571306"/>
              <a:ext cx="2160240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B</a:t>
              </a:r>
              <a:r>
                <a:rPr lang="pt-BR" sz="2400" baseline="-25000" smtClean="0"/>
                <a:t>observado</a:t>
              </a:r>
              <a:r>
                <a:rPr lang="pt-BR" sz="3200" smtClean="0"/>
                <a:t> = </a:t>
              </a:r>
              <a:endParaRPr lang="pt-BR" sz="3200"/>
            </a:p>
          </p:txBody>
        </p:sp>
        <p:sp>
          <p:nvSpPr>
            <p:cNvPr id="22" name="Forma livre 21"/>
            <p:cNvSpPr/>
            <p:nvPr/>
          </p:nvSpPr>
          <p:spPr>
            <a:xfrm rot="960000">
              <a:off x="1648700" y="1815951"/>
              <a:ext cx="432048" cy="152400"/>
            </a:xfrm>
            <a:custGeom>
              <a:avLst/>
              <a:gdLst>
                <a:gd name="connsiteX0" fmla="*/ 0 w 3468914"/>
                <a:gd name="connsiteY0" fmla="*/ 682171 h 682171"/>
                <a:gd name="connsiteX1" fmla="*/ 87085 w 3468914"/>
                <a:gd name="connsiteY1" fmla="*/ 653142 h 682171"/>
                <a:gd name="connsiteX2" fmla="*/ 232228 w 3468914"/>
                <a:gd name="connsiteY2" fmla="*/ 624114 h 682171"/>
                <a:gd name="connsiteX3" fmla="*/ 319314 w 3468914"/>
                <a:gd name="connsiteY3" fmla="*/ 595085 h 682171"/>
                <a:gd name="connsiteX4" fmla="*/ 362857 w 3468914"/>
                <a:gd name="connsiteY4" fmla="*/ 580571 h 682171"/>
                <a:gd name="connsiteX5" fmla="*/ 406400 w 3468914"/>
                <a:gd name="connsiteY5" fmla="*/ 566057 h 682171"/>
                <a:gd name="connsiteX6" fmla="*/ 449942 w 3468914"/>
                <a:gd name="connsiteY6" fmla="*/ 537028 h 682171"/>
                <a:gd name="connsiteX7" fmla="*/ 566057 w 3468914"/>
                <a:gd name="connsiteY7" fmla="*/ 508000 h 682171"/>
                <a:gd name="connsiteX8" fmla="*/ 1045028 w 3468914"/>
                <a:gd name="connsiteY8" fmla="*/ 464457 h 682171"/>
                <a:gd name="connsiteX9" fmla="*/ 1088571 w 3468914"/>
                <a:gd name="connsiteY9" fmla="*/ 449942 h 682171"/>
                <a:gd name="connsiteX10" fmla="*/ 1204685 w 3468914"/>
                <a:gd name="connsiteY10" fmla="*/ 435428 h 682171"/>
                <a:gd name="connsiteX11" fmla="*/ 1320800 w 3468914"/>
                <a:gd name="connsiteY11" fmla="*/ 406400 h 682171"/>
                <a:gd name="connsiteX12" fmla="*/ 1756228 w 3468914"/>
                <a:gd name="connsiteY12" fmla="*/ 391885 h 682171"/>
                <a:gd name="connsiteX13" fmla="*/ 1886857 w 3468914"/>
                <a:gd name="connsiteY13" fmla="*/ 377371 h 682171"/>
                <a:gd name="connsiteX14" fmla="*/ 1973942 w 3468914"/>
                <a:gd name="connsiteY14" fmla="*/ 348342 h 682171"/>
                <a:gd name="connsiteX15" fmla="*/ 2017485 w 3468914"/>
                <a:gd name="connsiteY15" fmla="*/ 333828 h 682171"/>
                <a:gd name="connsiteX16" fmla="*/ 2293257 w 3468914"/>
                <a:gd name="connsiteY16" fmla="*/ 290285 h 682171"/>
                <a:gd name="connsiteX17" fmla="*/ 2336800 w 3468914"/>
                <a:gd name="connsiteY17" fmla="*/ 261257 h 682171"/>
                <a:gd name="connsiteX18" fmla="*/ 2380342 w 3468914"/>
                <a:gd name="connsiteY18" fmla="*/ 246742 h 682171"/>
                <a:gd name="connsiteX19" fmla="*/ 2685142 w 3468914"/>
                <a:gd name="connsiteY19" fmla="*/ 232228 h 682171"/>
                <a:gd name="connsiteX20" fmla="*/ 2772228 w 3468914"/>
                <a:gd name="connsiteY20" fmla="*/ 203200 h 682171"/>
                <a:gd name="connsiteX21" fmla="*/ 2815771 w 3468914"/>
                <a:gd name="connsiteY21" fmla="*/ 188685 h 682171"/>
                <a:gd name="connsiteX22" fmla="*/ 2873828 w 3468914"/>
                <a:gd name="connsiteY22" fmla="*/ 174171 h 682171"/>
                <a:gd name="connsiteX23" fmla="*/ 2960914 w 3468914"/>
                <a:gd name="connsiteY23" fmla="*/ 145142 h 682171"/>
                <a:gd name="connsiteX24" fmla="*/ 3062514 w 3468914"/>
                <a:gd name="connsiteY24" fmla="*/ 116114 h 682171"/>
                <a:gd name="connsiteX25" fmla="*/ 3106057 w 3468914"/>
                <a:gd name="connsiteY25" fmla="*/ 87085 h 682171"/>
                <a:gd name="connsiteX26" fmla="*/ 3381828 w 3468914"/>
                <a:gd name="connsiteY26" fmla="*/ 43542 h 682171"/>
                <a:gd name="connsiteX27" fmla="*/ 3425371 w 3468914"/>
                <a:gd name="connsiteY27" fmla="*/ 14514 h 682171"/>
                <a:gd name="connsiteX28" fmla="*/ 3468914 w 3468914"/>
                <a:gd name="connsiteY28" fmla="*/ 0 h 682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68914" h="682171">
                  <a:moveTo>
                    <a:pt x="0" y="682171"/>
                  </a:moveTo>
                  <a:cubicBezTo>
                    <a:pt x="29028" y="672495"/>
                    <a:pt x="57400" y="660563"/>
                    <a:pt x="87085" y="653142"/>
                  </a:cubicBezTo>
                  <a:cubicBezTo>
                    <a:pt x="244013" y="613910"/>
                    <a:pt x="111617" y="660297"/>
                    <a:pt x="232228" y="624114"/>
                  </a:cubicBezTo>
                  <a:cubicBezTo>
                    <a:pt x="261536" y="615321"/>
                    <a:pt x="290285" y="604761"/>
                    <a:pt x="319314" y="595085"/>
                  </a:cubicBezTo>
                  <a:lnTo>
                    <a:pt x="362857" y="580571"/>
                  </a:lnTo>
                  <a:lnTo>
                    <a:pt x="406400" y="566057"/>
                  </a:lnTo>
                  <a:cubicBezTo>
                    <a:pt x="420914" y="556381"/>
                    <a:pt x="434340" y="544829"/>
                    <a:pt x="449942" y="537028"/>
                  </a:cubicBezTo>
                  <a:cubicBezTo>
                    <a:pt x="479695" y="522152"/>
                    <a:pt x="538457" y="513520"/>
                    <a:pt x="566057" y="508000"/>
                  </a:cubicBezTo>
                  <a:cubicBezTo>
                    <a:pt x="732881" y="396783"/>
                    <a:pt x="571786" y="493139"/>
                    <a:pt x="1045028" y="464457"/>
                  </a:cubicBezTo>
                  <a:cubicBezTo>
                    <a:pt x="1060299" y="463531"/>
                    <a:pt x="1073518" y="452679"/>
                    <a:pt x="1088571" y="449942"/>
                  </a:cubicBezTo>
                  <a:cubicBezTo>
                    <a:pt x="1126948" y="442964"/>
                    <a:pt x="1166347" y="442616"/>
                    <a:pt x="1204685" y="435428"/>
                  </a:cubicBezTo>
                  <a:cubicBezTo>
                    <a:pt x="1243898" y="428076"/>
                    <a:pt x="1280926" y="407729"/>
                    <a:pt x="1320800" y="406400"/>
                  </a:cubicBezTo>
                  <a:lnTo>
                    <a:pt x="1756228" y="391885"/>
                  </a:lnTo>
                  <a:cubicBezTo>
                    <a:pt x="1799771" y="387047"/>
                    <a:pt x="1843897" y="385963"/>
                    <a:pt x="1886857" y="377371"/>
                  </a:cubicBezTo>
                  <a:cubicBezTo>
                    <a:pt x="1916861" y="371370"/>
                    <a:pt x="1944914" y="358018"/>
                    <a:pt x="1973942" y="348342"/>
                  </a:cubicBezTo>
                  <a:cubicBezTo>
                    <a:pt x="1988456" y="343504"/>
                    <a:pt x="2002394" y="336343"/>
                    <a:pt x="2017485" y="333828"/>
                  </a:cubicBezTo>
                  <a:cubicBezTo>
                    <a:pt x="2225402" y="299176"/>
                    <a:pt x="2133390" y="313124"/>
                    <a:pt x="2293257" y="290285"/>
                  </a:cubicBezTo>
                  <a:cubicBezTo>
                    <a:pt x="2307771" y="280609"/>
                    <a:pt x="2321198" y="269058"/>
                    <a:pt x="2336800" y="261257"/>
                  </a:cubicBezTo>
                  <a:cubicBezTo>
                    <a:pt x="2350484" y="254415"/>
                    <a:pt x="2365096" y="248013"/>
                    <a:pt x="2380342" y="246742"/>
                  </a:cubicBezTo>
                  <a:cubicBezTo>
                    <a:pt x="2481706" y="238295"/>
                    <a:pt x="2583542" y="237066"/>
                    <a:pt x="2685142" y="232228"/>
                  </a:cubicBezTo>
                  <a:lnTo>
                    <a:pt x="2772228" y="203200"/>
                  </a:lnTo>
                  <a:cubicBezTo>
                    <a:pt x="2786742" y="198362"/>
                    <a:pt x="2800928" y="192396"/>
                    <a:pt x="2815771" y="188685"/>
                  </a:cubicBezTo>
                  <a:cubicBezTo>
                    <a:pt x="2835123" y="183847"/>
                    <a:pt x="2854721" y="179903"/>
                    <a:pt x="2873828" y="174171"/>
                  </a:cubicBezTo>
                  <a:cubicBezTo>
                    <a:pt x="2903136" y="165378"/>
                    <a:pt x="2931229" y="152563"/>
                    <a:pt x="2960914" y="145142"/>
                  </a:cubicBezTo>
                  <a:cubicBezTo>
                    <a:pt x="3033814" y="126917"/>
                    <a:pt x="3000047" y="136936"/>
                    <a:pt x="3062514" y="116114"/>
                  </a:cubicBezTo>
                  <a:cubicBezTo>
                    <a:pt x="3077028" y="106438"/>
                    <a:pt x="3089663" y="93046"/>
                    <a:pt x="3106057" y="87085"/>
                  </a:cubicBezTo>
                  <a:cubicBezTo>
                    <a:pt x="3204028" y="51459"/>
                    <a:pt x="3276181" y="53147"/>
                    <a:pt x="3381828" y="43542"/>
                  </a:cubicBezTo>
                  <a:cubicBezTo>
                    <a:pt x="3396342" y="33866"/>
                    <a:pt x="3409769" y="22315"/>
                    <a:pt x="3425371" y="14514"/>
                  </a:cubicBezTo>
                  <a:cubicBezTo>
                    <a:pt x="3439055" y="7672"/>
                    <a:pt x="3468914" y="0"/>
                    <a:pt x="3468914" y="0"/>
                  </a:cubicBezTo>
                </a:path>
              </a:pathLst>
            </a:cu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Forma livre 22"/>
            <p:cNvSpPr/>
            <p:nvPr/>
          </p:nvSpPr>
          <p:spPr>
            <a:xfrm>
              <a:off x="2433250" y="1784139"/>
              <a:ext cx="576064" cy="216024"/>
            </a:xfrm>
            <a:custGeom>
              <a:avLst/>
              <a:gdLst>
                <a:gd name="connsiteX0" fmla="*/ 0 w 3352800"/>
                <a:gd name="connsiteY0" fmla="*/ 786083 h 1076368"/>
                <a:gd name="connsiteX1" fmla="*/ 493486 w 3352800"/>
                <a:gd name="connsiteY1" fmla="*/ 786083 h 1076368"/>
                <a:gd name="connsiteX2" fmla="*/ 580572 w 3352800"/>
                <a:gd name="connsiteY2" fmla="*/ 815111 h 1076368"/>
                <a:gd name="connsiteX3" fmla="*/ 653143 w 3352800"/>
                <a:gd name="connsiteY3" fmla="*/ 873168 h 1076368"/>
                <a:gd name="connsiteX4" fmla="*/ 725715 w 3352800"/>
                <a:gd name="connsiteY4" fmla="*/ 931225 h 1076368"/>
                <a:gd name="connsiteX5" fmla="*/ 856343 w 3352800"/>
                <a:gd name="connsiteY5" fmla="*/ 1018311 h 1076368"/>
                <a:gd name="connsiteX6" fmla="*/ 899886 w 3352800"/>
                <a:gd name="connsiteY6" fmla="*/ 1047340 h 1076368"/>
                <a:gd name="connsiteX7" fmla="*/ 943429 w 3352800"/>
                <a:gd name="connsiteY7" fmla="*/ 1076368 h 1076368"/>
                <a:gd name="connsiteX8" fmla="*/ 1146629 w 3352800"/>
                <a:gd name="connsiteY8" fmla="*/ 1061854 h 1076368"/>
                <a:gd name="connsiteX9" fmla="*/ 1190172 w 3352800"/>
                <a:gd name="connsiteY9" fmla="*/ 1032825 h 1076368"/>
                <a:gd name="connsiteX10" fmla="*/ 1233715 w 3352800"/>
                <a:gd name="connsiteY10" fmla="*/ 1018311 h 1076368"/>
                <a:gd name="connsiteX11" fmla="*/ 1320800 w 3352800"/>
                <a:gd name="connsiteY11" fmla="*/ 887683 h 1076368"/>
                <a:gd name="connsiteX12" fmla="*/ 1349829 w 3352800"/>
                <a:gd name="connsiteY12" fmla="*/ 844140 h 1076368"/>
                <a:gd name="connsiteX13" fmla="*/ 1378858 w 3352800"/>
                <a:gd name="connsiteY13" fmla="*/ 800597 h 1076368"/>
                <a:gd name="connsiteX14" fmla="*/ 1407886 w 3352800"/>
                <a:gd name="connsiteY14" fmla="*/ 713511 h 1076368"/>
                <a:gd name="connsiteX15" fmla="*/ 1494972 w 3352800"/>
                <a:gd name="connsiteY15" fmla="*/ 582883 h 1076368"/>
                <a:gd name="connsiteX16" fmla="*/ 1524000 w 3352800"/>
                <a:gd name="connsiteY16" fmla="*/ 539340 h 1076368"/>
                <a:gd name="connsiteX17" fmla="*/ 1567543 w 3352800"/>
                <a:gd name="connsiteY17" fmla="*/ 408711 h 1076368"/>
                <a:gd name="connsiteX18" fmla="*/ 1582058 w 3352800"/>
                <a:gd name="connsiteY18" fmla="*/ 365168 h 1076368"/>
                <a:gd name="connsiteX19" fmla="*/ 1611086 w 3352800"/>
                <a:gd name="connsiteY19" fmla="*/ 321625 h 1076368"/>
                <a:gd name="connsiteX20" fmla="*/ 1683658 w 3352800"/>
                <a:gd name="connsiteY20" fmla="*/ 190997 h 1076368"/>
                <a:gd name="connsiteX21" fmla="*/ 1741715 w 3352800"/>
                <a:gd name="connsiteY21" fmla="*/ 60368 h 1076368"/>
                <a:gd name="connsiteX22" fmla="*/ 1785258 w 3352800"/>
                <a:gd name="connsiteY22" fmla="*/ 16825 h 1076368"/>
                <a:gd name="connsiteX23" fmla="*/ 1828800 w 3352800"/>
                <a:gd name="connsiteY23" fmla="*/ 2311 h 1076368"/>
                <a:gd name="connsiteX24" fmla="*/ 2061029 w 3352800"/>
                <a:gd name="connsiteY24" fmla="*/ 16825 h 1076368"/>
                <a:gd name="connsiteX25" fmla="*/ 2090058 w 3352800"/>
                <a:gd name="connsiteY25" fmla="*/ 60368 h 1076368"/>
                <a:gd name="connsiteX26" fmla="*/ 2119086 w 3352800"/>
                <a:gd name="connsiteY26" fmla="*/ 147454 h 1076368"/>
                <a:gd name="connsiteX27" fmla="*/ 2162629 w 3352800"/>
                <a:gd name="connsiteY27" fmla="*/ 161968 h 1076368"/>
                <a:gd name="connsiteX28" fmla="*/ 2206172 w 3352800"/>
                <a:gd name="connsiteY28" fmla="*/ 249054 h 1076368"/>
                <a:gd name="connsiteX29" fmla="*/ 2249715 w 3352800"/>
                <a:gd name="connsiteY29" fmla="*/ 394197 h 1076368"/>
                <a:gd name="connsiteX30" fmla="*/ 2278743 w 3352800"/>
                <a:gd name="connsiteY30" fmla="*/ 481283 h 1076368"/>
                <a:gd name="connsiteX31" fmla="*/ 2293258 w 3352800"/>
                <a:gd name="connsiteY31" fmla="*/ 524825 h 1076368"/>
                <a:gd name="connsiteX32" fmla="*/ 2307772 w 3352800"/>
                <a:gd name="connsiteY32" fmla="*/ 568368 h 1076368"/>
                <a:gd name="connsiteX33" fmla="*/ 2336800 w 3352800"/>
                <a:gd name="connsiteY33" fmla="*/ 611911 h 1076368"/>
                <a:gd name="connsiteX34" fmla="*/ 2365829 w 3352800"/>
                <a:gd name="connsiteY34" fmla="*/ 698997 h 1076368"/>
                <a:gd name="connsiteX35" fmla="*/ 2409372 w 3352800"/>
                <a:gd name="connsiteY35" fmla="*/ 786083 h 1076368"/>
                <a:gd name="connsiteX36" fmla="*/ 2496458 w 3352800"/>
                <a:gd name="connsiteY36" fmla="*/ 844140 h 1076368"/>
                <a:gd name="connsiteX37" fmla="*/ 2540000 w 3352800"/>
                <a:gd name="connsiteY37" fmla="*/ 887683 h 1076368"/>
                <a:gd name="connsiteX38" fmla="*/ 2757715 w 3352800"/>
                <a:gd name="connsiteY38" fmla="*/ 873168 h 1076368"/>
                <a:gd name="connsiteX39" fmla="*/ 2844800 w 3352800"/>
                <a:gd name="connsiteY39" fmla="*/ 844140 h 1076368"/>
                <a:gd name="connsiteX40" fmla="*/ 2931886 w 3352800"/>
                <a:gd name="connsiteY40" fmla="*/ 829625 h 1076368"/>
                <a:gd name="connsiteX41" fmla="*/ 3033486 w 3352800"/>
                <a:gd name="connsiteY41" fmla="*/ 800597 h 1076368"/>
                <a:gd name="connsiteX42" fmla="*/ 3352800 w 3352800"/>
                <a:gd name="connsiteY42" fmla="*/ 815111 h 107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52800" h="1076368">
                  <a:moveTo>
                    <a:pt x="0" y="786083"/>
                  </a:moveTo>
                  <a:cubicBezTo>
                    <a:pt x="205308" y="756752"/>
                    <a:pt x="165597" y="756275"/>
                    <a:pt x="493486" y="786083"/>
                  </a:cubicBezTo>
                  <a:cubicBezTo>
                    <a:pt x="523959" y="788853"/>
                    <a:pt x="580572" y="815111"/>
                    <a:pt x="580572" y="815111"/>
                  </a:cubicBezTo>
                  <a:cubicBezTo>
                    <a:pt x="663760" y="939896"/>
                    <a:pt x="552992" y="793048"/>
                    <a:pt x="653143" y="873168"/>
                  </a:cubicBezTo>
                  <a:cubicBezTo>
                    <a:pt x="746931" y="948198"/>
                    <a:pt x="616269" y="894744"/>
                    <a:pt x="725715" y="931225"/>
                  </a:cubicBezTo>
                  <a:lnTo>
                    <a:pt x="856343" y="1018311"/>
                  </a:lnTo>
                  <a:lnTo>
                    <a:pt x="899886" y="1047340"/>
                  </a:lnTo>
                  <a:lnTo>
                    <a:pt x="943429" y="1076368"/>
                  </a:lnTo>
                  <a:cubicBezTo>
                    <a:pt x="1011162" y="1071530"/>
                    <a:pt x="1079756" y="1073655"/>
                    <a:pt x="1146629" y="1061854"/>
                  </a:cubicBezTo>
                  <a:cubicBezTo>
                    <a:pt x="1163808" y="1058822"/>
                    <a:pt x="1174570" y="1040626"/>
                    <a:pt x="1190172" y="1032825"/>
                  </a:cubicBezTo>
                  <a:cubicBezTo>
                    <a:pt x="1203856" y="1025983"/>
                    <a:pt x="1219201" y="1023149"/>
                    <a:pt x="1233715" y="1018311"/>
                  </a:cubicBezTo>
                  <a:lnTo>
                    <a:pt x="1320800" y="887683"/>
                  </a:lnTo>
                  <a:lnTo>
                    <a:pt x="1349829" y="844140"/>
                  </a:lnTo>
                  <a:lnTo>
                    <a:pt x="1378858" y="800597"/>
                  </a:lnTo>
                  <a:cubicBezTo>
                    <a:pt x="1388534" y="771568"/>
                    <a:pt x="1390913" y="738971"/>
                    <a:pt x="1407886" y="713511"/>
                  </a:cubicBezTo>
                  <a:lnTo>
                    <a:pt x="1494972" y="582883"/>
                  </a:lnTo>
                  <a:cubicBezTo>
                    <a:pt x="1504648" y="568369"/>
                    <a:pt x="1518484" y="555889"/>
                    <a:pt x="1524000" y="539340"/>
                  </a:cubicBezTo>
                  <a:lnTo>
                    <a:pt x="1567543" y="408711"/>
                  </a:lnTo>
                  <a:cubicBezTo>
                    <a:pt x="1572381" y="394197"/>
                    <a:pt x="1573571" y="377898"/>
                    <a:pt x="1582058" y="365168"/>
                  </a:cubicBezTo>
                  <a:cubicBezTo>
                    <a:pt x="1591734" y="350654"/>
                    <a:pt x="1604001" y="337565"/>
                    <a:pt x="1611086" y="321625"/>
                  </a:cubicBezTo>
                  <a:cubicBezTo>
                    <a:pt x="1667916" y="193757"/>
                    <a:pt x="1604183" y="270472"/>
                    <a:pt x="1683658" y="190997"/>
                  </a:cubicBezTo>
                  <a:cubicBezTo>
                    <a:pt x="1704754" y="127706"/>
                    <a:pt x="1703379" y="106371"/>
                    <a:pt x="1741715" y="60368"/>
                  </a:cubicBezTo>
                  <a:cubicBezTo>
                    <a:pt x="1754856" y="44599"/>
                    <a:pt x="1768179" y="28211"/>
                    <a:pt x="1785258" y="16825"/>
                  </a:cubicBezTo>
                  <a:cubicBezTo>
                    <a:pt x="1797988" y="8339"/>
                    <a:pt x="1814286" y="7149"/>
                    <a:pt x="1828800" y="2311"/>
                  </a:cubicBezTo>
                  <a:cubicBezTo>
                    <a:pt x="1906210" y="7149"/>
                    <a:pt x="1985315" y="0"/>
                    <a:pt x="2061029" y="16825"/>
                  </a:cubicBezTo>
                  <a:cubicBezTo>
                    <a:pt x="2078058" y="20609"/>
                    <a:pt x="2082973" y="44427"/>
                    <a:pt x="2090058" y="60368"/>
                  </a:cubicBezTo>
                  <a:cubicBezTo>
                    <a:pt x="2102485" y="88330"/>
                    <a:pt x="2090057" y="137778"/>
                    <a:pt x="2119086" y="147454"/>
                  </a:cubicBezTo>
                  <a:lnTo>
                    <a:pt x="2162629" y="161968"/>
                  </a:lnTo>
                  <a:cubicBezTo>
                    <a:pt x="2215561" y="320768"/>
                    <a:pt x="2131142" y="80235"/>
                    <a:pt x="2206172" y="249054"/>
                  </a:cubicBezTo>
                  <a:cubicBezTo>
                    <a:pt x="2237744" y="320091"/>
                    <a:pt x="2230232" y="329255"/>
                    <a:pt x="2249715" y="394197"/>
                  </a:cubicBezTo>
                  <a:cubicBezTo>
                    <a:pt x="2258508" y="423505"/>
                    <a:pt x="2269067" y="452254"/>
                    <a:pt x="2278743" y="481283"/>
                  </a:cubicBezTo>
                  <a:lnTo>
                    <a:pt x="2293258" y="524825"/>
                  </a:lnTo>
                  <a:cubicBezTo>
                    <a:pt x="2298096" y="539339"/>
                    <a:pt x="2299286" y="555638"/>
                    <a:pt x="2307772" y="568368"/>
                  </a:cubicBezTo>
                  <a:cubicBezTo>
                    <a:pt x="2317448" y="582882"/>
                    <a:pt x="2329715" y="595971"/>
                    <a:pt x="2336800" y="611911"/>
                  </a:cubicBezTo>
                  <a:cubicBezTo>
                    <a:pt x="2349227" y="639873"/>
                    <a:pt x="2356153" y="669968"/>
                    <a:pt x="2365829" y="698997"/>
                  </a:cubicBezTo>
                  <a:cubicBezTo>
                    <a:pt x="2376183" y="730058"/>
                    <a:pt x="2382889" y="762911"/>
                    <a:pt x="2409372" y="786083"/>
                  </a:cubicBezTo>
                  <a:cubicBezTo>
                    <a:pt x="2435628" y="809057"/>
                    <a:pt x="2471789" y="819470"/>
                    <a:pt x="2496458" y="844140"/>
                  </a:cubicBezTo>
                  <a:lnTo>
                    <a:pt x="2540000" y="887683"/>
                  </a:lnTo>
                  <a:cubicBezTo>
                    <a:pt x="2612572" y="882845"/>
                    <a:pt x="2685713" y="883454"/>
                    <a:pt x="2757715" y="873168"/>
                  </a:cubicBezTo>
                  <a:cubicBezTo>
                    <a:pt x="2788006" y="868841"/>
                    <a:pt x="2814618" y="849171"/>
                    <a:pt x="2844800" y="844140"/>
                  </a:cubicBezTo>
                  <a:cubicBezTo>
                    <a:pt x="2873829" y="839302"/>
                    <a:pt x="2903028" y="835397"/>
                    <a:pt x="2931886" y="829625"/>
                  </a:cubicBezTo>
                  <a:cubicBezTo>
                    <a:pt x="2977450" y="820512"/>
                    <a:pt x="2991984" y="814431"/>
                    <a:pt x="3033486" y="800597"/>
                  </a:cubicBezTo>
                  <a:cubicBezTo>
                    <a:pt x="3246143" y="819929"/>
                    <a:pt x="3139705" y="815111"/>
                    <a:pt x="3352800" y="815111"/>
                  </a:cubicBezTo>
                </a:path>
              </a:pathLst>
            </a:custGeom>
            <a:grpFill/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3405358" y="1556784"/>
              <a:ext cx="360040" cy="57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b="1" smtClean="0">
                  <a:solidFill>
                    <a:srgbClr val="53D2FF"/>
                  </a:solidFill>
                </a:rPr>
                <a:t>?</a:t>
              </a:r>
              <a:endParaRPr lang="pt-BR" sz="4400" b="1">
                <a:solidFill>
                  <a:srgbClr val="53D2FF"/>
                </a:solidFill>
              </a:endParaRP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2113264" y="1599764"/>
              <a:ext cx="432048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3045318" y="1599764"/>
              <a:ext cx="432048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</p:grpSp>
      <p:cxnSp>
        <p:nvCxnSpPr>
          <p:cNvPr id="28" name="Conector de seta reta 27"/>
          <p:cNvCxnSpPr/>
          <p:nvPr/>
        </p:nvCxnSpPr>
        <p:spPr>
          <a:xfrm flipH="1" flipV="1">
            <a:off x="8388424" y="5733256"/>
            <a:ext cx="576064" cy="108120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7999356" y="5271591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≈ 0</a:t>
            </a:r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450232" y="4235352"/>
            <a:ext cx="82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MENKE, W. </a:t>
            </a:r>
            <a:r>
              <a:rPr lang="pt-BR" b="1" smtClean="0"/>
              <a:t>Geophysical data analysis:</a:t>
            </a:r>
            <a:r>
              <a:rPr lang="pt-BR" smtClean="0"/>
              <a:t> Discrete inverse theory. San Diego: Academic Press Inc., 1989.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Referências bibliográficas</a:t>
            </a:r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450232" y="1268760"/>
            <a:ext cx="82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HERNDON, M. </a:t>
            </a:r>
            <a:r>
              <a:rPr lang="pt-BR" dirty="0" err="1" smtClean="0"/>
              <a:t>Feasibility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a nuclear </a:t>
            </a:r>
            <a:r>
              <a:rPr lang="pt-BR" dirty="0" err="1" smtClean="0"/>
              <a:t>fission</a:t>
            </a:r>
            <a:r>
              <a:rPr lang="pt-BR" dirty="0" smtClean="0"/>
              <a:t> </a:t>
            </a:r>
            <a:r>
              <a:rPr lang="pt-BR" dirty="0" err="1" smtClean="0"/>
              <a:t>reactor</a:t>
            </a:r>
            <a:r>
              <a:rPr lang="pt-BR" dirty="0" smtClean="0"/>
              <a:t> </a:t>
            </a:r>
            <a:r>
              <a:rPr lang="pt-BR" dirty="0" err="1" smtClean="0"/>
              <a:t>at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center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Earth as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energy</a:t>
            </a:r>
            <a:r>
              <a:rPr lang="pt-BR" dirty="0" smtClean="0"/>
              <a:t> </a:t>
            </a:r>
            <a:r>
              <a:rPr lang="pt-BR" dirty="0" err="1" smtClean="0"/>
              <a:t>source</a:t>
            </a:r>
            <a:r>
              <a:rPr lang="pt-BR" dirty="0" smtClean="0"/>
              <a:t> for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geomagnetic</a:t>
            </a:r>
            <a:r>
              <a:rPr lang="pt-BR" dirty="0" smtClean="0"/>
              <a:t> </a:t>
            </a:r>
            <a:r>
              <a:rPr lang="pt-BR" dirty="0" err="1" smtClean="0"/>
              <a:t>field</a:t>
            </a:r>
            <a:r>
              <a:rPr lang="pt-BR" dirty="0" smtClean="0"/>
              <a:t>. </a:t>
            </a:r>
            <a:r>
              <a:rPr lang="pt-BR" b="1" dirty="0" smtClean="0"/>
              <a:t>J. </a:t>
            </a:r>
            <a:r>
              <a:rPr lang="pt-BR" b="1" dirty="0" err="1" smtClean="0"/>
              <a:t>Geomag</a:t>
            </a:r>
            <a:r>
              <a:rPr lang="pt-BR" b="1" dirty="0" smtClean="0"/>
              <a:t>. </a:t>
            </a:r>
            <a:r>
              <a:rPr lang="pt-BR" b="1" dirty="0" err="1" smtClean="0"/>
              <a:t>Geoelectr</a:t>
            </a:r>
            <a:r>
              <a:rPr lang="pt-BR" b="1" dirty="0" smtClean="0"/>
              <a:t>.</a:t>
            </a:r>
            <a:r>
              <a:rPr lang="pt-BR" dirty="0" smtClean="0"/>
              <a:t>, v. 45, p. 423-437, 1993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50232" y="4977000"/>
            <a:ext cx="828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MERRILL, R. T.; McELHINNY, M. W.; McFADDEN, P. L. </a:t>
            </a:r>
            <a:r>
              <a:rPr lang="pt-BR" b="1" smtClean="0"/>
              <a:t>The magnetic field of the Earth</a:t>
            </a:r>
            <a:r>
              <a:rPr lang="pt-BR" smtClean="0"/>
              <a:t>: Paleomagnetism, the core, and the deep mantle. International geophysics series, v. 63, p. 531, 1996.</a:t>
            </a:r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50232" y="3493704"/>
            <a:ext cx="82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LESUR, V.; JACKSON, A. </a:t>
            </a:r>
            <a:r>
              <a:rPr lang="pt-BR" dirty="0" err="1" smtClean="0"/>
              <a:t>Exact</a:t>
            </a:r>
            <a:r>
              <a:rPr lang="pt-BR" dirty="0" smtClean="0"/>
              <a:t> </a:t>
            </a:r>
            <a:r>
              <a:rPr lang="pt-BR" dirty="0" err="1" smtClean="0"/>
              <a:t>solutions</a:t>
            </a:r>
            <a:r>
              <a:rPr lang="pt-BR" dirty="0" smtClean="0"/>
              <a:t> for </a:t>
            </a:r>
            <a:r>
              <a:rPr lang="pt-BR" dirty="0" err="1" smtClean="0"/>
              <a:t>internally</a:t>
            </a:r>
            <a:r>
              <a:rPr lang="pt-BR" dirty="0" smtClean="0"/>
              <a:t> </a:t>
            </a:r>
            <a:r>
              <a:rPr lang="pt-BR" dirty="0" err="1" smtClean="0"/>
              <a:t>induced</a:t>
            </a:r>
            <a:r>
              <a:rPr lang="pt-BR" dirty="0" smtClean="0"/>
              <a:t> </a:t>
            </a:r>
            <a:r>
              <a:rPr lang="pt-BR" dirty="0" err="1" smtClean="0"/>
              <a:t>magnetization</a:t>
            </a:r>
            <a:r>
              <a:rPr lang="pt-BR" dirty="0" smtClean="0"/>
              <a:t> in a </a:t>
            </a:r>
            <a:r>
              <a:rPr lang="pt-BR" dirty="0" err="1" smtClean="0"/>
              <a:t>shell</a:t>
            </a:r>
            <a:r>
              <a:rPr lang="pt-BR" dirty="0" smtClean="0"/>
              <a:t>. </a:t>
            </a:r>
            <a:r>
              <a:rPr lang="pt-BR" b="1" dirty="0" err="1" smtClean="0"/>
              <a:t>Geophys</a:t>
            </a:r>
            <a:r>
              <a:rPr lang="pt-BR" b="1" dirty="0" smtClean="0"/>
              <a:t>. J. Int.</a:t>
            </a:r>
            <a:r>
              <a:rPr lang="pt-BR" dirty="0" smtClean="0"/>
              <a:t>,  v. 140, p. 453-459, 2000.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450232" y="2010408"/>
            <a:ext cx="82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HULOT,  G; FINLEY, C. C.;  CONSTABLE, C. G.; OLSEN, N.; MANDEA, M. The </a:t>
            </a:r>
            <a:r>
              <a:rPr lang="pt-BR" dirty="0" err="1" smtClean="0"/>
              <a:t>magnetic</a:t>
            </a:r>
            <a:r>
              <a:rPr lang="pt-BR" dirty="0" smtClean="0"/>
              <a:t> </a:t>
            </a:r>
            <a:r>
              <a:rPr lang="pt-BR" dirty="0" err="1" smtClean="0"/>
              <a:t>field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planet</a:t>
            </a:r>
            <a:r>
              <a:rPr lang="pt-BR" dirty="0" smtClean="0"/>
              <a:t> Earth. </a:t>
            </a:r>
            <a:r>
              <a:rPr lang="pt-BR" b="1" dirty="0" smtClean="0"/>
              <a:t>Space </a:t>
            </a:r>
            <a:r>
              <a:rPr lang="pt-BR" b="1" dirty="0" err="1" smtClean="0"/>
              <a:t>Sci</a:t>
            </a:r>
            <a:r>
              <a:rPr lang="pt-BR" b="1" dirty="0" smtClean="0"/>
              <a:t>. Rev.</a:t>
            </a:r>
            <a:r>
              <a:rPr lang="pt-BR" dirty="0" smtClean="0"/>
              <a:t>, v. 152, p. 159-222, 2010.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50232" y="2752056"/>
            <a:ext cx="82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LANZA, R.; MELONI, A. </a:t>
            </a:r>
            <a:r>
              <a:rPr lang="pt-BR" b="1" dirty="0" smtClean="0"/>
              <a:t>The </a:t>
            </a:r>
            <a:r>
              <a:rPr lang="pt-BR" b="1" dirty="0" err="1" smtClean="0"/>
              <a:t>Earth’s</a:t>
            </a:r>
            <a:r>
              <a:rPr lang="pt-BR" b="1" dirty="0" smtClean="0"/>
              <a:t> </a:t>
            </a:r>
            <a:r>
              <a:rPr lang="pt-BR" b="1" dirty="0" err="1" smtClean="0"/>
              <a:t>magnetism</a:t>
            </a:r>
            <a:r>
              <a:rPr lang="pt-BR" b="1" dirty="0" smtClean="0"/>
              <a:t>: </a:t>
            </a:r>
            <a:r>
              <a:rPr lang="pt-BR" dirty="0" err="1" smtClean="0"/>
              <a:t>An</a:t>
            </a:r>
            <a:r>
              <a:rPr lang="pt-BR" dirty="0" smtClean="0"/>
              <a:t> </a:t>
            </a:r>
            <a:r>
              <a:rPr lang="pt-BR" dirty="0" err="1" smtClean="0"/>
              <a:t>introduction</a:t>
            </a:r>
            <a:r>
              <a:rPr lang="pt-BR" dirty="0" smtClean="0"/>
              <a:t> for </a:t>
            </a:r>
            <a:r>
              <a:rPr lang="pt-BR" dirty="0" err="1" smtClean="0"/>
              <a:t>geologists</a:t>
            </a:r>
            <a:r>
              <a:rPr lang="pt-BR" dirty="0" smtClean="0"/>
              <a:t>. Berlim: Springer, 2006.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50232" y="5995645"/>
            <a:ext cx="82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TARANTOLA, A. </a:t>
            </a:r>
            <a:r>
              <a:rPr lang="pt-BR" b="1" smtClean="0"/>
              <a:t>Inverse problem theory and methods for model parameter estimation.</a:t>
            </a:r>
            <a:r>
              <a:rPr lang="pt-BR" smtClean="0"/>
              <a:t> Philadelphia: SIAM, 2005. 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Referências bibliográficas</a:t>
            </a:r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450232" y="1268760"/>
            <a:ext cx="82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COWLEY, </a:t>
            </a:r>
            <a:r>
              <a:rPr lang="pt-BR" dirty="0"/>
              <a:t>S. W. H</a:t>
            </a:r>
            <a:r>
              <a:rPr lang="pt-BR" dirty="0" smtClean="0"/>
              <a:t>., </a:t>
            </a:r>
            <a:r>
              <a:rPr lang="pt-BR" dirty="0" err="1" smtClean="0"/>
              <a:t>Magnetosphere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Earth. In: </a:t>
            </a:r>
            <a:r>
              <a:rPr lang="pt-BR" b="1" dirty="0" err="1" smtClean="0"/>
              <a:t>Encyclopedia</a:t>
            </a:r>
            <a:r>
              <a:rPr lang="pt-BR" b="1" dirty="0" smtClean="0"/>
              <a:t> </a:t>
            </a:r>
            <a:r>
              <a:rPr lang="pt-BR" b="1" dirty="0" err="1"/>
              <a:t>of</a:t>
            </a:r>
            <a:r>
              <a:rPr lang="pt-BR" b="1" dirty="0"/>
              <a:t> </a:t>
            </a:r>
            <a:r>
              <a:rPr lang="pt-BR" b="1" dirty="0" err="1" smtClean="0"/>
              <a:t>Geomagnetism</a:t>
            </a:r>
            <a:r>
              <a:rPr lang="pt-BR" b="1" dirty="0" smtClean="0"/>
              <a:t>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Paleomagnetism</a:t>
            </a:r>
            <a:r>
              <a:rPr lang="pt-BR" dirty="0"/>
              <a:t>, </a:t>
            </a:r>
            <a:r>
              <a:rPr lang="pt-BR" dirty="0" err="1" smtClean="0"/>
              <a:t>Eds</a:t>
            </a:r>
            <a:r>
              <a:rPr lang="pt-BR" dirty="0"/>
              <a:t>: </a:t>
            </a:r>
            <a:r>
              <a:rPr lang="pt-BR" dirty="0" err="1" smtClean="0"/>
              <a:t>Gubbins</a:t>
            </a:r>
            <a:r>
              <a:rPr lang="pt-BR" dirty="0"/>
              <a:t>, D.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/>
              <a:t>Herrero-Bervera</a:t>
            </a:r>
            <a:r>
              <a:rPr lang="pt-BR" dirty="0"/>
              <a:t>, E., Springer, p. </a:t>
            </a:r>
            <a:r>
              <a:rPr lang="pt-BR" dirty="0" smtClean="0"/>
              <a:t>656– 664, 2007 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50232" y="1988840"/>
            <a:ext cx="82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LANGEL, R. A. e HINZE, W. J., </a:t>
            </a:r>
            <a:r>
              <a:rPr lang="pt-BR" b="1" dirty="0" smtClean="0"/>
              <a:t>The </a:t>
            </a:r>
            <a:r>
              <a:rPr lang="pt-BR" b="1" dirty="0" err="1" smtClean="0"/>
              <a:t>magnetic</a:t>
            </a:r>
            <a:r>
              <a:rPr lang="pt-BR" b="1" dirty="0" smtClean="0"/>
              <a:t> </a:t>
            </a:r>
            <a:r>
              <a:rPr lang="pt-BR" b="1" dirty="0" err="1" smtClean="0"/>
              <a:t>field</a:t>
            </a:r>
            <a:r>
              <a:rPr lang="pt-BR" b="1" dirty="0" smtClean="0"/>
              <a:t> </a:t>
            </a:r>
            <a:r>
              <a:rPr lang="pt-BR" b="1" dirty="0" err="1" smtClean="0"/>
              <a:t>of</a:t>
            </a:r>
            <a:r>
              <a:rPr lang="pt-BR" b="1" dirty="0" smtClean="0"/>
              <a:t> </a:t>
            </a:r>
            <a:r>
              <a:rPr lang="pt-BR" b="1" dirty="0" err="1" smtClean="0"/>
              <a:t>the</a:t>
            </a:r>
            <a:r>
              <a:rPr lang="pt-BR" b="1" dirty="0" smtClean="0"/>
              <a:t> </a:t>
            </a:r>
            <a:r>
              <a:rPr lang="pt-BR" b="1" dirty="0" err="1" smtClean="0"/>
              <a:t>Earth’s</a:t>
            </a:r>
            <a:r>
              <a:rPr lang="pt-BR" b="1" dirty="0" smtClean="0"/>
              <a:t> </a:t>
            </a:r>
            <a:r>
              <a:rPr lang="pt-BR" b="1" dirty="0" err="1" smtClean="0"/>
              <a:t>Lithosphere</a:t>
            </a:r>
            <a:r>
              <a:rPr lang="pt-BR" dirty="0" smtClean="0"/>
              <a:t>: The </a:t>
            </a:r>
            <a:r>
              <a:rPr lang="pt-BR" dirty="0" err="1" smtClean="0"/>
              <a:t>satellite</a:t>
            </a:r>
            <a:r>
              <a:rPr lang="pt-BR" dirty="0" smtClean="0"/>
              <a:t> perspective. Cambridge: CUP, 1998.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54816" y="2708920"/>
            <a:ext cx="82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GLA</a:t>
            </a:r>
            <a:r>
              <a:rPr lang="el-GR" dirty="0" smtClean="0"/>
              <a:t>β</a:t>
            </a:r>
            <a:r>
              <a:rPr lang="pt-BR" dirty="0" smtClean="0"/>
              <a:t>MEIER, K., </a:t>
            </a:r>
            <a:r>
              <a:rPr lang="pt-BR" dirty="0" err="1" smtClean="0"/>
              <a:t>Geomagnetic</a:t>
            </a:r>
            <a:r>
              <a:rPr lang="pt-BR" dirty="0" smtClean="0"/>
              <a:t> </a:t>
            </a:r>
            <a:r>
              <a:rPr lang="pt-BR" dirty="0" err="1" smtClean="0"/>
              <a:t>pulsations</a:t>
            </a:r>
            <a:r>
              <a:rPr lang="pt-BR" dirty="0" smtClean="0"/>
              <a:t>. In: </a:t>
            </a:r>
            <a:r>
              <a:rPr lang="pt-BR" b="1" dirty="0" err="1" smtClean="0"/>
              <a:t>Encyclopedia</a:t>
            </a:r>
            <a:r>
              <a:rPr lang="pt-BR" b="1" dirty="0" smtClean="0"/>
              <a:t> </a:t>
            </a:r>
            <a:r>
              <a:rPr lang="pt-BR" b="1" dirty="0" err="1"/>
              <a:t>of</a:t>
            </a:r>
            <a:r>
              <a:rPr lang="pt-BR" b="1" dirty="0"/>
              <a:t> </a:t>
            </a:r>
            <a:r>
              <a:rPr lang="pt-BR" b="1" dirty="0" err="1" smtClean="0"/>
              <a:t>Geomagnetism</a:t>
            </a:r>
            <a:r>
              <a:rPr lang="pt-BR" b="1" dirty="0" smtClean="0"/>
              <a:t>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Paleomagnetism</a:t>
            </a:r>
            <a:r>
              <a:rPr lang="pt-BR" dirty="0"/>
              <a:t>, </a:t>
            </a:r>
            <a:r>
              <a:rPr lang="pt-BR" dirty="0" err="1" smtClean="0"/>
              <a:t>Eds</a:t>
            </a:r>
            <a:r>
              <a:rPr lang="pt-BR" dirty="0"/>
              <a:t>: </a:t>
            </a:r>
            <a:r>
              <a:rPr lang="pt-BR" dirty="0" err="1" smtClean="0"/>
              <a:t>Gubbins</a:t>
            </a:r>
            <a:r>
              <a:rPr lang="pt-BR" dirty="0"/>
              <a:t>, D.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/>
              <a:t>Herrero-Bervera</a:t>
            </a:r>
            <a:r>
              <a:rPr lang="pt-BR" dirty="0"/>
              <a:t>, E., Springer, p. </a:t>
            </a:r>
            <a:r>
              <a:rPr lang="pt-BR" dirty="0" smtClean="0"/>
              <a:t>656– 664, 2007 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68464" y="3430741"/>
            <a:ext cx="82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LOWRIE, W. </a:t>
            </a:r>
            <a:r>
              <a:rPr lang="pt-BR" b="1" dirty="0"/>
              <a:t>Fundamentals </a:t>
            </a:r>
            <a:r>
              <a:rPr lang="pt-BR" b="1" dirty="0" err="1"/>
              <a:t>of</a:t>
            </a:r>
            <a:r>
              <a:rPr lang="pt-BR" b="1" dirty="0"/>
              <a:t> </a:t>
            </a:r>
            <a:r>
              <a:rPr lang="pt-BR" b="1" dirty="0" err="1"/>
              <a:t>Geophysics</a:t>
            </a:r>
            <a:r>
              <a:rPr lang="pt-BR" dirty="0" smtClean="0"/>
              <a:t>. CUP, 2007.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50232" y="3861048"/>
            <a:ext cx="82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FINLAY, C </a:t>
            </a:r>
            <a:r>
              <a:rPr lang="pt-BR" dirty="0" err="1" smtClean="0"/>
              <a:t>C</a:t>
            </a:r>
            <a:r>
              <a:rPr lang="pt-BR" dirty="0" smtClean="0"/>
              <a:t>. et al. </a:t>
            </a:r>
            <a:r>
              <a:rPr lang="en-US" dirty="0"/>
              <a:t>International Geomagnetic Reference Field: the eleventh generation</a:t>
            </a:r>
            <a:r>
              <a:rPr lang="pt-BR" dirty="0" smtClean="0"/>
              <a:t>. </a:t>
            </a:r>
            <a:r>
              <a:rPr lang="pt-BR" b="1" dirty="0" err="1" smtClean="0"/>
              <a:t>Geophys</a:t>
            </a:r>
            <a:r>
              <a:rPr lang="pt-BR" b="1" dirty="0" smtClean="0"/>
              <a:t>. J. Int.</a:t>
            </a:r>
            <a:r>
              <a:rPr lang="pt-BR" dirty="0" smtClean="0"/>
              <a:t>,  v. 183, p. 1216-1230, 2010.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929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6408424" y="3710865"/>
            <a:ext cx="360000" cy="36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107504" y="148478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07504" y="177705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107504" y="206932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107504" y="236158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07504" y="265385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07504" y="294612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107504" y="323839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107504" y="353066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107504" y="382292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107504" y="411519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107504" y="440746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07504" y="469973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107504" y="499200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107504" y="528426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107504" y="55765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7504" y="586880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07504" y="616107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107504" y="64533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5940152" y="3068960"/>
            <a:ext cx="127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Terra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115616" y="155679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Partículas carregadas emitidas pelo Sol</a:t>
            </a:r>
          </a:p>
          <a:p>
            <a:pPr algn="ctr"/>
            <a:r>
              <a:rPr lang="pt-BR" dirty="0" smtClean="0"/>
              <a:t>(vento solar)</a:t>
            </a:r>
            <a:endParaRPr lang="pt-BR" dirty="0"/>
          </a:p>
        </p:txBody>
      </p:sp>
      <p:sp>
        <p:nvSpPr>
          <p:cNvPr id="27" name="Elipse 26"/>
          <p:cNvSpPr/>
          <p:nvPr/>
        </p:nvSpPr>
        <p:spPr>
          <a:xfrm>
            <a:off x="6372200" y="3674641"/>
            <a:ext cx="432000" cy="43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6588224" y="342900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Ionosfera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6318254" y="3620049"/>
            <a:ext cx="540000" cy="54000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orma livre 33"/>
          <p:cNvSpPr/>
          <p:nvPr/>
        </p:nvSpPr>
        <p:spPr>
          <a:xfrm>
            <a:off x="4549321" y="836712"/>
            <a:ext cx="4610445" cy="5849007"/>
          </a:xfrm>
          <a:custGeom>
            <a:avLst/>
            <a:gdLst>
              <a:gd name="connsiteX0" fmla="*/ 4578913 w 4610445"/>
              <a:gd name="connsiteY0" fmla="*/ 0 h 5849007"/>
              <a:gd name="connsiteX1" fmla="*/ 3948293 w 4610445"/>
              <a:gd name="connsiteY1" fmla="*/ 15766 h 5849007"/>
              <a:gd name="connsiteX2" fmla="*/ 3506858 w 4610445"/>
              <a:gd name="connsiteY2" fmla="*/ 15766 h 5849007"/>
              <a:gd name="connsiteX3" fmla="*/ 2860472 w 4610445"/>
              <a:gd name="connsiteY3" fmla="*/ 63062 h 5849007"/>
              <a:gd name="connsiteX4" fmla="*/ 2229851 w 4610445"/>
              <a:gd name="connsiteY4" fmla="*/ 126124 h 5849007"/>
              <a:gd name="connsiteX5" fmla="*/ 1709589 w 4610445"/>
              <a:gd name="connsiteY5" fmla="*/ 236483 h 5849007"/>
              <a:gd name="connsiteX6" fmla="*/ 1126265 w 4610445"/>
              <a:gd name="connsiteY6" fmla="*/ 520262 h 5849007"/>
              <a:gd name="connsiteX7" fmla="*/ 779424 w 4610445"/>
              <a:gd name="connsiteY7" fmla="*/ 882869 h 5849007"/>
              <a:gd name="connsiteX8" fmla="*/ 479879 w 4610445"/>
              <a:gd name="connsiteY8" fmla="*/ 1292772 h 5849007"/>
              <a:gd name="connsiteX9" fmla="*/ 211865 w 4610445"/>
              <a:gd name="connsiteY9" fmla="*/ 1828800 h 5849007"/>
              <a:gd name="connsiteX10" fmla="*/ 22679 w 4610445"/>
              <a:gd name="connsiteY10" fmla="*/ 2569779 h 5849007"/>
              <a:gd name="connsiteX11" fmla="*/ 6913 w 4610445"/>
              <a:gd name="connsiteY11" fmla="*/ 3074276 h 5849007"/>
              <a:gd name="connsiteX12" fmla="*/ 54210 w 4610445"/>
              <a:gd name="connsiteY12" fmla="*/ 3610304 h 5849007"/>
              <a:gd name="connsiteX13" fmla="*/ 133038 w 4610445"/>
              <a:gd name="connsiteY13" fmla="*/ 4051738 h 5849007"/>
              <a:gd name="connsiteX14" fmla="*/ 369520 w 4610445"/>
              <a:gd name="connsiteY14" fmla="*/ 4650828 h 5849007"/>
              <a:gd name="connsiteX15" fmla="*/ 669065 w 4610445"/>
              <a:gd name="connsiteY15" fmla="*/ 5076497 h 5849007"/>
              <a:gd name="connsiteX16" fmla="*/ 1015907 w 4610445"/>
              <a:gd name="connsiteY16" fmla="*/ 5360276 h 5849007"/>
              <a:gd name="connsiteX17" fmla="*/ 1473107 w 4610445"/>
              <a:gd name="connsiteY17" fmla="*/ 5675586 h 5849007"/>
              <a:gd name="connsiteX18" fmla="*/ 2119493 w 4610445"/>
              <a:gd name="connsiteY18" fmla="*/ 5817476 h 5849007"/>
              <a:gd name="connsiteX19" fmla="*/ 2986596 w 4610445"/>
              <a:gd name="connsiteY19" fmla="*/ 5833241 h 5849007"/>
              <a:gd name="connsiteX20" fmla="*/ 3806403 w 4610445"/>
              <a:gd name="connsiteY20" fmla="*/ 5849007 h 5849007"/>
              <a:gd name="connsiteX21" fmla="*/ 4610445 w 4610445"/>
              <a:gd name="connsiteY21" fmla="*/ 5833241 h 584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610445" h="5849007">
                <a:moveTo>
                  <a:pt x="4578913" y="0"/>
                </a:moveTo>
                <a:lnTo>
                  <a:pt x="3948293" y="15766"/>
                </a:lnTo>
                <a:cubicBezTo>
                  <a:pt x="3769617" y="18394"/>
                  <a:pt x="3688161" y="7883"/>
                  <a:pt x="3506858" y="15766"/>
                </a:cubicBezTo>
                <a:cubicBezTo>
                  <a:pt x="3325555" y="23649"/>
                  <a:pt x="3073307" y="44669"/>
                  <a:pt x="2860472" y="63062"/>
                </a:cubicBezTo>
                <a:cubicBezTo>
                  <a:pt x="2647637" y="81455"/>
                  <a:pt x="2421665" y="97221"/>
                  <a:pt x="2229851" y="126124"/>
                </a:cubicBezTo>
                <a:cubicBezTo>
                  <a:pt x="2038037" y="155028"/>
                  <a:pt x="1893520" y="170793"/>
                  <a:pt x="1709589" y="236483"/>
                </a:cubicBezTo>
                <a:cubicBezTo>
                  <a:pt x="1525658" y="302173"/>
                  <a:pt x="1281292" y="412531"/>
                  <a:pt x="1126265" y="520262"/>
                </a:cubicBezTo>
                <a:cubicBezTo>
                  <a:pt x="971238" y="627993"/>
                  <a:pt x="887155" y="754117"/>
                  <a:pt x="779424" y="882869"/>
                </a:cubicBezTo>
                <a:cubicBezTo>
                  <a:pt x="671693" y="1011621"/>
                  <a:pt x="574472" y="1135117"/>
                  <a:pt x="479879" y="1292772"/>
                </a:cubicBezTo>
                <a:cubicBezTo>
                  <a:pt x="385286" y="1450427"/>
                  <a:pt x="288065" y="1615966"/>
                  <a:pt x="211865" y="1828800"/>
                </a:cubicBezTo>
                <a:cubicBezTo>
                  <a:pt x="135665" y="2041634"/>
                  <a:pt x="56838" y="2362200"/>
                  <a:pt x="22679" y="2569779"/>
                </a:cubicBezTo>
                <a:cubicBezTo>
                  <a:pt x="-11480" y="2777358"/>
                  <a:pt x="1658" y="2900855"/>
                  <a:pt x="6913" y="3074276"/>
                </a:cubicBezTo>
                <a:cubicBezTo>
                  <a:pt x="12168" y="3247697"/>
                  <a:pt x="33189" y="3447394"/>
                  <a:pt x="54210" y="3610304"/>
                </a:cubicBezTo>
                <a:cubicBezTo>
                  <a:pt x="75231" y="3773214"/>
                  <a:pt x="80486" y="3878317"/>
                  <a:pt x="133038" y="4051738"/>
                </a:cubicBezTo>
                <a:cubicBezTo>
                  <a:pt x="185590" y="4225159"/>
                  <a:pt x="280182" y="4480035"/>
                  <a:pt x="369520" y="4650828"/>
                </a:cubicBezTo>
                <a:cubicBezTo>
                  <a:pt x="458858" y="4821621"/>
                  <a:pt x="561334" y="4958256"/>
                  <a:pt x="669065" y="5076497"/>
                </a:cubicBezTo>
                <a:cubicBezTo>
                  <a:pt x="776796" y="5194738"/>
                  <a:pt x="881900" y="5260428"/>
                  <a:pt x="1015907" y="5360276"/>
                </a:cubicBezTo>
                <a:cubicBezTo>
                  <a:pt x="1149914" y="5460124"/>
                  <a:pt x="1289176" y="5599386"/>
                  <a:pt x="1473107" y="5675586"/>
                </a:cubicBezTo>
                <a:cubicBezTo>
                  <a:pt x="1657038" y="5751786"/>
                  <a:pt x="1867245" y="5791200"/>
                  <a:pt x="2119493" y="5817476"/>
                </a:cubicBezTo>
                <a:cubicBezTo>
                  <a:pt x="2371741" y="5843752"/>
                  <a:pt x="2986596" y="5833241"/>
                  <a:pt x="2986596" y="5833241"/>
                </a:cubicBezTo>
                <a:lnTo>
                  <a:pt x="3806403" y="5849007"/>
                </a:lnTo>
                <a:cubicBezTo>
                  <a:pt x="4077044" y="5849007"/>
                  <a:pt x="4343744" y="5841124"/>
                  <a:pt x="4610445" y="5833241"/>
                </a:cubicBezTo>
              </a:path>
            </a:pathLst>
          </a:cu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de seta reta 35"/>
          <p:cNvCxnSpPr/>
          <p:nvPr/>
        </p:nvCxnSpPr>
        <p:spPr>
          <a:xfrm flipV="1">
            <a:off x="4572000" y="3890049"/>
            <a:ext cx="1692000" cy="2093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4788024" y="4005064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≈ 10 R</a:t>
            </a:r>
            <a:r>
              <a:rPr lang="pt-BR" sz="2400" baseline="-25000" dirty="0" smtClean="0"/>
              <a:t>T</a:t>
            </a:r>
            <a:endParaRPr lang="pt-BR" sz="2400" baseline="-25000" dirty="0"/>
          </a:p>
        </p:txBody>
      </p:sp>
      <p:cxnSp>
        <p:nvCxnSpPr>
          <p:cNvPr id="38" name="Conector de seta reta 37"/>
          <p:cNvCxnSpPr/>
          <p:nvPr/>
        </p:nvCxnSpPr>
        <p:spPr>
          <a:xfrm flipV="1">
            <a:off x="6900966" y="3880585"/>
            <a:ext cx="1764000" cy="2094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7380312" y="3975447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≈ 1000 R</a:t>
            </a:r>
            <a:r>
              <a:rPr lang="pt-BR" sz="2400" baseline="-25000" dirty="0" smtClean="0"/>
              <a:t>T</a:t>
            </a:r>
            <a:endParaRPr lang="pt-BR" sz="2400" baseline="-250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8694518" y="3573016"/>
            <a:ext cx="1062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...</a:t>
            </a:r>
            <a:endParaRPr lang="pt-BR" sz="24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5818736" y="2247255"/>
            <a:ext cx="1921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0000FF"/>
                </a:solidFill>
              </a:rPr>
              <a:t>Magnetosfera</a:t>
            </a:r>
            <a:endParaRPr lang="pt-BR" sz="2400" dirty="0">
              <a:solidFill>
                <a:srgbClr val="0000FF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6588224" y="5877272"/>
            <a:ext cx="234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 smtClean="0">
                <a:solidFill>
                  <a:srgbClr val="0000FF"/>
                </a:solidFill>
              </a:rPr>
              <a:t>Magnetopausa</a:t>
            </a:r>
            <a:endParaRPr lang="pt-BR" sz="2400" dirty="0">
              <a:solidFill>
                <a:srgbClr val="0000FF"/>
              </a:solidFill>
            </a:endParaRPr>
          </a:p>
        </p:txBody>
      </p:sp>
      <p:cxnSp>
        <p:nvCxnSpPr>
          <p:cNvPr id="52" name="Conector de seta reta 51"/>
          <p:cNvCxnSpPr/>
          <p:nvPr/>
        </p:nvCxnSpPr>
        <p:spPr>
          <a:xfrm flipH="1">
            <a:off x="5940152" y="6147692"/>
            <a:ext cx="828272" cy="2336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-21998" y="6525344"/>
            <a:ext cx="4882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1998; </a:t>
            </a:r>
            <a:r>
              <a:rPr lang="pt-BR" sz="1600" dirty="0" smtClean="0"/>
              <a:t>COWLEY</a:t>
            </a:r>
            <a:r>
              <a:rPr lang="pt-BR" sz="1600" dirty="0"/>
              <a:t>, 2007)</a:t>
            </a:r>
          </a:p>
        </p:txBody>
      </p:sp>
    </p:spTree>
    <p:extLst>
      <p:ext uri="{BB962C8B-B14F-4D97-AF65-F5344CB8AC3E}">
        <p14:creationId xmlns:p14="http://schemas.microsoft.com/office/powerpoint/2010/main" val="36804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6408424" y="3710865"/>
            <a:ext cx="360000" cy="36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107504" y="148478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07504" y="177705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107504" y="206932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107504" y="236158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07504" y="265385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07504" y="294612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107504" y="323839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107504" y="353066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107504" y="382292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107504" y="411519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107504" y="440746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07504" y="469973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107504" y="499200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107504" y="528426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107504" y="55765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7504" y="586880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07504" y="616107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107504" y="64533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5940152" y="3068960"/>
            <a:ext cx="127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Terra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115616" y="155679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Partículas carregadas emitidas pelo Sol</a:t>
            </a:r>
          </a:p>
          <a:p>
            <a:pPr algn="ctr"/>
            <a:r>
              <a:rPr lang="pt-BR" dirty="0" smtClean="0"/>
              <a:t>(vento solar)</a:t>
            </a:r>
            <a:endParaRPr lang="pt-BR" dirty="0"/>
          </a:p>
        </p:txBody>
      </p:sp>
      <p:sp>
        <p:nvSpPr>
          <p:cNvPr id="27" name="Elipse 26"/>
          <p:cNvSpPr/>
          <p:nvPr/>
        </p:nvSpPr>
        <p:spPr>
          <a:xfrm>
            <a:off x="6372200" y="3674641"/>
            <a:ext cx="432000" cy="43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6588224" y="342900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Ionosfera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6318254" y="3620049"/>
            <a:ext cx="540000" cy="54000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orma livre 33"/>
          <p:cNvSpPr/>
          <p:nvPr/>
        </p:nvSpPr>
        <p:spPr>
          <a:xfrm>
            <a:off x="4549321" y="836712"/>
            <a:ext cx="4610445" cy="5849007"/>
          </a:xfrm>
          <a:custGeom>
            <a:avLst/>
            <a:gdLst>
              <a:gd name="connsiteX0" fmla="*/ 4578913 w 4610445"/>
              <a:gd name="connsiteY0" fmla="*/ 0 h 5849007"/>
              <a:gd name="connsiteX1" fmla="*/ 3948293 w 4610445"/>
              <a:gd name="connsiteY1" fmla="*/ 15766 h 5849007"/>
              <a:gd name="connsiteX2" fmla="*/ 3506858 w 4610445"/>
              <a:gd name="connsiteY2" fmla="*/ 15766 h 5849007"/>
              <a:gd name="connsiteX3" fmla="*/ 2860472 w 4610445"/>
              <a:gd name="connsiteY3" fmla="*/ 63062 h 5849007"/>
              <a:gd name="connsiteX4" fmla="*/ 2229851 w 4610445"/>
              <a:gd name="connsiteY4" fmla="*/ 126124 h 5849007"/>
              <a:gd name="connsiteX5" fmla="*/ 1709589 w 4610445"/>
              <a:gd name="connsiteY5" fmla="*/ 236483 h 5849007"/>
              <a:gd name="connsiteX6" fmla="*/ 1126265 w 4610445"/>
              <a:gd name="connsiteY6" fmla="*/ 520262 h 5849007"/>
              <a:gd name="connsiteX7" fmla="*/ 779424 w 4610445"/>
              <a:gd name="connsiteY7" fmla="*/ 882869 h 5849007"/>
              <a:gd name="connsiteX8" fmla="*/ 479879 w 4610445"/>
              <a:gd name="connsiteY8" fmla="*/ 1292772 h 5849007"/>
              <a:gd name="connsiteX9" fmla="*/ 211865 w 4610445"/>
              <a:gd name="connsiteY9" fmla="*/ 1828800 h 5849007"/>
              <a:gd name="connsiteX10" fmla="*/ 22679 w 4610445"/>
              <a:gd name="connsiteY10" fmla="*/ 2569779 h 5849007"/>
              <a:gd name="connsiteX11" fmla="*/ 6913 w 4610445"/>
              <a:gd name="connsiteY11" fmla="*/ 3074276 h 5849007"/>
              <a:gd name="connsiteX12" fmla="*/ 54210 w 4610445"/>
              <a:gd name="connsiteY12" fmla="*/ 3610304 h 5849007"/>
              <a:gd name="connsiteX13" fmla="*/ 133038 w 4610445"/>
              <a:gd name="connsiteY13" fmla="*/ 4051738 h 5849007"/>
              <a:gd name="connsiteX14" fmla="*/ 369520 w 4610445"/>
              <a:gd name="connsiteY14" fmla="*/ 4650828 h 5849007"/>
              <a:gd name="connsiteX15" fmla="*/ 669065 w 4610445"/>
              <a:gd name="connsiteY15" fmla="*/ 5076497 h 5849007"/>
              <a:gd name="connsiteX16" fmla="*/ 1015907 w 4610445"/>
              <a:gd name="connsiteY16" fmla="*/ 5360276 h 5849007"/>
              <a:gd name="connsiteX17" fmla="*/ 1473107 w 4610445"/>
              <a:gd name="connsiteY17" fmla="*/ 5675586 h 5849007"/>
              <a:gd name="connsiteX18" fmla="*/ 2119493 w 4610445"/>
              <a:gd name="connsiteY18" fmla="*/ 5817476 h 5849007"/>
              <a:gd name="connsiteX19" fmla="*/ 2986596 w 4610445"/>
              <a:gd name="connsiteY19" fmla="*/ 5833241 h 5849007"/>
              <a:gd name="connsiteX20" fmla="*/ 3806403 w 4610445"/>
              <a:gd name="connsiteY20" fmla="*/ 5849007 h 5849007"/>
              <a:gd name="connsiteX21" fmla="*/ 4610445 w 4610445"/>
              <a:gd name="connsiteY21" fmla="*/ 5833241 h 584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610445" h="5849007">
                <a:moveTo>
                  <a:pt x="4578913" y="0"/>
                </a:moveTo>
                <a:lnTo>
                  <a:pt x="3948293" y="15766"/>
                </a:lnTo>
                <a:cubicBezTo>
                  <a:pt x="3769617" y="18394"/>
                  <a:pt x="3688161" y="7883"/>
                  <a:pt x="3506858" y="15766"/>
                </a:cubicBezTo>
                <a:cubicBezTo>
                  <a:pt x="3325555" y="23649"/>
                  <a:pt x="3073307" y="44669"/>
                  <a:pt x="2860472" y="63062"/>
                </a:cubicBezTo>
                <a:cubicBezTo>
                  <a:pt x="2647637" y="81455"/>
                  <a:pt x="2421665" y="97221"/>
                  <a:pt x="2229851" y="126124"/>
                </a:cubicBezTo>
                <a:cubicBezTo>
                  <a:pt x="2038037" y="155028"/>
                  <a:pt x="1893520" y="170793"/>
                  <a:pt x="1709589" y="236483"/>
                </a:cubicBezTo>
                <a:cubicBezTo>
                  <a:pt x="1525658" y="302173"/>
                  <a:pt x="1281292" y="412531"/>
                  <a:pt x="1126265" y="520262"/>
                </a:cubicBezTo>
                <a:cubicBezTo>
                  <a:pt x="971238" y="627993"/>
                  <a:pt x="887155" y="754117"/>
                  <a:pt x="779424" y="882869"/>
                </a:cubicBezTo>
                <a:cubicBezTo>
                  <a:pt x="671693" y="1011621"/>
                  <a:pt x="574472" y="1135117"/>
                  <a:pt x="479879" y="1292772"/>
                </a:cubicBezTo>
                <a:cubicBezTo>
                  <a:pt x="385286" y="1450427"/>
                  <a:pt x="288065" y="1615966"/>
                  <a:pt x="211865" y="1828800"/>
                </a:cubicBezTo>
                <a:cubicBezTo>
                  <a:pt x="135665" y="2041634"/>
                  <a:pt x="56838" y="2362200"/>
                  <a:pt x="22679" y="2569779"/>
                </a:cubicBezTo>
                <a:cubicBezTo>
                  <a:pt x="-11480" y="2777358"/>
                  <a:pt x="1658" y="2900855"/>
                  <a:pt x="6913" y="3074276"/>
                </a:cubicBezTo>
                <a:cubicBezTo>
                  <a:pt x="12168" y="3247697"/>
                  <a:pt x="33189" y="3447394"/>
                  <a:pt x="54210" y="3610304"/>
                </a:cubicBezTo>
                <a:cubicBezTo>
                  <a:pt x="75231" y="3773214"/>
                  <a:pt x="80486" y="3878317"/>
                  <a:pt x="133038" y="4051738"/>
                </a:cubicBezTo>
                <a:cubicBezTo>
                  <a:pt x="185590" y="4225159"/>
                  <a:pt x="280182" y="4480035"/>
                  <a:pt x="369520" y="4650828"/>
                </a:cubicBezTo>
                <a:cubicBezTo>
                  <a:pt x="458858" y="4821621"/>
                  <a:pt x="561334" y="4958256"/>
                  <a:pt x="669065" y="5076497"/>
                </a:cubicBezTo>
                <a:cubicBezTo>
                  <a:pt x="776796" y="5194738"/>
                  <a:pt x="881900" y="5260428"/>
                  <a:pt x="1015907" y="5360276"/>
                </a:cubicBezTo>
                <a:cubicBezTo>
                  <a:pt x="1149914" y="5460124"/>
                  <a:pt x="1289176" y="5599386"/>
                  <a:pt x="1473107" y="5675586"/>
                </a:cubicBezTo>
                <a:cubicBezTo>
                  <a:pt x="1657038" y="5751786"/>
                  <a:pt x="1867245" y="5791200"/>
                  <a:pt x="2119493" y="5817476"/>
                </a:cubicBezTo>
                <a:cubicBezTo>
                  <a:pt x="2371741" y="5843752"/>
                  <a:pt x="2986596" y="5833241"/>
                  <a:pt x="2986596" y="5833241"/>
                </a:cubicBezTo>
                <a:lnTo>
                  <a:pt x="3806403" y="5849007"/>
                </a:lnTo>
                <a:cubicBezTo>
                  <a:pt x="4077044" y="5849007"/>
                  <a:pt x="4343744" y="5841124"/>
                  <a:pt x="4610445" y="5833241"/>
                </a:cubicBezTo>
              </a:path>
            </a:pathLst>
          </a:cu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de seta reta 35"/>
          <p:cNvCxnSpPr/>
          <p:nvPr/>
        </p:nvCxnSpPr>
        <p:spPr>
          <a:xfrm flipV="1">
            <a:off x="4572000" y="3890049"/>
            <a:ext cx="1692000" cy="2093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4788024" y="4005064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≈ 10 R</a:t>
            </a:r>
            <a:r>
              <a:rPr lang="pt-BR" sz="2400" baseline="-25000" dirty="0" smtClean="0"/>
              <a:t>T</a:t>
            </a:r>
            <a:endParaRPr lang="pt-BR" sz="2400" baseline="-25000" dirty="0"/>
          </a:p>
        </p:txBody>
      </p:sp>
      <p:cxnSp>
        <p:nvCxnSpPr>
          <p:cNvPr id="38" name="Conector de seta reta 37"/>
          <p:cNvCxnSpPr/>
          <p:nvPr/>
        </p:nvCxnSpPr>
        <p:spPr>
          <a:xfrm flipV="1">
            <a:off x="6900966" y="3880585"/>
            <a:ext cx="1764000" cy="2094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7380312" y="3975447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≈ 1000 R</a:t>
            </a:r>
            <a:r>
              <a:rPr lang="pt-BR" sz="2400" baseline="-25000" dirty="0" smtClean="0"/>
              <a:t>T</a:t>
            </a:r>
            <a:endParaRPr lang="pt-BR" sz="2400" baseline="-250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8694518" y="3573016"/>
            <a:ext cx="1062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...</a:t>
            </a:r>
            <a:endParaRPr lang="pt-BR" sz="24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5818736" y="2247255"/>
            <a:ext cx="1921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0000FF"/>
                </a:solidFill>
              </a:rPr>
              <a:t>Magnetosfera</a:t>
            </a:r>
            <a:endParaRPr lang="pt-BR" sz="2400" dirty="0">
              <a:solidFill>
                <a:srgbClr val="0000FF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6588224" y="5877272"/>
            <a:ext cx="234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 smtClean="0">
                <a:solidFill>
                  <a:srgbClr val="0000FF"/>
                </a:solidFill>
              </a:rPr>
              <a:t>Magnetopausa</a:t>
            </a:r>
            <a:endParaRPr lang="pt-BR" sz="2400" dirty="0">
              <a:solidFill>
                <a:srgbClr val="0000FF"/>
              </a:solidFill>
            </a:endParaRPr>
          </a:p>
        </p:txBody>
      </p:sp>
      <p:cxnSp>
        <p:nvCxnSpPr>
          <p:cNvPr id="47" name="Conector de seta reta 46"/>
          <p:cNvCxnSpPr/>
          <p:nvPr/>
        </p:nvCxnSpPr>
        <p:spPr>
          <a:xfrm flipH="1">
            <a:off x="5940152" y="6147692"/>
            <a:ext cx="828272" cy="2336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rma livre 31"/>
          <p:cNvSpPr/>
          <p:nvPr/>
        </p:nvSpPr>
        <p:spPr>
          <a:xfrm>
            <a:off x="3985991" y="1392072"/>
            <a:ext cx="640600" cy="5268035"/>
          </a:xfrm>
          <a:custGeom>
            <a:avLst/>
            <a:gdLst>
              <a:gd name="connsiteX0" fmla="*/ 640600 w 640600"/>
              <a:gd name="connsiteY0" fmla="*/ 5268035 h 5268035"/>
              <a:gd name="connsiteX1" fmla="*/ 353997 w 640600"/>
              <a:gd name="connsiteY1" fmla="*/ 4640238 h 5268035"/>
              <a:gd name="connsiteX2" fmla="*/ 94690 w 640600"/>
              <a:gd name="connsiteY2" fmla="*/ 3739486 h 5268035"/>
              <a:gd name="connsiteX3" fmla="*/ 12803 w 640600"/>
              <a:gd name="connsiteY3" fmla="*/ 2784143 h 5268035"/>
              <a:gd name="connsiteX4" fmla="*/ 26451 w 640600"/>
              <a:gd name="connsiteY4" fmla="*/ 1801504 h 5268035"/>
              <a:gd name="connsiteX5" fmla="*/ 258463 w 640600"/>
              <a:gd name="connsiteY5" fmla="*/ 723331 h 5268035"/>
              <a:gd name="connsiteX6" fmla="*/ 449531 w 640600"/>
              <a:gd name="connsiteY6" fmla="*/ 218364 h 5268035"/>
              <a:gd name="connsiteX7" fmla="*/ 545066 w 640600"/>
              <a:gd name="connsiteY7" fmla="*/ 0 h 5268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600" h="5268035">
                <a:moveTo>
                  <a:pt x="640600" y="5268035"/>
                </a:moveTo>
                <a:cubicBezTo>
                  <a:pt x="542791" y="5081515"/>
                  <a:pt x="444982" y="4894996"/>
                  <a:pt x="353997" y="4640238"/>
                </a:cubicBezTo>
                <a:cubicBezTo>
                  <a:pt x="263012" y="4385480"/>
                  <a:pt x="151556" y="4048835"/>
                  <a:pt x="94690" y="3739486"/>
                </a:cubicBezTo>
                <a:cubicBezTo>
                  <a:pt x="37824" y="3430137"/>
                  <a:pt x="24176" y="3107140"/>
                  <a:pt x="12803" y="2784143"/>
                </a:cubicBezTo>
                <a:cubicBezTo>
                  <a:pt x="1430" y="2461146"/>
                  <a:pt x="-14492" y="2144973"/>
                  <a:pt x="26451" y="1801504"/>
                </a:cubicBezTo>
                <a:cubicBezTo>
                  <a:pt x="67394" y="1458035"/>
                  <a:pt x="187950" y="987188"/>
                  <a:pt x="258463" y="723331"/>
                </a:cubicBezTo>
                <a:cubicBezTo>
                  <a:pt x="328976" y="459474"/>
                  <a:pt x="401764" y="338919"/>
                  <a:pt x="449531" y="218364"/>
                </a:cubicBezTo>
                <a:cubicBezTo>
                  <a:pt x="497298" y="97809"/>
                  <a:pt x="521182" y="48904"/>
                  <a:pt x="545066" y="0"/>
                </a:cubicBezTo>
              </a:path>
            </a:pathLst>
          </a:cu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1187624" y="3501008"/>
            <a:ext cx="27363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Região onde o vento solar se choca com a magnetosfera (Arco de Choque). Nesta região, o vento solar é freado, comprimido e aquecido, formando uma região turbulenta entre o Arco de Choque e a </a:t>
            </a:r>
            <a:r>
              <a:rPr lang="pt-BR" dirty="0" err="1" smtClean="0"/>
              <a:t>Magnetopausa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-21998" y="6525344"/>
            <a:ext cx="4882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1998; </a:t>
            </a:r>
            <a:r>
              <a:rPr lang="pt-BR" sz="1600" dirty="0" smtClean="0"/>
              <a:t>COWLEY</a:t>
            </a:r>
            <a:r>
              <a:rPr lang="pt-BR" sz="1600" dirty="0"/>
              <a:t>, 2007)</a:t>
            </a:r>
          </a:p>
        </p:txBody>
      </p:sp>
    </p:spTree>
    <p:extLst>
      <p:ext uri="{BB962C8B-B14F-4D97-AF65-F5344CB8AC3E}">
        <p14:creationId xmlns:p14="http://schemas.microsoft.com/office/powerpoint/2010/main" val="66213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vre 33"/>
          <p:cNvSpPr/>
          <p:nvPr/>
        </p:nvSpPr>
        <p:spPr>
          <a:xfrm>
            <a:off x="4549321" y="836712"/>
            <a:ext cx="4610445" cy="5849007"/>
          </a:xfrm>
          <a:custGeom>
            <a:avLst/>
            <a:gdLst>
              <a:gd name="connsiteX0" fmla="*/ 4578913 w 4610445"/>
              <a:gd name="connsiteY0" fmla="*/ 0 h 5849007"/>
              <a:gd name="connsiteX1" fmla="*/ 3948293 w 4610445"/>
              <a:gd name="connsiteY1" fmla="*/ 15766 h 5849007"/>
              <a:gd name="connsiteX2" fmla="*/ 3506858 w 4610445"/>
              <a:gd name="connsiteY2" fmla="*/ 15766 h 5849007"/>
              <a:gd name="connsiteX3" fmla="*/ 2860472 w 4610445"/>
              <a:gd name="connsiteY3" fmla="*/ 63062 h 5849007"/>
              <a:gd name="connsiteX4" fmla="*/ 2229851 w 4610445"/>
              <a:gd name="connsiteY4" fmla="*/ 126124 h 5849007"/>
              <a:gd name="connsiteX5" fmla="*/ 1709589 w 4610445"/>
              <a:gd name="connsiteY5" fmla="*/ 236483 h 5849007"/>
              <a:gd name="connsiteX6" fmla="*/ 1126265 w 4610445"/>
              <a:gd name="connsiteY6" fmla="*/ 520262 h 5849007"/>
              <a:gd name="connsiteX7" fmla="*/ 779424 w 4610445"/>
              <a:gd name="connsiteY7" fmla="*/ 882869 h 5849007"/>
              <a:gd name="connsiteX8" fmla="*/ 479879 w 4610445"/>
              <a:gd name="connsiteY8" fmla="*/ 1292772 h 5849007"/>
              <a:gd name="connsiteX9" fmla="*/ 211865 w 4610445"/>
              <a:gd name="connsiteY9" fmla="*/ 1828800 h 5849007"/>
              <a:gd name="connsiteX10" fmla="*/ 22679 w 4610445"/>
              <a:gd name="connsiteY10" fmla="*/ 2569779 h 5849007"/>
              <a:gd name="connsiteX11" fmla="*/ 6913 w 4610445"/>
              <a:gd name="connsiteY11" fmla="*/ 3074276 h 5849007"/>
              <a:gd name="connsiteX12" fmla="*/ 54210 w 4610445"/>
              <a:gd name="connsiteY12" fmla="*/ 3610304 h 5849007"/>
              <a:gd name="connsiteX13" fmla="*/ 133038 w 4610445"/>
              <a:gd name="connsiteY13" fmla="*/ 4051738 h 5849007"/>
              <a:gd name="connsiteX14" fmla="*/ 369520 w 4610445"/>
              <a:gd name="connsiteY14" fmla="*/ 4650828 h 5849007"/>
              <a:gd name="connsiteX15" fmla="*/ 669065 w 4610445"/>
              <a:gd name="connsiteY15" fmla="*/ 5076497 h 5849007"/>
              <a:gd name="connsiteX16" fmla="*/ 1015907 w 4610445"/>
              <a:gd name="connsiteY16" fmla="*/ 5360276 h 5849007"/>
              <a:gd name="connsiteX17" fmla="*/ 1473107 w 4610445"/>
              <a:gd name="connsiteY17" fmla="*/ 5675586 h 5849007"/>
              <a:gd name="connsiteX18" fmla="*/ 2119493 w 4610445"/>
              <a:gd name="connsiteY18" fmla="*/ 5817476 h 5849007"/>
              <a:gd name="connsiteX19" fmla="*/ 2986596 w 4610445"/>
              <a:gd name="connsiteY19" fmla="*/ 5833241 h 5849007"/>
              <a:gd name="connsiteX20" fmla="*/ 3806403 w 4610445"/>
              <a:gd name="connsiteY20" fmla="*/ 5849007 h 5849007"/>
              <a:gd name="connsiteX21" fmla="*/ 4610445 w 4610445"/>
              <a:gd name="connsiteY21" fmla="*/ 5833241 h 584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610445" h="5849007">
                <a:moveTo>
                  <a:pt x="4578913" y="0"/>
                </a:moveTo>
                <a:lnTo>
                  <a:pt x="3948293" y="15766"/>
                </a:lnTo>
                <a:cubicBezTo>
                  <a:pt x="3769617" y="18394"/>
                  <a:pt x="3688161" y="7883"/>
                  <a:pt x="3506858" y="15766"/>
                </a:cubicBezTo>
                <a:cubicBezTo>
                  <a:pt x="3325555" y="23649"/>
                  <a:pt x="3073307" y="44669"/>
                  <a:pt x="2860472" y="63062"/>
                </a:cubicBezTo>
                <a:cubicBezTo>
                  <a:pt x="2647637" y="81455"/>
                  <a:pt x="2421665" y="97221"/>
                  <a:pt x="2229851" y="126124"/>
                </a:cubicBezTo>
                <a:cubicBezTo>
                  <a:pt x="2038037" y="155028"/>
                  <a:pt x="1893520" y="170793"/>
                  <a:pt x="1709589" y="236483"/>
                </a:cubicBezTo>
                <a:cubicBezTo>
                  <a:pt x="1525658" y="302173"/>
                  <a:pt x="1281292" y="412531"/>
                  <a:pt x="1126265" y="520262"/>
                </a:cubicBezTo>
                <a:cubicBezTo>
                  <a:pt x="971238" y="627993"/>
                  <a:pt x="887155" y="754117"/>
                  <a:pt x="779424" y="882869"/>
                </a:cubicBezTo>
                <a:cubicBezTo>
                  <a:pt x="671693" y="1011621"/>
                  <a:pt x="574472" y="1135117"/>
                  <a:pt x="479879" y="1292772"/>
                </a:cubicBezTo>
                <a:cubicBezTo>
                  <a:pt x="385286" y="1450427"/>
                  <a:pt x="288065" y="1615966"/>
                  <a:pt x="211865" y="1828800"/>
                </a:cubicBezTo>
                <a:cubicBezTo>
                  <a:pt x="135665" y="2041634"/>
                  <a:pt x="56838" y="2362200"/>
                  <a:pt x="22679" y="2569779"/>
                </a:cubicBezTo>
                <a:cubicBezTo>
                  <a:pt x="-11480" y="2777358"/>
                  <a:pt x="1658" y="2900855"/>
                  <a:pt x="6913" y="3074276"/>
                </a:cubicBezTo>
                <a:cubicBezTo>
                  <a:pt x="12168" y="3247697"/>
                  <a:pt x="33189" y="3447394"/>
                  <a:pt x="54210" y="3610304"/>
                </a:cubicBezTo>
                <a:cubicBezTo>
                  <a:pt x="75231" y="3773214"/>
                  <a:pt x="80486" y="3878317"/>
                  <a:pt x="133038" y="4051738"/>
                </a:cubicBezTo>
                <a:cubicBezTo>
                  <a:pt x="185590" y="4225159"/>
                  <a:pt x="280182" y="4480035"/>
                  <a:pt x="369520" y="4650828"/>
                </a:cubicBezTo>
                <a:cubicBezTo>
                  <a:pt x="458858" y="4821621"/>
                  <a:pt x="561334" y="4958256"/>
                  <a:pt x="669065" y="5076497"/>
                </a:cubicBezTo>
                <a:cubicBezTo>
                  <a:pt x="776796" y="5194738"/>
                  <a:pt x="881900" y="5260428"/>
                  <a:pt x="1015907" y="5360276"/>
                </a:cubicBezTo>
                <a:cubicBezTo>
                  <a:pt x="1149914" y="5460124"/>
                  <a:pt x="1289176" y="5599386"/>
                  <a:pt x="1473107" y="5675586"/>
                </a:cubicBezTo>
                <a:cubicBezTo>
                  <a:pt x="1657038" y="5751786"/>
                  <a:pt x="1867245" y="5791200"/>
                  <a:pt x="2119493" y="5817476"/>
                </a:cubicBezTo>
                <a:cubicBezTo>
                  <a:pt x="2371741" y="5843752"/>
                  <a:pt x="2986596" y="5833241"/>
                  <a:pt x="2986596" y="5833241"/>
                </a:cubicBezTo>
                <a:lnTo>
                  <a:pt x="3806403" y="5849007"/>
                </a:lnTo>
                <a:cubicBezTo>
                  <a:pt x="4077044" y="5849007"/>
                  <a:pt x="4343744" y="5841124"/>
                  <a:pt x="4610445" y="5833241"/>
                </a:cubicBezTo>
              </a:path>
            </a:pathLst>
          </a:cu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6408424" y="3710865"/>
            <a:ext cx="360000" cy="36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107504" y="148478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07504" y="177705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107504" y="206932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107504" y="236158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07504" y="265385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07504" y="294612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107504" y="323839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107504" y="353066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107504" y="382292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107504" y="411519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107504" y="440746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07504" y="469973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107504" y="499200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107504" y="528426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107504" y="55765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7504" y="586880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07504" y="616107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107504" y="64533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5940152" y="3068960"/>
            <a:ext cx="127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Terra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115616" y="155679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Partículas carregadas emitidas pelo Sol</a:t>
            </a:r>
          </a:p>
          <a:p>
            <a:pPr algn="ctr"/>
            <a:r>
              <a:rPr lang="pt-BR" dirty="0" smtClean="0"/>
              <a:t>(vento solar)</a:t>
            </a:r>
            <a:endParaRPr lang="pt-BR" dirty="0"/>
          </a:p>
        </p:txBody>
      </p:sp>
      <p:sp>
        <p:nvSpPr>
          <p:cNvPr id="27" name="Elipse 26"/>
          <p:cNvSpPr/>
          <p:nvPr/>
        </p:nvSpPr>
        <p:spPr>
          <a:xfrm>
            <a:off x="6372200" y="3674641"/>
            <a:ext cx="432000" cy="43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6588224" y="342900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Ionosfera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6318254" y="3620049"/>
            <a:ext cx="540000" cy="54000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de seta reta 35"/>
          <p:cNvCxnSpPr/>
          <p:nvPr/>
        </p:nvCxnSpPr>
        <p:spPr>
          <a:xfrm flipV="1">
            <a:off x="4572000" y="3890049"/>
            <a:ext cx="1692000" cy="2093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4788024" y="4005064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≈ 10 R</a:t>
            </a:r>
            <a:r>
              <a:rPr lang="pt-BR" sz="2400" baseline="-25000" dirty="0" smtClean="0"/>
              <a:t>T</a:t>
            </a:r>
            <a:endParaRPr lang="pt-BR" sz="2400" baseline="-25000" dirty="0"/>
          </a:p>
        </p:txBody>
      </p:sp>
      <p:cxnSp>
        <p:nvCxnSpPr>
          <p:cNvPr id="38" name="Conector de seta reta 37"/>
          <p:cNvCxnSpPr/>
          <p:nvPr/>
        </p:nvCxnSpPr>
        <p:spPr>
          <a:xfrm flipV="1">
            <a:off x="6900966" y="3880585"/>
            <a:ext cx="1764000" cy="2094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7380312" y="3975447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≈ 1000 R</a:t>
            </a:r>
            <a:r>
              <a:rPr lang="pt-BR" sz="2400" baseline="-25000" dirty="0" smtClean="0"/>
              <a:t>T</a:t>
            </a:r>
            <a:endParaRPr lang="pt-BR" sz="2400" baseline="-250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8694518" y="3573016"/>
            <a:ext cx="1062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...</a:t>
            </a:r>
            <a:endParaRPr lang="pt-BR" sz="24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5818736" y="2247255"/>
            <a:ext cx="1921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0000FF"/>
                </a:solidFill>
              </a:rPr>
              <a:t>Magnetosfera</a:t>
            </a:r>
            <a:endParaRPr lang="pt-BR" sz="2400" dirty="0">
              <a:solidFill>
                <a:srgbClr val="0000FF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6588224" y="5877272"/>
            <a:ext cx="234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 smtClean="0">
                <a:solidFill>
                  <a:srgbClr val="0000FF"/>
                </a:solidFill>
              </a:rPr>
              <a:t>Magnetopausa</a:t>
            </a:r>
            <a:endParaRPr lang="pt-BR" sz="2400" dirty="0">
              <a:solidFill>
                <a:srgbClr val="0000FF"/>
              </a:solidFill>
            </a:endParaRPr>
          </a:p>
        </p:txBody>
      </p:sp>
      <p:cxnSp>
        <p:nvCxnSpPr>
          <p:cNvPr id="47" name="Conector de seta reta 46"/>
          <p:cNvCxnSpPr/>
          <p:nvPr/>
        </p:nvCxnSpPr>
        <p:spPr>
          <a:xfrm flipH="1">
            <a:off x="5940152" y="6147692"/>
            <a:ext cx="828272" cy="2336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rma livre 31"/>
          <p:cNvSpPr/>
          <p:nvPr/>
        </p:nvSpPr>
        <p:spPr>
          <a:xfrm>
            <a:off x="3985991" y="1392072"/>
            <a:ext cx="640600" cy="5268035"/>
          </a:xfrm>
          <a:custGeom>
            <a:avLst/>
            <a:gdLst>
              <a:gd name="connsiteX0" fmla="*/ 640600 w 640600"/>
              <a:gd name="connsiteY0" fmla="*/ 5268035 h 5268035"/>
              <a:gd name="connsiteX1" fmla="*/ 353997 w 640600"/>
              <a:gd name="connsiteY1" fmla="*/ 4640238 h 5268035"/>
              <a:gd name="connsiteX2" fmla="*/ 94690 w 640600"/>
              <a:gd name="connsiteY2" fmla="*/ 3739486 h 5268035"/>
              <a:gd name="connsiteX3" fmla="*/ 12803 w 640600"/>
              <a:gd name="connsiteY3" fmla="*/ 2784143 h 5268035"/>
              <a:gd name="connsiteX4" fmla="*/ 26451 w 640600"/>
              <a:gd name="connsiteY4" fmla="*/ 1801504 h 5268035"/>
              <a:gd name="connsiteX5" fmla="*/ 258463 w 640600"/>
              <a:gd name="connsiteY5" fmla="*/ 723331 h 5268035"/>
              <a:gd name="connsiteX6" fmla="*/ 449531 w 640600"/>
              <a:gd name="connsiteY6" fmla="*/ 218364 h 5268035"/>
              <a:gd name="connsiteX7" fmla="*/ 545066 w 640600"/>
              <a:gd name="connsiteY7" fmla="*/ 0 h 5268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600" h="5268035">
                <a:moveTo>
                  <a:pt x="640600" y="5268035"/>
                </a:moveTo>
                <a:cubicBezTo>
                  <a:pt x="542791" y="5081515"/>
                  <a:pt x="444982" y="4894996"/>
                  <a:pt x="353997" y="4640238"/>
                </a:cubicBezTo>
                <a:cubicBezTo>
                  <a:pt x="263012" y="4385480"/>
                  <a:pt x="151556" y="4048835"/>
                  <a:pt x="94690" y="3739486"/>
                </a:cubicBezTo>
                <a:cubicBezTo>
                  <a:pt x="37824" y="3430137"/>
                  <a:pt x="24176" y="3107140"/>
                  <a:pt x="12803" y="2784143"/>
                </a:cubicBezTo>
                <a:cubicBezTo>
                  <a:pt x="1430" y="2461146"/>
                  <a:pt x="-14492" y="2144973"/>
                  <a:pt x="26451" y="1801504"/>
                </a:cubicBezTo>
                <a:cubicBezTo>
                  <a:pt x="67394" y="1458035"/>
                  <a:pt x="187950" y="987188"/>
                  <a:pt x="258463" y="723331"/>
                </a:cubicBezTo>
                <a:cubicBezTo>
                  <a:pt x="328976" y="459474"/>
                  <a:pt x="401764" y="338919"/>
                  <a:pt x="449531" y="218364"/>
                </a:cubicBezTo>
                <a:cubicBezTo>
                  <a:pt x="497298" y="97809"/>
                  <a:pt x="521182" y="48904"/>
                  <a:pt x="545066" y="0"/>
                </a:cubicBezTo>
              </a:path>
            </a:pathLst>
          </a:cu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1187624" y="3501008"/>
            <a:ext cx="27363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Região onde o vento solar se choca com a magnetosfera (Arco de Choque). Nesta região, o vento solar é freado, comprimido e aquecido, formando uma região turbulenta entre o Arco de Choque e a </a:t>
            </a:r>
            <a:r>
              <a:rPr lang="pt-BR" dirty="0" err="1" smtClean="0"/>
              <a:t>Magnetopausa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Seta para a direita 2"/>
          <p:cNvSpPr/>
          <p:nvPr/>
        </p:nvSpPr>
        <p:spPr>
          <a:xfrm rot="19756925">
            <a:off x="4230037" y="6107242"/>
            <a:ext cx="1080120" cy="533549"/>
          </a:xfrm>
          <a:prstGeom prst="right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763688" y="6374016"/>
            <a:ext cx="2160240" cy="400110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Correntes elétricas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12853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vre 33"/>
          <p:cNvSpPr/>
          <p:nvPr/>
        </p:nvSpPr>
        <p:spPr>
          <a:xfrm>
            <a:off x="4549321" y="836712"/>
            <a:ext cx="4610445" cy="5849007"/>
          </a:xfrm>
          <a:custGeom>
            <a:avLst/>
            <a:gdLst>
              <a:gd name="connsiteX0" fmla="*/ 4578913 w 4610445"/>
              <a:gd name="connsiteY0" fmla="*/ 0 h 5849007"/>
              <a:gd name="connsiteX1" fmla="*/ 3948293 w 4610445"/>
              <a:gd name="connsiteY1" fmla="*/ 15766 h 5849007"/>
              <a:gd name="connsiteX2" fmla="*/ 3506858 w 4610445"/>
              <a:gd name="connsiteY2" fmla="*/ 15766 h 5849007"/>
              <a:gd name="connsiteX3" fmla="*/ 2860472 w 4610445"/>
              <a:gd name="connsiteY3" fmla="*/ 63062 h 5849007"/>
              <a:gd name="connsiteX4" fmla="*/ 2229851 w 4610445"/>
              <a:gd name="connsiteY4" fmla="*/ 126124 h 5849007"/>
              <a:gd name="connsiteX5" fmla="*/ 1709589 w 4610445"/>
              <a:gd name="connsiteY5" fmla="*/ 236483 h 5849007"/>
              <a:gd name="connsiteX6" fmla="*/ 1126265 w 4610445"/>
              <a:gd name="connsiteY6" fmla="*/ 520262 h 5849007"/>
              <a:gd name="connsiteX7" fmla="*/ 779424 w 4610445"/>
              <a:gd name="connsiteY7" fmla="*/ 882869 h 5849007"/>
              <a:gd name="connsiteX8" fmla="*/ 479879 w 4610445"/>
              <a:gd name="connsiteY8" fmla="*/ 1292772 h 5849007"/>
              <a:gd name="connsiteX9" fmla="*/ 211865 w 4610445"/>
              <a:gd name="connsiteY9" fmla="*/ 1828800 h 5849007"/>
              <a:gd name="connsiteX10" fmla="*/ 22679 w 4610445"/>
              <a:gd name="connsiteY10" fmla="*/ 2569779 h 5849007"/>
              <a:gd name="connsiteX11" fmla="*/ 6913 w 4610445"/>
              <a:gd name="connsiteY11" fmla="*/ 3074276 h 5849007"/>
              <a:gd name="connsiteX12" fmla="*/ 54210 w 4610445"/>
              <a:gd name="connsiteY12" fmla="*/ 3610304 h 5849007"/>
              <a:gd name="connsiteX13" fmla="*/ 133038 w 4610445"/>
              <a:gd name="connsiteY13" fmla="*/ 4051738 h 5849007"/>
              <a:gd name="connsiteX14" fmla="*/ 369520 w 4610445"/>
              <a:gd name="connsiteY14" fmla="*/ 4650828 h 5849007"/>
              <a:gd name="connsiteX15" fmla="*/ 669065 w 4610445"/>
              <a:gd name="connsiteY15" fmla="*/ 5076497 h 5849007"/>
              <a:gd name="connsiteX16" fmla="*/ 1015907 w 4610445"/>
              <a:gd name="connsiteY16" fmla="*/ 5360276 h 5849007"/>
              <a:gd name="connsiteX17" fmla="*/ 1473107 w 4610445"/>
              <a:gd name="connsiteY17" fmla="*/ 5675586 h 5849007"/>
              <a:gd name="connsiteX18" fmla="*/ 2119493 w 4610445"/>
              <a:gd name="connsiteY18" fmla="*/ 5817476 h 5849007"/>
              <a:gd name="connsiteX19" fmla="*/ 2986596 w 4610445"/>
              <a:gd name="connsiteY19" fmla="*/ 5833241 h 5849007"/>
              <a:gd name="connsiteX20" fmla="*/ 3806403 w 4610445"/>
              <a:gd name="connsiteY20" fmla="*/ 5849007 h 5849007"/>
              <a:gd name="connsiteX21" fmla="*/ 4610445 w 4610445"/>
              <a:gd name="connsiteY21" fmla="*/ 5833241 h 584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610445" h="5849007">
                <a:moveTo>
                  <a:pt x="4578913" y="0"/>
                </a:moveTo>
                <a:lnTo>
                  <a:pt x="3948293" y="15766"/>
                </a:lnTo>
                <a:cubicBezTo>
                  <a:pt x="3769617" y="18394"/>
                  <a:pt x="3688161" y="7883"/>
                  <a:pt x="3506858" y="15766"/>
                </a:cubicBezTo>
                <a:cubicBezTo>
                  <a:pt x="3325555" y="23649"/>
                  <a:pt x="3073307" y="44669"/>
                  <a:pt x="2860472" y="63062"/>
                </a:cubicBezTo>
                <a:cubicBezTo>
                  <a:pt x="2647637" y="81455"/>
                  <a:pt x="2421665" y="97221"/>
                  <a:pt x="2229851" y="126124"/>
                </a:cubicBezTo>
                <a:cubicBezTo>
                  <a:pt x="2038037" y="155028"/>
                  <a:pt x="1893520" y="170793"/>
                  <a:pt x="1709589" y="236483"/>
                </a:cubicBezTo>
                <a:cubicBezTo>
                  <a:pt x="1525658" y="302173"/>
                  <a:pt x="1281292" y="412531"/>
                  <a:pt x="1126265" y="520262"/>
                </a:cubicBezTo>
                <a:cubicBezTo>
                  <a:pt x="971238" y="627993"/>
                  <a:pt x="887155" y="754117"/>
                  <a:pt x="779424" y="882869"/>
                </a:cubicBezTo>
                <a:cubicBezTo>
                  <a:pt x="671693" y="1011621"/>
                  <a:pt x="574472" y="1135117"/>
                  <a:pt x="479879" y="1292772"/>
                </a:cubicBezTo>
                <a:cubicBezTo>
                  <a:pt x="385286" y="1450427"/>
                  <a:pt x="288065" y="1615966"/>
                  <a:pt x="211865" y="1828800"/>
                </a:cubicBezTo>
                <a:cubicBezTo>
                  <a:pt x="135665" y="2041634"/>
                  <a:pt x="56838" y="2362200"/>
                  <a:pt x="22679" y="2569779"/>
                </a:cubicBezTo>
                <a:cubicBezTo>
                  <a:pt x="-11480" y="2777358"/>
                  <a:pt x="1658" y="2900855"/>
                  <a:pt x="6913" y="3074276"/>
                </a:cubicBezTo>
                <a:cubicBezTo>
                  <a:pt x="12168" y="3247697"/>
                  <a:pt x="33189" y="3447394"/>
                  <a:pt x="54210" y="3610304"/>
                </a:cubicBezTo>
                <a:cubicBezTo>
                  <a:pt x="75231" y="3773214"/>
                  <a:pt x="80486" y="3878317"/>
                  <a:pt x="133038" y="4051738"/>
                </a:cubicBezTo>
                <a:cubicBezTo>
                  <a:pt x="185590" y="4225159"/>
                  <a:pt x="280182" y="4480035"/>
                  <a:pt x="369520" y="4650828"/>
                </a:cubicBezTo>
                <a:cubicBezTo>
                  <a:pt x="458858" y="4821621"/>
                  <a:pt x="561334" y="4958256"/>
                  <a:pt x="669065" y="5076497"/>
                </a:cubicBezTo>
                <a:cubicBezTo>
                  <a:pt x="776796" y="5194738"/>
                  <a:pt x="881900" y="5260428"/>
                  <a:pt x="1015907" y="5360276"/>
                </a:cubicBezTo>
                <a:cubicBezTo>
                  <a:pt x="1149914" y="5460124"/>
                  <a:pt x="1289176" y="5599386"/>
                  <a:pt x="1473107" y="5675586"/>
                </a:cubicBezTo>
                <a:cubicBezTo>
                  <a:pt x="1657038" y="5751786"/>
                  <a:pt x="1867245" y="5791200"/>
                  <a:pt x="2119493" y="5817476"/>
                </a:cubicBezTo>
                <a:cubicBezTo>
                  <a:pt x="2371741" y="5843752"/>
                  <a:pt x="2986596" y="5833241"/>
                  <a:pt x="2986596" y="5833241"/>
                </a:cubicBezTo>
                <a:lnTo>
                  <a:pt x="3806403" y="5849007"/>
                </a:lnTo>
                <a:cubicBezTo>
                  <a:pt x="4077044" y="5849007"/>
                  <a:pt x="4343744" y="5841124"/>
                  <a:pt x="4610445" y="5833241"/>
                </a:cubicBezTo>
              </a:path>
            </a:pathLst>
          </a:custGeom>
          <a:solidFill>
            <a:srgbClr val="00FF00">
              <a:alpha val="40000"/>
            </a:srgbClr>
          </a:solidFill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6408424" y="3710865"/>
            <a:ext cx="360000" cy="36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107504" y="148478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07504" y="177705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107504" y="206932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107504" y="236158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07504" y="265385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07504" y="294612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107504" y="323839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107504" y="353066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107504" y="382292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107504" y="411519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107504" y="440746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07504" y="469973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107504" y="499200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107504" y="528426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107504" y="55765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7504" y="586880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07504" y="616107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107504" y="64533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5940152" y="3068960"/>
            <a:ext cx="127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Terra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115616" y="155679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Partículas carregadas emitidas pelo Sol</a:t>
            </a:r>
          </a:p>
          <a:p>
            <a:pPr algn="ctr"/>
            <a:r>
              <a:rPr lang="pt-BR" dirty="0" smtClean="0"/>
              <a:t>(vento solar)</a:t>
            </a:r>
            <a:endParaRPr lang="pt-BR" dirty="0"/>
          </a:p>
        </p:txBody>
      </p:sp>
      <p:sp>
        <p:nvSpPr>
          <p:cNvPr id="27" name="Elipse 26"/>
          <p:cNvSpPr/>
          <p:nvPr/>
        </p:nvSpPr>
        <p:spPr>
          <a:xfrm>
            <a:off x="6372200" y="3674641"/>
            <a:ext cx="432000" cy="43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6588224" y="342900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Ionosfera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6318254" y="3620049"/>
            <a:ext cx="540000" cy="54000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de seta reta 35"/>
          <p:cNvCxnSpPr/>
          <p:nvPr/>
        </p:nvCxnSpPr>
        <p:spPr>
          <a:xfrm flipV="1">
            <a:off x="4572000" y="3890049"/>
            <a:ext cx="1692000" cy="2093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4788024" y="4005064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≈ 10 R</a:t>
            </a:r>
            <a:r>
              <a:rPr lang="pt-BR" sz="2400" baseline="-25000" dirty="0" smtClean="0"/>
              <a:t>T</a:t>
            </a:r>
            <a:endParaRPr lang="pt-BR" sz="2400" baseline="-25000" dirty="0"/>
          </a:p>
        </p:txBody>
      </p:sp>
      <p:cxnSp>
        <p:nvCxnSpPr>
          <p:cNvPr id="38" name="Conector de seta reta 37"/>
          <p:cNvCxnSpPr/>
          <p:nvPr/>
        </p:nvCxnSpPr>
        <p:spPr>
          <a:xfrm flipV="1">
            <a:off x="6900966" y="3880585"/>
            <a:ext cx="1764000" cy="2094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7380312" y="3975447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≈ 1000 R</a:t>
            </a:r>
            <a:r>
              <a:rPr lang="pt-BR" sz="2400" baseline="-25000" dirty="0" smtClean="0"/>
              <a:t>T</a:t>
            </a:r>
            <a:endParaRPr lang="pt-BR" sz="2400" baseline="-250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8694518" y="3573016"/>
            <a:ext cx="1062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...</a:t>
            </a:r>
            <a:endParaRPr lang="pt-BR" sz="24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5818736" y="2247255"/>
            <a:ext cx="1921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0000FF"/>
                </a:solidFill>
              </a:rPr>
              <a:t>Magnetosfera</a:t>
            </a:r>
            <a:endParaRPr lang="pt-BR" sz="2400" dirty="0">
              <a:solidFill>
                <a:srgbClr val="0000FF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6588224" y="5877272"/>
            <a:ext cx="234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 smtClean="0">
                <a:solidFill>
                  <a:srgbClr val="0000FF"/>
                </a:solidFill>
              </a:rPr>
              <a:t>Magnetopausa</a:t>
            </a:r>
            <a:endParaRPr lang="pt-BR" sz="2400" dirty="0">
              <a:solidFill>
                <a:srgbClr val="0000FF"/>
              </a:solidFill>
            </a:endParaRPr>
          </a:p>
        </p:txBody>
      </p:sp>
      <p:cxnSp>
        <p:nvCxnSpPr>
          <p:cNvPr id="47" name="Conector de seta reta 46"/>
          <p:cNvCxnSpPr/>
          <p:nvPr/>
        </p:nvCxnSpPr>
        <p:spPr>
          <a:xfrm flipH="1">
            <a:off x="5940152" y="6147692"/>
            <a:ext cx="828272" cy="2336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rma livre 31"/>
          <p:cNvSpPr/>
          <p:nvPr/>
        </p:nvSpPr>
        <p:spPr>
          <a:xfrm>
            <a:off x="3985991" y="1392072"/>
            <a:ext cx="640600" cy="5268035"/>
          </a:xfrm>
          <a:custGeom>
            <a:avLst/>
            <a:gdLst>
              <a:gd name="connsiteX0" fmla="*/ 640600 w 640600"/>
              <a:gd name="connsiteY0" fmla="*/ 5268035 h 5268035"/>
              <a:gd name="connsiteX1" fmla="*/ 353997 w 640600"/>
              <a:gd name="connsiteY1" fmla="*/ 4640238 h 5268035"/>
              <a:gd name="connsiteX2" fmla="*/ 94690 w 640600"/>
              <a:gd name="connsiteY2" fmla="*/ 3739486 h 5268035"/>
              <a:gd name="connsiteX3" fmla="*/ 12803 w 640600"/>
              <a:gd name="connsiteY3" fmla="*/ 2784143 h 5268035"/>
              <a:gd name="connsiteX4" fmla="*/ 26451 w 640600"/>
              <a:gd name="connsiteY4" fmla="*/ 1801504 h 5268035"/>
              <a:gd name="connsiteX5" fmla="*/ 258463 w 640600"/>
              <a:gd name="connsiteY5" fmla="*/ 723331 h 5268035"/>
              <a:gd name="connsiteX6" fmla="*/ 449531 w 640600"/>
              <a:gd name="connsiteY6" fmla="*/ 218364 h 5268035"/>
              <a:gd name="connsiteX7" fmla="*/ 545066 w 640600"/>
              <a:gd name="connsiteY7" fmla="*/ 0 h 5268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600" h="5268035">
                <a:moveTo>
                  <a:pt x="640600" y="5268035"/>
                </a:moveTo>
                <a:cubicBezTo>
                  <a:pt x="542791" y="5081515"/>
                  <a:pt x="444982" y="4894996"/>
                  <a:pt x="353997" y="4640238"/>
                </a:cubicBezTo>
                <a:cubicBezTo>
                  <a:pt x="263012" y="4385480"/>
                  <a:pt x="151556" y="4048835"/>
                  <a:pt x="94690" y="3739486"/>
                </a:cubicBezTo>
                <a:cubicBezTo>
                  <a:pt x="37824" y="3430137"/>
                  <a:pt x="24176" y="3107140"/>
                  <a:pt x="12803" y="2784143"/>
                </a:cubicBezTo>
                <a:cubicBezTo>
                  <a:pt x="1430" y="2461146"/>
                  <a:pt x="-14492" y="2144973"/>
                  <a:pt x="26451" y="1801504"/>
                </a:cubicBezTo>
                <a:cubicBezTo>
                  <a:pt x="67394" y="1458035"/>
                  <a:pt x="187950" y="987188"/>
                  <a:pt x="258463" y="723331"/>
                </a:cubicBezTo>
                <a:cubicBezTo>
                  <a:pt x="328976" y="459474"/>
                  <a:pt x="401764" y="338919"/>
                  <a:pt x="449531" y="218364"/>
                </a:cubicBezTo>
                <a:cubicBezTo>
                  <a:pt x="497298" y="97809"/>
                  <a:pt x="521182" y="48904"/>
                  <a:pt x="545066" y="0"/>
                </a:cubicBezTo>
              </a:path>
            </a:pathLst>
          </a:cu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1187624" y="3501008"/>
            <a:ext cx="27363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Região onde o vento solar se choca com a magnetosfera (Arco de Choque). Nesta região, o vento solar é freado, comprimido e aquecido, formando uma região turbulenta entre o Arco de Choque e a </a:t>
            </a:r>
            <a:r>
              <a:rPr lang="pt-BR" dirty="0" err="1" smtClean="0"/>
              <a:t>Magnetopausa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Seta para a direita 2"/>
          <p:cNvSpPr/>
          <p:nvPr/>
        </p:nvSpPr>
        <p:spPr>
          <a:xfrm rot="19756925">
            <a:off x="4230037" y="6107242"/>
            <a:ext cx="1080120" cy="533549"/>
          </a:xfrm>
          <a:prstGeom prst="right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1763688" y="6374016"/>
            <a:ext cx="2160240" cy="400110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Correntes elétricas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1592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vre 33"/>
          <p:cNvSpPr/>
          <p:nvPr/>
        </p:nvSpPr>
        <p:spPr>
          <a:xfrm>
            <a:off x="4549321" y="836712"/>
            <a:ext cx="4610445" cy="5849007"/>
          </a:xfrm>
          <a:custGeom>
            <a:avLst/>
            <a:gdLst>
              <a:gd name="connsiteX0" fmla="*/ 4578913 w 4610445"/>
              <a:gd name="connsiteY0" fmla="*/ 0 h 5849007"/>
              <a:gd name="connsiteX1" fmla="*/ 3948293 w 4610445"/>
              <a:gd name="connsiteY1" fmla="*/ 15766 h 5849007"/>
              <a:gd name="connsiteX2" fmla="*/ 3506858 w 4610445"/>
              <a:gd name="connsiteY2" fmla="*/ 15766 h 5849007"/>
              <a:gd name="connsiteX3" fmla="*/ 2860472 w 4610445"/>
              <a:gd name="connsiteY3" fmla="*/ 63062 h 5849007"/>
              <a:gd name="connsiteX4" fmla="*/ 2229851 w 4610445"/>
              <a:gd name="connsiteY4" fmla="*/ 126124 h 5849007"/>
              <a:gd name="connsiteX5" fmla="*/ 1709589 w 4610445"/>
              <a:gd name="connsiteY5" fmla="*/ 236483 h 5849007"/>
              <a:gd name="connsiteX6" fmla="*/ 1126265 w 4610445"/>
              <a:gd name="connsiteY6" fmla="*/ 520262 h 5849007"/>
              <a:gd name="connsiteX7" fmla="*/ 779424 w 4610445"/>
              <a:gd name="connsiteY7" fmla="*/ 882869 h 5849007"/>
              <a:gd name="connsiteX8" fmla="*/ 479879 w 4610445"/>
              <a:gd name="connsiteY8" fmla="*/ 1292772 h 5849007"/>
              <a:gd name="connsiteX9" fmla="*/ 211865 w 4610445"/>
              <a:gd name="connsiteY9" fmla="*/ 1828800 h 5849007"/>
              <a:gd name="connsiteX10" fmla="*/ 22679 w 4610445"/>
              <a:gd name="connsiteY10" fmla="*/ 2569779 h 5849007"/>
              <a:gd name="connsiteX11" fmla="*/ 6913 w 4610445"/>
              <a:gd name="connsiteY11" fmla="*/ 3074276 h 5849007"/>
              <a:gd name="connsiteX12" fmla="*/ 54210 w 4610445"/>
              <a:gd name="connsiteY12" fmla="*/ 3610304 h 5849007"/>
              <a:gd name="connsiteX13" fmla="*/ 133038 w 4610445"/>
              <a:gd name="connsiteY13" fmla="*/ 4051738 h 5849007"/>
              <a:gd name="connsiteX14" fmla="*/ 369520 w 4610445"/>
              <a:gd name="connsiteY14" fmla="*/ 4650828 h 5849007"/>
              <a:gd name="connsiteX15" fmla="*/ 669065 w 4610445"/>
              <a:gd name="connsiteY15" fmla="*/ 5076497 h 5849007"/>
              <a:gd name="connsiteX16" fmla="*/ 1015907 w 4610445"/>
              <a:gd name="connsiteY16" fmla="*/ 5360276 h 5849007"/>
              <a:gd name="connsiteX17" fmla="*/ 1473107 w 4610445"/>
              <a:gd name="connsiteY17" fmla="*/ 5675586 h 5849007"/>
              <a:gd name="connsiteX18" fmla="*/ 2119493 w 4610445"/>
              <a:gd name="connsiteY18" fmla="*/ 5817476 h 5849007"/>
              <a:gd name="connsiteX19" fmla="*/ 2986596 w 4610445"/>
              <a:gd name="connsiteY19" fmla="*/ 5833241 h 5849007"/>
              <a:gd name="connsiteX20" fmla="*/ 3806403 w 4610445"/>
              <a:gd name="connsiteY20" fmla="*/ 5849007 h 5849007"/>
              <a:gd name="connsiteX21" fmla="*/ 4610445 w 4610445"/>
              <a:gd name="connsiteY21" fmla="*/ 5833241 h 584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610445" h="5849007">
                <a:moveTo>
                  <a:pt x="4578913" y="0"/>
                </a:moveTo>
                <a:lnTo>
                  <a:pt x="3948293" y="15766"/>
                </a:lnTo>
                <a:cubicBezTo>
                  <a:pt x="3769617" y="18394"/>
                  <a:pt x="3688161" y="7883"/>
                  <a:pt x="3506858" y="15766"/>
                </a:cubicBezTo>
                <a:cubicBezTo>
                  <a:pt x="3325555" y="23649"/>
                  <a:pt x="3073307" y="44669"/>
                  <a:pt x="2860472" y="63062"/>
                </a:cubicBezTo>
                <a:cubicBezTo>
                  <a:pt x="2647637" y="81455"/>
                  <a:pt x="2421665" y="97221"/>
                  <a:pt x="2229851" y="126124"/>
                </a:cubicBezTo>
                <a:cubicBezTo>
                  <a:pt x="2038037" y="155028"/>
                  <a:pt x="1893520" y="170793"/>
                  <a:pt x="1709589" y="236483"/>
                </a:cubicBezTo>
                <a:cubicBezTo>
                  <a:pt x="1525658" y="302173"/>
                  <a:pt x="1281292" y="412531"/>
                  <a:pt x="1126265" y="520262"/>
                </a:cubicBezTo>
                <a:cubicBezTo>
                  <a:pt x="971238" y="627993"/>
                  <a:pt x="887155" y="754117"/>
                  <a:pt x="779424" y="882869"/>
                </a:cubicBezTo>
                <a:cubicBezTo>
                  <a:pt x="671693" y="1011621"/>
                  <a:pt x="574472" y="1135117"/>
                  <a:pt x="479879" y="1292772"/>
                </a:cubicBezTo>
                <a:cubicBezTo>
                  <a:pt x="385286" y="1450427"/>
                  <a:pt x="288065" y="1615966"/>
                  <a:pt x="211865" y="1828800"/>
                </a:cubicBezTo>
                <a:cubicBezTo>
                  <a:pt x="135665" y="2041634"/>
                  <a:pt x="56838" y="2362200"/>
                  <a:pt x="22679" y="2569779"/>
                </a:cubicBezTo>
                <a:cubicBezTo>
                  <a:pt x="-11480" y="2777358"/>
                  <a:pt x="1658" y="2900855"/>
                  <a:pt x="6913" y="3074276"/>
                </a:cubicBezTo>
                <a:cubicBezTo>
                  <a:pt x="12168" y="3247697"/>
                  <a:pt x="33189" y="3447394"/>
                  <a:pt x="54210" y="3610304"/>
                </a:cubicBezTo>
                <a:cubicBezTo>
                  <a:pt x="75231" y="3773214"/>
                  <a:pt x="80486" y="3878317"/>
                  <a:pt x="133038" y="4051738"/>
                </a:cubicBezTo>
                <a:cubicBezTo>
                  <a:pt x="185590" y="4225159"/>
                  <a:pt x="280182" y="4480035"/>
                  <a:pt x="369520" y="4650828"/>
                </a:cubicBezTo>
                <a:cubicBezTo>
                  <a:pt x="458858" y="4821621"/>
                  <a:pt x="561334" y="4958256"/>
                  <a:pt x="669065" y="5076497"/>
                </a:cubicBezTo>
                <a:cubicBezTo>
                  <a:pt x="776796" y="5194738"/>
                  <a:pt x="881900" y="5260428"/>
                  <a:pt x="1015907" y="5360276"/>
                </a:cubicBezTo>
                <a:cubicBezTo>
                  <a:pt x="1149914" y="5460124"/>
                  <a:pt x="1289176" y="5599386"/>
                  <a:pt x="1473107" y="5675586"/>
                </a:cubicBezTo>
                <a:cubicBezTo>
                  <a:pt x="1657038" y="5751786"/>
                  <a:pt x="1867245" y="5791200"/>
                  <a:pt x="2119493" y="5817476"/>
                </a:cubicBezTo>
                <a:cubicBezTo>
                  <a:pt x="2371741" y="5843752"/>
                  <a:pt x="2986596" y="5833241"/>
                  <a:pt x="2986596" y="5833241"/>
                </a:cubicBezTo>
                <a:lnTo>
                  <a:pt x="3806403" y="5849007"/>
                </a:lnTo>
                <a:cubicBezTo>
                  <a:pt x="4077044" y="5849007"/>
                  <a:pt x="4343744" y="5841124"/>
                  <a:pt x="4610445" y="5833241"/>
                </a:cubicBezTo>
              </a:path>
            </a:pathLst>
          </a:custGeom>
          <a:solidFill>
            <a:srgbClr val="00FF00">
              <a:alpha val="40000"/>
            </a:srgbClr>
          </a:solidFill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6408424" y="3710865"/>
            <a:ext cx="360000" cy="36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107504" y="148478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07504" y="177705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107504" y="206932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107504" y="236158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07504" y="265385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07504" y="294612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107504" y="323839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107504" y="353066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107504" y="382292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107504" y="411519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107504" y="440746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07504" y="469973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107504" y="499200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107504" y="528426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107504" y="55765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7504" y="586880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07504" y="616107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107504" y="64533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5940152" y="3068960"/>
            <a:ext cx="127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Terra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115616" y="155679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Partículas carregadas emitidas pelo Sol</a:t>
            </a:r>
          </a:p>
          <a:p>
            <a:pPr algn="ctr"/>
            <a:r>
              <a:rPr lang="pt-BR" dirty="0" smtClean="0"/>
              <a:t>(vento solar)</a:t>
            </a:r>
            <a:endParaRPr lang="pt-BR" dirty="0"/>
          </a:p>
        </p:txBody>
      </p:sp>
      <p:sp>
        <p:nvSpPr>
          <p:cNvPr id="27" name="Elipse 26"/>
          <p:cNvSpPr/>
          <p:nvPr/>
        </p:nvSpPr>
        <p:spPr>
          <a:xfrm>
            <a:off x="6372200" y="3674641"/>
            <a:ext cx="432000" cy="43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6588224" y="342900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Ionosfera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6318254" y="3620049"/>
            <a:ext cx="540000" cy="54000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de seta reta 35"/>
          <p:cNvCxnSpPr/>
          <p:nvPr/>
        </p:nvCxnSpPr>
        <p:spPr>
          <a:xfrm flipV="1">
            <a:off x="4572000" y="3890049"/>
            <a:ext cx="1692000" cy="2093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4788024" y="4005064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≈ 10 R</a:t>
            </a:r>
            <a:r>
              <a:rPr lang="pt-BR" sz="2400" baseline="-25000" dirty="0" smtClean="0"/>
              <a:t>T</a:t>
            </a:r>
            <a:endParaRPr lang="pt-BR" sz="2400" baseline="-25000" dirty="0"/>
          </a:p>
        </p:txBody>
      </p:sp>
      <p:cxnSp>
        <p:nvCxnSpPr>
          <p:cNvPr id="38" name="Conector de seta reta 37"/>
          <p:cNvCxnSpPr/>
          <p:nvPr/>
        </p:nvCxnSpPr>
        <p:spPr>
          <a:xfrm flipV="1">
            <a:off x="6900966" y="3880585"/>
            <a:ext cx="1764000" cy="2094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7380312" y="3975447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≈ 1000 R</a:t>
            </a:r>
            <a:r>
              <a:rPr lang="pt-BR" sz="2400" baseline="-25000" dirty="0" smtClean="0"/>
              <a:t>T</a:t>
            </a:r>
            <a:endParaRPr lang="pt-BR" sz="2400" baseline="-250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8694518" y="3573016"/>
            <a:ext cx="1062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...</a:t>
            </a:r>
            <a:endParaRPr lang="pt-BR" sz="24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5818736" y="2247255"/>
            <a:ext cx="1921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0000FF"/>
                </a:solidFill>
              </a:rPr>
              <a:t>Magnetosfera</a:t>
            </a:r>
            <a:endParaRPr lang="pt-BR" sz="2400" dirty="0">
              <a:solidFill>
                <a:srgbClr val="0000FF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6588224" y="5877272"/>
            <a:ext cx="234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 smtClean="0">
                <a:solidFill>
                  <a:srgbClr val="0000FF"/>
                </a:solidFill>
              </a:rPr>
              <a:t>Magnetopausa</a:t>
            </a:r>
            <a:endParaRPr lang="pt-BR" sz="2400" dirty="0">
              <a:solidFill>
                <a:srgbClr val="0000FF"/>
              </a:solidFill>
            </a:endParaRPr>
          </a:p>
        </p:txBody>
      </p:sp>
      <p:cxnSp>
        <p:nvCxnSpPr>
          <p:cNvPr id="47" name="Conector de seta reta 46"/>
          <p:cNvCxnSpPr/>
          <p:nvPr/>
        </p:nvCxnSpPr>
        <p:spPr>
          <a:xfrm flipH="1">
            <a:off x="5940152" y="6147692"/>
            <a:ext cx="828272" cy="2336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rma livre 31"/>
          <p:cNvSpPr/>
          <p:nvPr/>
        </p:nvSpPr>
        <p:spPr>
          <a:xfrm>
            <a:off x="3985991" y="1392072"/>
            <a:ext cx="640600" cy="5268035"/>
          </a:xfrm>
          <a:custGeom>
            <a:avLst/>
            <a:gdLst>
              <a:gd name="connsiteX0" fmla="*/ 640600 w 640600"/>
              <a:gd name="connsiteY0" fmla="*/ 5268035 h 5268035"/>
              <a:gd name="connsiteX1" fmla="*/ 353997 w 640600"/>
              <a:gd name="connsiteY1" fmla="*/ 4640238 h 5268035"/>
              <a:gd name="connsiteX2" fmla="*/ 94690 w 640600"/>
              <a:gd name="connsiteY2" fmla="*/ 3739486 h 5268035"/>
              <a:gd name="connsiteX3" fmla="*/ 12803 w 640600"/>
              <a:gd name="connsiteY3" fmla="*/ 2784143 h 5268035"/>
              <a:gd name="connsiteX4" fmla="*/ 26451 w 640600"/>
              <a:gd name="connsiteY4" fmla="*/ 1801504 h 5268035"/>
              <a:gd name="connsiteX5" fmla="*/ 258463 w 640600"/>
              <a:gd name="connsiteY5" fmla="*/ 723331 h 5268035"/>
              <a:gd name="connsiteX6" fmla="*/ 449531 w 640600"/>
              <a:gd name="connsiteY6" fmla="*/ 218364 h 5268035"/>
              <a:gd name="connsiteX7" fmla="*/ 545066 w 640600"/>
              <a:gd name="connsiteY7" fmla="*/ 0 h 5268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600" h="5268035">
                <a:moveTo>
                  <a:pt x="640600" y="5268035"/>
                </a:moveTo>
                <a:cubicBezTo>
                  <a:pt x="542791" y="5081515"/>
                  <a:pt x="444982" y="4894996"/>
                  <a:pt x="353997" y="4640238"/>
                </a:cubicBezTo>
                <a:cubicBezTo>
                  <a:pt x="263012" y="4385480"/>
                  <a:pt x="151556" y="4048835"/>
                  <a:pt x="94690" y="3739486"/>
                </a:cubicBezTo>
                <a:cubicBezTo>
                  <a:pt x="37824" y="3430137"/>
                  <a:pt x="24176" y="3107140"/>
                  <a:pt x="12803" y="2784143"/>
                </a:cubicBezTo>
                <a:cubicBezTo>
                  <a:pt x="1430" y="2461146"/>
                  <a:pt x="-14492" y="2144973"/>
                  <a:pt x="26451" y="1801504"/>
                </a:cubicBezTo>
                <a:cubicBezTo>
                  <a:pt x="67394" y="1458035"/>
                  <a:pt x="187950" y="987188"/>
                  <a:pt x="258463" y="723331"/>
                </a:cubicBezTo>
                <a:cubicBezTo>
                  <a:pt x="328976" y="459474"/>
                  <a:pt x="401764" y="338919"/>
                  <a:pt x="449531" y="218364"/>
                </a:cubicBezTo>
                <a:cubicBezTo>
                  <a:pt x="497298" y="97809"/>
                  <a:pt x="521182" y="48904"/>
                  <a:pt x="545066" y="0"/>
                </a:cubicBezTo>
              </a:path>
            </a:pathLst>
          </a:cu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1187624" y="3501008"/>
            <a:ext cx="27363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Região onde o vento solar se choca com a magnetosfera (Arco de Choque). Nesta região, o vento solar é freado, comprimido e aquecido, formando uma região turbulenta entre o Arco de Choque e a </a:t>
            </a:r>
            <a:r>
              <a:rPr lang="pt-BR" dirty="0" err="1" smtClean="0"/>
              <a:t>Magnetopausa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Seta para a direita 2"/>
          <p:cNvSpPr/>
          <p:nvPr/>
        </p:nvSpPr>
        <p:spPr>
          <a:xfrm rot="19756925">
            <a:off x="4230037" y="6107242"/>
            <a:ext cx="1080120" cy="533549"/>
          </a:xfrm>
          <a:prstGeom prst="right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Seta para a direita 44"/>
          <p:cNvSpPr/>
          <p:nvPr/>
        </p:nvSpPr>
        <p:spPr>
          <a:xfrm rot="17740708">
            <a:off x="5730523" y="4484628"/>
            <a:ext cx="1080120" cy="533549"/>
          </a:xfrm>
          <a:prstGeom prst="right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1763688" y="6374016"/>
            <a:ext cx="2160240" cy="400110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Correntes elétricas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32563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graphicFrame>
        <p:nvGraphicFramePr>
          <p:cNvPr id="48" name="Tabe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935000"/>
              </p:ext>
            </p:extLst>
          </p:nvPr>
        </p:nvGraphicFramePr>
        <p:xfrm>
          <a:off x="683568" y="2399168"/>
          <a:ext cx="5280586" cy="405416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40293"/>
                <a:gridCol w="2640293"/>
              </a:tblGrid>
              <a:tr h="83836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Correntes</a:t>
                      </a:r>
                      <a:r>
                        <a:rPr lang="pt-BR" sz="2400" baseline="0" dirty="0" smtClean="0"/>
                        <a:t> elétricas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Intensidade (</a:t>
                      </a:r>
                      <a:r>
                        <a:rPr lang="pt-BR" sz="2400" dirty="0" err="1" smtClean="0"/>
                        <a:t>nT</a:t>
                      </a:r>
                      <a:r>
                        <a:rPr lang="pt-BR" sz="2400" dirty="0" smtClean="0"/>
                        <a:t>)</a:t>
                      </a:r>
                      <a:endParaRPr lang="pt-BR" sz="2400" dirty="0"/>
                    </a:p>
                  </a:txBody>
                  <a:tcPr anchor="ctr"/>
                </a:tc>
              </a:tr>
              <a:tr h="1177860">
                <a:tc>
                  <a:txBody>
                    <a:bodyPr/>
                    <a:lstStyle/>
                    <a:p>
                      <a:pPr algn="ctr"/>
                      <a:r>
                        <a:rPr lang="pt-BR" sz="2400" baseline="0" dirty="0" err="1" smtClean="0"/>
                        <a:t>Magnetopausa</a:t>
                      </a:r>
                      <a:r>
                        <a:rPr lang="pt-BR" sz="2400" baseline="0" dirty="0" smtClean="0"/>
                        <a:t> (limite vento solar – magnetosfera)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≈ 10</a:t>
                      </a:r>
                      <a:r>
                        <a:rPr lang="pt-BR" sz="2400" baseline="30000" dirty="0" smtClean="0"/>
                        <a:t>1</a:t>
                      </a:r>
                      <a:endParaRPr lang="pt-BR" sz="2400" baseline="30000" dirty="0"/>
                    </a:p>
                  </a:txBody>
                  <a:tcPr anchor="ctr"/>
                </a:tc>
              </a:tr>
              <a:tr h="83836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Magnetosfera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≈ 10</a:t>
                      </a:r>
                      <a:r>
                        <a:rPr lang="pt-BR" sz="2400" baseline="30000" dirty="0" smtClean="0"/>
                        <a:t>2</a:t>
                      </a:r>
                    </a:p>
                  </a:txBody>
                  <a:tcPr anchor="ctr"/>
                </a:tc>
              </a:tr>
              <a:tr h="1177860">
                <a:tc>
                  <a:txBody>
                    <a:bodyPr/>
                    <a:lstStyle/>
                    <a:p>
                      <a:pPr algn="ctr"/>
                      <a:r>
                        <a:rPr lang="pt-BR" sz="2400" baseline="0" dirty="0" smtClean="0"/>
                        <a:t>Limite entre a Magnetosfera e a Ionosfera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≈ 10</a:t>
                      </a:r>
                      <a:r>
                        <a:rPr lang="pt-BR" sz="2400" baseline="30000" dirty="0" smtClean="0"/>
                        <a:t>3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0" name="Retângulo 29"/>
          <p:cNvSpPr/>
          <p:nvPr/>
        </p:nvSpPr>
        <p:spPr>
          <a:xfrm>
            <a:off x="3347864" y="2204864"/>
            <a:ext cx="2952328" cy="441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-21998" y="6525344"/>
            <a:ext cx="358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</a:t>
            </a:r>
            <a:r>
              <a:rPr lang="pt-BR" sz="1600" dirty="0" smtClean="0"/>
              <a:t>1998)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15627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1520" y="162880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Perturbação magnética produzida na superfície da Terra</a:t>
            </a:r>
            <a:endParaRPr lang="pt-BR" sz="2800" dirty="0"/>
          </a:p>
        </p:txBody>
      </p:sp>
      <p:graphicFrame>
        <p:nvGraphicFramePr>
          <p:cNvPr id="48" name="Tabe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322676"/>
              </p:ext>
            </p:extLst>
          </p:nvPr>
        </p:nvGraphicFramePr>
        <p:xfrm>
          <a:off x="683568" y="2399168"/>
          <a:ext cx="5280586" cy="405416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40293"/>
                <a:gridCol w="2640293"/>
              </a:tblGrid>
              <a:tr h="83836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Correntes</a:t>
                      </a:r>
                      <a:r>
                        <a:rPr lang="pt-BR" sz="2400" baseline="0" dirty="0" smtClean="0"/>
                        <a:t> elétricas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Intensidade (</a:t>
                      </a:r>
                      <a:r>
                        <a:rPr lang="pt-BR" sz="2400" dirty="0" err="1" smtClean="0"/>
                        <a:t>nT</a:t>
                      </a:r>
                      <a:r>
                        <a:rPr lang="pt-BR" sz="2400" dirty="0" smtClean="0"/>
                        <a:t>)</a:t>
                      </a:r>
                      <a:endParaRPr lang="pt-BR" sz="2400" dirty="0"/>
                    </a:p>
                  </a:txBody>
                  <a:tcPr anchor="ctr"/>
                </a:tc>
              </a:tr>
              <a:tr h="1177860">
                <a:tc>
                  <a:txBody>
                    <a:bodyPr/>
                    <a:lstStyle/>
                    <a:p>
                      <a:pPr algn="ctr"/>
                      <a:r>
                        <a:rPr lang="pt-BR" sz="2400" baseline="0" dirty="0" err="1" smtClean="0"/>
                        <a:t>Magnetopausa</a:t>
                      </a:r>
                      <a:r>
                        <a:rPr lang="pt-BR" sz="2400" baseline="0" dirty="0" smtClean="0"/>
                        <a:t> (limite vento solar – magnetosfera)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≈ 10</a:t>
                      </a:r>
                      <a:r>
                        <a:rPr lang="pt-BR" sz="2400" baseline="30000" dirty="0" smtClean="0"/>
                        <a:t>1</a:t>
                      </a:r>
                      <a:endParaRPr lang="pt-BR" sz="2400" baseline="30000" dirty="0"/>
                    </a:p>
                  </a:txBody>
                  <a:tcPr anchor="ctr"/>
                </a:tc>
              </a:tr>
              <a:tr h="83836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Magnetosfera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≈ 10</a:t>
                      </a:r>
                      <a:r>
                        <a:rPr lang="pt-BR" sz="2400" baseline="30000" dirty="0" smtClean="0"/>
                        <a:t>2</a:t>
                      </a:r>
                    </a:p>
                  </a:txBody>
                  <a:tcPr anchor="ctr"/>
                </a:tc>
              </a:tr>
              <a:tr h="1177860">
                <a:tc>
                  <a:txBody>
                    <a:bodyPr/>
                    <a:lstStyle/>
                    <a:p>
                      <a:pPr algn="ctr"/>
                      <a:r>
                        <a:rPr lang="pt-BR" sz="2400" baseline="0" dirty="0" smtClean="0"/>
                        <a:t>Limite entre a Magnetosfera e a Ionosfera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≈ 10</a:t>
                      </a:r>
                      <a:r>
                        <a:rPr lang="pt-BR" sz="2400" baseline="30000" dirty="0" smtClean="0"/>
                        <a:t>3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0" name="Retângulo 29"/>
          <p:cNvSpPr/>
          <p:nvPr/>
        </p:nvSpPr>
        <p:spPr>
          <a:xfrm>
            <a:off x="3347864" y="2204864"/>
            <a:ext cx="2952328" cy="441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-21998" y="6525344"/>
            <a:ext cx="358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</a:t>
            </a:r>
            <a:r>
              <a:rPr lang="pt-BR" sz="1600" dirty="0" smtClean="0"/>
              <a:t>1998)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55461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084066"/>
              </p:ext>
            </p:extLst>
          </p:nvPr>
        </p:nvGraphicFramePr>
        <p:xfrm>
          <a:off x="683568" y="2399168"/>
          <a:ext cx="5280586" cy="405416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40293"/>
                <a:gridCol w="2640293"/>
              </a:tblGrid>
              <a:tr h="83836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Correntes</a:t>
                      </a:r>
                      <a:r>
                        <a:rPr lang="pt-BR" sz="2400" baseline="0" dirty="0" smtClean="0"/>
                        <a:t> elétricas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Intensidade (</a:t>
                      </a:r>
                      <a:r>
                        <a:rPr lang="pt-BR" sz="2400" dirty="0" err="1" smtClean="0"/>
                        <a:t>nT</a:t>
                      </a:r>
                      <a:r>
                        <a:rPr lang="pt-BR" sz="2400" dirty="0" smtClean="0"/>
                        <a:t>)</a:t>
                      </a:r>
                      <a:endParaRPr lang="pt-BR" sz="2400" dirty="0"/>
                    </a:p>
                  </a:txBody>
                  <a:tcPr anchor="ctr"/>
                </a:tc>
              </a:tr>
              <a:tr h="1177860">
                <a:tc>
                  <a:txBody>
                    <a:bodyPr/>
                    <a:lstStyle/>
                    <a:p>
                      <a:pPr algn="ctr"/>
                      <a:r>
                        <a:rPr lang="pt-BR" sz="2400" baseline="0" dirty="0" err="1" smtClean="0"/>
                        <a:t>Magnetopausa</a:t>
                      </a:r>
                      <a:r>
                        <a:rPr lang="pt-BR" sz="2400" baseline="0" dirty="0" smtClean="0"/>
                        <a:t> (limite vento solar – magnetosfera)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≈ 10</a:t>
                      </a:r>
                      <a:r>
                        <a:rPr lang="pt-BR" sz="2400" baseline="30000" dirty="0" smtClean="0"/>
                        <a:t>1</a:t>
                      </a:r>
                      <a:endParaRPr lang="pt-BR" sz="2400" baseline="30000" dirty="0"/>
                    </a:p>
                  </a:txBody>
                  <a:tcPr anchor="ctr"/>
                </a:tc>
              </a:tr>
              <a:tr h="83836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Magnetosfera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≈ 10</a:t>
                      </a:r>
                      <a:r>
                        <a:rPr lang="pt-BR" sz="2400" baseline="30000" dirty="0" smtClean="0"/>
                        <a:t>2</a:t>
                      </a:r>
                    </a:p>
                  </a:txBody>
                  <a:tcPr anchor="ctr"/>
                </a:tc>
              </a:tr>
              <a:tr h="1177860">
                <a:tc>
                  <a:txBody>
                    <a:bodyPr/>
                    <a:lstStyle/>
                    <a:p>
                      <a:pPr algn="ctr"/>
                      <a:r>
                        <a:rPr lang="pt-BR" sz="2400" baseline="0" dirty="0" smtClean="0"/>
                        <a:t>Limite entre a Magnetosfera e a Ionosfera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≈ 10</a:t>
                      </a:r>
                      <a:r>
                        <a:rPr lang="pt-BR" sz="2400" baseline="30000" dirty="0" smtClean="0"/>
                        <a:t>3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51520" y="162880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Perturbação magnética produzida na superfície da Terra</a:t>
            </a:r>
            <a:endParaRPr lang="pt-BR" sz="28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-21998" y="6525344"/>
            <a:ext cx="358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</a:t>
            </a:r>
            <a:r>
              <a:rPr lang="pt-BR" sz="1600" dirty="0" smtClean="0"/>
              <a:t>1998)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45863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pt-BR" smtClean="0"/>
              <a:t>Estrutura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9492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Fontes do campo geomagnético externo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Fontes do campo geomagnético interno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Características do campo do núcleo e da crosta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Magnetização induzida por uma fonte interna em uma casca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Teorema de </a:t>
            </a:r>
            <a:r>
              <a:rPr lang="pt-BR" sz="1600" dirty="0" err="1" smtClean="0"/>
              <a:t>Runcorn</a:t>
            </a:r>
            <a:endParaRPr lang="pt-BR" sz="1600" dirty="0" smtClean="0"/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Efeito produzido pela </a:t>
            </a:r>
            <a:r>
              <a:rPr lang="pt-BR" sz="1600" dirty="0" err="1" smtClean="0"/>
              <a:t>elipticidade</a:t>
            </a:r>
            <a:r>
              <a:rPr lang="pt-BR" sz="1600" dirty="0" smtClean="0"/>
              <a:t> da Terra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Descrição matemática do campo geomagnético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Harmônicos esféricos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Espectro de potência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Separação entre os campos do núcleo e da crosta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Considerações finais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Referências bibliográficas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675377"/>
              </p:ext>
            </p:extLst>
          </p:nvPr>
        </p:nvGraphicFramePr>
        <p:xfrm>
          <a:off x="683568" y="2399168"/>
          <a:ext cx="5280586" cy="405416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40293"/>
                <a:gridCol w="2640293"/>
              </a:tblGrid>
              <a:tr h="83836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Correntes</a:t>
                      </a:r>
                      <a:r>
                        <a:rPr lang="pt-BR" sz="2400" baseline="0" dirty="0" smtClean="0"/>
                        <a:t> elétricas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Intensidade (</a:t>
                      </a:r>
                      <a:r>
                        <a:rPr lang="pt-BR" sz="2400" dirty="0" err="1" smtClean="0"/>
                        <a:t>nT</a:t>
                      </a:r>
                      <a:r>
                        <a:rPr lang="pt-BR" sz="2400" dirty="0" smtClean="0"/>
                        <a:t>)</a:t>
                      </a:r>
                      <a:endParaRPr lang="pt-BR" sz="2400" dirty="0"/>
                    </a:p>
                  </a:txBody>
                  <a:tcPr anchor="ctr"/>
                </a:tc>
              </a:tr>
              <a:tr h="1177860">
                <a:tc>
                  <a:txBody>
                    <a:bodyPr/>
                    <a:lstStyle/>
                    <a:p>
                      <a:pPr algn="ctr"/>
                      <a:r>
                        <a:rPr lang="pt-BR" sz="2400" baseline="0" dirty="0" err="1" smtClean="0"/>
                        <a:t>Magnetopausa</a:t>
                      </a:r>
                      <a:r>
                        <a:rPr lang="pt-BR" sz="2400" baseline="0" dirty="0" smtClean="0"/>
                        <a:t> (limite vento solar – magnetosfera)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≈ 10</a:t>
                      </a:r>
                      <a:r>
                        <a:rPr lang="pt-BR" sz="2400" baseline="30000" dirty="0" smtClean="0"/>
                        <a:t>1</a:t>
                      </a:r>
                      <a:endParaRPr lang="pt-BR" sz="2400" baseline="30000" dirty="0"/>
                    </a:p>
                  </a:txBody>
                  <a:tcPr anchor="ctr"/>
                </a:tc>
              </a:tr>
              <a:tr h="83836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Magnetosfera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≈ 10</a:t>
                      </a:r>
                      <a:r>
                        <a:rPr lang="pt-BR" sz="2400" baseline="30000" dirty="0" smtClean="0"/>
                        <a:t>2</a:t>
                      </a:r>
                    </a:p>
                  </a:txBody>
                  <a:tcPr anchor="ctr"/>
                </a:tc>
              </a:tr>
              <a:tr h="1177860">
                <a:tc>
                  <a:txBody>
                    <a:bodyPr/>
                    <a:lstStyle/>
                    <a:p>
                      <a:pPr algn="ctr"/>
                      <a:r>
                        <a:rPr lang="pt-BR" sz="2400" baseline="0" dirty="0" smtClean="0"/>
                        <a:t>Limite entre a Magnetosfera e a Ionosfera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≈ 10</a:t>
                      </a:r>
                      <a:r>
                        <a:rPr lang="pt-BR" sz="2400" baseline="30000" dirty="0" smtClean="0"/>
                        <a:t>3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51520" y="162880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Perturbação magnética produzida na superfície da Terra</a:t>
            </a:r>
            <a:endParaRPr lang="pt-BR" sz="28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6372200" y="3429000"/>
            <a:ext cx="25202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A duração destas perturbações pode variar de </a:t>
            </a:r>
            <a:r>
              <a:rPr lang="pt-BR" sz="2400" dirty="0" err="1" smtClean="0"/>
              <a:t>milisegundos</a:t>
            </a:r>
            <a:r>
              <a:rPr lang="pt-BR" sz="2400" dirty="0" smtClean="0"/>
              <a:t> até horas e dias</a:t>
            </a:r>
            <a:endParaRPr lang="pt-BR" sz="2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-21998" y="6525344"/>
            <a:ext cx="358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</a:t>
            </a:r>
            <a:r>
              <a:rPr lang="pt-BR" sz="1600" dirty="0" smtClean="0"/>
              <a:t>1998)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95868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1520" y="162880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Perturbação magnética produzida na superfície da Terra</a:t>
            </a:r>
            <a:endParaRPr lang="pt-BR" sz="2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1619672" y="3412157"/>
            <a:ext cx="59046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Estas perturbações podem ser divididas entre aquelas com periodicidade “quase” diárias e “quase” aleatórias</a:t>
            </a:r>
            <a:endParaRPr lang="pt-BR" sz="28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-21998" y="6525344"/>
            <a:ext cx="358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</a:t>
            </a:r>
            <a:r>
              <a:rPr lang="pt-BR" sz="1600" dirty="0" smtClean="0"/>
              <a:t>1998)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20897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1520" y="162880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Perturbação magnética produzida na superfície da Terra</a:t>
            </a:r>
            <a:endParaRPr lang="pt-BR" sz="28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-21998" y="6525344"/>
            <a:ext cx="358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</a:t>
            </a:r>
            <a:r>
              <a:rPr lang="pt-BR" sz="1600" dirty="0" smtClean="0"/>
              <a:t>1998)</a:t>
            </a:r>
            <a:endParaRPr lang="pt-BR" sz="1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0851"/>
            <a:ext cx="9144000" cy="4272485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5292080" y="644404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Tabela 2.2 de MERRILL (1996)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104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1520" y="162880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Perturbação magnética produzida na superfície da Terra</a:t>
            </a:r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2025"/>
            <a:ext cx="4680000" cy="195058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0" y="4492536"/>
            <a:ext cx="4644000" cy="19608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70"/>
          <a:stretch/>
        </p:blipFill>
        <p:spPr>
          <a:xfrm>
            <a:off x="4644008" y="2096038"/>
            <a:ext cx="4464000" cy="212505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3131840" y="34197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26900 </a:t>
            </a:r>
            <a:r>
              <a:rPr lang="pt-BR" dirty="0" err="1" smtClean="0"/>
              <a:t>nT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059832" y="559359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4500 </a:t>
            </a:r>
            <a:r>
              <a:rPr lang="pt-BR" dirty="0" err="1" smtClean="0"/>
              <a:t>nT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668344" y="233958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31000 </a:t>
            </a:r>
            <a:r>
              <a:rPr lang="pt-BR" dirty="0" err="1" smtClean="0"/>
              <a:t>nT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115020" y="3874696"/>
            <a:ext cx="7920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Dia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6660232" y="3847400"/>
            <a:ext cx="7920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Dia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079016" y="6210016"/>
            <a:ext cx="7920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Dia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-21998" y="6525344"/>
            <a:ext cx="358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</a:t>
            </a:r>
            <a:r>
              <a:rPr lang="pt-BR" sz="1600" dirty="0" smtClean="0"/>
              <a:t>1998)</a:t>
            </a:r>
            <a:endParaRPr lang="pt-BR" sz="16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572000" y="4221088"/>
            <a:ext cx="4536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Valores horários das componentes do campo magnético em San Juan (Porto Rico), em abril de 1980 (Figura 2.6 do LANGEL e HINZE, 1998).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109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1520" y="162880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Perturbação magnética produzida na superfície da Terra</a:t>
            </a:r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2025"/>
            <a:ext cx="4680000" cy="195058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0" y="4492536"/>
            <a:ext cx="4644000" cy="19608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70"/>
          <a:stretch/>
        </p:blipFill>
        <p:spPr>
          <a:xfrm>
            <a:off x="4644008" y="2096038"/>
            <a:ext cx="4464000" cy="21250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4572000" y="4221088"/>
            <a:ext cx="4536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Valores horários das componentes do campo magnético em San Juan (Porto Rico), em abril de 1980 (Figura 2.6 do LANGEL e HINZE, 1998).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131840" y="34197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26900 </a:t>
            </a:r>
            <a:r>
              <a:rPr lang="pt-BR" dirty="0" err="1" smtClean="0"/>
              <a:t>nT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059832" y="559359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4500 </a:t>
            </a:r>
            <a:r>
              <a:rPr lang="pt-BR" dirty="0" err="1" smtClean="0"/>
              <a:t>nT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668344" y="233958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31000 </a:t>
            </a:r>
            <a:r>
              <a:rPr lang="pt-BR" dirty="0" err="1" smtClean="0"/>
              <a:t>nT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115020" y="3874696"/>
            <a:ext cx="7920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Dia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6660232" y="3847400"/>
            <a:ext cx="7920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Dia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079016" y="6210016"/>
            <a:ext cx="7920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Dia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499992" y="5301208"/>
            <a:ext cx="46080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Em dias variações podem ser mascaradas pelo efeito de outras perturbações magnéticas. Estas perturbações com periodicidade “quase” diária e livres do efeito de adicionais são denominadas </a:t>
            </a:r>
            <a:r>
              <a:rPr lang="pt-BR" i="1" dirty="0" smtClean="0"/>
              <a:t>solar </a:t>
            </a:r>
            <a:r>
              <a:rPr lang="pt-BR" i="1" dirty="0" err="1" smtClean="0"/>
              <a:t>quiet-day</a:t>
            </a:r>
            <a:r>
              <a:rPr lang="pt-BR" i="1" dirty="0" smtClean="0"/>
              <a:t> </a:t>
            </a:r>
            <a:r>
              <a:rPr lang="pt-BR" i="1" dirty="0" err="1" smtClean="0"/>
              <a:t>variations</a:t>
            </a:r>
            <a:r>
              <a:rPr lang="pt-BR" dirty="0" smtClean="0"/>
              <a:t> (</a:t>
            </a:r>
            <a:r>
              <a:rPr lang="pt-BR" dirty="0" err="1" smtClean="0"/>
              <a:t>Sq</a:t>
            </a:r>
            <a:r>
              <a:rPr lang="pt-BR" dirty="0" smtClean="0"/>
              <a:t>). 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-21998" y="6525344"/>
            <a:ext cx="358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</a:t>
            </a:r>
            <a:r>
              <a:rPr lang="pt-BR" sz="1600" dirty="0" smtClean="0"/>
              <a:t>1998)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49742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1520" y="162880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Perturbação magnética produzida na superfície da Terra</a:t>
            </a:r>
            <a:endParaRPr lang="pt-BR" sz="28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-21998" y="6525344"/>
            <a:ext cx="358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</a:t>
            </a:r>
            <a:r>
              <a:rPr lang="pt-BR" sz="1600" dirty="0" smtClean="0"/>
              <a:t>1998)</a:t>
            </a:r>
            <a:endParaRPr lang="pt-BR" sz="1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24"/>
          <a:stretch/>
        </p:blipFill>
        <p:spPr>
          <a:xfrm>
            <a:off x="189173" y="2420888"/>
            <a:ext cx="4296375" cy="327306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19"/>
          <a:stretch/>
        </p:blipFill>
        <p:spPr>
          <a:xfrm>
            <a:off x="4644008" y="2487944"/>
            <a:ext cx="4296375" cy="2516323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5202805" y="5157192"/>
            <a:ext cx="296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Figura 5.32 de LOWRIE (2007)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366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1520" y="162880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Perturbação magnética produzida na superfície da Terra</a:t>
            </a:r>
            <a:endParaRPr lang="pt-BR" sz="2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204864"/>
            <a:ext cx="5010850" cy="4067743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691680" y="602128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Figura G35 de </a:t>
            </a:r>
            <a:r>
              <a:rPr lang="pt-BR" dirty="0" err="1" smtClean="0"/>
              <a:t>Gla</a:t>
            </a:r>
            <a:r>
              <a:rPr lang="el-GR" dirty="0" smtClean="0"/>
              <a:t>β</a:t>
            </a:r>
            <a:r>
              <a:rPr lang="pt-BR" dirty="0" err="1" smtClean="0"/>
              <a:t>meier</a:t>
            </a:r>
            <a:r>
              <a:rPr lang="pt-BR" dirty="0" smtClean="0"/>
              <a:t> (2007)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-21998" y="6525344"/>
            <a:ext cx="1857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(GLA</a:t>
            </a:r>
            <a:r>
              <a:rPr lang="el-GR" sz="1600" dirty="0" smtClean="0"/>
              <a:t>β</a:t>
            </a:r>
            <a:r>
              <a:rPr lang="pt-BR" sz="1600" dirty="0" smtClean="0"/>
              <a:t>MEIER, 2007)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19704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1520" y="162880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Perturbação magnética produzida na superfície da Terra</a:t>
            </a:r>
            <a:endParaRPr lang="pt-BR" sz="2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204864"/>
            <a:ext cx="5010850" cy="4067743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691680" y="602128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Figura G35 de </a:t>
            </a:r>
            <a:r>
              <a:rPr lang="pt-BR" dirty="0" err="1" smtClean="0"/>
              <a:t>Gla</a:t>
            </a:r>
            <a:r>
              <a:rPr lang="el-GR" dirty="0" smtClean="0"/>
              <a:t>β</a:t>
            </a:r>
            <a:r>
              <a:rPr lang="pt-BR" dirty="0" err="1" smtClean="0"/>
              <a:t>meier</a:t>
            </a:r>
            <a:r>
              <a:rPr lang="pt-BR" dirty="0" smtClean="0"/>
              <a:t> (2007)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292080" y="2492896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/>
              <a:t>Micropulsações</a:t>
            </a:r>
            <a:r>
              <a:rPr lang="pt-BR" dirty="0" smtClean="0"/>
              <a:t> são perturbações com frequências que variam de 1 </a:t>
            </a:r>
            <a:r>
              <a:rPr lang="pt-BR" i="1" dirty="0" err="1" smtClean="0"/>
              <a:t>m</a:t>
            </a:r>
            <a:r>
              <a:rPr lang="pt-BR" dirty="0" err="1" smtClean="0"/>
              <a:t>Hz</a:t>
            </a:r>
            <a:r>
              <a:rPr lang="pt-BR" dirty="0" smtClean="0"/>
              <a:t> (T = 10</a:t>
            </a:r>
            <a:r>
              <a:rPr lang="pt-BR" baseline="30000" dirty="0" smtClean="0"/>
              <a:t>3 </a:t>
            </a:r>
            <a:r>
              <a:rPr lang="pt-BR" dirty="0" smtClean="0"/>
              <a:t>s) até valores maiores que 1 Hz (T ≥ 1 s)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292080" y="3933056"/>
            <a:ext cx="3528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As </a:t>
            </a:r>
            <a:r>
              <a:rPr lang="pt-BR" dirty="0" err="1" smtClean="0"/>
              <a:t>micropulsações</a:t>
            </a:r>
            <a:r>
              <a:rPr lang="pt-BR" dirty="0" smtClean="0"/>
              <a:t> de baixa frequência podem atingir cerca de dezenas ou centenas de </a:t>
            </a:r>
            <a:r>
              <a:rPr lang="pt-BR" dirty="0" err="1" smtClean="0"/>
              <a:t>nT</a:t>
            </a:r>
            <a:r>
              <a:rPr lang="pt-BR" dirty="0" smtClean="0"/>
              <a:t> (nos polos) enquanto as alta frequência podem atingir alguns </a:t>
            </a:r>
            <a:r>
              <a:rPr lang="pt-BR" dirty="0" err="1" smtClean="0"/>
              <a:t>nT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-21998" y="6525344"/>
            <a:ext cx="1857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(GLA</a:t>
            </a:r>
            <a:r>
              <a:rPr lang="el-GR" sz="1600" dirty="0" smtClean="0"/>
              <a:t>β</a:t>
            </a:r>
            <a:r>
              <a:rPr lang="pt-BR" sz="1600" dirty="0" smtClean="0"/>
              <a:t>MEIER, 2007)</a:t>
            </a:r>
            <a:endParaRPr lang="pt-BR" sz="16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5190362" y="5733256"/>
            <a:ext cx="3702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Diferentemente da perturbação mostrada nos slides anteriores, as </a:t>
            </a:r>
            <a:r>
              <a:rPr lang="pt-BR" dirty="0" err="1" smtClean="0"/>
              <a:t>micropulsações</a:t>
            </a:r>
            <a:r>
              <a:rPr lang="pt-BR" dirty="0" smtClean="0"/>
              <a:t> são mais aleatórias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991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28" y="2349529"/>
            <a:ext cx="6804000" cy="395979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1520" y="162880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Perturbação magnética produzida na superfície da Terra</a:t>
            </a:r>
            <a:endParaRPr lang="pt-BR" sz="28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-21998" y="6525344"/>
            <a:ext cx="2001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(GLA</a:t>
            </a:r>
            <a:r>
              <a:rPr lang="el-GR" sz="1600" dirty="0" smtClean="0"/>
              <a:t>β</a:t>
            </a:r>
            <a:r>
              <a:rPr lang="pt-BR" sz="1600" dirty="0" smtClean="0"/>
              <a:t>MEIER, 2007)</a:t>
            </a:r>
            <a:endParaRPr lang="pt-BR" sz="16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2987824" y="602128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Tabela G7 de </a:t>
            </a:r>
            <a:r>
              <a:rPr lang="pt-BR" dirty="0" err="1" smtClean="0"/>
              <a:t>Gla</a:t>
            </a:r>
            <a:r>
              <a:rPr lang="el-GR" dirty="0" smtClean="0"/>
              <a:t>β</a:t>
            </a:r>
            <a:r>
              <a:rPr lang="pt-BR" dirty="0" err="1" smtClean="0"/>
              <a:t>meier</a:t>
            </a:r>
            <a:r>
              <a:rPr lang="pt-BR" dirty="0" smtClean="0"/>
              <a:t> (2007)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674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pt-BR" smtClean="0"/>
              <a:t>Estrutura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9492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Fontes do campo geomagnético externo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Fontes do campo geomagnético interno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Características do campo do núcleo e da crosta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Magnetização induzida por uma fonte interna em uma casca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Teorema de </a:t>
            </a:r>
            <a:r>
              <a:rPr lang="pt-BR" sz="1600" dirty="0" err="1" smtClean="0"/>
              <a:t>Runcorn</a:t>
            </a:r>
            <a:endParaRPr lang="pt-BR" sz="1600" dirty="0" smtClean="0"/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Efeito produzido pela </a:t>
            </a:r>
            <a:r>
              <a:rPr lang="pt-BR" sz="1600" dirty="0" err="1" smtClean="0"/>
              <a:t>elipticidade</a:t>
            </a:r>
            <a:r>
              <a:rPr lang="pt-BR" sz="1600" dirty="0" smtClean="0"/>
              <a:t> da Terra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Descrição matemática do campo geomagnético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Harmônicos esféricos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Espectro de potência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Separação entre os campos do núcleo e da crosta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Considerações finais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Referências bibliográficas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1916832"/>
            <a:ext cx="7308304" cy="482453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64494" y="908720"/>
            <a:ext cx="7308304" cy="50405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52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pt-BR" smtClean="0"/>
              <a:t>Estrutura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9492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Fontes do campo geomagnético externo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Fontes do campo geomagnético interno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Características do campo do núcleo e da crosta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Magnetização induzida por uma fonte interna em uma casca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Teorema de </a:t>
            </a:r>
            <a:r>
              <a:rPr lang="pt-BR" sz="1600" dirty="0" err="1" smtClean="0"/>
              <a:t>Runcorn</a:t>
            </a:r>
            <a:endParaRPr lang="pt-BR" sz="1600" dirty="0" smtClean="0"/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Efeito produzido pela </a:t>
            </a:r>
            <a:r>
              <a:rPr lang="pt-BR" sz="1600" dirty="0" err="1" smtClean="0"/>
              <a:t>elipticidade</a:t>
            </a:r>
            <a:r>
              <a:rPr lang="pt-BR" sz="1600" dirty="0" smtClean="0"/>
              <a:t> da Terra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Descrição matemática do campo geomagnético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Harmônicos esféricos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Espectro de potência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Separação entre os campos do núcleo e da crosta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Considerações finais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Referências bibliográficas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1412776"/>
            <a:ext cx="7308304" cy="532859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80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interno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26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Fontes do campo geomagnético interno</a:t>
            </a:r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758602" y="3299938"/>
            <a:ext cx="1620000" cy="162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020272" y="5676056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20272" y="6314836"/>
            <a:ext cx="288032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5892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Crosta</a:t>
            </a:r>
            <a:endParaRPr lang="pt-BR" sz="2400"/>
          </a:p>
        </p:txBody>
      </p:sp>
      <p:sp>
        <p:nvSpPr>
          <p:cNvPr id="11" name="CaixaDeTexto 10"/>
          <p:cNvSpPr txBox="1"/>
          <p:nvPr/>
        </p:nvSpPr>
        <p:spPr>
          <a:xfrm>
            <a:off x="7380312" y="62280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Núcleo</a:t>
            </a:r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zoom_crosta.emf"/>
          <p:cNvPicPr>
            <a:picLocks noChangeAspect="1"/>
          </p:cNvPicPr>
          <p:nvPr/>
        </p:nvPicPr>
        <p:blipFill>
          <a:blip r:embed="rId2" cstate="print"/>
          <a:srcRect l="15398" t="71000" r="61952" b="6328"/>
          <a:stretch>
            <a:fillRect/>
          </a:stretch>
        </p:blipFill>
        <p:spPr>
          <a:xfrm rot="2615125">
            <a:off x="-492253" y="2755884"/>
            <a:ext cx="3780622" cy="378381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Fontes do campo geomagnético interno</a:t>
            </a:r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758602" y="3299938"/>
            <a:ext cx="1620000" cy="162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020272" y="5676056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20272" y="6314836"/>
            <a:ext cx="288032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5892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Crosta</a:t>
            </a:r>
            <a:endParaRPr lang="pt-BR" sz="2400"/>
          </a:p>
        </p:txBody>
      </p:sp>
      <p:sp>
        <p:nvSpPr>
          <p:cNvPr id="11" name="CaixaDeTexto 10"/>
          <p:cNvSpPr txBox="1"/>
          <p:nvPr/>
        </p:nvSpPr>
        <p:spPr>
          <a:xfrm>
            <a:off x="7380312" y="62280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Núcleo</a:t>
            </a:r>
            <a:endParaRPr lang="pt-BR" sz="2400"/>
          </a:p>
        </p:txBody>
      </p:sp>
      <p:cxnSp>
        <p:nvCxnSpPr>
          <p:cNvPr id="15" name="Conector reto 14"/>
          <p:cNvCxnSpPr/>
          <p:nvPr/>
        </p:nvCxnSpPr>
        <p:spPr>
          <a:xfrm flipH="1" flipV="1">
            <a:off x="1187624" y="3068960"/>
            <a:ext cx="1440160" cy="14401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H="1">
            <a:off x="1835696" y="4696116"/>
            <a:ext cx="821116" cy="18292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65196" y="1700808"/>
            <a:ext cx="1728192" cy="1326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 rot="20061835">
            <a:off x="769785" y="6732865"/>
            <a:ext cx="1728192" cy="1326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>
            <a:off x="539552" y="3429000"/>
            <a:ext cx="494244" cy="884932"/>
          </a:xfrm>
          <a:custGeom>
            <a:avLst/>
            <a:gdLst>
              <a:gd name="connsiteX0" fmla="*/ 149470 w 494244"/>
              <a:gd name="connsiteY0" fmla="*/ 29980 h 884932"/>
              <a:gd name="connsiteX1" fmla="*/ 149470 w 494244"/>
              <a:gd name="connsiteY1" fmla="*/ 29980 h 884932"/>
              <a:gd name="connsiteX2" fmla="*/ 329352 w 494244"/>
              <a:gd name="connsiteY2" fmla="*/ 164892 h 884932"/>
              <a:gd name="connsiteX3" fmla="*/ 449274 w 494244"/>
              <a:gd name="connsiteY3" fmla="*/ 299803 h 884932"/>
              <a:gd name="connsiteX4" fmla="*/ 494244 w 494244"/>
              <a:gd name="connsiteY4" fmla="*/ 464695 h 884932"/>
              <a:gd name="connsiteX5" fmla="*/ 479254 w 494244"/>
              <a:gd name="connsiteY5" fmla="*/ 629587 h 884932"/>
              <a:gd name="connsiteX6" fmla="*/ 419293 w 494244"/>
              <a:gd name="connsiteY6" fmla="*/ 779488 h 884932"/>
              <a:gd name="connsiteX7" fmla="*/ 299372 w 494244"/>
              <a:gd name="connsiteY7" fmla="*/ 884420 h 884932"/>
              <a:gd name="connsiteX8" fmla="*/ 119490 w 494244"/>
              <a:gd name="connsiteY8" fmla="*/ 869429 h 884932"/>
              <a:gd name="connsiteX9" fmla="*/ 59529 w 494244"/>
              <a:gd name="connsiteY9" fmla="*/ 779488 h 884932"/>
              <a:gd name="connsiteX10" fmla="*/ 29549 w 494244"/>
              <a:gd name="connsiteY10" fmla="*/ 734518 h 884932"/>
              <a:gd name="connsiteX11" fmla="*/ 29549 w 494244"/>
              <a:gd name="connsiteY11" fmla="*/ 524656 h 884932"/>
              <a:gd name="connsiteX12" fmla="*/ 59529 w 494244"/>
              <a:gd name="connsiteY12" fmla="*/ 434715 h 884932"/>
              <a:gd name="connsiteX13" fmla="*/ 74520 w 494244"/>
              <a:gd name="connsiteY13" fmla="*/ 194872 h 884932"/>
              <a:gd name="connsiteX14" fmla="*/ 89510 w 494244"/>
              <a:gd name="connsiteY14" fmla="*/ 134911 h 884932"/>
              <a:gd name="connsiteX15" fmla="*/ 149470 w 494244"/>
              <a:gd name="connsiteY15" fmla="*/ 0 h 884932"/>
              <a:gd name="connsiteX16" fmla="*/ 149470 w 494244"/>
              <a:gd name="connsiteY16" fmla="*/ 29980 h 884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94244" h="884932">
                <a:moveTo>
                  <a:pt x="149470" y="29980"/>
                </a:moveTo>
                <a:lnTo>
                  <a:pt x="149470" y="29980"/>
                </a:lnTo>
                <a:cubicBezTo>
                  <a:pt x="209431" y="74951"/>
                  <a:pt x="271181" y="117629"/>
                  <a:pt x="329352" y="164892"/>
                </a:cubicBezTo>
                <a:cubicBezTo>
                  <a:pt x="376546" y="203237"/>
                  <a:pt x="411716" y="252855"/>
                  <a:pt x="449274" y="299803"/>
                </a:cubicBezTo>
                <a:cubicBezTo>
                  <a:pt x="487311" y="413915"/>
                  <a:pt x="473056" y="358756"/>
                  <a:pt x="494244" y="464695"/>
                </a:cubicBezTo>
                <a:cubicBezTo>
                  <a:pt x="489247" y="519659"/>
                  <a:pt x="488845" y="575236"/>
                  <a:pt x="479254" y="629587"/>
                </a:cubicBezTo>
                <a:cubicBezTo>
                  <a:pt x="474928" y="654099"/>
                  <a:pt x="440270" y="752518"/>
                  <a:pt x="419293" y="779488"/>
                </a:cubicBezTo>
                <a:cubicBezTo>
                  <a:pt x="372076" y="840195"/>
                  <a:pt x="353103" y="848598"/>
                  <a:pt x="299372" y="884420"/>
                </a:cubicBezTo>
                <a:cubicBezTo>
                  <a:pt x="239411" y="879423"/>
                  <a:pt x="177627" y="884932"/>
                  <a:pt x="119490" y="869429"/>
                </a:cubicBezTo>
                <a:cubicBezTo>
                  <a:pt x="70310" y="856314"/>
                  <a:pt x="76034" y="812498"/>
                  <a:pt x="59529" y="779488"/>
                </a:cubicBezTo>
                <a:cubicBezTo>
                  <a:pt x="51472" y="763374"/>
                  <a:pt x="39542" y="749508"/>
                  <a:pt x="29549" y="734518"/>
                </a:cubicBezTo>
                <a:cubicBezTo>
                  <a:pt x="0" y="645868"/>
                  <a:pt x="3024" y="674968"/>
                  <a:pt x="29549" y="524656"/>
                </a:cubicBezTo>
                <a:cubicBezTo>
                  <a:pt x="35041" y="493535"/>
                  <a:pt x="59529" y="434715"/>
                  <a:pt x="59529" y="434715"/>
                </a:cubicBezTo>
                <a:cubicBezTo>
                  <a:pt x="64526" y="354767"/>
                  <a:pt x="66549" y="274578"/>
                  <a:pt x="74520" y="194872"/>
                </a:cubicBezTo>
                <a:cubicBezTo>
                  <a:pt x="76570" y="174372"/>
                  <a:pt x="86123" y="155233"/>
                  <a:pt x="89510" y="134911"/>
                </a:cubicBezTo>
                <a:cubicBezTo>
                  <a:pt x="100327" y="70007"/>
                  <a:pt x="68688" y="0"/>
                  <a:pt x="149470" y="0"/>
                </a:cubicBezTo>
                <a:cubicBezTo>
                  <a:pt x="156537" y="0"/>
                  <a:pt x="149470" y="24983"/>
                  <a:pt x="149470" y="2998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Forma livre 28"/>
          <p:cNvSpPr/>
          <p:nvPr/>
        </p:nvSpPr>
        <p:spPr>
          <a:xfrm rot="20673075">
            <a:off x="934069" y="5040943"/>
            <a:ext cx="397569" cy="1394086"/>
          </a:xfrm>
          <a:custGeom>
            <a:avLst/>
            <a:gdLst>
              <a:gd name="connsiteX0" fmla="*/ 6572 w 397569"/>
              <a:gd name="connsiteY0" fmla="*/ 299804 h 1394086"/>
              <a:gd name="connsiteX1" fmla="*/ 6572 w 397569"/>
              <a:gd name="connsiteY1" fmla="*/ 299804 h 1394086"/>
              <a:gd name="connsiteX2" fmla="*/ 21562 w 397569"/>
              <a:gd name="connsiteY2" fmla="*/ 1154243 h 1394086"/>
              <a:gd name="connsiteX3" fmla="*/ 36552 w 397569"/>
              <a:gd name="connsiteY3" fmla="*/ 1199213 h 1394086"/>
              <a:gd name="connsiteX4" fmla="*/ 81523 w 397569"/>
              <a:gd name="connsiteY4" fmla="*/ 1319135 h 1394086"/>
              <a:gd name="connsiteX5" fmla="*/ 156474 w 397569"/>
              <a:gd name="connsiteY5" fmla="*/ 1394086 h 1394086"/>
              <a:gd name="connsiteX6" fmla="*/ 216434 w 397569"/>
              <a:gd name="connsiteY6" fmla="*/ 1379095 h 1394086"/>
              <a:gd name="connsiteX7" fmla="*/ 231424 w 397569"/>
              <a:gd name="connsiteY7" fmla="*/ 1334125 h 1394086"/>
              <a:gd name="connsiteX8" fmla="*/ 216434 w 397569"/>
              <a:gd name="connsiteY8" fmla="*/ 1139253 h 1394086"/>
              <a:gd name="connsiteX9" fmla="*/ 231424 w 397569"/>
              <a:gd name="connsiteY9" fmla="*/ 824459 h 1394086"/>
              <a:gd name="connsiteX10" fmla="*/ 246415 w 397569"/>
              <a:gd name="connsiteY10" fmla="*/ 779489 h 1394086"/>
              <a:gd name="connsiteX11" fmla="*/ 261405 w 397569"/>
              <a:gd name="connsiteY11" fmla="*/ 494676 h 1394086"/>
              <a:gd name="connsiteX12" fmla="*/ 291385 w 397569"/>
              <a:gd name="connsiteY12" fmla="*/ 464695 h 1394086"/>
              <a:gd name="connsiteX13" fmla="*/ 381326 w 397569"/>
              <a:gd name="connsiteY13" fmla="*/ 404735 h 1394086"/>
              <a:gd name="connsiteX14" fmla="*/ 396316 w 397569"/>
              <a:gd name="connsiteY14" fmla="*/ 359764 h 1394086"/>
              <a:gd name="connsiteX15" fmla="*/ 381326 w 397569"/>
              <a:gd name="connsiteY15" fmla="*/ 224853 h 1394086"/>
              <a:gd name="connsiteX16" fmla="*/ 276395 w 397569"/>
              <a:gd name="connsiteY16" fmla="*/ 134912 h 1394086"/>
              <a:gd name="connsiteX17" fmla="*/ 231424 w 397569"/>
              <a:gd name="connsiteY17" fmla="*/ 44971 h 1394086"/>
              <a:gd name="connsiteX18" fmla="*/ 201444 w 397569"/>
              <a:gd name="connsiteY18" fmla="*/ 0 h 1394086"/>
              <a:gd name="connsiteX19" fmla="*/ 81523 w 397569"/>
              <a:gd name="connsiteY19" fmla="*/ 14991 h 1394086"/>
              <a:gd name="connsiteX20" fmla="*/ 21562 w 397569"/>
              <a:gd name="connsiteY20" fmla="*/ 119922 h 1394086"/>
              <a:gd name="connsiteX21" fmla="*/ 6572 w 397569"/>
              <a:gd name="connsiteY21" fmla="*/ 299804 h 139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7569" h="1394086">
                <a:moveTo>
                  <a:pt x="6572" y="299804"/>
                </a:moveTo>
                <a:lnTo>
                  <a:pt x="6572" y="299804"/>
                </a:lnTo>
                <a:cubicBezTo>
                  <a:pt x="11569" y="584617"/>
                  <a:pt x="12072" y="869544"/>
                  <a:pt x="21562" y="1154243"/>
                </a:cubicBezTo>
                <a:cubicBezTo>
                  <a:pt x="22088" y="1170035"/>
                  <a:pt x="32211" y="1184020"/>
                  <a:pt x="36552" y="1199213"/>
                </a:cubicBezTo>
                <a:cubicBezTo>
                  <a:pt x="49915" y="1245982"/>
                  <a:pt x="49972" y="1278570"/>
                  <a:pt x="81523" y="1319135"/>
                </a:cubicBezTo>
                <a:cubicBezTo>
                  <a:pt x="103215" y="1347025"/>
                  <a:pt x="156474" y="1394086"/>
                  <a:pt x="156474" y="1394086"/>
                </a:cubicBezTo>
                <a:cubicBezTo>
                  <a:pt x="176461" y="1389089"/>
                  <a:pt x="200347" y="1391965"/>
                  <a:pt x="216434" y="1379095"/>
                </a:cubicBezTo>
                <a:cubicBezTo>
                  <a:pt x="228772" y="1369224"/>
                  <a:pt x="231424" y="1349926"/>
                  <a:pt x="231424" y="1334125"/>
                </a:cubicBezTo>
                <a:cubicBezTo>
                  <a:pt x="231424" y="1268976"/>
                  <a:pt x="221431" y="1204210"/>
                  <a:pt x="216434" y="1139253"/>
                </a:cubicBezTo>
                <a:cubicBezTo>
                  <a:pt x="221431" y="1034322"/>
                  <a:pt x="222700" y="929146"/>
                  <a:pt x="231424" y="824459"/>
                </a:cubicBezTo>
                <a:cubicBezTo>
                  <a:pt x="232736" y="808713"/>
                  <a:pt x="244984" y="795225"/>
                  <a:pt x="246415" y="779489"/>
                </a:cubicBezTo>
                <a:cubicBezTo>
                  <a:pt x="255022" y="684810"/>
                  <a:pt x="247960" y="588790"/>
                  <a:pt x="261405" y="494676"/>
                </a:cubicBezTo>
                <a:cubicBezTo>
                  <a:pt x="263404" y="480685"/>
                  <a:pt x="280079" y="473175"/>
                  <a:pt x="291385" y="464695"/>
                </a:cubicBezTo>
                <a:cubicBezTo>
                  <a:pt x="320210" y="443076"/>
                  <a:pt x="381326" y="404735"/>
                  <a:pt x="381326" y="404735"/>
                </a:cubicBezTo>
                <a:cubicBezTo>
                  <a:pt x="386323" y="389745"/>
                  <a:pt x="396316" y="375565"/>
                  <a:pt x="396316" y="359764"/>
                </a:cubicBezTo>
                <a:cubicBezTo>
                  <a:pt x="396316" y="314517"/>
                  <a:pt x="397569" y="267084"/>
                  <a:pt x="381326" y="224853"/>
                </a:cubicBezTo>
                <a:cubicBezTo>
                  <a:pt x="368791" y="192263"/>
                  <a:pt x="306536" y="155006"/>
                  <a:pt x="276395" y="134912"/>
                </a:cubicBezTo>
                <a:cubicBezTo>
                  <a:pt x="190476" y="6031"/>
                  <a:pt x="293487" y="169095"/>
                  <a:pt x="231424" y="44971"/>
                </a:cubicBezTo>
                <a:cubicBezTo>
                  <a:pt x="223367" y="28857"/>
                  <a:pt x="211437" y="14990"/>
                  <a:pt x="201444" y="0"/>
                </a:cubicBezTo>
                <a:cubicBezTo>
                  <a:pt x="161470" y="4997"/>
                  <a:pt x="120388" y="4391"/>
                  <a:pt x="81523" y="14991"/>
                </a:cubicBezTo>
                <a:cubicBezTo>
                  <a:pt x="21592" y="31336"/>
                  <a:pt x="31261" y="66574"/>
                  <a:pt x="21562" y="119922"/>
                </a:cubicBezTo>
                <a:cubicBezTo>
                  <a:pt x="0" y="238512"/>
                  <a:pt x="9070" y="269824"/>
                  <a:pt x="6572" y="299804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467544" y="1498396"/>
            <a:ext cx="288032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467544" y="1948190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467544" y="2380238"/>
            <a:ext cx="288032" cy="28803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899592" y="145774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Suscetibilidade baixa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899592" y="190754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Suscetibilidade média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899592" y="233958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Suscetibilidade alta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123728" y="6237675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Heterogeneidades na crosta</a:t>
            </a:r>
            <a:endParaRPr lang="pt-BR" sz="2400"/>
          </a:p>
        </p:txBody>
      </p:sp>
      <p:cxnSp>
        <p:nvCxnSpPr>
          <p:cNvPr id="38" name="Conector de seta reta 37"/>
          <p:cNvCxnSpPr/>
          <p:nvPr/>
        </p:nvCxnSpPr>
        <p:spPr>
          <a:xfrm flipH="1" flipV="1">
            <a:off x="1331640" y="5877272"/>
            <a:ext cx="936104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 flipH="1" flipV="1">
            <a:off x="971600" y="4293096"/>
            <a:ext cx="1296144" cy="20162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Fontes do campo geomagnético interno</a:t>
            </a:r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758602" y="3299938"/>
            <a:ext cx="1620000" cy="162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020272" y="5676056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20272" y="6314836"/>
            <a:ext cx="288032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5892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Crosta</a:t>
            </a:r>
            <a:endParaRPr lang="pt-BR" sz="2400"/>
          </a:p>
        </p:txBody>
      </p:sp>
      <p:sp>
        <p:nvSpPr>
          <p:cNvPr id="11" name="CaixaDeTexto 10"/>
          <p:cNvSpPr txBox="1"/>
          <p:nvPr/>
        </p:nvSpPr>
        <p:spPr>
          <a:xfrm>
            <a:off x="7380312" y="62280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Núcleo</a:t>
            </a:r>
            <a:endParaRPr lang="pt-BR" sz="2400"/>
          </a:p>
        </p:txBody>
      </p:sp>
      <p:sp>
        <p:nvSpPr>
          <p:cNvPr id="14" name="Retângulo 13"/>
          <p:cNvSpPr/>
          <p:nvPr/>
        </p:nvSpPr>
        <p:spPr>
          <a:xfrm>
            <a:off x="6876256" y="6165304"/>
            <a:ext cx="15480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reto 16"/>
          <p:cNvCxnSpPr/>
          <p:nvPr/>
        </p:nvCxnSpPr>
        <p:spPr>
          <a:xfrm flipV="1">
            <a:off x="6876256" y="3140968"/>
            <a:ext cx="0" cy="3204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rot="16200000" flipH="1" flipV="1">
            <a:off x="7056256" y="4395032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7279838" y="4221088"/>
            <a:ext cx="1684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mtClean="0"/>
              <a:t>Reator de fissão nuclear</a:t>
            </a:r>
            <a:endParaRPr lang="pt-BR" sz="2000"/>
          </a:p>
        </p:txBody>
      </p:sp>
      <p:cxnSp>
        <p:nvCxnSpPr>
          <p:cNvPr id="21" name="Conector reto 20"/>
          <p:cNvCxnSpPr/>
          <p:nvPr/>
        </p:nvCxnSpPr>
        <p:spPr>
          <a:xfrm rot="16200000" flipH="1" flipV="1">
            <a:off x="7056256" y="2958952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7279838" y="293889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mtClean="0"/>
              <a:t>Dínamo</a:t>
            </a:r>
            <a:endParaRPr lang="pt-BR" sz="2000"/>
          </a:p>
        </p:txBody>
      </p:sp>
      <p:sp>
        <p:nvSpPr>
          <p:cNvPr id="16" name="CaixaDeTexto 15"/>
          <p:cNvSpPr txBox="1"/>
          <p:nvPr/>
        </p:nvSpPr>
        <p:spPr>
          <a:xfrm>
            <a:off x="7164288" y="4941168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smtClean="0"/>
              <a:t>(HERNDON, 1993)</a:t>
            </a:r>
            <a:endParaRPr lang="pt-BR" sz="1400"/>
          </a:p>
        </p:txBody>
      </p:sp>
      <p:sp>
        <p:nvSpPr>
          <p:cNvPr id="23" name="CaixaDeTexto 22"/>
          <p:cNvSpPr txBox="1"/>
          <p:nvPr/>
        </p:nvSpPr>
        <p:spPr>
          <a:xfrm>
            <a:off x="7092280" y="3284984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smtClean="0"/>
              <a:t>(MERRILL; McELHINNY; </a:t>
            </a:r>
          </a:p>
          <a:p>
            <a:r>
              <a:rPr lang="pt-BR" sz="1400" smtClean="0"/>
              <a:t>McFADDEN, 1996)</a:t>
            </a:r>
            <a:endParaRPr lang="pt-B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Fontes do campo geomagnético interno</a:t>
            </a:r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758602" y="3299938"/>
            <a:ext cx="1620000" cy="162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020272" y="5676056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20272" y="6314836"/>
            <a:ext cx="288032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5892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Crosta</a:t>
            </a:r>
            <a:endParaRPr lang="pt-BR" sz="2400"/>
          </a:p>
        </p:txBody>
      </p:sp>
      <p:sp>
        <p:nvSpPr>
          <p:cNvPr id="11" name="CaixaDeTexto 10"/>
          <p:cNvSpPr txBox="1"/>
          <p:nvPr/>
        </p:nvSpPr>
        <p:spPr>
          <a:xfrm>
            <a:off x="7380312" y="62280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Núcleo</a:t>
            </a:r>
            <a:endParaRPr lang="pt-BR" sz="2400"/>
          </a:p>
        </p:txBody>
      </p:sp>
      <p:sp>
        <p:nvSpPr>
          <p:cNvPr id="13" name="Retângulo 12"/>
          <p:cNvSpPr/>
          <p:nvPr/>
        </p:nvSpPr>
        <p:spPr>
          <a:xfrm>
            <a:off x="6876256" y="5531746"/>
            <a:ext cx="14760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/>
          <p:cNvCxnSpPr/>
          <p:nvPr/>
        </p:nvCxnSpPr>
        <p:spPr>
          <a:xfrm flipV="1">
            <a:off x="6876256" y="4854646"/>
            <a:ext cx="0" cy="97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rot="16200000" flipH="1" flipV="1">
            <a:off x="7056256" y="4677556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7279838" y="468507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mtClean="0"/>
              <a:t>Indução</a:t>
            </a:r>
            <a:endParaRPr lang="pt-B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Fontes do campo geomagnético interno</a:t>
            </a:r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758602" y="3299938"/>
            <a:ext cx="1620000" cy="162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020272" y="5676056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20272" y="6314836"/>
            <a:ext cx="288032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5892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Crosta</a:t>
            </a:r>
            <a:endParaRPr lang="pt-BR" sz="2400"/>
          </a:p>
        </p:txBody>
      </p:sp>
      <p:sp>
        <p:nvSpPr>
          <p:cNvPr id="11" name="CaixaDeTexto 10"/>
          <p:cNvSpPr txBox="1"/>
          <p:nvPr/>
        </p:nvSpPr>
        <p:spPr>
          <a:xfrm>
            <a:off x="7380312" y="62280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Núcleo</a:t>
            </a:r>
            <a:endParaRPr lang="pt-BR" sz="2400"/>
          </a:p>
        </p:txBody>
      </p:sp>
      <p:sp>
        <p:nvSpPr>
          <p:cNvPr id="18" name="Elipse 17"/>
          <p:cNvSpPr/>
          <p:nvPr/>
        </p:nvSpPr>
        <p:spPr>
          <a:xfrm>
            <a:off x="6516216" y="270892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7092280" y="1497558"/>
            <a:ext cx="1872208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Campo da crosta</a:t>
            </a:r>
          </a:p>
          <a:p>
            <a:pPr algn="ctr"/>
            <a:r>
              <a:rPr lang="pt-BR" smtClean="0"/>
              <a:t>+</a:t>
            </a:r>
          </a:p>
          <a:p>
            <a:pPr algn="ctr"/>
            <a:r>
              <a:rPr lang="pt-BR" smtClean="0"/>
              <a:t>Campo do núcleo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pt-BR" smtClean="0"/>
              <a:t>Estrutura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9492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Fontes do campo geomagnético externo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Fontes do campo geomagnético interno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Características do campo do núcleo e da crosta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Magnetização induzida por uma fonte interna em uma casca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Teorema de </a:t>
            </a:r>
            <a:r>
              <a:rPr lang="pt-BR" sz="1600" dirty="0" err="1" smtClean="0"/>
              <a:t>Runcorn</a:t>
            </a:r>
            <a:endParaRPr lang="pt-BR" sz="1600" dirty="0" smtClean="0"/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Efeito produzido pela </a:t>
            </a:r>
            <a:r>
              <a:rPr lang="pt-BR" sz="1600" dirty="0" err="1" smtClean="0"/>
              <a:t>elipticidade</a:t>
            </a:r>
            <a:r>
              <a:rPr lang="pt-BR" sz="1600" dirty="0" smtClean="0"/>
              <a:t> da Terra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Descrição matemática do campo geomagnético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Harmônicos esféricos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Espectro de potência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Separação entre os campos do núcleo e da crosta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Considerações finais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Referências bibliográficas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2420888"/>
            <a:ext cx="7308304" cy="432048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64494" y="908720"/>
            <a:ext cx="7308304" cy="100811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18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</a:t>
            </a:r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758602" y="3299938"/>
            <a:ext cx="1620000" cy="162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020272" y="5676056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20272" y="6314836"/>
            <a:ext cx="288032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5892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Crosta</a:t>
            </a:r>
            <a:endParaRPr lang="pt-BR" sz="2400"/>
          </a:p>
        </p:txBody>
      </p:sp>
      <p:sp>
        <p:nvSpPr>
          <p:cNvPr id="11" name="CaixaDeTexto 10"/>
          <p:cNvSpPr txBox="1"/>
          <p:nvPr/>
        </p:nvSpPr>
        <p:spPr>
          <a:xfrm>
            <a:off x="7380312" y="62280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Núcleo</a:t>
            </a:r>
            <a:endParaRPr lang="pt-BR" sz="2400"/>
          </a:p>
        </p:txBody>
      </p:sp>
      <p:sp>
        <p:nvSpPr>
          <p:cNvPr id="12" name="Elipse 11"/>
          <p:cNvSpPr/>
          <p:nvPr/>
        </p:nvSpPr>
        <p:spPr>
          <a:xfrm>
            <a:off x="6516216" y="270892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7092280" y="1497558"/>
            <a:ext cx="1872208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Campo da crosta</a:t>
            </a:r>
          </a:p>
          <a:p>
            <a:pPr algn="ctr"/>
            <a:r>
              <a:rPr lang="pt-BR" smtClean="0"/>
              <a:t>+</a:t>
            </a:r>
          </a:p>
          <a:p>
            <a:pPr algn="ctr"/>
            <a:r>
              <a:rPr lang="pt-BR" smtClean="0"/>
              <a:t>Campo do núcleo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758602" y="3299938"/>
            <a:ext cx="1620000" cy="162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4572000" y="1556792"/>
            <a:ext cx="2016224" cy="51845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2555776" y="1556792"/>
            <a:ext cx="2016224" cy="51845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4572000" y="2420888"/>
            <a:ext cx="2016224" cy="3312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2555776" y="2420888"/>
            <a:ext cx="2016224" cy="3312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1403648" y="764704"/>
            <a:ext cx="3168352" cy="66247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4572000" y="764704"/>
            <a:ext cx="3168352" cy="66247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baixo 20"/>
          <p:cNvSpPr/>
          <p:nvPr/>
        </p:nvSpPr>
        <p:spPr>
          <a:xfrm rot="10800000" flipV="1">
            <a:off x="4355977" y="3717032"/>
            <a:ext cx="432048" cy="64807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0" y="6473072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rgbClr val="FF0000"/>
                </a:solidFill>
              </a:rPr>
              <a:t>Campo do núcleo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</a:t>
            </a: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020272" y="5676056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20272" y="6314836"/>
            <a:ext cx="288032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5892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Crosta</a:t>
            </a:r>
            <a:endParaRPr lang="pt-BR" sz="2400"/>
          </a:p>
        </p:txBody>
      </p:sp>
      <p:sp>
        <p:nvSpPr>
          <p:cNvPr id="11" name="CaixaDeTexto 10"/>
          <p:cNvSpPr txBox="1"/>
          <p:nvPr/>
        </p:nvSpPr>
        <p:spPr>
          <a:xfrm>
            <a:off x="7380312" y="62280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Núcleo</a:t>
            </a:r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758602" y="3299938"/>
            <a:ext cx="1620000" cy="162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4572000" y="1556792"/>
            <a:ext cx="2016224" cy="51845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2555776" y="1556792"/>
            <a:ext cx="2016224" cy="51845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4572000" y="2420888"/>
            <a:ext cx="2016224" cy="3312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2555776" y="2420888"/>
            <a:ext cx="2016224" cy="3312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1403648" y="764704"/>
            <a:ext cx="3168352" cy="66247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4572000" y="764704"/>
            <a:ext cx="3168352" cy="66247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baixo 20"/>
          <p:cNvSpPr/>
          <p:nvPr/>
        </p:nvSpPr>
        <p:spPr>
          <a:xfrm rot="10800000" flipV="1">
            <a:off x="4355977" y="3717032"/>
            <a:ext cx="432048" cy="64807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0" y="6473072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rgbClr val="FF0000"/>
                </a:solidFill>
              </a:rPr>
              <a:t>Campo do núcleo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</a:t>
            </a: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020272" y="5676056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20272" y="6314836"/>
            <a:ext cx="288032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5892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Crosta</a:t>
            </a:r>
            <a:endParaRPr lang="pt-BR" sz="2400"/>
          </a:p>
        </p:txBody>
      </p:sp>
      <p:sp>
        <p:nvSpPr>
          <p:cNvPr id="11" name="CaixaDeTexto 10"/>
          <p:cNvSpPr txBox="1"/>
          <p:nvPr/>
        </p:nvSpPr>
        <p:spPr>
          <a:xfrm>
            <a:off x="7380312" y="62280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Núcleo</a:t>
            </a:r>
            <a:endParaRPr lang="pt-BR" sz="2400"/>
          </a:p>
        </p:txBody>
      </p:sp>
      <p:sp>
        <p:nvSpPr>
          <p:cNvPr id="18" name="Seta para baixo 17"/>
          <p:cNvSpPr/>
          <p:nvPr/>
        </p:nvSpPr>
        <p:spPr>
          <a:xfrm rot="14580000" flipV="1">
            <a:off x="5303970" y="2160829"/>
            <a:ext cx="216000" cy="64807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baixo 22"/>
          <p:cNvSpPr/>
          <p:nvPr/>
        </p:nvSpPr>
        <p:spPr>
          <a:xfrm rot="7020000" flipH="1" flipV="1">
            <a:off x="5412828" y="5378478"/>
            <a:ext cx="216000" cy="64807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6408424" y="3825264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107504" y="148478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07504" y="177705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107504" y="206932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107504" y="236158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07504" y="265385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07504" y="294612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107504" y="323839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107504" y="353066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107504" y="382292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107504" y="411519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107504" y="440746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07504" y="469973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107504" y="499200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107504" y="528426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107504" y="55765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7504" y="586880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07504" y="616107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107504" y="64533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5508104" y="3183359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Terra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115616" y="155679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Partículas carregadas emitidas pelo Sol</a:t>
            </a:r>
          </a:p>
          <a:p>
            <a:pPr algn="ctr"/>
            <a:r>
              <a:rPr lang="pt-BR" dirty="0" smtClean="0"/>
              <a:t>(vento solar)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-21998" y="6525344"/>
            <a:ext cx="4882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1998; </a:t>
            </a:r>
            <a:r>
              <a:rPr lang="pt-BR" sz="1600" dirty="0" smtClean="0"/>
              <a:t>COWLEY</a:t>
            </a:r>
            <a:r>
              <a:rPr lang="pt-BR" sz="1600" dirty="0"/>
              <a:t>, 2007)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/>
          <p:cNvSpPr txBox="1"/>
          <p:nvPr/>
        </p:nvSpPr>
        <p:spPr>
          <a:xfrm>
            <a:off x="0" y="6473072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rgbClr val="FF0000"/>
                </a:solidFill>
              </a:rPr>
              <a:t>Campo do núcleo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-7484" y="6165304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rgbClr val="0000FF"/>
                </a:solidFill>
              </a:rPr>
              <a:t>Campo da crosta</a:t>
            </a:r>
            <a:endParaRPr lang="pt-BR">
              <a:solidFill>
                <a:srgbClr val="0000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</a:t>
            </a: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020272" y="5676056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20272" y="6314836"/>
            <a:ext cx="288032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5892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Crosta</a:t>
            </a:r>
            <a:endParaRPr lang="pt-BR" sz="2400"/>
          </a:p>
        </p:txBody>
      </p:sp>
      <p:sp>
        <p:nvSpPr>
          <p:cNvPr id="11" name="CaixaDeTexto 10"/>
          <p:cNvSpPr txBox="1"/>
          <p:nvPr/>
        </p:nvSpPr>
        <p:spPr>
          <a:xfrm>
            <a:off x="7380312" y="62280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Núcleo</a:t>
            </a:r>
            <a:endParaRPr lang="pt-BR" sz="2400"/>
          </a:p>
        </p:txBody>
      </p:sp>
      <p:grpSp>
        <p:nvGrpSpPr>
          <p:cNvPr id="23" name="Grupo 22"/>
          <p:cNvGrpSpPr/>
          <p:nvPr/>
        </p:nvGrpSpPr>
        <p:grpSpPr>
          <a:xfrm>
            <a:off x="179512" y="764704"/>
            <a:ext cx="7560840" cy="6624736"/>
            <a:chOff x="179512" y="764704"/>
            <a:chExt cx="7560840" cy="6624736"/>
          </a:xfrm>
        </p:grpSpPr>
        <p:sp>
          <p:nvSpPr>
            <p:cNvPr id="4" name="Elipse 3"/>
            <p:cNvSpPr/>
            <p:nvPr/>
          </p:nvSpPr>
          <p:spPr>
            <a:xfrm>
              <a:off x="2584804" y="2133296"/>
              <a:ext cx="3960000" cy="3960000"/>
            </a:xfrm>
            <a:prstGeom prst="ellipse">
              <a:avLst/>
            </a:prstGeom>
            <a:solidFill>
              <a:srgbClr val="53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2757686" y="2320252"/>
              <a:ext cx="3600000" cy="360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>
              <a:off x="3758602" y="3299938"/>
              <a:ext cx="1620000" cy="16200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/>
            <p:cNvSpPr/>
            <p:nvPr/>
          </p:nvSpPr>
          <p:spPr>
            <a:xfrm>
              <a:off x="4572000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555776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4572000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2555776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1403648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4572000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Seta para baixo 20"/>
            <p:cNvSpPr/>
            <p:nvPr/>
          </p:nvSpPr>
          <p:spPr>
            <a:xfrm rot="10800000" flipV="1">
              <a:off x="4355977" y="3717032"/>
              <a:ext cx="432048" cy="64807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179512" y="1358186"/>
              <a:ext cx="1152128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600" smtClean="0">
                  <a:solidFill>
                    <a:srgbClr val="53D2FF"/>
                  </a:solidFill>
                </a:rPr>
                <a:t>?</a:t>
              </a:r>
              <a:endParaRPr lang="pt-BR" sz="16600">
                <a:solidFill>
                  <a:srgbClr val="53D2FF"/>
                </a:solidFill>
              </a:endParaRPr>
            </a:p>
          </p:txBody>
        </p:sp>
        <p:cxnSp>
          <p:nvCxnSpPr>
            <p:cNvPr id="30" name="Conector de seta reta 29"/>
            <p:cNvCxnSpPr>
              <a:stCxn id="27" idx="3"/>
            </p:cNvCxnSpPr>
            <p:nvPr/>
          </p:nvCxnSpPr>
          <p:spPr>
            <a:xfrm>
              <a:off x="1331640" y="2681625"/>
              <a:ext cx="1224136" cy="747375"/>
            </a:xfrm>
            <a:prstGeom prst="straightConnector1">
              <a:avLst/>
            </a:prstGeom>
            <a:ln w="38100">
              <a:solidFill>
                <a:srgbClr val="53D2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/>
          <p:cNvSpPr txBox="1"/>
          <p:nvPr/>
        </p:nvSpPr>
        <p:spPr>
          <a:xfrm>
            <a:off x="0" y="6473072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rgbClr val="FF0000"/>
                </a:solidFill>
              </a:rPr>
              <a:t>Campo do núcleo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-7484" y="6165304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rgbClr val="0000FF"/>
                </a:solidFill>
              </a:rPr>
              <a:t>Campo da crosta</a:t>
            </a:r>
            <a:endParaRPr lang="pt-BR">
              <a:solidFill>
                <a:srgbClr val="0000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</a:t>
            </a: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020272" y="5676056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20272" y="6314836"/>
            <a:ext cx="288032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5892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Crosta</a:t>
            </a:r>
            <a:endParaRPr lang="pt-BR" sz="2400"/>
          </a:p>
        </p:txBody>
      </p:sp>
      <p:sp>
        <p:nvSpPr>
          <p:cNvPr id="11" name="CaixaDeTexto 10"/>
          <p:cNvSpPr txBox="1"/>
          <p:nvPr/>
        </p:nvSpPr>
        <p:spPr>
          <a:xfrm>
            <a:off x="7380312" y="62280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Núcleo</a:t>
            </a:r>
            <a:endParaRPr lang="pt-BR" sz="2400"/>
          </a:p>
        </p:txBody>
      </p:sp>
      <p:grpSp>
        <p:nvGrpSpPr>
          <p:cNvPr id="31" name="Grupo 30"/>
          <p:cNvGrpSpPr/>
          <p:nvPr/>
        </p:nvGrpSpPr>
        <p:grpSpPr>
          <a:xfrm>
            <a:off x="179512" y="764704"/>
            <a:ext cx="8943506" cy="6624736"/>
            <a:chOff x="179512" y="764704"/>
            <a:chExt cx="8943506" cy="6624736"/>
          </a:xfrm>
        </p:grpSpPr>
        <p:sp>
          <p:nvSpPr>
            <p:cNvPr id="4" name="Elipse 3"/>
            <p:cNvSpPr/>
            <p:nvPr/>
          </p:nvSpPr>
          <p:spPr>
            <a:xfrm>
              <a:off x="2584804" y="2133296"/>
              <a:ext cx="3960000" cy="3960000"/>
            </a:xfrm>
            <a:prstGeom prst="ellipse">
              <a:avLst/>
            </a:prstGeom>
            <a:solidFill>
              <a:srgbClr val="53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2757686" y="2320252"/>
              <a:ext cx="3600000" cy="360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>
              <a:off x="3758602" y="3299938"/>
              <a:ext cx="1620000" cy="16200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/>
            <p:cNvSpPr/>
            <p:nvPr/>
          </p:nvSpPr>
          <p:spPr>
            <a:xfrm>
              <a:off x="4572000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555776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4572000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2555776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1403648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4572000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Seta para baixo 20"/>
            <p:cNvSpPr/>
            <p:nvPr/>
          </p:nvSpPr>
          <p:spPr>
            <a:xfrm rot="10800000" flipV="1">
              <a:off x="4355977" y="3717032"/>
              <a:ext cx="432048" cy="64807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Forma livre 22"/>
            <p:cNvSpPr/>
            <p:nvPr/>
          </p:nvSpPr>
          <p:spPr>
            <a:xfrm rot="-3120000">
              <a:off x="5331604" y="2145568"/>
              <a:ext cx="145976" cy="537028"/>
            </a:xfrm>
            <a:custGeom>
              <a:avLst/>
              <a:gdLst>
                <a:gd name="connsiteX0" fmla="*/ 19973 w 324773"/>
                <a:gd name="connsiteY0" fmla="*/ 0 h 537028"/>
                <a:gd name="connsiteX1" fmla="*/ 19973 w 324773"/>
                <a:gd name="connsiteY1" fmla="*/ 0 h 537028"/>
                <a:gd name="connsiteX2" fmla="*/ 194144 w 324773"/>
                <a:gd name="connsiteY2" fmla="*/ 58057 h 537028"/>
                <a:gd name="connsiteX3" fmla="*/ 223173 w 324773"/>
                <a:gd name="connsiteY3" fmla="*/ 116114 h 537028"/>
                <a:gd name="connsiteX4" fmla="*/ 281230 w 324773"/>
                <a:gd name="connsiteY4" fmla="*/ 246742 h 537028"/>
                <a:gd name="connsiteX5" fmla="*/ 295744 w 324773"/>
                <a:gd name="connsiteY5" fmla="*/ 304800 h 537028"/>
                <a:gd name="connsiteX6" fmla="*/ 324773 w 324773"/>
                <a:gd name="connsiteY6" fmla="*/ 391885 h 537028"/>
                <a:gd name="connsiteX7" fmla="*/ 281230 w 324773"/>
                <a:gd name="connsiteY7" fmla="*/ 478971 h 537028"/>
                <a:gd name="connsiteX8" fmla="*/ 194144 w 324773"/>
                <a:gd name="connsiteY8" fmla="*/ 537028 h 537028"/>
                <a:gd name="connsiteX9" fmla="*/ 121573 w 324773"/>
                <a:gd name="connsiteY9" fmla="*/ 522514 h 537028"/>
                <a:gd name="connsiteX10" fmla="*/ 78030 w 324773"/>
                <a:gd name="connsiteY10" fmla="*/ 493485 h 537028"/>
                <a:gd name="connsiteX11" fmla="*/ 49002 w 324773"/>
                <a:gd name="connsiteY11" fmla="*/ 391885 h 537028"/>
                <a:gd name="connsiteX12" fmla="*/ 19973 w 324773"/>
                <a:gd name="connsiteY12" fmla="*/ 348342 h 537028"/>
                <a:gd name="connsiteX13" fmla="*/ 5459 w 324773"/>
                <a:gd name="connsiteY13" fmla="*/ 72571 h 537028"/>
                <a:gd name="connsiteX14" fmla="*/ 19973 w 324773"/>
                <a:gd name="connsiteY14" fmla="*/ 0 h 537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4773" h="537028">
                  <a:moveTo>
                    <a:pt x="19973" y="0"/>
                  </a:moveTo>
                  <a:lnTo>
                    <a:pt x="19973" y="0"/>
                  </a:lnTo>
                  <a:cubicBezTo>
                    <a:pt x="78030" y="19352"/>
                    <a:pt x="141010" y="27695"/>
                    <a:pt x="194144" y="58057"/>
                  </a:cubicBezTo>
                  <a:cubicBezTo>
                    <a:pt x="212930" y="68792"/>
                    <a:pt x="215137" y="96025"/>
                    <a:pt x="223173" y="116114"/>
                  </a:cubicBezTo>
                  <a:cubicBezTo>
                    <a:pt x="274991" y="245658"/>
                    <a:pt x="225382" y="162970"/>
                    <a:pt x="281230" y="246742"/>
                  </a:cubicBezTo>
                  <a:cubicBezTo>
                    <a:pt x="286068" y="266095"/>
                    <a:pt x="290012" y="285693"/>
                    <a:pt x="295744" y="304800"/>
                  </a:cubicBezTo>
                  <a:cubicBezTo>
                    <a:pt x="304536" y="334108"/>
                    <a:pt x="324773" y="391885"/>
                    <a:pt x="324773" y="391885"/>
                  </a:cubicBezTo>
                  <a:cubicBezTo>
                    <a:pt x="314420" y="422946"/>
                    <a:pt x="307712" y="455799"/>
                    <a:pt x="281230" y="478971"/>
                  </a:cubicBezTo>
                  <a:cubicBezTo>
                    <a:pt x="254974" y="501945"/>
                    <a:pt x="194144" y="537028"/>
                    <a:pt x="194144" y="537028"/>
                  </a:cubicBezTo>
                  <a:cubicBezTo>
                    <a:pt x="169954" y="532190"/>
                    <a:pt x="144672" y="531176"/>
                    <a:pt x="121573" y="522514"/>
                  </a:cubicBezTo>
                  <a:cubicBezTo>
                    <a:pt x="105240" y="516389"/>
                    <a:pt x="88927" y="507107"/>
                    <a:pt x="78030" y="493485"/>
                  </a:cubicBezTo>
                  <a:cubicBezTo>
                    <a:pt x="69340" y="482622"/>
                    <a:pt x="51409" y="397501"/>
                    <a:pt x="49002" y="391885"/>
                  </a:cubicBezTo>
                  <a:cubicBezTo>
                    <a:pt x="42130" y="375851"/>
                    <a:pt x="29649" y="362856"/>
                    <a:pt x="19973" y="348342"/>
                  </a:cubicBezTo>
                  <a:cubicBezTo>
                    <a:pt x="15135" y="256418"/>
                    <a:pt x="13793" y="164244"/>
                    <a:pt x="5459" y="72571"/>
                  </a:cubicBezTo>
                  <a:cubicBezTo>
                    <a:pt x="0" y="12526"/>
                    <a:pt x="17554" y="12095"/>
                    <a:pt x="19973" y="0"/>
                  </a:cubicBezTo>
                  <a:close/>
                </a:path>
              </a:pathLst>
            </a:cu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 rot="20159751">
              <a:off x="4886304" y="20203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 rot="20159751">
              <a:off x="5039494" y="24484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Conector de seta reta 27"/>
            <p:cNvCxnSpPr>
              <a:stCxn id="29" idx="1"/>
            </p:cNvCxnSpPr>
            <p:nvPr/>
          </p:nvCxnSpPr>
          <p:spPr>
            <a:xfrm flipH="1">
              <a:off x="5868144" y="1580893"/>
              <a:ext cx="1382666" cy="623971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/>
            <p:cNvSpPr txBox="1"/>
            <p:nvPr/>
          </p:nvSpPr>
          <p:spPr>
            <a:xfrm>
              <a:off x="7250810" y="980728"/>
              <a:ext cx="18722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>
                  <a:solidFill>
                    <a:srgbClr val="0000FF"/>
                  </a:solidFill>
                </a:rPr>
                <a:t>Campo gerado por uma heterogeneidade na crosta</a:t>
              </a:r>
              <a:endParaRPr lang="pt-BR">
                <a:solidFill>
                  <a:srgbClr val="0000FF"/>
                </a:solidFill>
              </a:endParaRP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179512" y="1358186"/>
              <a:ext cx="1152128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600" smtClean="0">
                  <a:solidFill>
                    <a:srgbClr val="53D2FF"/>
                  </a:solidFill>
                </a:rPr>
                <a:t>?</a:t>
              </a:r>
              <a:endParaRPr lang="pt-BR" sz="16600">
                <a:solidFill>
                  <a:srgbClr val="53D2FF"/>
                </a:solidFill>
              </a:endParaRPr>
            </a:p>
          </p:txBody>
        </p:sp>
        <p:cxnSp>
          <p:nvCxnSpPr>
            <p:cNvPr id="30" name="Conector de seta reta 29"/>
            <p:cNvCxnSpPr>
              <a:stCxn id="27" idx="3"/>
            </p:cNvCxnSpPr>
            <p:nvPr/>
          </p:nvCxnSpPr>
          <p:spPr>
            <a:xfrm>
              <a:off x="1331640" y="2681625"/>
              <a:ext cx="1224136" cy="747375"/>
            </a:xfrm>
            <a:prstGeom prst="straightConnector1">
              <a:avLst/>
            </a:prstGeom>
            <a:ln w="38100">
              <a:solidFill>
                <a:srgbClr val="53D2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rgbClr val="53D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758602" y="3299938"/>
            <a:ext cx="1620000" cy="162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4572000" y="1556792"/>
            <a:ext cx="2016224" cy="51845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2555776" y="1556792"/>
            <a:ext cx="2016224" cy="51845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4572000" y="2420888"/>
            <a:ext cx="2016224" cy="3312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2555776" y="2420888"/>
            <a:ext cx="2016224" cy="3312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1403648" y="764704"/>
            <a:ext cx="3168352" cy="66247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4572000" y="764704"/>
            <a:ext cx="3168352" cy="66247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baixo 20"/>
          <p:cNvSpPr/>
          <p:nvPr/>
        </p:nvSpPr>
        <p:spPr>
          <a:xfrm rot="10800000" flipV="1">
            <a:off x="4355977" y="3717032"/>
            <a:ext cx="432048" cy="64807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0" y="6473072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rgbClr val="FF0000"/>
                </a:solidFill>
              </a:rPr>
              <a:t>Campo do núcleo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23" name="Forma livre 22"/>
          <p:cNvSpPr/>
          <p:nvPr/>
        </p:nvSpPr>
        <p:spPr>
          <a:xfrm rot="-3120000">
            <a:off x="5331604" y="2145568"/>
            <a:ext cx="145976" cy="537028"/>
          </a:xfrm>
          <a:custGeom>
            <a:avLst/>
            <a:gdLst>
              <a:gd name="connsiteX0" fmla="*/ 19973 w 324773"/>
              <a:gd name="connsiteY0" fmla="*/ 0 h 537028"/>
              <a:gd name="connsiteX1" fmla="*/ 19973 w 324773"/>
              <a:gd name="connsiteY1" fmla="*/ 0 h 537028"/>
              <a:gd name="connsiteX2" fmla="*/ 194144 w 324773"/>
              <a:gd name="connsiteY2" fmla="*/ 58057 h 537028"/>
              <a:gd name="connsiteX3" fmla="*/ 223173 w 324773"/>
              <a:gd name="connsiteY3" fmla="*/ 116114 h 537028"/>
              <a:gd name="connsiteX4" fmla="*/ 281230 w 324773"/>
              <a:gd name="connsiteY4" fmla="*/ 246742 h 537028"/>
              <a:gd name="connsiteX5" fmla="*/ 295744 w 324773"/>
              <a:gd name="connsiteY5" fmla="*/ 304800 h 537028"/>
              <a:gd name="connsiteX6" fmla="*/ 324773 w 324773"/>
              <a:gd name="connsiteY6" fmla="*/ 391885 h 537028"/>
              <a:gd name="connsiteX7" fmla="*/ 281230 w 324773"/>
              <a:gd name="connsiteY7" fmla="*/ 478971 h 537028"/>
              <a:gd name="connsiteX8" fmla="*/ 194144 w 324773"/>
              <a:gd name="connsiteY8" fmla="*/ 537028 h 537028"/>
              <a:gd name="connsiteX9" fmla="*/ 121573 w 324773"/>
              <a:gd name="connsiteY9" fmla="*/ 522514 h 537028"/>
              <a:gd name="connsiteX10" fmla="*/ 78030 w 324773"/>
              <a:gd name="connsiteY10" fmla="*/ 493485 h 537028"/>
              <a:gd name="connsiteX11" fmla="*/ 49002 w 324773"/>
              <a:gd name="connsiteY11" fmla="*/ 391885 h 537028"/>
              <a:gd name="connsiteX12" fmla="*/ 19973 w 324773"/>
              <a:gd name="connsiteY12" fmla="*/ 348342 h 537028"/>
              <a:gd name="connsiteX13" fmla="*/ 5459 w 324773"/>
              <a:gd name="connsiteY13" fmla="*/ 72571 h 537028"/>
              <a:gd name="connsiteX14" fmla="*/ 19973 w 324773"/>
              <a:gd name="connsiteY14" fmla="*/ 0 h 53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4773" h="537028">
                <a:moveTo>
                  <a:pt x="19973" y="0"/>
                </a:moveTo>
                <a:lnTo>
                  <a:pt x="19973" y="0"/>
                </a:lnTo>
                <a:cubicBezTo>
                  <a:pt x="78030" y="19352"/>
                  <a:pt x="141010" y="27695"/>
                  <a:pt x="194144" y="58057"/>
                </a:cubicBezTo>
                <a:cubicBezTo>
                  <a:pt x="212930" y="68792"/>
                  <a:pt x="215137" y="96025"/>
                  <a:pt x="223173" y="116114"/>
                </a:cubicBezTo>
                <a:cubicBezTo>
                  <a:pt x="274991" y="245658"/>
                  <a:pt x="225382" y="162970"/>
                  <a:pt x="281230" y="246742"/>
                </a:cubicBezTo>
                <a:cubicBezTo>
                  <a:pt x="286068" y="266095"/>
                  <a:pt x="290012" y="285693"/>
                  <a:pt x="295744" y="304800"/>
                </a:cubicBezTo>
                <a:cubicBezTo>
                  <a:pt x="304536" y="334108"/>
                  <a:pt x="324773" y="391885"/>
                  <a:pt x="324773" y="391885"/>
                </a:cubicBezTo>
                <a:cubicBezTo>
                  <a:pt x="314420" y="422946"/>
                  <a:pt x="307712" y="455799"/>
                  <a:pt x="281230" y="478971"/>
                </a:cubicBezTo>
                <a:cubicBezTo>
                  <a:pt x="254974" y="501945"/>
                  <a:pt x="194144" y="537028"/>
                  <a:pt x="194144" y="537028"/>
                </a:cubicBezTo>
                <a:cubicBezTo>
                  <a:pt x="169954" y="532190"/>
                  <a:pt x="144672" y="531176"/>
                  <a:pt x="121573" y="522514"/>
                </a:cubicBezTo>
                <a:cubicBezTo>
                  <a:pt x="105240" y="516389"/>
                  <a:pt x="88927" y="507107"/>
                  <a:pt x="78030" y="493485"/>
                </a:cubicBezTo>
                <a:cubicBezTo>
                  <a:pt x="69340" y="482622"/>
                  <a:pt x="51409" y="397501"/>
                  <a:pt x="49002" y="391885"/>
                </a:cubicBezTo>
                <a:cubicBezTo>
                  <a:pt x="42130" y="375851"/>
                  <a:pt x="29649" y="362856"/>
                  <a:pt x="19973" y="348342"/>
                </a:cubicBezTo>
                <a:cubicBezTo>
                  <a:pt x="15135" y="256418"/>
                  <a:pt x="13793" y="164244"/>
                  <a:pt x="5459" y="72571"/>
                </a:cubicBezTo>
                <a:cubicBezTo>
                  <a:pt x="0" y="12526"/>
                  <a:pt x="17554" y="12095"/>
                  <a:pt x="19973" y="0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 rot="20159751">
            <a:off x="4886304" y="2020362"/>
            <a:ext cx="864096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 rot="20159751">
            <a:off x="5039494" y="2448462"/>
            <a:ext cx="864096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-7484" y="6165304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rgbClr val="0000FF"/>
                </a:solidFill>
              </a:rPr>
              <a:t>Campo da crosta</a:t>
            </a:r>
            <a:endParaRPr lang="pt-BR">
              <a:solidFill>
                <a:srgbClr val="0000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</a:t>
            </a: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020272" y="5676056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20272" y="6314836"/>
            <a:ext cx="288032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5892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Crosta</a:t>
            </a:r>
            <a:endParaRPr lang="pt-BR" sz="2400"/>
          </a:p>
        </p:txBody>
      </p:sp>
      <p:sp>
        <p:nvSpPr>
          <p:cNvPr id="11" name="CaixaDeTexto 10"/>
          <p:cNvSpPr txBox="1"/>
          <p:nvPr/>
        </p:nvSpPr>
        <p:spPr>
          <a:xfrm>
            <a:off x="7380312" y="62280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Núcleo</a:t>
            </a:r>
            <a:endParaRPr lang="pt-BR" sz="2400"/>
          </a:p>
        </p:txBody>
      </p:sp>
      <p:cxnSp>
        <p:nvCxnSpPr>
          <p:cNvPr id="28" name="Conector de seta reta 27"/>
          <p:cNvCxnSpPr>
            <a:stCxn id="29" idx="1"/>
          </p:cNvCxnSpPr>
          <p:nvPr/>
        </p:nvCxnSpPr>
        <p:spPr>
          <a:xfrm flipH="1">
            <a:off x="5868144" y="1580893"/>
            <a:ext cx="1382666" cy="623971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7250810" y="980728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solidFill>
                  <a:srgbClr val="0000FF"/>
                </a:solidFill>
              </a:rPr>
              <a:t>Campo gerado por uma heterogeneidade na crosta</a:t>
            </a:r>
            <a:endParaRPr lang="pt-BR">
              <a:solidFill>
                <a:srgbClr val="0000FF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179512" y="1358186"/>
            <a:ext cx="115212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600" smtClean="0">
                <a:solidFill>
                  <a:srgbClr val="53D2FF"/>
                </a:solidFill>
              </a:rPr>
              <a:t>?</a:t>
            </a:r>
            <a:endParaRPr lang="pt-BR" sz="16600">
              <a:solidFill>
                <a:srgbClr val="53D2FF"/>
              </a:solidFill>
            </a:endParaRPr>
          </a:p>
        </p:txBody>
      </p:sp>
      <p:cxnSp>
        <p:nvCxnSpPr>
          <p:cNvPr id="30" name="Conector de seta reta 29"/>
          <p:cNvCxnSpPr>
            <a:stCxn id="27" idx="3"/>
          </p:cNvCxnSpPr>
          <p:nvPr/>
        </p:nvCxnSpPr>
        <p:spPr>
          <a:xfrm>
            <a:off x="1331640" y="2681625"/>
            <a:ext cx="1224136" cy="747375"/>
          </a:xfrm>
          <a:prstGeom prst="straightConnector1">
            <a:avLst/>
          </a:prstGeom>
          <a:ln w="38100">
            <a:solidFill>
              <a:srgbClr val="53D2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4673036" y="1772816"/>
            <a:ext cx="1440160" cy="136815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grpSp>
        <p:nvGrpSpPr>
          <p:cNvPr id="53" name="Grupo 52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54" name="Seta para a direita 53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o 15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24" name="Conector de seta reta 23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CaixaDeTexto 46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orma livre 40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cxnSp>
        <p:nvCxnSpPr>
          <p:cNvPr id="44" name="Conector de seta reta 43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grpSp>
        <p:nvGrpSpPr>
          <p:cNvPr id="46" name="Grupo 45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50" name="Conector de seta reta 49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52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upo 58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60" name="Seta para a direita 59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54" name="Seta para baixo 53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Forma livre 54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6" name="Grupo 55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57" name="Conector de seta reta 56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de seta reta 60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e seta reta 63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de seta reta 64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upo 65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67" name="Seta para a direita 66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sp>
        <p:nvSpPr>
          <p:cNvPr id="69" name="CaixaDeTexto 68"/>
          <p:cNvSpPr txBox="1"/>
          <p:nvPr/>
        </p:nvSpPr>
        <p:spPr>
          <a:xfrm>
            <a:off x="6940780" y="119675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6055702" y="1626480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-</a:t>
            </a:r>
            <a:endParaRPr lang="pt-BR" sz="4000" dirty="0"/>
          </a:p>
        </p:txBody>
      </p:sp>
      <p:sp>
        <p:nvSpPr>
          <p:cNvPr id="31" name="Forma livre 30"/>
          <p:cNvSpPr/>
          <p:nvPr/>
        </p:nvSpPr>
        <p:spPr>
          <a:xfrm>
            <a:off x="5254171" y="1085820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a livre 45"/>
          <p:cNvSpPr/>
          <p:nvPr/>
        </p:nvSpPr>
        <p:spPr>
          <a:xfrm>
            <a:off x="5254171" y="1085820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52" name="Seta para baixo 51"/>
          <p:cNvSpPr/>
          <p:nvPr/>
        </p:nvSpPr>
        <p:spPr>
          <a:xfrm>
            <a:off x="1403648" y="1988840"/>
            <a:ext cx="288032" cy="936104"/>
          </a:xfrm>
          <a:prstGeom prst="downArrow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Seta para baixo 53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30" name="Conector de seta reta 29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Seta para baixo 63"/>
          <p:cNvSpPr/>
          <p:nvPr/>
        </p:nvSpPr>
        <p:spPr>
          <a:xfrm rot="1200000" flipH="1" flipV="1">
            <a:off x="1651298" y="316035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5" name="Grupo 64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66" name="Seta para a direita 65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sp>
        <p:nvSpPr>
          <p:cNvPr id="68" name="CaixaDeTexto 67"/>
          <p:cNvSpPr txBox="1"/>
          <p:nvPr/>
        </p:nvSpPr>
        <p:spPr>
          <a:xfrm>
            <a:off x="6940780" y="1197618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69" name="CaixaDeTexto 68"/>
          <p:cNvSpPr txBox="1"/>
          <p:nvPr/>
        </p:nvSpPr>
        <p:spPr>
          <a:xfrm>
            <a:off x="6055702" y="1627346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  <p:sp>
        <p:nvSpPr>
          <p:cNvPr id="42" name="Seta para baixo 41"/>
          <p:cNvSpPr/>
          <p:nvPr/>
        </p:nvSpPr>
        <p:spPr>
          <a:xfrm>
            <a:off x="6084168" y="751056"/>
            <a:ext cx="288032" cy="936104"/>
          </a:xfrm>
          <a:prstGeom prst="downArrow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52" name="Seta para baixo 51"/>
          <p:cNvSpPr/>
          <p:nvPr/>
        </p:nvSpPr>
        <p:spPr>
          <a:xfrm>
            <a:off x="2267744" y="1340768"/>
            <a:ext cx="288032" cy="936104"/>
          </a:xfrm>
          <a:prstGeom prst="downArrow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Seta para baixo 53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8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30" name="Conector de seta reta 29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Seta para baixo 63"/>
          <p:cNvSpPr/>
          <p:nvPr/>
        </p:nvSpPr>
        <p:spPr>
          <a:xfrm rot="6600000" flipH="1" flipV="1">
            <a:off x="2330094" y="2348896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41" name="Seta para a direita 40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sp>
        <p:nvSpPr>
          <p:cNvPr id="45" name="Forma livre 44"/>
          <p:cNvSpPr/>
          <p:nvPr/>
        </p:nvSpPr>
        <p:spPr>
          <a:xfrm>
            <a:off x="5254171" y="1085820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Forma livre 46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6940780" y="1197618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49" name="CaixaDeTexto 48"/>
          <p:cNvSpPr txBox="1"/>
          <p:nvPr/>
        </p:nvSpPr>
        <p:spPr>
          <a:xfrm>
            <a:off x="6055702" y="1627346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  <p:sp>
        <p:nvSpPr>
          <p:cNvPr id="50" name="Seta para baixo 49"/>
          <p:cNvSpPr/>
          <p:nvPr/>
        </p:nvSpPr>
        <p:spPr>
          <a:xfrm>
            <a:off x="6444208" y="751056"/>
            <a:ext cx="288032" cy="936104"/>
          </a:xfrm>
          <a:prstGeom prst="downArrow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52" name="Seta para baixo 51"/>
          <p:cNvSpPr/>
          <p:nvPr/>
        </p:nvSpPr>
        <p:spPr>
          <a:xfrm>
            <a:off x="2555776" y="1700808"/>
            <a:ext cx="288032" cy="936104"/>
          </a:xfrm>
          <a:prstGeom prst="downArrow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Seta para baixo 53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8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30" name="Conector de seta reta 29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Seta para baixo 63"/>
          <p:cNvSpPr/>
          <p:nvPr/>
        </p:nvSpPr>
        <p:spPr>
          <a:xfrm rot="12000000" flipH="1" flipV="1">
            <a:off x="2500880" y="291586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41" name="Seta para a direita 40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sp>
        <p:nvSpPr>
          <p:cNvPr id="45" name="Forma livre 44"/>
          <p:cNvSpPr/>
          <p:nvPr/>
        </p:nvSpPr>
        <p:spPr>
          <a:xfrm>
            <a:off x="5254171" y="1085820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Forma livre 46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6940780" y="1197618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49" name="CaixaDeTexto 48"/>
          <p:cNvSpPr txBox="1"/>
          <p:nvPr/>
        </p:nvSpPr>
        <p:spPr>
          <a:xfrm>
            <a:off x="6055702" y="1627346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  <p:sp>
        <p:nvSpPr>
          <p:cNvPr id="50" name="Seta para baixo 49"/>
          <p:cNvSpPr/>
          <p:nvPr/>
        </p:nvSpPr>
        <p:spPr>
          <a:xfrm flipH="1" flipV="1">
            <a:off x="7020272" y="2132856"/>
            <a:ext cx="288032" cy="936104"/>
          </a:xfrm>
          <a:prstGeom prst="downArrow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6408424" y="3825264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107504" y="148478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07504" y="177705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107504" y="206932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107504" y="236158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07504" y="265385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07504" y="294612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107504" y="323839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107504" y="353066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107504" y="382292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107504" y="411519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107504" y="440746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07504" y="469973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107504" y="499200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107504" y="528426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107504" y="55765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7504" y="586880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07504" y="616107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107504" y="64533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5508104" y="3183359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Terra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115616" y="155679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Partículas carregadas emitidas pelo Sol</a:t>
            </a:r>
          </a:p>
          <a:p>
            <a:pPr algn="ctr"/>
            <a:r>
              <a:rPr lang="pt-BR" dirty="0" smtClean="0"/>
              <a:t>(vento solar)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043608" y="2671752"/>
            <a:ext cx="26642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Estas partículas derivam do gás de hidrogênio presente na atmosfera solar, que é aquecido na coroa solar até ≈ 10</a:t>
            </a:r>
            <a:r>
              <a:rPr lang="pt-BR" baseline="30000" dirty="0" smtClean="0"/>
              <a:t>6 </a:t>
            </a:r>
            <a:r>
              <a:rPr lang="pt-BR" dirty="0" smtClean="0"/>
              <a:t>°C. A esta temperatura, os átomos se quebram e formam um plasma de elétrons, prótons e partículas alfa, que viaja a uma velocidade de cerca de ≈ 500 km/s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-21998" y="6525344"/>
            <a:ext cx="4882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1998; </a:t>
            </a:r>
            <a:r>
              <a:rPr lang="pt-BR" sz="1600" dirty="0" smtClean="0"/>
              <a:t>COWLEY</a:t>
            </a:r>
            <a:r>
              <a:rPr lang="pt-BR" sz="1600" dirty="0"/>
              <a:t>, 2007)</a:t>
            </a:r>
          </a:p>
        </p:txBody>
      </p:sp>
    </p:spTree>
    <p:extLst>
      <p:ext uri="{BB962C8B-B14F-4D97-AF65-F5344CB8AC3E}">
        <p14:creationId xmlns:p14="http://schemas.microsoft.com/office/powerpoint/2010/main" val="206872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52" name="Seta para baixo 51"/>
          <p:cNvSpPr/>
          <p:nvPr/>
        </p:nvSpPr>
        <p:spPr>
          <a:xfrm>
            <a:off x="2930330" y="1513812"/>
            <a:ext cx="288032" cy="936104"/>
          </a:xfrm>
          <a:prstGeom prst="downArrow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Seta para baixo 53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8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30" name="Conector de seta reta 29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Seta para baixo 63"/>
          <p:cNvSpPr/>
          <p:nvPr/>
        </p:nvSpPr>
        <p:spPr>
          <a:xfrm rot="17400000" flipH="1" flipV="1">
            <a:off x="2963652" y="2569318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41" name="Seta para a direita 40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sp>
        <p:nvSpPr>
          <p:cNvPr id="45" name="Forma livre 44"/>
          <p:cNvSpPr/>
          <p:nvPr/>
        </p:nvSpPr>
        <p:spPr>
          <a:xfrm>
            <a:off x="5254171" y="1085820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Forma livre 46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6940780" y="1197618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49" name="CaixaDeTexto 48"/>
          <p:cNvSpPr txBox="1"/>
          <p:nvPr/>
        </p:nvSpPr>
        <p:spPr>
          <a:xfrm>
            <a:off x="6055702" y="1627346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  <p:sp>
        <p:nvSpPr>
          <p:cNvPr id="50" name="Seta para baixo 49"/>
          <p:cNvSpPr/>
          <p:nvPr/>
        </p:nvSpPr>
        <p:spPr>
          <a:xfrm flipV="1">
            <a:off x="7501837" y="2076633"/>
            <a:ext cx="288032" cy="936104"/>
          </a:xfrm>
          <a:prstGeom prst="downArrow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52" name="Seta para baixo 51"/>
          <p:cNvSpPr/>
          <p:nvPr/>
        </p:nvSpPr>
        <p:spPr>
          <a:xfrm>
            <a:off x="3175382" y="1715322"/>
            <a:ext cx="288032" cy="936104"/>
          </a:xfrm>
          <a:prstGeom prst="downArrow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Seta para baixo 53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8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30" name="Conector de seta reta 29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Seta para baixo 63"/>
          <p:cNvSpPr/>
          <p:nvPr/>
        </p:nvSpPr>
        <p:spPr>
          <a:xfrm rot="1200000" flipH="1" flipV="1">
            <a:off x="3134438" y="3088346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41" name="Seta para a direita 40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sp>
        <p:nvSpPr>
          <p:cNvPr id="45" name="Forma livre 44"/>
          <p:cNvSpPr/>
          <p:nvPr/>
        </p:nvSpPr>
        <p:spPr>
          <a:xfrm>
            <a:off x="5254171" y="1085820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Forma livre 46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6940780" y="1197618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49" name="CaixaDeTexto 48"/>
          <p:cNvSpPr txBox="1"/>
          <p:nvPr/>
        </p:nvSpPr>
        <p:spPr>
          <a:xfrm>
            <a:off x="6055702" y="1627346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  <p:sp>
        <p:nvSpPr>
          <p:cNvPr id="50" name="Seta para baixo 49"/>
          <p:cNvSpPr/>
          <p:nvPr/>
        </p:nvSpPr>
        <p:spPr>
          <a:xfrm flipH="1" flipV="1">
            <a:off x="7920880" y="2135572"/>
            <a:ext cx="288032" cy="936104"/>
          </a:xfrm>
          <a:prstGeom prst="downArrow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54" name="Seta para baixo 53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8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30" name="Conector de seta reta 29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o 28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41" name="Seta para a direita 40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sp>
        <p:nvSpPr>
          <p:cNvPr id="45" name="Forma livre 44"/>
          <p:cNvSpPr/>
          <p:nvPr/>
        </p:nvSpPr>
        <p:spPr>
          <a:xfrm>
            <a:off x="5254171" y="1085820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Forma livre 46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6940780" y="1197618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49" name="CaixaDeTexto 48"/>
          <p:cNvSpPr txBox="1"/>
          <p:nvPr/>
        </p:nvSpPr>
        <p:spPr>
          <a:xfrm>
            <a:off x="6055702" y="1627346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</p:spTree>
    <p:extLst>
      <p:ext uri="{BB962C8B-B14F-4D97-AF65-F5344CB8AC3E}">
        <p14:creationId xmlns:p14="http://schemas.microsoft.com/office/powerpoint/2010/main" val="232101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a livre 45"/>
          <p:cNvSpPr/>
          <p:nvPr/>
        </p:nvSpPr>
        <p:spPr>
          <a:xfrm>
            <a:off x="5254171" y="5131916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54" name="Seta para baixo 53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Forma livre 54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6" name="Grupo 55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57" name="Conector de seta reta 56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de seta reta 60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e seta reta 63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de seta reta 64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upo 65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67" name="Seta para a direita 66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sp>
        <p:nvSpPr>
          <p:cNvPr id="69" name="CaixaDeTexto 68"/>
          <p:cNvSpPr txBox="1"/>
          <p:nvPr/>
        </p:nvSpPr>
        <p:spPr>
          <a:xfrm>
            <a:off x="6940780" y="5243714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70" name="CaixaDeTexto 69"/>
          <p:cNvSpPr txBox="1"/>
          <p:nvPr/>
        </p:nvSpPr>
        <p:spPr>
          <a:xfrm>
            <a:off x="6055702" y="567344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</p:spTree>
    <p:extLst>
      <p:ext uri="{BB962C8B-B14F-4D97-AF65-F5344CB8AC3E}">
        <p14:creationId xmlns:p14="http://schemas.microsoft.com/office/powerpoint/2010/main" val="396217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54" name="Seta para baixo 53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8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30" name="Conector de seta reta 29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o 28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41" name="Seta para a direita 40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395536" y="1315492"/>
            <a:ext cx="3888432" cy="1076368"/>
            <a:chOff x="5076056" y="5131916"/>
            <a:chExt cx="3888432" cy="1076368"/>
          </a:xfrm>
        </p:grpSpPr>
        <p:cxnSp>
          <p:nvCxnSpPr>
            <p:cNvPr id="44" name="Conector de seta reta 43"/>
            <p:cNvCxnSpPr/>
            <p:nvPr/>
          </p:nvCxnSpPr>
          <p:spPr>
            <a:xfrm>
              <a:off x="5076056" y="5949280"/>
              <a:ext cx="388843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orma livre 46"/>
            <p:cNvSpPr/>
            <p:nvPr/>
          </p:nvSpPr>
          <p:spPr>
            <a:xfrm>
              <a:off x="5254171" y="5131916"/>
              <a:ext cx="3352800" cy="1076368"/>
            </a:xfrm>
            <a:custGeom>
              <a:avLst/>
              <a:gdLst>
                <a:gd name="connsiteX0" fmla="*/ 0 w 3352800"/>
                <a:gd name="connsiteY0" fmla="*/ 786083 h 1076368"/>
                <a:gd name="connsiteX1" fmla="*/ 493486 w 3352800"/>
                <a:gd name="connsiteY1" fmla="*/ 786083 h 1076368"/>
                <a:gd name="connsiteX2" fmla="*/ 580572 w 3352800"/>
                <a:gd name="connsiteY2" fmla="*/ 815111 h 1076368"/>
                <a:gd name="connsiteX3" fmla="*/ 653143 w 3352800"/>
                <a:gd name="connsiteY3" fmla="*/ 873168 h 1076368"/>
                <a:gd name="connsiteX4" fmla="*/ 725715 w 3352800"/>
                <a:gd name="connsiteY4" fmla="*/ 931225 h 1076368"/>
                <a:gd name="connsiteX5" fmla="*/ 856343 w 3352800"/>
                <a:gd name="connsiteY5" fmla="*/ 1018311 h 1076368"/>
                <a:gd name="connsiteX6" fmla="*/ 899886 w 3352800"/>
                <a:gd name="connsiteY6" fmla="*/ 1047340 h 1076368"/>
                <a:gd name="connsiteX7" fmla="*/ 943429 w 3352800"/>
                <a:gd name="connsiteY7" fmla="*/ 1076368 h 1076368"/>
                <a:gd name="connsiteX8" fmla="*/ 1146629 w 3352800"/>
                <a:gd name="connsiteY8" fmla="*/ 1061854 h 1076368"/>
                <a:gd name="connsiteX9" fmla="*/ 1190172 w 3352800"/>
                <a:gd name="connsiteY9" fmla="*/ 1032825 h 1076368"/>
                <a:gd name="connsiteX10" fmla="*/ 1233715 w 3352800"/>
                <a:gd name="connsiteY10" fmla="*/ 1018311 h 1076368"/>
                <a:gd name="connsiteX11" fmla="*/ 1320800 w 3352800"/>
                <a:gd name="connsiteY11" fmla="*/ 887683 h 1076368"/>
                <a:gd name="connsiteX12" fmla="*/ 1349829 w 3352800"/>
                <a:gd name="connsiteY12" fmla="*/ 844140 h 1076368"/>
                <a:gd name="connsiteX13" fmla="*/ 1378858 w 3352800"/>
                <a:gd name="connsiteY13" fmla="*/ 800597 h 1076368"/>
                <a:gd name="connsiteX14" fmla="*/ 1407886 w 3352800"/>
                <a:gd name="connsiteY14" fmla="*/ 713511 h 1076368"/>
                <a:gd name="connsiteX15" fmla="*/ 1494972 w 3352800"/>
                <a:gd name="connsiteY15" fmla="*/ 582883 h 1076368"/>
                <a:gd name="connsiteX16" fmla="*/ 1524000 w 3352800"/>
                <a:gd name="connsiteY16" fmla="*/ 539340 h 1076368"/>
                <a:gd name="connsiteX17" fmla="*/ 1567543 w 3352800"/>
                <a:gd name="connsiteY17" fmla="*/ 408711 h 1076368"/>
                <a:gd name="connsiteX18" fmla="*/ 1582058 w 3352800"/>
                <a:gd name="connsiteY18" fmla="*/ 365168 h 1076368"/>
                <a:gd name="connsiteX19" fmla="*/ 1611086 w 3352800"/>
                <a:gd name="connsiteY19" fmla="*/ 321625 h 1076368"/>
                <a:gd name="connsiteX20" fmla="*/ 1683658 w 3352800"/>
                <a:gd name="connsiteY20" fmla="*/ 190997 h 1076368"/>
                <a:gd name="connsiteX21" fmla="*/ 1741715 w 3352800"/>
                <a:gd name="connsiteY21" fmla="*/ 60368 h 1076368"/>
                <a:gd name="connsiteX22" fmla="*/ 1785258 w 3352800"/>
                <a:gd name="connsiteY22" fmla="*/ 16825 h 1076368"/>
                <a:gd name="connsiteX23" fmla="*/ 1828800 w 3352800"/>
                <a:gd name="connsiteY23" fmla="*/ 2311 h 1076368"/>
                <a:gd name="connsiteX24" fmla="*/ 2061029 w 3352800"/>
                <a:gd name="connsiteY24" fmla="*/ 16825 h 1076368"/>
                <a:gd name="connsiteX25" fmla="*/ 2090058 w 3352800"/>
                <a:gd name="connsiteY25" fmla="*/ 60368 h 1076368"/>
                <a:gd name="connsiteX26" fmla="*/ 2119086 w 3352800"/>
                <a:gd name="connsiteY26" fmla="*/ 147454 h 1076368"/>
                <a:gd name="connsiteX27" fmla="*/ 2162629 w 3352800"/>
                <a:gd name="connsiteY27" fmla="*/ 161968 h 1076368"/>
                <a:gd name="connsiteX28" fmla="*/ 2206172 w 3352800"/>
                <a:gd name="connsiteY28" fmla="*/ 249054 h 1076368"/>
                <a:gd name="connsiteX29" fmla="*/ 2249715 w 3352800"/>
                <a:gd name="connsiteY29" fmla="*/ 394197 h 1076368"/>
                <a:gd name="connsiteX30" fmla="*/ 2278743 w 3352800"/>
                <a:gd name="connsiteY30" fmla="*/ 481283 h 1076368"/>
                <a:gd name="connsiteX31" fmla="*/ 2293258 w 3352800"/>
                <a:gd name="connsiteY31" fmla="*/ 524825 h 1076368"/>
                <a:gd name="connsiteX32" fmla="*/ 2307772 w 3352800"/>
                <a:gd name="connsiteY32" fmla="*/ 568368 h 1076368"/>
                <a:gd name="connsiteX33" fmla="*/ 2336800 w 3352800"/>
                <a:gd name="connsiteY33" fmla="*/ 611911 h 1076368"/>
                <a:gd name="connsiteX34" fmla="*/ 2365829 w 3352800"/>
                <a:gd name="connsiteY34" fmla="*/ 698997 h 1076368"/>
                <a:gd name="connsiteX35" fmla="*/ 2409372 w 3352800"/>
                <a:gd name="connsiteY35" fmla="*/ 786083 h 1076368"/>
                <a:gd name="connsiteX36" fmla="*/ 2496458 w 3352800"/>
                <a:gd name="connsiteY36" fmla="*/ 844140 h 1076368"/>
                <a:gd name="connsiteX37" fmla="*/ 2540000 w 3352800"/>
                <a:gd name="connsiteY37" fmla="*/ 887683 h 1076368"/>
                <a:gd name="connsiteX38" fmla="*/ 2757715 w 3352800"/>
                <a:gd name="connsiteY38" fmla="*/ 873168 h 1076368"/>
                <a:gd name="connsiteX39" fmla="*/ 2844800 w 3352800"/>
                <a:gd name="connsiteY39" fmla="*/ 844140 h 1076368"/>
                <a:gd name="connsiteX40" fmla="*/ 2931886 w 3352800"/>
                <a:gd name="connsiteY40" fmla="*/ 829625 h 1076368"/>
                <a:gd name="connsiteX41" fmla="*/ 3033486 w 3352800"/>
                <a:gd name="connsiteY41" fmla="*/ 800597 h 1076368"/>
                <a:gd name="connsiteX42" fmla="*/ 3352800 w 3352800"/>
                <a:gd name="connsiteY42" fmla="*/ 815111 h 107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52800" h="1076368">
                  <a:moveTo>
                    <a:pt x="0" y="786083"/>
                  </a:moveTo>
                  <a:cubicBezTo>
                    <a:pt x="205308" y="756752"/>
                    <a:pt x="165597" y="756275"/>
                    <a:pt x="493486" y="786083"/>
                  </a:cubicBezTo>
                  <a:cubicBezTo>
                    <a:pt x="523959" y="788853"/>
                    <a:pt x="580572" y="815111"/>
                    <a:pt x="580572" y="815111"/>
                  </a:cubicBezTo>
                  <a:cubicBezTo>
                    <a:pt x="663760" y="939896"/>
                    <a:pt x="552992" y="793048"/>
                    <a:pt x="653143" y="873168"/>
                  </a:cubicBezTo>
                  <a:cubicBezTo>
                    <a:pt x="746931" y="948198"/>
                    <a:pt x="616269" y="894744"/>
                    <a:pt x="725715" y="931225"/>
                  </a:cubicBezTo>
                  <a:lnTo>
                    <a:pt x="856343" y="1018311"/>
                  </a:lnTo>
                  <a:lnTo>
                    <a:pt x="899886" y="1047340"/>
                  </a:lnTo>
                  <a:lnTo>
                    <a:pt x="943429" y="1076368"/>
                  </a:lnTo>
                  <a:cubicBezTo>
                    <a:pt x="1011162" y="1071530"/>
                    <a:pt x="1079756" y="1073655"/>
                    <a:pt x="1146629" y="1061854"/>
                  </a:cubicBezTo>
                  <a:cubicBezTo>
                    <a:pt x="1163808" y="1058822"/>
                    <a:pt x="1174570" y="1040626"/>
                    <a:pt x="1190172" y="1032825"/>
                  </a:cubicBezTo>
                  <a:cubicBezTo>
                    <a:pt x="1203856" y="1025983"/>
                    <a:pt x="1219201" y="1023149"/>
                    <a:pt x="1233715" y="1018311"/>
                  </a:cubicBezTo>
                  <a:lnTo>
                    <a:pt x="1320800" y="887683"/>
                  </a:lnTo>
                  <a:lnTo>
                    <a:pt x="1349829" y="844140"/>
                  </a:lnTo>
                  <a:lnTo>
                    <a:pt x="1378858" y="800597"/>
                  </a:lnTo>
                  <a:cubicBezTo>
                    <a:pt x="1388534" y="771568"/>
                    <a:pt x="1390913" y="738971"/>
                    <a:pt x="1407886" y="713511"/>
                  </a:cubicBezTo>
                  <a:lnTo>
                    <a:pt x="1494972" y="582883"/>
                  </a:lnTo>
                  <a:cubicBezTo>
                    <a:pt x="1504648" y="568369"/>
                    <a:pt x="1518484" y="555889"/>
                    <a:pt x="1524000" y="539340"/>
                  </a:cubicBezTo>
                  <a:lnTo>
                    <a:pt x="1567543" y="408711"/>
                  </a:lnTo>
                  <a:cubicBezTo>
                    <a:pt x="1572381" y="394197"/>
                    <a:pt x="1573571" y="377898"/>
                    <a:pt x="1582058" y="365168"/>
                  </a:cubicBezTo>
                  <a:cubicBezTo>
                    <a:pt x="1591734" y="350654"/>
                    <a:pt x="1604001" y="337565"/>
                    <a:pt x="1611086" y="321625"/>
                  </a:cubicBezTo>
                  <a:cubicBezTo>
                    <a:pt x="1667916" y="193757"/>
                    <a:pt x="1604183" y="270472"/>
                    <a:pt x="1683658" y="190997"/>
                  </a:cubicBezTo>
                  <a:cubicBezTo>
                    <a:pt x="1704754" y="127706"/>
                    <a:pt x="1703379" y="106371"/>
                    <a:pt x="1741715" y="60368"/>
                  </a:cubicBezTo>
                  <a:cubicBezTo>
                    <a:pt x="1754856" y="44599"/>
                    <a:pt x="1768179" y="28211"/>
                    <a:pt x="1785258" y="16825"/>
                  </a:cubicBezTo>
                  <a:cubicBezTo>
                    <a:pt x="1797988" y="8339"/>
                    <a:pt x="1814286" y="7149"/>
                    <a:pt x="1828800" y="2311"/>
                  </a:cubicBezTo>
                  <a:cubicBezTo>
                    <a:pt x="1906210" y="7149"/>
                    <a:pt x="1985315" y="0"/>
                    <a:pt x="2061029" y="16825"/>
                  </a:cubicBezTo>
                  <a:cubicBezTo>
                    <a:pt x="2078058" y="20609"/>
                    <a:pt x="2082973" y="44427"/>
                    <a:pt x="2090058" y="60368"/>
                  </a:cubicBezTo>
                  <a:cubicBezTo>
                    <a:pt x="2102485" y="88330"/>
                    <a:pt x="2090057" y="137778"/>
                    <a:pt x="2119086" y="147454"/>
                  </a:cubicBezTo>
                  <a:lnTo>
                    <a:pt x="2162629" y="161968"/>
                  </a:lnTo>
                  <a:cubicBezTo>
                    <a:pt x="2215561" y="320768"/>
                    <a:pt x="2131142" y="80235"/>
                    <a:pt x="2206172" y="249054"/>
                  </a:cubicBezTo>
                  <a:cubicBezTo>
                    <a:pt x="2237744" y="320091"/>
                    <a:pt x="2230232" y="329255"/>
                    <a:pt x="2249715" y="394197"/>
                  </a:cubicBezTo>
                  <a:cubicBezTo>
                    <a:pt x="2258508" y="423505"/>
                    <a:pt x="2269067" y="452254"/>
                    <a:pt x="2278743" y="481283"/>
                  </a:cubicBezTo>
                  <a:lnTo>
                    <a:pt x="2293258" y="524825"/>
                  </a:lnTo>
                  <a:cubicBezTo>
                    <a:pt x="2298096" y="539339"/>
                    <a:pt x="2299286" y="555638"/>
                    <a:pt x="2307772" y="568368"/>
                  </a:cubicBezTo>
                  <a:cubicBezTo>
                    <a:pt x="2317448" y="582882"/>
                    <a:pt x="2329715" y="595971"/>
                    <a:pt x="2336800" y="611911"/>
                  </a:cubicBezTo>
                  <a:cubicBezTo>
                    <a:pt x="2349227" y="639873"/>
                    <a:pt x="2356153" y="669968"/>
                    <a:pt x="2365829" y="698997"/>
                  </a:cubicBezTo>
                  <a:cubicBezTo>
                    <a:pt x="2376183" y="730058"/>
                    <a:pt x="2382889" y="762911"/>
                    <a:pt x="2409372" y="786083"/>
                  </a:cubicBezTo>
                  <a:cubicBezTo>
                    <a:pt x="2435628" y="809057"/>
                    <a:pt x="2471789" y="819470"/>
                    <a:pt x="2496458" y="844140"/>
                  </a:cubicBezTo>
                  <a:lnTo>
                    <a:pt x="2540000" y="887683"/>
                  </a:lnTo>
                  <a:cubicBezTo>
                    <a:pt x="2612572" y="882845"/>
                    <a:pt x="2685713" y="883454"/>
                    <a:pt x="2757715" y="873168"/>
                  </a:cubicBezTo>
                  <a:cubicBezTo>
                    <a:pt x="2788006" y="868841"/>
                    <a:pt x="2814618" y="849171"/>
                    <a:pt x="2844800" y="844140"/>
                  </a:cubicBezTo>
                  <a:cubicBezTo>
                    <a:pt x="2873829" y="839302"/>
                    <a:pt x="2903028" y="835397"/>
                    <a:pt x="2931886" y="829625"/>
                  </a:cubicBezTo>
                  <a:cubicBezTo>
                    <a:pt x="2977450" y="820512"/>
                    <a:pt x="2991984" y="814431"/>
                    <a:pt x="3033486" y="800597"/>
                  </a:cubicBezTo>
                  <a:cubicBezTo>
                    <a:pt x="3246143" y="819929"/>
                    <a:pt x="3139705" y="815111"/>
                    <a:pt x="3352800" y="815111"/>
                  </a:cubicBezTo>
                </a:path>
              </a:pathLst>
            </a:cu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50" name="Conector reto 49"/>
          <p:cNvCxnSpPr/>
          <p:nvPr/>
        </p:nvCxnSpPr>
        <p:spPr>
          <a:xfrm>
            <a:off x="4608512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4586514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orma livre 59"/>
          <p:cNvSpPr/>
          <p:nvPr/>
        </p:nvSpPr>
        <p:spPr>
          <a:xfrm rot="19769128">
            <a:off x="6524792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 rot="20400000" flipV="1">
            <a:off x="6906906" y="2594440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 rot="20400000" flipV="1">
            <a:off x="6201340" y="286795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4572000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65" name="Seta para baixo 64"/>
          <p:cNvSpPr/>
          <p:nvPr/>
        </p:nvSpPr>
        <p:spPr>
          <a:xfrm rot="20400000" flipV="1">
            <a:off x="6799633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6" name="Grupo 28"/>
          <p:cNvGrpSpPr/>
          <p:nvPr/>
        </p:nvGrpSpPr>
        <p:grpSpPr>
          <a:xfrm flipV="1">
            <a:off x="4946941" y="5067651"/>
            <a:ext cx="3997760" cy="1800001"/>
            <a:chOff x="338429" y="5067651"/>
            <a:chExt cx="3997760" cy="1800001"/>
          </a:xfrm>
        </p:grpSpPr>
        <p:cxnSp>
          <p:nvCxnSpPr>
            <p:cNvPr id="67" name="Conector de seta reta 66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de seta reta 73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o 28"/>
          <p:cNvGrpSpPr/>
          <p:nvPr/>
        </p:nvGrpSpPr>
        <p:grpSpPr>
          <a:xfrm>
            <a:off x="4716016" y="2591636"/>
            <a:ext cx="864096" cy="621340"/>
            <a:chOff x="251520" y="1619508"/>
            <a:chExt cx="864096" cy="621340"/>
          </a:xfrm>
        </p:grpSpPr>
        <p:sp>
          <p:nvSpPr>
            <p:cNvPr id="77" name="Seta para a direita 76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CaixaDeTexto 77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grpSp>
        <p:nvGrpSpPr>
          <p:cNvPr id="79" name="Grupo 78"/>
          <p:cNvGrpSpPr/>
          <p:nvPr/>
        </p:nvGrpSpPr>
        <p:grpSpPr>
          <a:xfrm>
            <a:off x="5004048" y="1315492"/>
            <a:ext cx="3888432" cy="1076368"/>
            <a:chOff x="5076056" y="5131916"/>
            <a:chExt cx="3888432" cy="1076368"/>
          </a:xfrm>
        </p:grpSpPr>
        <p:cxnSp>
          <p:nvCxnSpPr>
            <p:cNvPr id="80" name="Conector de seta reta 79"/>
            <p:cNvCxnSpPr/>
            <p:nvPr/>
          </p:nvCxnSpPr>
          <p:spPr>
            <a:xfrm>
              <a:off x="5076056" y="5949280"/>
              <a:ext cx="388843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Forma livre 81"/>
            <p:cNvSpPr/>
            <p:nvPr/>
          </p:nvSpPr>
          <p:spPr>
            <a:xfrm flipH="1">
              <a:off x="5254171" y="5131916"/>
              <a:ext cx="3352800" cy="1076368"/>
            </a:xfrm>
            <a:custGeom>
              <a:avLst/>
              <a:gdLst>
                <a:gd name="connsiteX0" fmla="*/ 0 w 3352800"/>
                <a:gd name="connsiteY0" fmla="*/ 786083 h 1076368"/>
                <a:gd name="connsiteX1" fmla="*/ 493486 w 3352800"/>
                <a:gd name="connsiteY1" fmla="*/ 786083 h 1076368"/>
                <a:gd name="connsiteX2" fmla="*/ 580572 w 3352800"/>
                <a:gd name="connsiteY2" fmla="*/ 815111 h 1076368"/>
                <a:gd name="connsiteX3" fmla="*/ 653143 w 3352800"/>
                <a:gd name="connsiteY3" fmla="*/ 873168 h 1076368"/>
                <a:gd name="connsiteX4" fmla="*/ 725715 w 3352800"/>
                <a:gd name="connsiteY4" fmla="*/ 931225 h 1076368"/>
                <a:gd name="connsiteX5" fmla="*/ 856343 w 3352800"/>
                <a:gd name="connsiteY5" fmla="*/ 1018311 h 1076368"/>
                <a:gd name="connsiteX6" fmla="*/ 899886 w 3352800"/>
                <a:gd name="connsiteY6" fmla="*/ 1047340 h 1076368"/>
                <a:gd name="connsiteX7" fmla="*/ 943429 w 3352800"/>
                <a:gd name="connsiteY7" fmla="*/ 1076368 h 1076368"/>
                <a:gd name="connsiteX8" fmla="*/ 1146629 w 3352800"/>
                <a:gd name="connsiteY8" fmla="*/ 1061854 h 1076368"/>
                <a:gd name="connsiteX9" fmla="*/ 1190172 w 3352800"/>
                <a:gd name="connsiteY9" fmla="*/ 1032825 h 1076368"/>
                <a:gd name="connsiteX10" fmla="*/ 1233715 w 3352800"/>
                <a:gd name="connsiteY10" fmla="*/ 1018311 h 1076368"/>
                <a:gd name="connsiteX11" fmla="*/ 1320800 w 3352800"/>
                <a:gd name="connsiteY11" fmla="*/ 887683 h 1076368"/>
                <a:gd name="connsiteX12" fmla="*/ 1349829 w 3352800"/>
                <a:gd name="connsiteY12" fmla="*/ 844140 h 1076368"/>
                <a:gd name="connsiteX13" fmla="*/ 1378858 w 3352800"/>
                <a:gd name="connsiteY13" fmla="*/ 800597 h 1076368"/>
                <a:gd name="connsiteX14" fmla="*/ 1407886 w 3352800"/>
                <a:gd name="connsiteY14" fmla="*/ 713511 h 1076368"/>
                <a:gd name="connsiteX15" fmla="*/ 1494972 w 3352800"/>
                <a:gd name="connsiteY15" fmla="*/ 582883 h 1076368"/>
                <a:gd name="connsiteX16" fmla="*/ 1524000 w 3352800"/>
                <a:gd name="connsiteY16" fmla="*/ 539340 h 1076368"/>
                <a:gd name="connsiteX17" fmla="*/ 1567543 w 3352800"/>
                <a:gd name="connsiteY17" fmla="*/ 408711 h 1076368"/>
                <a:gd name="connsiteX18" fmla="*/ 1582058 w 3352800"/>
                <a:gd name="connsiteY18" fmla="*/ 365168 h 1076368"/>
                <a:gd name="connsiteX19" fmla="*/ 1611086 w 3352800"/>
                <a:gd name="connsiteY19" fmla="*/ 321625 h 1076368"/>
                <a:gd name="connsiteX20" fmla="*/ 1683658 w 3352800"/>
                <a:gd name="connsiteY20" fmla="*/ 190997 h 1076368"/>
                <a:gd name="connsiteX21" fmla="*/ 1741715 w 3352800"/>
                <a:gd name="connsiteY21" fmla="*/ 60368 h 1076368"/>
                <a:gd name="connsiteX22" fmla="*/ 1785258 w 3352800"/>
                <a:gd name="connsiteY22" fmla="*/ 16825 h 1076368"/>
                <a:gd name="connsiteX23" fmla="*/ 1828800 w 3352800"/>
                <a:gd name="connsiteY23" fmla="*/ 2311 h 1076368"/>
                <a:gd name="connsiteX24" fmla="*/ 2061029 w 3352800"/>
                <a:gd name="connsiteY24" fmla="*/ 16825 h 1076368"/>
                <a:gd name="connsiteX25" fmla="*/ 2090058 w 3352800"/>
                <a:gd name="connsiteY25" fmla="*/ 60368 h 1076368"/>
                <a:gd name="connsiteX26" fmla="*/ 2119086 w 3352800"/>
                <a:gd name="connsiteY26" fmla="*/ 147454 h 1076368"/>
                <a:gd name="connsiteX27" fmla="*/ 2162629 w 3352800"/>
                <a:gd name="connsiteY27" fmla="*/ 161968 h 1076368"/>
                <a:gd name="connsiteX28" fmla="*/ 2206172 w 3352800"/>
                <a:gd name="connsiteY28" fmla="*/ 249054 h 1076368"/>
                <a:gd name="connsiteX29" fmla="*/ 2249715 w 3352800"/>
                <a:gd name="connsiteY29" fmla="*/ 394197 h 1076368"/>
                <a:gd name="connsiteX30" fmla="*/ 2278743 w 3352800"/>
                <a:gd name="connsiteY30" fmla="*/ 481283 h 1076368"/>
                <a:gd name="connsiteX31" fmla="*/ 2293258 w 3352800"/>
                <a:gd name="connsiteY31" fmla="*/ 524825 h 1076368"/>
                <a:gd name="connsiteX32" fmla="*/ 2307772 w 3352800"/>
                <a:gd name="connsiteY32" fmla="*/ 568368 h 1076368"/>
                <a:gd name="connsiteX33" fmla="*/ 2336800 w 3352800"/>
                <a:gd name="connsiteY33" fmla="*/ 611911 h 1076368"/>
                <a:gd name="connsiteX34" fmla="*/ 2365829 w 3352800"/>
                <a:gd name="connsiteY34" fmla="*/ 698997 h 1076368"/>
                <a:gd name="connsiteX35" fmla="*/ 2409372 w 3352800"/>
                <a:gd name="connsiteY35" fmla="*/ 786083 h 1076368"/>
                <a:gd name="connsiteX36" fmla="*/ 2496458 w 3352800"/>
                <a:gd name="connsiteY36" fmla="*/ 844140 h 1076368"/>
                <a:gd name="connsiteX37" fmla="*/ 2540000 w 3352800"/>
                <a:gd name="connsiteY37" fmla="*/ 887683 h 1076368"/>
                <a:gd name="connsiteX38" fmla="*/ 2757715 w 3352800"/>
                <a:gd name="connsiteY38" fmla="*/ 873168 h 1076368"/>
                <a:gd name="connsiteX39" fmla="*/ 2844800 w 3352800"/>
                <a:gd name="connsiteY39" fmla="*/ 844140 h 1076368"/>
                <a:gd name="connsiteX40" fmla="*/ 2931886 w 3352800"/>
                <a:gd name="connsiteY40" fmla="*/ 829625 h 1076368"/>
                <a:gd name="connsiteX41" fmla="*/ 3033486 w 3352800"/>
                <a:gd name="connsiteY41" fmla="*/ 800597 h 1076368"/>
                <a:gd name="connsiteX42" fmla="*/ 3352800 w 3352800"/>
                <a:gd name="connsiteY42" fmla="*/ 815111 h 107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52800" h="1076368">
                  <a:moveTo>
                    <a:pt x="0" y="786083"/>
                  </a:moveTo>
                  <a:cubicBezTo>
                    <a:pt x="205308" y="756752"/>
                    <a:pt x="165597" y="756275"/>
                    <a:pt x="493486" y="786083"/>
                  </a:cubicBezTo>
                  <a:cubicBezTo>
                    <a:pt x="523959" y="788853"/>
                    <a:pt x="580572" y="815111"/>
                    <a:pt x="580572" y="815111"/>
                  </a:cubicBezTo>
                  <a:cubicBezTo>
                    <a:pt x="663760" y="939896"/>
                    <a:pt x="552992" y="793048"/>
                    <a:pt x="653143" y="873168"/>
                  </a:cubicBezTo>
                  <a:cubicBezTo>
                    <a:pt x="746931" y="948198"/>
                    <a:pt x="616269" y="894744"/>
                    <a:pt x="725715" y="931225"/>
                  </a:cubicBezTo>
                  <a:lnTo>
                    <a:pt x="856343" y="1018311"/>
                  </a:lnTo>
                  <a:lnTo>
                    <a:pt x="899886" y="1047340"/>
                  </a:lnTo>
                  <a:lnTo>
                    <a:pt x="943429" y="1076368"/>
                  </a:lnTo>
                  <a:cubicBezTo>
                    <a:pt x="1011162" y="1071530"/>
                    <a:pt x="1079756" y="1073655"/>
                    <a:pt x="1146629" y="1061854"/>
                  </a:cubicBezTo>
                  <a:cubicBezTo>
                    <a:pt x="1163808" y="1058822"/>
                    <a:pt x="1174570" y="1040626"/>
                    <a:pt x="1190172" y="1032825"/>
                  </a:cubicBezTo>
                  <a:cubicBezTo>
                    <a:pt x="1203856" y="1025983"/>
                    <a:pt x="1219201" y="1023149"/>
                    <a:pt x="1233715" y="1018311"/>
                  </a:cubicBezTo>
                  <a:lnTo>
                    <a:pt x="1320800" y="887683"/>
                  </a:lnTo>
                  <a:lnTo>
                    <a:pt x="1349829" y="844140"/>
                  </a:lnTo>
                  <a:lnTo>
                    <a:pt x="1378858" y="800597"/>
                  </a:lnTo>
                  <a:cubicBezTo>
                    <a:pt x="1388534" y="771568"/>
                    <a:pt x="1390913" y="738971"/>
                    <a:pt x="1407886" y="713511"/>
                  </a:cubicBezTo>
                  <a:lnTo>
                    <a:pt x="1494972" y="582883"/>
                  </a:lnTo>
                  <a:cubicBezTo>
                    <a:pt x="1504648" y="568369"/>
                    <a:pt x="1518484" y="555889"/>
                    <a:pt x="1524000" y="539340"/>
                  </a:cubicBezTo>
                  <a:lnTo>
                    <a:pt x="1567543" y="408711"/>
                  </a:lnTo>
                  <a:cubicBezTo>
                    <a:pt x="1572381" y="394197"/>
                    <a:pt x="1573571" y="377898"/>
                    <a:pt x="1582058" y="365168"/>
                  </a:cubicBezTo>
                  <a:cubicBezTo>
                    <a:pt x="1591734" y="350654"/>
                    <a:pt x="1604001" y="337565"/>
                    <a:pt x="1611086" y="321625"/>
                  </a:cubicBezTo>
                  <a:cubicBezTo>
                    <a:pt x="1667916" y="193757"/>
                    <a:pt x="1604183" y="270472"/>
                    <a:pt x="1683658" y="190997"/>
                  </a:cubicBezTo>
                  <a:cubicBezTo>
                    <a:pt x="1704754" y="127706"/>
                    <a:pt x="1703379" y="106371"/>
                    <a:pt x="1741715" y="60368"/>
                  </a:cubicBezTo>
                  <a:cubicBezTo>
                    <a:pt x="1754856" y="44599"/>
                    <a:pt x="1768179" y="28211"/>
                    <a:pt x="1785258" y="16825"/>
                  </a:cubicBezTo>
                  <a:cubicBezTo>
                    <a:pt x="1797988" y="8339"/>
                    <a:pt x="1814286" y="7149"/>
                    <a:pt x="1828800" y="2311"/>
                  </a:cubicBezTo>
                  <a:cubicBezTo>
                    <a:pt x="1906210" y="7149"/>
                    <a:pt x="1985315" y="0"/>
                    <a:pt x="2061029" y="16825"/>
                  </a:cubicBezTo>
                  <a:cubicBezTo>
                    <a:pt x="2078058" y="20609"/>
                    <a:pt x="2082973" y="44427"/>
                    <a:pt x="2090058" y="60368"/>
                  </a:cubicBezTo>
                  <a:cubicBezTo>
                    <a:pt x="2102485" y="88330"/>
                    <a:pt x="2090057" y="137778"/>
                    <a:pt x="2119086" y="147454"/>
                  </a:cubicBezTo>
                  <a:lnTo>
                    <a:pt x="2162629" y="161968"/>
                  </a:lnTo>
                  <a:cubicBezTo>
                    <a:pt x="2215561" y="320768"/>
                    <a:pt x="2131142" y="80235"/>
                    <a:pt x="2206172" y="249054"/>
                  </a:cubicBezTo>
                  <a:cubicBezTo>
                    <a:pt x="2237744" y="320091"/>
                    <a:pt x="2230232" y="329255"/>
                    <a:pt x="2249715" y="394197"/>
                  </a:cubicBezTo>
                  <a:cubicBezTo>
                    <a:pt x="2258508" y="423505"/>
                    <a:pt x="2269067" y="452254"/>
                    <a:pt x="2278743" y="481283"/>
                  </a:cubicBezTo>
                  <a:lnTo>
                    <a:pt x="2293258" y="524825"/>
                  </a:lnTo>
                  <a:cubicBezTo>
                    <a:pt x="2298096" y="539339"/>
                    <a:pt x="2299286" y="555638"/>
                    <a:pt x="2307772" y="568368"/>
                  </a:cubicBezTo>
                  <a:cubicBezTo>
                    <a:pt x="2317448" y="582882"/>
                    <a:pt x="2329715" y="595971"/>
                    <a:pt x="2336800" y="611911"/>
                  </a:cubicBezTo>
                  <a:cubicBezTo>
                    <a:pt x="2349227" y="639873"/>
                    <a:pt x="2356153" y="669968"/>
                    <a:pt x="2365829" y="698997"/>
                  </a:cubicBezTo>
                  <a:cubicBezTo>
                    <a:pt x="2376183" y="730058"/>
                    <a:pt x="2382889" y="762911"/>
                    <a:pt x="2409372" y="786083"/>
                  </a:cubicBezTo>
                  <a:cubicBezTo>
                    <a:pt x="2435628" y="809057"/>
                    <a:pt x="2471789" y="819470"/>
                    <a:pt x="2496458" y="844140"/>
                  </a:cubicBezTo>
                  <a:lnTo>
                    <a:pt x="2540000" y="887683"/>
                  </a:lnTo>
                  <a:cubicBezTo>
                    <a:pt x="2612572" y="882845"/>
                    <a:pt x="2685713" y="883454"/>
                    <a:pt x="2757715" y="873168"/>
                  </a:cubicBezTo>
                  <a:cubicBezTo>
                    <a:pt x="2788006" y="868841"/>
                    <a:pt x="2814618" y="849171"/>
                    <a:pt x="2844800" y="844140"/>
                  </a:cubicBezTo>
                  <a:cubicBezTo>
                    <a:pt x="2873829" y="839302"/>
                    <a:pt x="2903028" y="835397"/>
                    <a:pt x="2931886" y="829625"/>
                  </a:cubicBezTo>
                  <a:cubicBezTo>
                    <a:pt x="2977450" y="820512"/>
                    <a:pt x="2991984" y="814431"/>
                    <a:pt x="3033486" y="800597"/>
                  </a:cubicBezTo>
                  <a:cubicBezTo>
                    <a:pt x="3246143" y="819929"/>
                    <a:pt x="3139705" y="815111"/>
                    <a:pt x="3352800" y="815111"/>
                  </a:cubicBezTo>
                </a:path>
              </a:pathLst>
            </a:cu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3" name="CaixaDeTexto 82"/>
          <p:cNvSpPr txBox="1"/>
          <p:nvPr/>
        </p:nvSpPr>
        <p:spPr>
          <a:xfrm>
            <a:off x="2274212" y="1427290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84" name="CaixaDeTexto 83"/>
          <p:cNvSpPr txBox="1"/>
          <p:nvPr/>
        </p:nvSpPr>
        <p:spPr>
          <a:xfrm>
            <a:off x="6401228" y="1412776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85" name="CaixaDeTexto 84"/>
          <p:cNvSpPr txBox="1"/>
          <p:nvPr/>
        </p:nvSpPr>
        <p:spPr>
          <a:xfrm>
            <a:off x="1389134" y="1857018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  <p:sp>
        <p:nvSpPr>
          <p:cNvPr id="86" name="CaixaDeTexto 85"/>
          <p:cNvSpPr txBox="1"/>
          <p:nvPr/>
        </p:nvSpPr>
        <p:spPr>
          <a:xfrm>
            <a:off x="7286306" y="1859338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  <p:sp>
        <p:nvSpPr>
          <p:cNvPr id="87" name="CaixaDeTexto 86"/>
          <p:cNvSpPr txBox="1"/>
          <p:nvPr/>
        </p:nvSpPr>
        <p:spPr>
          <a:xfrm>
            <a:off x="35496" y="133147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Hemisfério</a:t>
            </a:r>
          </a:p>
          <a:p>
            <a:pPr algn="ctr"/>
            <a:r>
              <a:rPr lang="pt-BR" smtClean="0"/>
              <a:t>norte</a:t>
            </a:r>
            <a:endParaRPr lang="pt-BR"/>
          </a:p>
        </p:txBody>
      </p:sp>
      <p:sp>
        <p:nvSpPr>
          <p:cNvPr id="88" name="CaixaDeTexto 87"/>
          <p:cNvSpPr txBox="1"/>
          <p:nvPr/>
        </p:nvSpPr>
        <p:spPr>
          <a:xfrm>
            <a:off x="7596336" y="132625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Hemisfério</a:t>
            </a:r>
          </a:p>
          <a:p>
            <a:pPr algn="ctr"/>
            <a:r>
              <a:rPr lang="pt-BR" smtClean="0"/>
              <a:t>sul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a livre 45"/>
          <p:cNvSpPr/>
          <p:nvPr/>
        </p:nvSpPr>
        <p:spPr>
          <a:xfrm>
            <a:off x="5254171" y="5131916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54" name="Seta para baixo 53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8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30" name="Conector de seta reta 29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o 28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41" name="Seta para a direita 40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sp>
        <p:nvSpPr>
          <p:cNvPr id="43" name="CaixaDeTexto 42"/>
          <p:cNvSpPr txBox="1"/>
          <p:nvPr/>
        </p:nvSpPr>
        <p:spPr>
          <a:xfrm>
            <a:off x="6940780" y="5243714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44" name="CaixaDeTexto 43"/>
          <p:cNvSpPr txBox="1"/>
          <p:nvPr/>
        </p:nvSpPr>
        <p:spPr>
          <a:xfrm>
            <a:off x="6055702" y="567344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3429000"/>
            <a:ext cx="4572000" cy="792088"/>
          </a:xfrm>
          <a:prstGeom prst="rect">
            <a:avLst/>
          </a:prstGeom>
          <a:solidFill>
            <a:srgbClr val="53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8244408" y="2708920"/>
            <a:ext cx="7200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smtClean="0">
                <a:solidFill>
                  <a:srgbClr val="53D2FF"/>
                </a:solidFill>
              </a:rPr>
              <a:t>?</a:t>
            </a:r>
            <a:endParaRPr lang="pt-BR" sz="8800" b="1">
              <a:solidFill>
                <a:srgbClr val="53D2FF"/>
              </a:solidFill>
            </a:endParaRPr>
          </a:p>
        </p:txBody>
      </p:sp>
      <p:sp>
        <p:nvSpPr>
          <p:cNvPr id="27" name="Seta para baixo 26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30" name="Conector de seta reta 29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52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Forma livre 56"/>
          <p:cNvSpPr/>
          <p:nvPr/>
        </p:nvSpPr>
        <p:spPr>
          <a:xfrm>
            <a:off x="5254171" y="5131916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8" name="Grupo 57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59" name="Seta para a direita 58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sp>
        <p:nvSpPr>
          <p:cNvPr id="61" name="CaixaDeTexto 60"/>
          <p:cNvSpPr txBox="1"/>
          <p:nvPr/>
        </p:nvSpPr>
        <p:spPr>
          <a:xfrm>
            <a:off x="6940780" y="5243714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62" name="CaixaDeTexto 61"/>
          <p:cNvSpPr txBox="1"/>
          <p:nvPr/>
        </p:nvSpPr>
        <p:spPr>
          <a:xfrm>
            <a:off x="6055702" y="567344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3429000"/>
            <a:ext cx="4572000" cy="792088"/>
          </a:xfrm>
          <a:prstGeom prst="rect">
            <a:avLst/>
          </a:prstGeom>
          <a:solidFill>
            <a:srgbClr val="53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8244408" y="2708920"/>
            <a:ext cx="7200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smtClean="0">
                <a:solidFill>
                  <a:srgbClr val="53D2FF"/>
                </a:solidFill>
              </a:rPr>
              <a:t>?</a:t>
            </a:r>
            <a:endParaRPr lang="pt-BR" sz="8800" b="1">
              <a:solidFill>
                <a:srgbClr val="53D2FF"/>
              </a:solidFill>
            </a:endParaRPr>
          </a:p>
        </p:txBody>
      </p:sp>
      <p:sp>
        <p:nvSpPr>
          <p:cNvPr id="53" name="Seta para baixo 52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Forma livre 53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5" name="Grupo 54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56" name="Conector de seta reta 55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de seta reta 60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e seta reta 63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upo 26"/>
          <p:cNvGrpSpPr/>
          <p:nvPr/>
        </p:nvGrpSpPr>
        <p:grpSpPr>
          <a:xfrm>
            <a:off x="63962" y="1507431"/>
            <a:ext cx="3787958" cy="769441"/>
            <a:chOff x="63962" y="1507431"/>
            <a:chExt cx="3787958" cy="769441"/>
          </a:xfrm>
        </p:grpSpPr>
        <p:sp>
          <p:nvSpPr>
            <p:cNvPr id="66" name="CaixaDeTexto 65"/>
            <p:cNvSpPr txBox="1"/>
            <p:nvPr/>
          </p:nvSpPr>
          <p:spPr>
            <a:xfrm>
              <a:off x="63962" y="1556792"/>
              <a:ext cx="2160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B</a:t>
              </a:r>
              <a:r>
                <a:rPr lang="pt-BR" sz="2400" baseline="-25000" smtClean="0"/>
                <a:t>observado</a:t>
              </a:r>
              <a:r>
                <a:rPr lang="pt-BR" sz="3200" smtClean="0"/>
                <a:t> = </a:t>
              </a:r>
              <a:endParaRPr lang="pt-BR" sz="3200"/>
            </a:p>
          </p:txBody>
        </p:sp>
        <p:sp>
          <p:nvSpPr>
            <p:cNvPr id="67" name="Forma livre 66"/>
            <p:cNvSpPr/>
            <p:nvPr/>
          </p:nvSpPr>
          <p:spPr>
            <a:xfrm rot="960000">
              <a:off x="1605158" y="1815951"/>
              <a:ext cx="432048" cy="152400"/>
            </a:xfrm>
            <a:custGeom>
              <a:avLst/>
              <a:gdLst>
                <a:gd name="connsiteX0" fmla="*/ 0 w 3468914"/>
                <a:gd name="connsiteY0" fmla="*/ 682171 h 682171"/>
                <a:gd name="connsiteX1" fmla="*/ 87085 w 3468914"/>
                <a:gd name="connsiteY1" fmla="*/ 653142 h 682171"/>
                <a:gd name="connsiteX2" fmla="*/ 232228 w 3468914"/>
                <a:gd name="connsiteY2" fmla="*/ 624114 h 682171"/>
                <a:gd name="connsiteX3" fmla="*/ 319314 w 3468914"/>
                <a:gd name="connsiteY3" fmla="*/ 595085 h 682171"/>
                <a:gd name="connsiteX4" fmla="*/ 362857 w 3468914"/>
                <a:gd name="connsiteY4" fmla="*/ 580571 h 682171"/>
                <a:gd name="connsiteX5" fmla="*/ 406400 w 3468914"/>
                <a:gd name="connsiteY5" fmla="*/ 566057 h 682171"/>
                <a:gd name="connsiteX6" fmla="*/ 449942 w 3468914"/>
                <a:gd name="connsiteY6" fmla="*/ 537028 h 682171"/>
                <a:gd name="connsiteX7" fmla="*/ 566057 w 3468914"/>
                <a:gd name="connsiteY7" fmla="*/ 508000 h 682171"/>
                <a:gd name="connsiteX8" fmla="*/ 1045028 w 3468914"/>
                <a:gd name="connsiteY8" fmla="*/ 464457 h 682171"/>
                <a:gd name="connsiteX9" fmla="*/ 1088571 w 3468914"/>
                <a:gd name="connsiteY9" fmla="*/ 449942 h 682171"/>
                <a:gd name="connsiteX10" fmla="*/ 1204685 w 3468914"/>
                <a:gd name="connsiteY10" fmla="*/ 435428 h 682171"/>
                <a:gd name="connsiteX11" fmla="*/ 1320800 w 3468914"/>
                <a:gd name="connsiteY11" fmla="*/ 406400 h 682171"/>
                <a:gd name="connsiteX12" fmla="*/ 1756228 w 3468914"/>
                <a:gd name="connsiteY12" fmla="*/ 391885 h 682171"/>
                <a:gd name="connsiteX13" fmla="*/ 1886857 w 3468914"/>
                <a:gd name="connsiteY13" fmla="*/ 377371 h 682171"/>
                <a:gd name="connsiteX14" fmla="*/ 1973942 w 3468914"/>
                <a:gd name="connsiteY14" fmla="*/ 348342 h 682171"/>
                <a:gd name="connsiteX15" fmla="*/ 2017485 w 3468914"/>
                <a:gd name="connsiteY15" fmla="*/ 333828 h 682171"/>
                <a:gd name="connsiteX16" fmla="*/ 2293257 w 3468914"/>
                <a:gd name="connsiteY16" fmla="*/ 290285 h 682171"/>
                <a:gd name="connsiteX17" fmla="*/ 2336800 w 3468914"/>
                <a:gd name="connsiteY17" fmla="*/ 261257 h 682171"/>
                <a:gd name="connsiteX18" fmla="*/ 2380342 w 3468914"/>
                <a:gd name="connsiteY18" fmla="*/ 246742 h 682171"/>
                <a:gd name="connsiteX19" fmla="*/ 2685142 w 3468914"/>
                <a:gd name="connsiteY19" fmla="*/ 232228 h 682171"/>
                <a:gd name="connsiteX20" fmla="*/ 2772228 w 3468914"/>
                <a:gd name="connsiteY20" fmla="*/ 203200 h 682171"/>
                <a:gd name="connsiteX21" fmla="*/ 2815771 w 3468914"/>
                <a:gd name="connsiteY21" fmla="*/ 188685 h 682171"/>
                <a:gd name="connsiteX22" fmla="*/ 2873828 w 3468914"/>
                <a:gd name="connsiteY22" fmla="*/ 174171 h 682171"/>
                <a:gd name="connsiteX23" fmla="*/ 2960914 w 3468914"/>
                <a:gd name="connsiteY23" fmla="*/ 145142 h 682171"/>
                <a:gd name="connsiteX24" fmla="*/ 3062514 w 3468914"/>
                <a:gd name="connsiteY24" fmla="*/ 116114 h 682171"/>
                <a:gd name="connsiteX25" fmla="*/ 3106057 w 3468914"/>
                <a:gd name="connsiteY25" fmla="*/ 87085 h 682171"/>
                <a:gd name="connsiteX26" fmla="*/ 3381828 w 3468914"/>
                <a:gd name="connsiteY26" fmla="*/ 43542 h 682171"/>
                <a:gd name="connsiteX27" fmla="*/ 3425371 w 3468914"/>
                <a:gd name="connsiteY27" fmla="*/ 14514 h 682171"/>
                <a:gd name="connsiteX28" fmla="*/ 3468914 w 3468914"/>
                <a:gd name="connsiteY28" fmla="*/ 0 h 682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68914" h="682171">
                  <a:moveTo>
                    <a:pt x="0" y="682171"/>
                  </a:moveTo>
                  <a:cubicBezTo>
                    <a:pt x="29028" y="672495"/>
                    <a:pt x="57400" y="660563"/>
                    <a:pt x="87085" y="653142"/>
                  </a:cubicBezTo>
                  <a:cubicBezTo>
                    <a:pt x="244013" y="613910"/>
                    <a:pt x="111617" y="660297"/>
                    <a:pt x="232228" y="624114"/>
                  </a:cubicBezTo>
                  <a:cubicBezTo>
                    <a:pt x="261536" y="615321"/>
                    <a:pt x="290285" y="604761"/>
                    <a:pt x="319314" y="595085"/>
                  </a:cubicBezTo>
                  <a:lnTo>
                    <a:pt x="362857" y="580571"/>
                  </a:lnTo>
                  <a:lnTo>
                    <a:pt x="406400" y="566057"/>
                  </a:lnTo>
                  <a:cubicBezTo>
                    <a:pt x="420914" y="556381"/>
                    <a:pt x="434340" y="544829"/>
                    <a:pt x="449942" y="537028"/>
                  </a:cubicBezTo>
                  <a:cubicBezTo>
                    <a:pt x="479695" y="522152"/>
                    <a:pt x="538457" y="513520"/>
                    <a:pt x="566057" y="508000"/>
                  </a:cubicBezTo>
                  <a:cubicBezTo>
                    <a:pt x="732881" y="396783"/>
                    <a:pt x="571786" y="493139"/>
                    <a:pt x="1045028" y="464457"/>
                  </a:cubicBezTo>
                  <a:cubicBezTo>
                    <a:pt x="1060299" y="463531"/>
                    <a:pt x="1073518" y="452679"/>
                    <a:pt x="1088571" y="449942"/>
                  </a:cubicBezTo>
                  <a:cubicBezTo>
                    <a:pt x="1126948" y="442964"/>
                    <a:pt x="1166347" y="442616"/>
                    <a:pt x="1204685" y="435428"/>
                  </a:cubicBezTo>
                  <a:cubicBezTo>
                    <a:pt x="1243898" y="428076"/>
                    <a:pt x="1280926" y="407729"/>
                    <a:pt x="1320800" y="406400"/>
                  </a:cubicBezTo>
                  <a:lnTo>
                    <a:pt x="1756228" y="391885"/>
                  </a:lnTo>
                  <a:cubicBezTo>
                    <a:pt x="1799771" y="387047"/>
                    <a:pt x="1843897" y="385963"/>
                    <a:pt x="1886857" y="377371"/>
                  </a:cubicBezTo>
                  <a:cubicBezTo>
                    <a:pt x="1916861" y="371370"/>
                    <a:pt x="1944914" y="358018"/>
                    <a:pt x="1973942" y="348342"/>
                  </a:cubicBezTo>
                  <a:cubicBezTo>
                    <a:pt x="1988456" y="343504"/>
                    <a:pt x="2002394" y="336343"/>
                    <a:pt x="2017485" y="333828"/>
                  </a:cubicBezTo>
                  <a:cubicBezTo>
                    <a:pt x="2225402" y="299176"/>
                    <a:pt x="2133390" y="313124"/>
                    <a:pt x="2293257" y="290285"/>
                  </a:cubicBezTo>
                  <a:cubicBezTo>
                    <a:pt x="2307771" y="280609"/>
                    <a:pt x="2321198" y="269058"/>
                    <a:pt x="2336800" y="261257"/>
                  </a:cubicBezTo>
                  <a:cubicBezTo>
                    <a:pt x="2350484" y="254415"/>
                    <a:pt x="2365096" y="248013"/>
                    <a:pt x="2380342" y="246742"/>
                  </a:cubicBezTo>
                  <a:cubicBezTo>
                    <a:pt x="2481706" y="238295"/>
                    <a:pt x="2583542" y="237066"/>
                    <a:pt x="2685142" y="232228"/>
                  </a:cubicBezTo>
                  <a:lnTo>
                    <a:pt x="2772228" y="203200"/>
                  </a:lnTo>
                  <a:cubicBezTo>
                    <a:pt x="2786742" y="198362"/>
                    <a:pt x="2800928" y="192396"/>
                    <a:pt x="2815771" y="188685"/>
                  </a:cubicBezTo>
                  <a:cubicBezTo>
                    <a:pt x="2835123" y="183847"/>
                    <a:pt x="2854721" y="179903"/>
                    <a:pt x="2873828" y="174171"/>
                  </a:cubicBezTo>
                  <a:cubicBezTo>
                    <a:pt x="2903136" y="165378"/>
                    <a:pt x="2931229" y="152563"/>
                    <a:pt x="2960914" y="145142"/>
                  </a:cubicBezTo>
                  <a:cubicBezTo>
                    <a:pt x="3033814" y="126917"/>
                    <a:pt x="3000047" y="136936"/>
                    <a:pt x="3062514" y="116114"/>
                  </a:cubicBezTo>
                  <a:cubicBezTo>
                    <a:pt x="3077028" y="106438"/>
                    <a:pt x="3089663" y="93046"/>
                    <a:pt x="3106057" y="87085"/>
                  </a:cubicBezTo>
                  <a:cubicBezTo>
                    <a:pt x="3204028" y="51459"/>
                    <a:pt x="3276181" y="53147"/>
                    <a:pt x="3381828" y="43542"/>
                  </a:cubicBezTo>
                  <a:cubicBezTo>
                    <a:pt x="3396342" y="33866"/>
                    <a:pt x="3409769" y="22315"/>
                    <a:pt x="3425371" y="14514"/>
                  </a:cubicBezTo>
                  <a:cubicBezTo>
                    <a:pt x="3439055" y="7672"/>
                    <a:pt x="3468914" y="0"/>
                    <a:pt x="3468914" y="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Forma livre 67"/>
            <p:cNvSpPr/>
            <p:nvPr/>
          </p:nvSpPr>
          <p:spPr>
            <a:xfrm>
              <a:off x="2433250" y="1784139"/>
              <a:ext cx="576064" cy="216024"/>
            </a:xfrm>
            <a:custGeom>
              <a:avLst/>
              <a:gdLst>
                <a:gd name="connsiteX0" fmla="*/ 0 w 3352800"/>
                <a:gd name="connsiteY0" fmla="*/ 786083 h 1076368"/>
                <a:gd name="connsiteX1" fmla="*/ 493486 w 3352800"/>
                <a:gd name="connsiteY1" fmla="*/ 786083 h 1076368"/>
                <a:gd name="connsiteX2" fmla="*/ 580572 w 3352800"/>
                <a:gd name="connsiteY2" fmla="*/ 815111 h 1076368"/>
                <a:gd name="connsiteX3" fmla="*/ 653143 w 3352800"/>
                <a:gd name="connsiteY3" fmla="*/ 873168 h 1076368"/>
                <a:gd name="connsiteX4" fmla="*/ 725715 w 3352800"/>
                <a:gd name="connsiteY4" fmla="*/ 931225 h 1076368"/>
                <a:gd name="connsiteX5" fmla="*/ 856343 w 3352800"/>
                <a:gd name="connsiteY5" fmla="*/ 1018311 h 1076368"/>
                <a:gd name="connsiteX6" fmla="*/ 899886 w 3352800"/>
                <a:gd name="connsiteY6" fmla="*/ 1047340 h 1076368"/>
                <a:gd name="connsiteX7" fmla="*/ 943429 w 3352800"/>
                <a:gd name="connsiteY7" fmla="*/ 1076368 h 1076368"/>
                <a:gd name="connsiteX8" fmla="*/ 1146629 w 3352800"/>
                <a:gd name="connsiteY8" fmla="*/ 1061854 h 1076368"/>
                <a:gd name="connsiteX9" fmla="*/ 1190172 w 3352800"/>
                <a:gd name="connsiteY9" fmla="*/ 1032825 h 1076368"/>
                <a:gd name="connsiteX10" fmla="*/ 1233715 w 3352800"/>
                <a:gd name="connsiteY10" fmla="*/ 1018311 h 1076368"/>
                <a:gd name="connsiteX11" fmla="*/ 1320800 w 3352800"/>
                <a:gd name="connsiteY11" fmla="*/ 887683 h 1076368"/>
                <a:gd name="connsiteX12" fmla="*/ 1349829 w 3352800"/>
                <a:gd name="connsiteY12" fmla="*/ 844140 h 1076368"/>
                <a:gd name="connsiteX13" fmla="*/ 1378858 w 3352800"/>
                <a:gd name="connsiteY13" fmla="*/ 800597 h 1076368"/>
                <a:gd name="connsiteX14" fmla="*/ 1407886 w 3352800"/>
                <a:gd name="connsiteY14" fmla="*/ 713511 h 1076368"/>
                <a:gd name="connsiteX15" fmla="*/ 1494972 w 3352800"/>
                <a:gd name="connsiteY15" fmla="*/ 582883 h 1076368"/>
                <a:gd name="connsiteX16" fmla="*/ 1524000 w 3352800"/>
                <a:gd name="connsiteY16" fmla="*/ 539340 h 1076368"/>
                <a:gd name="connsiteX17" fmla="*/ 1567543 w 3352800"/>
                <a:gd name="connsiteY17" fmla="*/ 408711 h 1076368"/>
                <a:gd name="connsiteX18" fmla="*/ 1582058 w 3352800"/>
                <a:gd name="connsiteY18" fmla="*/ 365168 h 1076368"/>
                <a:gd name="connsiteX19" fmla="*/ 1611086 w 3352800"/>
                <a:gd name="connsiteY19" fmla="*/ 321625 h 1076368"/>
                <a:gd name="connsiteX20" fmla="*/ 1683658 w 3352800"/>
                <a:gd name="connsiteY20" fmla="*/ 190997 h 1076368"/>
                <a:gd name="connsiteX21" fmla="*/ 1741715 w 3352800"/>
                <a:gd name="connsiteY21" fmla="*/ 60368 h 1076368"/>
                <a:gd name="connsiteX22" fmla="*/ 1785258 w 3352800"/>
                <a:gd name="connsiteY22" fmla="*/ 16825 h 1076368"/>
                <a:gd name="connsiteX23" fmla="*/ 1828800 w 3352800"/>
                <a:gd name="connsiteY23" fmla="*/ 2311 h 1076368"/>
                <a:gd name="connsiteX24" fmla="*/ 2061029 w 3352800"/>
                <a:gd name="connsiteY24" fmla="*/ 16825 h 1076368"/>
                <a:gd name="connsiteX25" fmla="*/ 2090058 w 3352800"/>
                <a:gd name="connsiteY25" fmla="*/ 60368 h 1076368"/>
                <a:gd name="connsiteX26" fmla="*/ 2119086 w 3352800"/>
                <a:gd name="connsiteY26" fmla="*/ 147454 h 1076368"/>
                <a:gd name="connsiteX27" fmla="*/ 2162629 w 3352800"/>
                <a:gd name="connsiteY27" fmla="*/ 161968 h 1076368"/>
                <a:gd name="connsiteX28" fmla="*/ 2206172 w 3352800"/>
                <a:gd name="connsiteY28" fmla="*/ 249054 h 1076368"/>
                <a:gd name="connsiteX29" fmla="*/ 2249715 w 3352800"/>
                <a:gd name="connsiteY29" fmla="*/ 394197 h 1076368"/>
                <a:gd name="connsiteX30" fmla="*/ 2278743 w 3352800"/>
                <a:gd name="connsiteY30" fmla="*/ 481283 h 1076368"/>
                <a:gd name="connsiteX31" fmla="*/ 2293258 w 3352800"/>
                <a:gd name="connsiteY31" fmla="*/ 524825 h 1076368"/>
                <a:gd name="connsiteX32" fmla="*/ 2307772 w 3352800"/>
                <a:gd name="connsiteY32" fmla="*/ 568368 h 1076368"/>
                <a:gd name="connsiteX33" fmla="*/ 2336800 w 3352800"/>
                <a:gd name="connsiteY33" fmla="*/ 611911 h 1076368"/>
                <a:gd name="connsiteX34" fmla="*/ 2365829 w 3352800"/>
                <a:gd name="connsiteY34" fmla="*/ 698997 h 1076368"/>
                <a:gd name="connsiteX35" fmla="*/ 2409372 w 3352800"/>
                <a:gd name="connsiteY35" fmla="*/ 786083 h 1076368"/>
                <a:gd name="connsiteX36" fmla="*/ 2496458 w 3352800"/>
                <a:gd name="connsiteY36" fmla="*/ 844140 h 1076368"/>
                <a:gd name="connsiteX37" fmla="*/ 2540000 w 3352800"/>
                <a:gd name="connsiteY37" fmla="*/ 887683 h 1076368"/>
                <a:gd name="connsiteX38" fmla="*/ 2757715 w 3352800"/>
                <a:gd name="connsiteY38" fmla="*/ 873168 h 1076368"/>
                <a:gd name="connsiteX39" fmla="*/ 2844800 w 3352800"/>
                <a:gd name="connsiteY39" fmla="*/ 844140 h 1076368"/>
                <a:gd name="connsiteX40" fmla="*/ 2931886 w 3352800"/>
                <a:gd name="connsiteY40" fmla="*/ 829625 h 1076368"/>
                <a:gd name="connsiteX41" fmla="*/ 3033486 w 3352800"/>
                <a:gd name="connsiteY41" fmla="*/ 800597 h 1076368"/>
                <a:gd name="connsiteX42" fmla="*/ 3352800 w 3352800"/>
                <a:gd name="connsiteY42" fmla="*/ 815111 h 107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52800" h="1076368">
                  <a:moveTo>
                    <a:pt x="0" y="786083"/>
                  </a:moveTo>
                  <a:cubicBezTo>
                    <a:pt x="205308" y="756752"/>
                    <a:pt x="165597" y="756275"/>
                    <a:pt x="493486" y="786083"/>
                  </a:cubicBezTo>
                  <a:cubicBezTo>
                    <a:pt x="523959" y="788853"/>
                    <a:pt x="580572" y="815111"/>
                    <a:pt x="580572" y="815111"/>
                  </a:cubicBezTo>
                  <a:cubicBezTo>
                    <a:pt x="663760" y="939896"/>
                    <a:pt x="552992" y="793048"/>
                    <a:pt x="653143" y="873168"/>
                  </a:cubicBezTo>
                  <a:cubicBezTo>
                    <a:pt x="746931" y="948198"/>
                    <a:pt x="616269" y="894744"/>
                    <a:pt x="725715" y="931225"/>
                  </a:cubicBezTo>
                  <a:lnTo>
                    <a:pt x="856343" y="1018311"/>
                  </a:lnTo>
                  <a:lnTo>
                    <a:pt x="899886" y="1047340"/>
                  </a:lnTo>
                  <a:lnTo>
                    <a:pt x="943429" y="1076368"/>
                  </a:lnTo>
                  <a:cubicBezTo>
                    <a:pt x="1011162" y="1071530"/>
                    <a:pt x="1079756" y="1073655"/>
                    <a:pt x="1146629" y="1061854"/>
                  </a:cubicBezTo>
                  <a:cubicBezTo>
                    <a:pt x="1163808" y="1058822"/>
                    <a:pt x="1174570" y="1040626"/>
                    <a:pt x="1190172" y="1032825"/>
                  </a:cubicBezTo>
                  <a:cubicBezTo>
                    <a:pt x="1203856" y="1025983"/>
                    <a:pt x="1219201" y="1023149"/>
                    <a:pt x="1233715" y="1018311"/>
                  </a:cubicBezTo>
                  <a:lnTo>
                    <a:pt x="1320800" y="887683"/>
                  </a:lnTo>
                  <a:lnTo>
                    <a:pt x="1349829" y="844140"/>
                  </a:lnTo>
                  <a:lnTo>
                    <a:pt x="1378858" y="800597"/>
                  </a:lnTo>
                  <a:cubicBezTo>
                    <a:pt x="1388534" y="771568"/>
                    <a:pt x="1390913" y="738971"/>
                    <a:pt x="1407886" y="713511"/>
                  </a:cubicBezTo>
                  <a:lnTo>
                    <a:pt x="1494972" y="582883"/>
                  </a:lnTo>
                  <a:cubicBezTo>
                    <a:pt x="1504648" y="568369"/>
                    <a:pt x="1518484" y="555889"/>
                    <a:pt x="1524000" y="539340"/>
                  </a:cubicBezTo>
                  <a:lnTo>
                    <a:pt x="1567543" y="408711"/>
                  </a:lnTo>
                  <a:cubicBezTo>
                    <a:pt x="1572381" y="394197"/>
                    <a:pt x="1573571" y="377898"/>
                    <a:pt x="1582058" y="365168"/>
                  </a:cubicBezTo>
                  <a:cubicBezTo>
                    <a:pt x="1591734" y="350654"/>
                    <a:pt x="1604001" y="337565"/>
                    <a:pt x="1611086" y="321625"/>
                  </a:cubicBezTo>
                  <a:cubicBezTo>
                    <a:pt x="1667916" y="193757"/>
                    <a:pt x="1604183" y="270472"/>
                    <a:pt x="1683658" y="190997"/>
                  </a:cubicBezTo>
                  <a:cubicBezTo>
                    <a:pt x="1704754" y="127706"/>
                    <a:pt x="1703379" y="106371"/>
                    <a:pt x="1741715" y="60368"/>
                  </a:cubicBezTo>
                  <a:cubicBezTo>
                    <a:pt x="1754856" y="44599"/>
                    <a:pt x="1768179" y="28211"/>
                    <a:pt x="1785258" y="16825"/>
                  </a:cubicBezTo>
                  <a:cubicBezTo>
                    <a:pt x="1797988" y="8339"/>
                    <a:pt x="1814286" y="7149"/>
                    <a:pt x="1828800" y="2311"/>
                  </a:cubicBezTo>
                  <a:cubicBezTo>
                    <a:pt x="1906210" y="7149"/>
                    <a:pt x="1985315" y="0"/>
                    <a:pt x="2061029" y="16825"/>
                  </a:cubicBezTo>
                  <a:cubicBezTo>
                    <a:pt x="2078058" y="20609"/>
                    <a:pt x="2082973" y="44427"/>
                    <a:pt x="2090058" y="60368"/>
                  </a:cubicBezTo>
                  <a:cubicBezTo>
                    <a:pt x="2102485" y="88330"/>
                    <a:pt x="2090057" y="137778"/>
                    <a:pt x="2119086" y="147454"/>
                  </a:cubicBezTo>
                  <a:lnTo>
                    <a:pt x="2162629" y="161968"/>
                  </a:lnTo>
                  <a:cubicBezTo>
                    <a:pt x="2215561" y="320768"/>
                    <a:pt x="2131142" y="80235"/>
                    <a:pt x="2206172" y="249054"/>
                  </a:cubicBezTo>
                  <a:cubicBezTo>
                    <a:pt x="2237744" y="320091"/>
                    <a:pt x="2230232" y="329255"/>
                    <a:pt x="2249715" y="394197"/>
                  </a:cubicBezTo>
                  <a:cubicBezTo>
                    <a:pt x="2258508" y="423505"/>
                    <a:pt x="2269067" y="452254"/>
                    <a:pt x="2278743" y="481283"/>
                  </a:cubicBezTo>
                  <a:lnTo>
                    <a:pt x="2293258" y="524825"/>
                  </a:lnTo>
                  <a:cubicBezTo>
                    <a:pt x="2298096" y="539339"/>
                    <a:pt x="2299286" y="555638"/>
                    <a:pt x="2307772" y="568368"/>
                  </a:cubicBezTo>
                  <a:cubicBezTo>
                    <a:pt x="2317448" y="582882"/>
                    <a:pt x="2329715" y="595971"/>
                    <a:pt x="2336800" y="611911"/>
                  </a:cubicBezTo>
                  <a:cubicBezTo>
                    <a:pt x="2349227" y="639873"/>
                    <a:pt x="2356153" y="669968"/>
                    <a:pt x="2365829" y="698997"/>
                  </a:cubicBezTo>
                  <a:cubicBezTo>
                    <a:pt x="2376183" y="730058"/>
                    <a:pt x="2382889" y="762911"/>
                    <a:pt x="2409372" y="786083"/>
                  </a:cubicBezTo>
                  <a:cubicBezTo>
                    <a:pt x="2435628" y="809057"/>
                    <a:pt x="2471789" y="819470"/>
                    <a:pt x="2496458" y="844140"/>
                  </a:cubicBezTo>
                  <a:lnTo>
                    <a:pt x="2540000" y="887683"/>
                  </a:lnTo>
                  <a:cubicBezTo>
                    <a:pt x="2612572" y="882845"/>
                    <a:pt x="2685713" y="883454"/>
                    <a:pt x="2757715" y="873168"/>
                  </a:cubicBezTo>
                  <a:cubicBezTo>
                    <a:pt x="2788006" y="868841"/>
                    <a:pt x="2814618" y="849171"/>
                    <a:pt x="2844800" y="844140"/>
                  </a:cubicBezTo>
                  <a:cubicBezTo>
                    <a:pt x="2873829" y="839302"/>
                    <a:pt x="2903028" y="835397"/>
                    <a:pt x="2931886" y="829625"/>
                  </a:cubicBezTo>
                  <a:cubicBezTo>
                    <a:pt x="2977450" y="820512"/>
                    <a:pt x="2991984" y="814431"/>
                    <a:pt x="3033486" y="800597"/>
                  </a:cubicBezTo>
                  <a:cubicBezTo>
                    <a:pt x="3246143" y="819929"/>
                    <a:pt x="3139705" y="815111"/>
                    <a:pt x="3352800" y="815111"/>
                  </a:cubicBezTo>
                </a:path>
              </a:pathLst>
            </a:cu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CaixaDeTexto 68"/>
            <p:cNvSpPr txBox="1"/>
            <p:nvPr/>
          </p:nvSpPr>
          <p:spPr>
            <a:xfrm>
              <a:off x="3405358" y="1507431"/>
              <a:ext cx="3600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b="1" smtClean="0">
                  <a:solidFill>
                    <a:srgbClr val="53D2FF"/>
                  </a:solidFill>
                </a:rPr>
                <a:t>?</a:t>
              </a:r>
              <a:endParaRPr lang="pt-BR" sz="4400" b="1">
                <a:solidFill>
                  <a:srgbClr val="53D2FF"/>
                </a:solidFill>
              </a:endParaRPr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205520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304531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72008" y="1527764"/>
              <a:ext cx="3779912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Forma livre 72"/>
          <p:cNvSpPr/>
          <p:nvPr/>
        </p:nvSpPr>
        <p:spPr>
          <a:xfrm>
            <a:off x="5254171" y="5131916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4" name="Grupo 73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75" name="Seta para a direita 74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CaixaDeTexto 75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sp>
        <p:nvSpPr>
          <p:cNvPr id="77" name="CaixaDeTexto 76"/>
          <p:cNvSpPr txBox="1"/>
          <p:nvPr/>
        </p:nvSpPr>
        <p:spPr>
          <a:xfrm>
            <a:off x="6940780" y="5243714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78" name="CaixaDeTexto 77"/>
          <p:cNvSpPr txBox="1"/>
          <p:nvPr/>
        </p:nvSpPr>
        <p:spPr>
          <a:xfrm>
            <a:off x="6055702" y="567344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3429000"/>
            <a:ext cx="4572000" cy="792088"/>
          </a:xfrm>
          <a:prstGeom prst="rect">
            <a:avLst/>
          </a:prstGeom>
          <a:solidFill>
            <a:srgbClr val="53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8244408" y="2708920"/>
            <a:ext cx="7200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smtClean="0">
                <a:solidFill>
                  <a:srgbClr val="53D2FF"/>
                </a:solidFill>
              </a:rPr>
              <a:t>?</a:t>
            </a:r>
            <a:endParaRPr lang="pt-BR" sz="8800" b="1">
              <a:solidFill>
                <a:srgbClr val="53D2FF"/>
              </a:solidFill>
            </a:endParaRPr>
          </a:p>
        </p:txBody>
      </p:sp>
      <p:grpSp>
        <p:nvGrpSpPr>
          <p:cNvPr id="4" name="Grupo 26"/>
          <p:cNvGrpSpPr/>
          <p:nvPr/>
        </p:nvGrpSpPr>
        <p:grpSpPr>
          <a:xfrm>
            <a:off x="63962" y="1507431"/>
            <a:ext cx="3787958" cy="769441"/>
            <a:chOff x="63962" y="1507431"/>
            <a:chExt cx="3787958" cy="769441"/>
          </a:xfrm>
        </p:grpSpPr>
        <p:sp>
          <p:nvSpPr>
            <p:cNvPr id="28" name="CaixaDeTexto 27"/>
            <p:cNvSpPr txBox="1"/>
            <p:nvPr/>
          </p:nvSpPr>
          <p:spPr>
            <a:xfrm>
              <a:off x="63962" y="1556792"/>
              <a:ext cx="2160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B</a:t>
              </a:r>
              <a:r>
                <a:rPr lang="pt-BR" sz="2400" baseline="-25000" smtClean="0"/>
                <a:t>observado</a:t>
              </a:r>
              <a:r>
                <a:rPr lang="pt-BR" sz="3200" smtClean="0"/>
                <a:t> = </a:t>
              </a:r>
              <a:endParaRPr lang="pt-BR" sz="3200"/>
            </a:p>
          </p:txBody>
        </p:sp>
        <p:sp>
          <p:nvSpPr>
            <p:cNvPr id="29" name="Forma livre 28"/>
            <p:cNvSpPr/>
            <p:nvPr/>
          </p:nvSpPr>
          <p:spPr>
            <a:xfrm rot="960000">
              <a:off x="1605158" y="1815951"/>
              <a:ext cx="432048" cy="152400"/>
            </a:xfrm>
            <a:custGeom>
              <a:avLst/>
              <a:gdLst>
                <a:gd name="connsiteX0" fmla="*/ 0 w 3468914"/>
                <a:gd name="connsiteY0" fmla="*/ 682171 h 682171"/>
                <a:gd name="connsiteX1" fmla="*/ 87085 w 3468914"/>
                <a:gd name="connsiteY1" fmla="*/ 653142 h 682171"/>
                <a:gd name="connsiteX2" fmla="*/ 232228 w 3468914"/>
                <a:gd name="connsiteY2" fmla="*/ 624114 h 682171"/>
                <a:gd name="connsiteX3" fmla="*/ 319314 w 3468914"/>
                <a:gd name="connsiteY3" fmla="*/ 595085 h 682171"/>
                <a:gd name="connsiteX4" fmla="*/ 362857 w 3468914"/>
                <a:gd name="connsiteY4" fmla="*/ 580571 h 682171"/>
                <a:gd name="connsiteX5" fmla="*/ 406400 w 3468914"/>
                <a:gd name="connsiteY5" fmla="*/ 566057 h 682171"/>
                <a:gd name="connsiteX6" fmla="*/ 449942 w 3468914"/>
                <a:gd name="connsiteY6" fmla="*/ 537028 h 682171"/>
                <a:gd name="connsiteX7" fmla="*/ 566057 w 3468914"/>
                <a:gd name="connsiteY7" fmla="*/ 508000 h 682171"/>
                <a:gd name="connsiteX8" fmla="*/ 1045028 w 3468914"/>
                <a:gd name="connsiteY8" fmla="*/ 464457 h 682171"/>
                <a:gd name="connsiteX9" fmla="*/ 1088571 w 3468914"/>
                <a:gd name="connsiteY9" fmla="*/ 449942 h 682171"/>
                <a:gd name="connsiteX10" fmla="*/ 1204685 w 3468914"/>
                <a:gd name="connsiteY10" fmla="*/ 435428 h 682171"/>
                <a:gd name="connsiteX11" fmla="*/ 1320800 w 3468914"/>
                <a:gd name="connsiteY11" fmla="*/ 406400 h 682171"/>
                <a:gd name="connsiteX12" fmla="*/ 1756228 w 3468914"/>
                <a:gd name="connsiteY12" fmla="*/ 391885 h 682171"/>
                <a:gd name="connsiteX13" fmla="*/ 1886857 w 3468914"/>
                <a:gd name="connsiteY13" fmla="*/ 377371 h 682171"/>
                <a:gd name="connsiteX14" fmla="*/ 1973942 w 3468914"/>
                <a:gd name="connsiteY14" fmla="*/ 348342 h 682171"/>
                <a:gd name="connsiteX15" fmla="*/ 2017485 w 3468914"/>
                <a:gd name="connsiteY15" fmla="*/ 333828 h 682171"/>
                <a:gd name="connsiteX16" fmla="*/ 2293257 w 3468914"/>
                <a:gd name="connsiteY16" fmla="*/ 290285 h 682171"/>
                <a:gd name="connsiteX17" fmla="*/ 2336800 w 3468914"/>
                <a:gd name="connsiteY17" fmla="*/ 261257 h 682171"/>
                <a:gd name="connsiteX18" fmla="*/ 2380342 w 3468914"/>
                <a:gd name="connsiteY18" fmla="*/ 246742 h 682171"/>
                <a:gd name="connsiteX19" fmla="*/ 2685142 w 3468914"/>
                <a:gd name="connsiteY19" fmla="*/ 232228 h 682171"/>
                <a:gd name="connsiteX20" fmla="*/ 2772228 w 3468914"/>
                <a:gd name="connsiteY20" fmla="*/ 203200 h 682171"/>
                <a:gd name="connsiteX21" fmla="*/ 2815771 w 3468914"/>
                <a:gd name="connsiteY21" fmla="*/ 188685 h 682171"/>
                <a:gd name="connsiteX22" fmla="*/ 2873828 w 3468914"/>
                <a:gd name="connsiteY22" fmla="*/ 174171 h 682171"/>
                <a:gd name="connsiteX23" fmla="*/ 2960914 w 3468914"/>
                <a:gd name="connsiteY23" fmla="*/ 145142 h 682171"/>
                <a:gd name="connsiteX24" fmla="*/ 3062514 w 3468914"/>
                <a:gd name="connsiteY24" fmla="*/ 116114 h 682171"/>
                <a:gd name="connsiteX25" fmla="*/ 3106057 w 3468914"/>
                <a:gd name="connsiteY25" fmla="*/ 87085 h 682171"/>
                <a:gd name="connsiteX26" fmla="*/ 3381828 w 3468914"/>
                <a:gd name="connsiteY26" fmla="*/ 43542 h 682171"/>
                <a:gd name="connsiteX27" fmla="*/ 3425371 w 3468914"/>
                <a:gd name="connsiteY27" fmla="*/ 14514 h 682171"/>
                <a:gd name="connsiteX28" fmla="*/ 3468914 w 3468914"/>
                <a:gd name="connsiteY28" fmla="*/ 0 h 682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68914" h="682171">
                  <a:moveTo>
                    <a:pt x="0" y="682171"/>
                  </a:moveTo>
                  <a:cubicBezTo>
                    <a:pt x="29028" y="672495"/>
                    <a:pt x="57400" y="660563"/>
                    <a:pt x="87085" y="653142"/>
                  </a:cubicBezTo>
                  <a:cubicBezTo>
                    <a:pt x="244013" y="613910"/>
                    <a:pt x="111617" y="660297"/>
                    <a:pt x="232228" y="624114"/>
                  </a:cubicBezTo>
                  <a:cubicBezTo>
                    <a:pt x="261536" y="615321"/>
                    <a:pt x="290285" y="604761"/>
                    <a:pt x="319314" y="595085"/>
                  </a:cubicBezTo>
                  <a:lnTo>
                    <a:pt x="362857" y="580571"/>
                  </a:lnTo>
                  <a:lnTo>
                    <a:pt x="406400" y="566057"/>
                  </a:lnTo>
                  <a:cubicBezTo>
                    <a:pt x="420914" y="556381"/>
                    <a:pt x="434340" y="544829"/>
                    <a:pt x="449942" y="537028"/>
                  </a:cubicBezTo>
                  <a:cubicBezTo>
                    <a:pt x="479695" y="522152"/>
                    <a:pt x="538457" y="513520"/>
                    <a:pt x="566057" y="508000"/>
                  </a:cubicBezTo>
                  <a:cubicBezTo>
                    <a:pt x="732881" y="396783"/>
                    <a:pt x="571786" y="493139"/>
                    <a:pt x="1045028" y="464457"/>
                  </a:cubicBezTo>
                  <a:cubicBezTo>
                    <a:pt x="1060299" y="463531"/>
                    <a:pt x="1073518" y="452679"/>
                    <a:pt x="1088571" y="449942"/>
                  </a:cubicBezTo>
                  <a:cubicBezTo>
                    <a:pt x="1126948" y="442964"/>
                    <a:pt x="1166347" y="442616"/>
                    <a:pt x="1204685" y="435428"/>
                  </a:cubicBezTo>
                  <a:cubicBezTo>
                    <a:pt x="1243898" y="428076"/>
                    <a:pt x="1280926" y="407729"/>
                    <a:pt x="1320800" y="406400"/>
                  </a:cubicBezTo>
                  <a:lnTo>
                    <a:pt x="1756228" y="391885"/>
                  </a:lnTo>
                  <a:cubicBezTo>
                    <a:pt x="1799771" y="387047"/>
                    <a:pt x="1843897" y="385963"/>
                    <a:pt x="1886857" y="377371"/>
                  </a:cubicBezTo>
                  <a:cubicBezTo>
                    <a:pt x="1916861" y="371370"/>
                    <a:pt x="1944914" y="358018"/>
                    <a:pt x="1973942" y="348342"/>
                  </a:cubicBezTo>
                  <a:cubicBezTo>
                    <a:pt x="1988456" y="343504"/>
                    <a:pt x="2002394" y="336343"/>
                    <a:pt x="2017485" y="333828"/>
                  </a:cubicBezTo>
                  <a:cubicBezTo>
                    <a:pt x="2225402" y="299176"/>
                    <a:pt x="2133390" y="313124"/>
                    <a:pt x="2293257" y="290285"/>
                  </a:cubicBezTo>
                  <a:cubicBezTo>
                    <a:pt x="2307771" y="280609"/>
                    <a:pt x="2321198" y="269058"/>
                    <a:pt x="2336800" y="261257"/>
                  </a:cubicBezTo>
                  <a:cubicBezTo>
                    <a:pt x="2350484" y="254415"/>
                    <a:pt x="2365096" y="248013"/>
                    <a:pt x="2380342" y="246742"/>
                  </a:cubicBezTo>
                  <a:cubicBezTo>
                    <a:pt x="2481706" y="238295"/>
                    <a:pt x="2583542" y="237066"/>
                    <a:pt x="2685142" y="232228"/>
                  </a:cubicBezTo>
                  <a:lnTo>
                    <a:pt x="2772228" y="203200"/>
                  </a:lnTo>
                  <a:cubicBezTo>
                    <a:pt x="2786742" y="198362"/>
                    <a:pt x="2800928" y="192396"/>
                    <a:pt x="2815771" y="188685"/>
                  </a:cubicBezTo>
                  <a:cubicBezTo>
                    <a:pt x="2835123" y="183847"/>
                    <a:pt x="2854721" y="179903"/>
                    <a:pt x="2873828" y="174171"/>
                  </a:cubicBezTo>
                  <a:cubicBezTo>
                    <a:pt x="2903136" y="165378"/>
                    <a:pt x="2931229" y="152563"/>
                    <a:pt x="2960914" y="145142"/>
                  </a:cubicBezTo>
                  <a:cubicBezTo>
                    <a:pt x="3033814" y="126917"/>
                    <a:pt x="3000047" y="136936"/>
                    <a:pt x="3062514" y="116114"/>
                  </a:cubicBezTo>
                  <a:cubicBezTo>
                    <a:pt x="3077028" y="106438"/>
                    <a:pt x="3089663" y="93046"/>
                    <a:pt x="3106057" y="87085"/>
                  </a:cubicBezTo>
                  <a:cubicBezTo>
                    <a:pt x="3204028" y="51459"/>
                    <a:pt x="3276181" y="53147"/>
                    <a:pt x="3381828" y="43542"/>
                  </a:cubicBezTo>
                  <a:cubicBezTo>
                    <a:pt x="3396342" y="33866"/>
                    <a:pt x="3409769" y="22315"/>
                    <a:pt x="3425371" y="14514"/>
                  </a:cubicBezTo>
                  <a:cubicBezTo>
                    <a:pt x="3439055" y="7672"/>
                    <a:pt x="3468914" y="0"/>
                    <a:pt x="3468914" y="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orma livre 29"/>
            <p:cNvSpPr/>
            <p:nvPr/>
          </p:nvSpPr>
          <p:spPr>
            <a:xfrm>
              <a:off x="2433250" y="1784139"/>
              <a:ext cx="576064" cy="216024"/>
            </a:xfrm>
            <a:custGeom>
              <a:avLst/>
              <a:gdLst>
                <a:gd name="connsiteX0" fmla="*/ 0 w 3352800"/>
                <a:gd name="connsiteY0" fmla="*/ 786083 h 1076368"/>
                <a:gd name="connsiteX1" fmla="*/ 493486 w 3352800"/>
                <a:gd name="connsiteY1" fmla="*/ 786083 h 1076368"/>
                <a:gd name="connsiteX2" fmla="*/ 580572 w 3352800"/>
                <a:gd name="connsiteY2" fmla="*/ 815111 h 1076368"/>
                <a:gd name="connsiteX3" fmla="*/ 653143 w 3352800"/>
                <a:gd name="connsiteY3" fmla="*/ 873168 h 1076368"/>
                <a:gd name="connsiteX4" fmla="*/ 725715 w 3352800"/>
                <a:gd name="connsiteY4" fmla="*/ 931225 h 1076368"/>
                <a:gd name="connsiteX5" fmla="*/ 856343 w 3352800"/>
                <a:gd name="connsiteY5" fmla="*/ 1018311 h 1076368"/>
                <a:gd name="connsiteX6" fmla="*/ 899886 w 3352800"/>
                <a:gd name="connsiteY6" fmla="*/ 1047340 h 1076368"/>
                <a:gd name="connsiteX7" fmla="*/ 943429 w 3352800"/>
                <a:gd name="connsiteY7" fmla="*/ 1076368 h 1076368"/>
                <a:gd name="connsiteX8" fmla="*/ 1146629 w 3352800"/>
                <a:gd name="connsiteY8" fmla="*/ 1061854 h 1076368"/>
                <a:gd name="connsiteX9" fmla="*/ 1190172 w 3352800"/>
                <a:gd name="connsiteY9" fmla="*/ 1032825 h 1076368"/>
                <a:gd name="connsiteX10" fmla="*/ 1233715 w 3352800"/>
                <a:gd name="connsiteY10" fmla="*/ 1018311 h 1076368"/>
                <a:gd name="connsiteX11" fmla="*/ 1320800 w 3352800"/>
                <a:gd name="connsiteY11" fmla="*/ 887683 h 1076368"/>
                <a:gd name="connsiteX12" fmla="*/ 1349829 w 3352800"/>
                <a:gd name="connsiteY12" fmla="*/ 844140 h 1076368"/>
                <a:gd name="connsiteX13" fmla="*/ 1378858 w 3352800"/>
                <a:gd name="connsiteY13" fmla="*/ 800597 h 1076368"/>
                <a:gd name="connsiteX14" fmla="*/ 1407886 w 3352800"/>
                <a:gd name="connsiteY14" fmla="*/ 713511 h 1076368"/>
                <a:gd name="connsiteX15" fmla="*/ 1494972 w 3352800"/>
                <a:gd name="connsiteY15" fmla="*/ 582883 h 1076368"/>
                <a:gd name="connsiteX16" fmla="*/ 1524000 w 3352800"/>
                <a:gd name="connsiteY16" fmla="*/ 539340 h 1076368"/>
                <a:gd name="connsiteX17" fmla="*/ 1567543 w 3352800"/>
                <a:gd name="connsiteY17" fmla="*/ 408711 h 1076368"/>
                <a:gd name="connsiteX18" fmla="*/ 1582058 w 3352800"/>
                <a:gd name="connsiteY18" fmla="*/ 365168 h 1076368"/>
                <a:gd name="connsiteX19" fmla="*/ 1611086 w 3352800"/>
                <a:gd name="connsiteY19" fmla="*/ 321625 h 1076368"/>
                <a:gd name="connsiteX20" fmla="*/ 1683658 w 3352800"/>
                <a:gd name="connsiteY20" fmla="*/ 190997 h 1076368"/>
                <a:gd name="connsiteX21" fmla="*/ 1741715 w 3352800"/>
                <a:gd name="connsiteY21" fmla="*/ 60368 h 1076368"/>
                <a:gd name="connsiteX22" fmla="*/ 1785258 w 3352800"/>
                <a:gd name="connsiteY22" fmla="*/ 16825 h 1076368"/>
                <a:gd name="connsiteX23" fmla="*/ 1828800 w 3352800"/>
                <a:gd name="connsiteY23" fmla="*/ 2311 h 1076368"/>
                <a:gd name="connsiteX24" fmla="*/ 2061029 w 3352800"/>
                <a:gd name="connsiteY24" fmla="*/ 16825 h 1076368"/>
                <a:gd name="connsiteX25" fmla="*/ 2090058 w 3352800"/>
                <a:gd name="connsiteY25" fmla="*/ 60368 h 1076368"/>
                <a:gd name="connsiteX26" fmla="*/ 2119086 w 3352800"/>
                <a:gd name="connsiteY26" fmla="*/ 147454 h 1076368"/>
                <a:gd name="connsiteX27" fmla="*/ 2162629 w 3352800"/>
                <a:gd name="connsiteY27" fmla="*/ 161968 h 1076368"/>
                <a:gd name="connsiteX28" fmla="*/ 2206172 w 3352800"/>
                <a:gd name="connsiteY28" fmla="*/ 249054 h 1076368"/>
                <a:gd name="connsiteX29" fmla="*/ 2249715 w 3352800"/>
                <a:gd name="connsiteY29" fmla="*/ 394197 h 1076368"/>
                <a:gd name="connsiteX30" fmla="*/ 2278743 w 3352800"/>
                <a:gd name="connsiteY30" fmla="*/ 481283 h 1076368"/>
                <a:gd name="connsiteX31" fmla="*/ 2293258 w 3352800"/>
                <a:gd name="connsiteY31" fmla="*/ 524825 h 1076368"/>
                <a:gd name="connsiteX32" fmla="*/ 2307772 w 3352800"/>
                <a:gd name="connsiteY32" fmla="*/ 568368 h 1076368"/>
                <a:gd name="connsiteX33" fmla="*/ 2336800 w 3352800"/>
                <a:gd name="connsiteY33" fmla="*/ 611911 h 1076368"/>
                <a:gd name="connsiteX34" fmla="*/ 2365829 w 3352800"/>
                <a:gd name="connsiteY34" fmla="*/ 698997 h 1076368"/>
                <a:gd name="connsiteX35" fmla="*/ 2409372 w 3352800"/>
                <a:gd name="connsiteY35" fmla="*/ 786083 h 1076368"/>
                <a:gd name="connsiteX36" fmla="*/ 2496458 w 3352800"/>
                <a:gd name="connsiteY36" fmla="*/ 844140 h 1076368"/>
                <a:gd name="connsiteX37" fmla="*/ 2540000 w 3352800"/>
                <a:gd name="connsiteY37" fmla="*/ 887683 h 1076368"/>
                <a:gd name="connsiteX38" fmla="*/ 2757715 w 3352800"/>
                <a:gd name="connsiteY38" fmla="*/ 873168 h 1076368"/>
                <a:gd name="connsiteX39" fmla="*/ 2844800 w 3352800"/>
                <a:gd name="connsiteY39" fmla="*/ 844140 h 1076368"/>
                <a:gd name="connsiteX40" fmla="*/ 2931886 w 3352800"/>
                <a:gd name="connsiteY40" fmla="*/ 829625 h 1076368"/>
                <a:gd name="connsiteX41" fmla="*/ 3033486 w 3352800"/>
                <a:gd name="connsiteY41" fmla="*/ 800597 h 1076368"/>
                <a:gd name="connsiteX42" fmla="*/ 3352800 w 3352800"/>
                <a:gd name="connsiteY42" fmla="*/ 815111 h 107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52800" h="1076368">
                  <a:moveTo>
                    <a:pt x="0" y="786083"/>
                  </a:moveTo>
                  <a:cubicBezTo>
                    <a:pt x="205308" y="756752"/>
                    <a:pt x="165597" y="756275"/>
                    <a:pt x="493486" y="786083"/>
                  </a:cubicBezTo>
                  <a:cubicBezTo>
                    <a:pt x="523959" y="788853"/>
                    <a:pt x="580572" y="815111"/>
                    <a:pt x="580572" y="815111"/>
                  </a:cubicBezTo>
                  <a:cubicBezTo>
                    <a:pt x="663760" y="939896"/>
                    <a:pt x="552992" y="793048"/>
                    <a:pt x="653143" y="873168"/>
                  </a:cubicBezTo>
                  <a:cubicBezTo>
                    <a:pt x="746931" y="948198"/>
                    <a:pt x="616269" y="894744"/>
                    <a:pt x="725715" y="931225"/>
                  </a:cubicBezTo>
                  <a:lnTo>
                    <a:pt x="856343" y="1018311"/>
                  </a:lnTo>
                  <a:lnTo>
                    <a:pt x="899886" y="1047340"/>
                  </a:lnTo>
                  <a:lnTo>
                    <a:pt x="943429" y="1076368"/>
                  </a:lnTo>
                  <a:cubicBezTo>
                    <a:pt x="1011162" y="1071530"/>
                    <a:pt x="1079756" y="1073655"/>
                    <a:pt x="1146629" y="1061854"/>
                  </a:cubicBezTo>
                  <a:cubicBezTo>
                    <a:pt x="1163808" y="1058822"/>
                    <a:pt x="1174570" y="1040626"/>
                    <a:pt x="1190172" y="1032825"/>
                  </a:cubicBezTo>
                  <a:cubicBezTo>
                    <a:pt x="1203856" y="1025983"/>
                    <a:pt x="1219201" y="1023149"/>
                    <a:pt x="1233715" y="1018311"/>
                  </a:cubicBezTo>
                  <a:lnTo>
                    <a:pt x="1320800" y="887683"/>
                  </a:lnTo>
                  <a:lnTo>
                    <a:pt x="1349829" y="844140"/>
                  </a:lnTo>
                  <a:lnTo>
                    <a:pt x="1378858" y="800597"/>
                  </a:lnTo>
                  <a:cubicBezTo>
                    <a:pt x="1388534" y="771568"/>
                    <a:pt x="1390913" y="738971"/>
                    <a:pt x="1407886" y="713511"/>
                  </a:cubicBezTo>
                  <a:lnTo>
                    <a:pt x="1494972" y="582883"/>
                  </a:lnTo>
                  <a:cubicBezTo>
                    <a:pt x="1504648" y="568369"/>
                    <a:pt x="1518484" y="555889"/>
                    <a:pt x="1524000" y="539340"/>
                  </a:cubicBezTo>
                  <a:lnTo>
                    <a:pt x="1567543" y="408711"/>
                  </a:lnTo>
                  <a:cubicBezTo>
                    <a:pt x="1572381" y="394197"/>
                    <a:pt x="1573571" y="377898"/>
                    <a:pt x="1582058" y="365168"/>
                  </a:cubicBezTo>
                  <a:cubicBezTo>
                    <a:pt x="1591734" y="350654"/>
                    <a:pt x="1604001" y="337565"/>
                    <a:pt x="1611086" y="321625"/>
                  </a:cubicBezTo>
                  <a:cubicBezTo>
                    <a:pt x="1667916" y="193757"/>
                    <a:pt x="1604183" y="270472"/>
                    <a:pt x="1683658" y="190997"/>
                  </a:cubicBezTo>
                  <a:cubicBezTo>
                    <a:pt x="1704754" y="127706"/>
                    <a:pt x="1703379" y="106371"/>
                    <a:pt x="1741715" y="60368"/>
                  </a:cubicBezTo>
                  <a:cubicBezTo>
                    <a:pt x="1754856" y="44599"/>
                    <a:pt x="1768179" y="28211"/>
                    <a:pt x="1785258" y="16825"/>
                  </a:cubicBezTo>
                  <a:cubicBezTo>
                    <a:pt x="1797988" y="8339"/>
                    <a:pt x="1814286" y="7149"/>
                    <a:pt x="1828800" y="2311"/>
                  </a:cubicBezTo>
                  <a:cubicBezTo>
                    <a:pt x="1906210" y="7149"/>
                    <a:pt x="1985315" y="0"/>
                    <a:pt x="2061029" y="16825"/>
                  </a:cubicBezTo>
                  <a:cubicBezTo>
                    <a:pt x="2078058" y="20609"/>
                    <a:pt x="2082973" y="44427"/>
                    <a:pt x="2090058" y="60368"/>
                  </a:cubicBezTo>
                  <a:cubicBezTo>
                    <a:pt x="2102485" y="88330"/>
                    <a:pt x="2090057" y="137778"/>
                    <a:pt x="2119086" y="147454"/>
                  </a:cubicBezTo>
                  <a:lnTo>
                    <a:pt x="2162629" y="161968"/>
                  </a:lnTo>
                  <a:cubicBezTo>
                    <a:pt x="2215561" y="320768"/>
                    <a:pt x="2131142" y="80235"/>
                    <a:pt x="2206172" y="249054"/>
                  </a:cubicBezTo>
                  <a:cubicBezTo>
                    <a:pt x="2237744" y="320091"/>
                    <a:pt x="2230232" y="329255"/>
                    <a:pt x="2249715" y="394197"/>
                  </a:cubicBezTo>
                  <a:cubicBezTo>
                    <a:pt x="2258508" y="423505"/>
                    <a:pt x="2269067" y="452254"/>
                    <a:pt x="2278743" y="481283"/>
                  </a:cubicBezTo>
                  <a:lnTo>
                    <a:pt x="2293258" y="524825"/>
                  </a:lnTo>
                  <a:cubicBezTo>
                    <a:pt x="2298096" y="539339"/>
                    <a:pt x="2299286" y="555638"/>
                    <a:pt x="2307772" y="568368"/>
                  </a:cubicBezTo>
                  <a:cubicBezTo>
                    <a:pt x="2317448" y="582882"/>
                    <a:pt x="2329715" y="595971"/>
                    <a:pt x="2336800" y="611911"/>
                  </a:cubicBezTo>
                  <a:cubicBezTo>
                    <a:pt x="2349227" y="639873"/>
                    <a:pt x="2356153" y="669968"/>
                    <a:pt x="2365829" y="698997"/>
                  </a:cubicBezTo>
                  <a:cubicBezTo>
                    <a:pt x="2376183" y="730058"/>
                    <a:pt x="2382889" y="762911"/>
                    <a:pt x="2409372" y="786083"/>
                  </a:cubicBezTo>
                  <a:cubicBezTo>
                    <a:pt x="2435628" y="809057"/>
                    <a:pt x="2471789" y="819470"/>
                    <a:pt x="2496458" y="844140"/>
                  </a:cubicBezTo>
                  <a:lnTo>
                    <a:pt x="2540000" y="887683"/>
                  </a:lnTo>
                  <a:cubicBezTo>
                    <a:pt x="2612572" y="882845"/>
                    <a:pt x="2685713" y="883454"/>
                    <a:pt x="2757715" y="873168"/>
                  </a:cubicBezTo>
                  <a:cubicBezTo>
                    <a:pt x="2788006" y="868841"/>
                    <a:pt x="2814618" y="849171"/>
                    <a:pt x="2844800" y="844140"/>
                  </a:cubicBezTo>
                  <a:cubicBezTo>
                    <a:pt x="2873829" y="839302"/>
                    <a:pt x="2903028" y="835397"/>
                    <a:pt x="2931886" y="829625"/>
                  </a:cubicBezTo>
                  <a:cubicBezTo>
                    <a:pt x="2977450" y="820512"/>
                    <a:pt x="2991984" y="814431"/>
                    <a:pt x="3033486" y="800597"/>
                  </a:cubicBezTo>
                  <a:cubicBezTo>
                    <a:pt x="3246143" y="819929"/>
                    <a:pt x="3139705" y="815111"/>
                    <a:pt x="3352800" y="815111"/>
                  </a:cubicBezTo>
                </a:path>
              </a:pathLst>
            </a:cu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3405358" y="1507431"/>
              <a:ext cx="3600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b="1" smtClean="0">
                  <a:solidFill>
                    <a:srgbClr val="53D2FF"/>
                  </a:solidFill>
                </a:rPr>
                <a:t>?</a:t>
              </a:r>
              <a:endParaRPr lang="pt-BR" sz="4400" b="1">
                <a:solidFill>
                  <a:srgbClr val="53D2FF"/>
                </a:solidFill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205520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304531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72008" y="1527764"/>
              <a:ext cx="3779912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3" name="CaixaDeTexto 52"/>
          <p:cNvSpPr txBox="1"/>
          <p:nvPr/>
        </p:nvSpPr>
        <p:spPr>
          <a:xfrm>
            <a:off x="5652120" y="219557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rgbClr val="FF0000"/>
                </a:solidFill>
              </a:rPr>
              <a:t>Comprimento de onda longo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5652120" y="465313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rgbClr val="0000FF"/>
                </a:solidFill>
              </a:rPr>
              <a:t>Comprimento de onda curto</a:t>
            </a:r>
            <a:endParaRPr lang="pt-BR">
              <a:solidFill>
                <a:srgbClr val="0000FF"/>
              </a:solidFill>
            </a:endParaRPr>
          </a:p>
        </p:txBody>
      </p:sp>
      <p:sp>
        <p:nvSpPr>
          <p:cNvPr id="55" name="Seta para baixo 54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Forma livre 55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7" name="Grupo 56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58" name="Conector de seta reta 57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de seta reta 60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e seta reta 63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de seta reta 64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Forma livre 66"/>
          <p:cNvSpPr/>
          <p:nvPr/>
        </p:nvSpPr>
        <p:spPr>
          <a:xfrm>
            <a:off x="5254171" y="5131916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8" name="Grupo 67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69" name="Seta para a direita 68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sp>
        <p:nvSpPr>
          <p:cNvPr id="71" name="CaixaDeTexto 70"/>
          <p:cNvSpPr txBox="1"/>
          <p:nvPr/>
        </p:nvSpPr>
        <p:spPr>
          <a:xfrm>
            <a:off x="6940780" y="5243714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72" name="CaixaDeTexto 71"/>
          <p:cNvSpPr txBox="1"/>
          <p:nvPr/>
        </p:nvSpPr>
        <p:spPr>
          <a:xfrm>
            <a:off x="6055702" y="567344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3429000"/>
            <a:ext cx="4572000" cy="792088"/>
          </a:xfrm>
          <a:prstGeom prst="rect">
            <a:avLst/>
          </a:prstGeom>
          <a:solidFill>
            <a:srgbClr val="53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8244408" y="2708920"/>
            <a:ext cx="7200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smtClean="0">
                <a:solidFill>
                  <a:srgbClr val="53D2FF"/>
                </a:solidFill>
              </a:rPr>
              <a:t>?</a:t>
            </a:r>
            <a:endParaRPr lang="pt-BR" sz="8800" b="1">
              <a:solidFill>
                <a:srgbClr val="53D2FF"/>
              </a:solidFill>
            </a:endParaRPr>
          </a:p>
        </p:txBody>
      </p:sp>
      <p:grpSp>
        <p:nvGrpSpPr>
          <p:cNvPr id="3" name="Grupo 26"/>
          <p:cNvGrpSpPr/>
          <p:nvPr/>
        </p:nvGrpSpPr>
        <p:grpSpPr>
          <a:xfrm>
            <a:off x="63962" y="1507431"/>
            <a:ext cx="3787958" cy="769441"/>
            <a:chOff x="63962" y="1507431"/>
            <a:chExt cx="3787958" cy="769441"/>
          </a:xfrm>
        </p:grpSpPr>
        <p:sp>
          <p:nvSpPr>
            <p:cNvPr id="28" name="CaixaDeTexto 27"/>
            <p:cNvSpPr txBox="1"/>
            <p:nvPr/>
          </p:nvSpPr>
          <p:spPr>
            <a:xfrm>
              <a:off x="63962" y="1556792"/>
              <a:ext cx="2160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B</a:t>
              </a:r>
              <a:r>
                <a:rPr lang="pt-BR" sz="2400" baseline="-25000" smtClean="0"/>
                <a:t>observado</a:t>
              </a:r>
              <a:r>
                <a:rPr lang="pt-BR" sz="3200" smtClean="0"/>
                <a:t> = </a:t>
              </a:r>
              <a:endParaRPr lang="pt-BR" sz="3200"/>
            </a:p>
          </p:txBody>
        </p:sp>
        <p:sp>
          <p:nvSpPr>
            <p:cNvPr id="29" name="Forma livre 28"/>
            <p:cNvSpPr/>
            <p:nvPr/>
          </p:nvSpPr>
          <p:spPr>
            <a:xfrm rot="960000">
              <a:off x="1605158" y="1815951"/>
              <a:ext cx="432048" cy="152400"/>
            </a:xfrm>
            <a:custGeom>
              <a:avLst/>
              <a:gdLst>
                <a:gd name="connsiteX0" fmla="*/ 0 w 3468914"/>
                <a:gd name="connsiteY0" fmla="*/ 682171 h 682171"/>
                <a:gd name="connsiteX1" fmla="*/ 87085 w 3468914"/>
                <a:gd name="connsiteY1" fmla="*/ 653142 h 682171"/>
                <a:gd name="connsiteX2" fmla="*/ 232228 w 3468914"/>
                <a:gd name="connsiteY2" fmla="*/ 624114 h 682171"/>
                <a:gd name="connsiteX3" fmla="*/ 319314 w 3468914"/>
                <a:gd name="connsiteY3" fmla="*/ 595085 h 682171"/>
                <a:gd name="connsiteX4" fmla="*/ 362857 w 3468914"/>
                <a:gd name="connsiteY4" fmla="*/ 580571 h 682171"/>
                <a:gd name="connsiteX5" fmla="*/ 406400 w 3468914"/>
                <a:gd name="connsiteY5" fmla="*/ 566057 h 682171"/>
                <a:gd name="connsiteX6" fmla="*/ 449942 w 3468914"/>
                <a:gd name="connsiteY6" fmla="*/ 537028 h 682171"/>
                <a:gd name="connsiteX7" fmla="*/ 566057 w 3468914"/>
                <a:gd name="connsiteY7" fmla="*/ 508000 h 682171"/>
                <a:gd name="connsiteX8" fmla="*/ 1045028 w 3468914"/>
                <a:gd name="connsiteY8" fmla="*/ 464457 h 682171"/>
                <a:gd name="connsiteX9" fmla="*/ 1088571 w 3468914"/>
                <a:gd name="connsiteY9" fmla="*/ 449942 h 682171"/>
                <a:gd name="connsiteX10" fmla="*/ 1204685 w 3468914"/>
                <a:gd name="connsiteY10" fmla="*/ 435428 h 682171"/>
                <a:gd name="connsiteX11" fmla="*/ 1320800 w 3468914"/>
                <a:gd name="connsiteY11" fmla="*/ 406400 h 682171"/>
                <a:gd name="connsiteX12" fmla="*/ 1756228 w 3468914"/>
                <a:gd name="connsiteY12" fmla="*/ 391885 h 682171"/>
                <a:gd name="connsiteX13" fmla="*/ 1886857 w 3468914"/>
                <a:gd name="connsiteY13" fmla="*/ 377371 h 682171"/>
                <a:gd name="connsiteX14" fmla="*/ 1973942 w 3468914"/>
                <a:gd name="connsiteY14" fmla="*/ 348342 h 682171"/>
                <a:gd name="connsiteX15" fmla="*/ 2017485 w 3468914"/>
                <a:gd name="connsiteY15" fmla="*/ 333828 h 682171"/>
                <a:gd name="connsiteX16" fmla="*/ 2293257 w 3468914"/>
                <a:gd name="connsiteY16" fmla="*/ 290285 h 682171"/>
                <a:gd name="connsiteX17" fmla="*/ 2336800 w 3468914"/>
                <a:gd name="connsiteY17" fmla="*/ 261257 h 682171"/>
                <a:gd name="connsiteX18" fmla="*/ 2380342 w 3468914"/>
                <a:gd name="connsiteY18" fmla="*/ 246742 h 682171"/>
                <a:gd name="connsiteX19" fmla="*/ 2685142 w 3468914"/>
                <a:gd name="connsiteY19" fmla="*/ 232228 h 682171"/>
                <a:gd name="connsiteX20" fmla="*/ 2772228 w 3468914"/>
                <a:gd name="connsiteY20" fmla="*/ 203200 h 682171"/>
                <a:gd name="connsiteX21" fmla="*/ 2815771 w 3468914"/>
                <a:gd name="connsiteY21" fmla="*/ 188685 h 682171"/>
                <a:gd name="connsiteX22" fmla="*/ 2873828 w 3468914"/>
                <a:gd name="connsiteY22" fmla="*/ 174171 h 682171"/>
                <a:gd name="connsiteX23" fmla="*/ 2960914 w 3468914"/>
                <a:gd name="connsiteY23" fmla="*/ 145142 h 682171"/>
                <a:gd name="connsiteX24" fmla="*/ 3062514 w 3468914"/>
                <a:gd name="connsiteY24" fmla="*/ 116114 h 682171"/>
                <a:gd name="connsiteX25" fmla="*/ 3106057 w 3468914"/>
                <a:gd name="connsiteY25" fmla="*/ 87085 h 682171"/>
                <a:gd name="connsiteX26" fmla="*/ 3381828 w 3468914"/>
                <a:gd name="connsiteY26" fmla="*/ 43542 h 682171"/>
                <a:gd name="connsiteX27" fmla="*/ 3425371 w 3468914"/>
                <a:gd name="connsiteY27" fmla="*/ 14514 h 682171"/>
                <a:gd name="connsiteX28" fmla="*/ 3468914 w 3468914"/>
                <a:gd name="connsiteY28" fmla="*/ 0 h 682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68914" h="682171">
                  <a:moveTo>
                    <a:pt x="0" y="682171"/>
                  </a:moveTo>
                  <a:cubicBezTo>
                    <a:pt x="29028" y="672495"/>
                    <a:pt x="57400" y="660563"/>
                    <a:pt x="87085" y="653142"/>
                  </a:cubicBezTo>
                  <a:cubicBezTo>
                    <a:pt x="244013" y="613910"/>
                    <a:pt x="111617" y="660297"/>
                    <a:pt x="232228" y="624114"/>
                  </a:cubicBezTo>
                  <a:cubicBezTo>
                    <a:pt x="261536" y="615321"/>
                    <a:pt x="290285" y="604761"/>
                    <a:pt x="319314" y="595085"/>
                  </a:cubicBezTo>
                  <a:lnTo>
                    <a:pt x="362857" y="580571"/>
                  </a:lnTo>
                  <a:lnTo>
                    <a:pt x="406400" y="566057"/>
                  </a:lnTo>
                  <a:cubicBezTo>
                    <a:pt x="420914" y="556381"/>
                    <a:pt x="434340" y="544829"/>
                    <a:pt x="449942" y="537028"/>
                  </a:cubicBezTo>
                  <a:cubicBezTo>
                    <a:pt x="479695" y="522152"/>
                    <a:pt x="538457" y="513520"/>
                    <a:pt x="566057" y="508000"/>
                  </a:cubicBezTo>
                  <a:cubicBezTo>
                    <a:pt x="732881" y="396783"/>
                    <a:pt x="571786" y="493139"/>
                    <a:pt x="1045028" y="464457"/>
                  </a:cubicBezTo>
                  <a:cubicBezTo>
                    <a:pt x="1060299" y="463531"/>
                    <a:pt x="1073518" y="452679"/>
                    <a:pt x="1088571" y="449942"/>
                  </a:cubicBezTo>
                  <a:cubicBezTo>
                    <a:pt x="1126948" y="442964"/>
                    <a:pt x="1166347" y="442616"/>
                    <a:pt x="1204685" y="435428"/>
                  </a:cubicBezTo>
                  <a:cubicBezTo>
                    <a:pt x="1243898" y="428076"/>
                    <a:pt x="1280926" y="407729"/>
                    <a:pt x="1320800" y="406400"/>
                  </a:cubicBezTo>
                  <a:lnTo>
                    <a:pt x="1756228" y="391885"/>
                  </a:lnTo>
                  <a:cubicBezTo>
                    <a:pt x="1799771" y="387047"/>
                    <a:pt x="1843897" y="385963"/>
                    <a:pt x="1886857" y="377371"/>
                  </a:cubicBezTo>
                  <a:cubicBezTo>
                    <a:pt x="1916861" y="371370"/>
                    <a:pt x="1944914" y="358018"/>
                    <a:pt x="1973942" y="348342"/>
                  </a:cubicBezTo>
                  <a:cubicBezTo>
                    <a:pt x="1988456" y="343504"/>
                    <a:pt x="2002394" y="336343"/>
                    <a:pt x="2017485" y="333828"/>
                  </a:cubicBezTo>
                  <a:cubicBezTo>
                    <a:pt x="2225402" y="299176"/>
                    <a:pt x="2133390" y="313124"/>
                    <a:pt x="2293257" y="290285"/>
                  </a:cubicBezTo>
                  <a:cubicBezTo>
                    <a:pt x="2307771" y="280609"/>
                    <a:pt x="2321198" y="269058"/>
                    <a:pt x="2336800" y="261257"/>
                  </a:cubicBezTo>
                  <a:cubicBezTo>
                    <a:pt x="2350484" y="254415"/>
                    <a:pt x="2365096" y="248013"/>
                    <a:pt x="2380342" y="246742"/>
                  </a:cubicBezTo>
                  <a:cubicBezTo>
                    <a:pt x="2481706" y="238295"/>
                    <a:pt x="2583542" y="237066"/>
                    <a:pt x="2685142" y="232228"/>
                  </a:cubicBezTo>
                  <a:lnTo>
                    <a:pt x="2772228" y="203200"/>
                  </a:lnTo>
                  <a:cubicBezTo>
                    <a:pt x="2786742" y="198362"/>
                    <a:pt x="2800928" y="192396"/>
                    <a:pt x="2815771" y="188685"/>
                  </a:cubicBezTo>
                  <a:cubicBezTo>
                    <a:pt x="2835123" y="183847"/>
                    <a:pt x="2854721" y="179903"/>
                    <a:pt x="2873828" y="174171"/>
                  </a:cubicBezTo>
                  <a:cubicBezTo>
                    <a:pt x="2903136" y="165378"/>
                    <a:pt x="2931229" y="152563"/>
                    <a:pt x="2960914" y="145142"/>
                  </a:cubicBezTo>
                  <a:cubicBezTo>
                    <a:pt x="3033814" y="126917"/>
                    <a:pt x="3000047" y="136936"/>
                    <a:pt x="3062514" y="116114"/>
                  </a:cubicBezTo>
                  <a:cubicBezTo>
                    <a:pt x="3077028" y="106438"/>
                    <a:pt x="3089663" y="93046"/>
                    <a:pt x="3106057" y="87085"/>
                  </a:cubicBezTo>
                  <a:cubicBezTo>
                    <a:pt x="3204028" y="51459"/>
                    <a:pt x="3276181" y="53147"/>
                    <a:pt x="3381828" y="43542"/>
                  </a:cubicBezTo>
                  <a:cubicBezTo>
                    <a:pt x="3396342" y="33866"/>
                    <a:pt x="3409769" y="22315"/>
                    <a:pt x="3425371" y="14514"/>
                  </a:cubicBezTo>
                  <a:cubicBezTo>
                    <a:pt x="3439055" y="7672"/>
                    <a:pt x="3468914" y="0"/>
                    <a:pt x="3468914" y="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orma livre 29"/>
            <p:cNvSpPr/>
            <p:nvPr/>
          </p:nvSpPr>
          <p:spPr>
            <a:xfrm>
              <a:off x="2433250" y="1784139"/>
              <a:ext cx="576064" cy="216024"/>
            </a:xfrm>
            <a:custGeom>
              <a:avLst/>
              <a:gdLst>
                <a:gd name="connsiteX0" fmla="*/ 0 w 3352800"/>
                <a:gd name="connsiteY0" fmla="*/ 786083 h 1076368"/>
                <a:gd name="connsiteX1" fmla="*/ 493486 w 3352800"/>
                <a:gd name="connsiteY1" fmla="*/ 786083 h 1076368"/>
                <a:gd name="connsiteX2" fmla="*/ 580572 w 3352800"/>
                <a:gd name="connsiteY2" fmla="*/ 815111 h 1076368"/>
                <a:gd name="connsiteX3" fmla="*/ 653143 w 3352800"/>
                <a:gd name="connsiteY3" fmla="*/ 873168 h 1076368"/>
                <a:gd name="connsiteX4" fmla="*/ 725715 w 3352800"/>
                <a:gd name="connsiteY4" fmla="*/ 931225 h 1076368"/>
                <a:gd name="connsiteX5" fmla="*/ 856343 w 3352800"/>
                <a:gd name="connsiteY5" fmla="*/ 1018311 h 1076368"/>
                <a:gd name="connsiteX6" fmla="*/ 899886 w 3352800"/>
                <a:gd name="connsiteY6" fmla="*/ 1047340 h 1076368"/>
                <a:gd name="connsiteX7" fmla="*/ 943429 w 3352800"/>
                <a:gd name="connsiteY7" fmla="*/ 1076368 h 1076368"/>
                <a:gd name="connsiteX8" fmla="*/ 1146629 w 3352800"/>
                <a:gd name="connsiteY8" fmla="*/ 1061854 h 1076368"/>
                <a:gd name="connsiteX9" fmla="*/ 1190172 w 3352800"/>
                <a:gd name="connsiteY9" fmla="*/ 1032825 h 1076368"/>
                <a:gd name="connsiteX10" fmla="*/ 1233715 w 3352800"/>
                <a:gd name="connsiteY10" fmla="*/ 1018311 h 1076368"/>
                <a:gd name="connsiteX11" fmla="*/ 1320800 w 3352800"/>
                <a:gd name="connsiteY11" fmla="*/ 887683 h 1076368"/>
                <a:gd name="connsiteX12" fmla="*/ 1349829 w 3352800"/>
                <a:gd name="connsiteY12" fmla="*/ 844140 h 1076368"/>
                <a:gd name="connsiteX13" fmla="*/ 1378858 w 3352800"/>
                <a:gd name="connsiteY13" fmla="*/ 800597 h 1076368"/>
                <a:gd name="connsiteX14" fmla="*/ 1407886 w 3352800"/>
                <a:gd name="connsiteY14" fmla="*/ 713511 h 1076368"/>
                <a:gd name="connsiteX15" fmla="*/ 1494972 w 3352800"/>
                <a:gd name="connsiteY15" fmla="*/ 582883 h 1076368"/>
                <a:gd name="connsiteX16" fmla="*/ 1524000 w 3352800"/>
                <a:gd name="connsiteY16" fmla="*/ 539340 h 1076368"/>
                <a:gd name="connsiteX17" fmla="*/ 1567543 w 3352800"/>
                <a:gd name="connsiteY17" fmla="*/ 408711 h 1076368"/>
                <a:gd name="connsiteX18" fmla="*/ 1582058 w 3352800"/>
                <a:gd name="connsiteY18" fmla="*/ 365168 h 1076368"/>
                <a:gd name="connsiteX19" fmla="*/ 1611086 w 3352800"/>
                <a:gd name="connsiteY19" fmla="*/ 321625 h 1076368"/>
                <a:gd name="connsiteX20" fmla="*/ 1683658 w 3352800"/>
                <a:gd name="connsiteY20" fmla="*/ 190997 h 1076368"/>
                <a:gd name="connsiteX21" fmla="*/ 1741715 w 3352800"/>
                <a:gd name="connsiteY21" fmla="*/ 60368 h 1076368"/>
                <a:gd name="connsiteX22" fmla="*/ 1785258 w 3352800"/>
                <a:gd name="connsiteY22" fmla="*/ 16825 h 1076368"/>
                <a:gd name="connsiteX23" fmla="*/ 1828800 w 3352800"/>
                <a:gd name="connsiteY23" fmla="*/ 2311 h 1076368"/>
                <a:gd name="connsiteX24" fmla="*/ 2061029 w 3352800"/>
                <a:gd name="connsiteY24" fmla="*/ 16825 h 1076368"/>
                <a:gd name="connsiteX25" fmla="*/ 2090058 w 3352800"/>
                <a:gd name="connsiteY25" fmla="*/ 60368 h 1076368"/>
                <a:gd name="connsiteX26" fmla="*/ 2119086 w 3352800"/>
                <a:gd name="connsiteY26" fmla="*/ 147454 h 1076368"/>
                <a:gd name="connsiteX27" fmla="*/ 2162629 w 3352800"/>
                <a:gd name="connsiteY27" fmla="*/ 161968 h 1076368"/>
                <a:gd name="connsiteX28" fmla="*/ 2206172 w 3352800"/>
                <a:gd name="connsiteY28" fmla="*/ 249054 h 1076368"/>
                <a:gd name="connsiteX29" fmla="*/ 2249715 w 3352800"/>
                <a:gd name="connsiteY29" fmla="*/ 394197 h 1076368"/>
                <a:gd name="connsiteX30" fmla="*/ 2278743 w 3352800"/>
                <a:gd name="connsiteY30" fmla="*/ 481283 h 1076368"/>
                <a:gd name="connsiteX31" fmla="*/ 2293258 w 3352800"/>
                <a:gd name="connsiteY31" fmla="*/ 524825 h 1076368"/>
                <a:gd name="connsiteX32" fmla="*/ 2307772 w 3352800"/>
                <a:gd name="connsiteY32" fmla="*/ 568368 h 1076368"/>
                <a:gd name="connsiteX33" fmla="*/ 2336800 w 3352800"/>
                <a:gd name="connsiteY33" fmla="*/ 611911 h 1076368"/>
                <a:gd name="connsiteX34" fmla="*/ 2365829 w 3352800"/>
                <a:gd name="connsiteY34" fmla="*/ 698997 h 1076368"/>
                <a:gd name="connsiteX35" fmla="*/ 2409372 w 3352800"/>
                <a:gd name="connsiteY35" fmla="*/ 786083 h 1076368"/>
                <a:gd name="connsiteX36" fmla="*/ 2496458 w 3352800"/>
                <a:gd name="connsiteY36" fmla="*/ 844140 h 1076368"/>
                <a:gd name="connsiteX37" fmla="*/ 2540000 w 3352800"/>
                <a:gd name="connsiteY37" fmla="*/ 887683 h 1076368"/>
                <a:gd name="connsiteX38" fmla="*/ 2757715 w 3352800"/>
                <a:gd name="connsiteY38" fmla="*/ 873168 h 1076368"/>
                <a:gd name="connsiteX39" fmla="*/ 2844800 w 3352800"/>
                <a:gd name="connsiteY39" fmla="*/ 844140 h 1076368"/>
                <a:gd name="connsiteX40" fmla="*/ 2931886 w 3352800"/>
                <a:gd name="connsiteY40" fmla="*/ 829625 h 1076368"/>
                <a:gd name="connsiteX41" fmla="*/ 3033486 w 3352800"/>
                <a:gd name="connsiteY41" fmla="*/ 800597 h 1076368"/>
                <a:gd name="connsiteX42" fmla="*/ 3352800 w 3352800"/>
                <a:gd name="connsiteY42" fmla="*/ 815111 h 107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52800" h="1076368">
                  <a:moveTo>
                    <a:pt x="0" y="786083"/>
                  </a:moveTo>
                  <a:cubicBezTo>
                    <a:pt x="205308" y="756752"/>
                    <a:pt x="165597" y="756275"/>
                    <a:pt x="493486" y="786083"/>
                  </a:cubicBezTo>
                  <a:cubicBezTo>
                    <a:pt x="523959" y="788853"/>
                    <a:pt x="580572" y="815111"/>
                    <a:pt x="580572" y="815111"/>
                  </a:cubicBezTo>
                  <a:cubicBezTo>
                    <a:pt x="663760" y="939896"/>
                    <a:pt x="552992" y="793048"/>
                    <a:pt x="653143" y="873168"/>
                  </a:cubicBezTo>
                  <a:cubicBezTo>
                    <a:pt x="746931" y="948198"/>
                    <a:pt x="616269" y="894744"/>
                    <a:pt x="725715" y="931225"/>
                  </a:cubicBezTo>
                  <a:lnTo>
                    <a:pt x="856343" y="1018311"/>
                  </a:lnTo>
                  <a:lnTo>
                    <a:pt x="899886" y="1047340"/>
                  </a:lnTo>
                  <a:lnTo>
                    <a:pt x="943429" y="1076368"/>
                  </a:lnTo>
                  <a:cubicBezTo>
                    <a:pt x="1011162" y="1071530"/>
                    <a:pt x="1079756" y="1073655"/>
                    <a:pt x="1146629" y="1061854"/>
                  </a:cubicBezTo>
                  <a:cubicBezTo>
                    <a:pt x="1163808" y="1058822"/>
                    <a:pt x="1174570" y="1040626"/>
                    <a:pt x="1190172" y="1032825"/>
                  </a:cubicBezTo>
                  <a:cubicBezTo>
                    <a:pt x="1203856" y="1025983"/>
                    <a:pt x="1219201" y="1023149"/>
                    <a:pt x="1233715" y="1018311"/>
                  </a:cubicBezTo>
                  <a:lnTo>
                    <a:pt x="1320800" y="887683"/>
                  </a:lnTo>
                  <a:lnTo>
                    <a:pt x="1349829" y="844140"/>
                  </a:lnTo>
                  <a:lnTo>
                    <a:pt x="1378858" y="800597"/>
                  </a:lnTo>
                  <a:cubicBezTo>
                    <a:pt x="1388534" y="771568"/>
                    <a:pt x="1390913" y="738971"/>
                    <a:pt x="1407886" y="713511"/>
                  </a:cubicBezTo>
                  <a:lnTo>
                    <a:pt x="1494972" y="582883"/>
                  </a:lnTo>
                  <a:cubicBezTo>
                    <a:pt x="1504648" y="568369"/>
                    <a:pt x="1518484" y="555889"/>
                    <a:pt x="1524000" y="539340"/>
                  </a:cubicBezTo>
                  <a:lnTo>
                    <a:pt x="1567543" y="408711"/>
                  </a:lnTo>
                  <a:cubicBezTo>
                    <a:pt x="1572381" y="394197"/>
                    <a:pt x="1573571" y="377898"/>
                    <a:pt x="1582058" y="365168"/>
                  </a:cubicBezTo>
                  <a:cubicBezTo>
                    <a:pt x="1591734" y="350654"/>
                    <a:pt x="1604001" y="337565"/>
                    <a:pt x="1611086" y="321625"/>
                  </a:cubicBezTo>
                  <a:cubicBezTo>
                    <a:pt x="1667916" y="193757"/>
                    <a:pt x="1604183" y="270472"/>
                    <a:pt x="1683658" y="190997"/>
                  </a:cubicBezTo>
                  <a:cubicBezTo>
                    <a:pt x="1704754" y="127706"/>
                    <a:pt x="1703379" y="106371"/>
                    <a:pt x="1741715" y="60368"/>
                  </a:cubicBezTo>
                  <a:cubicBezTo>
                    <a:pt x="1754856" y="44599"/>
                    <a:pt x="1768179" y="28211"/>
                    <a:pt x="1785258" y="16825"/>
                  </a:cubicBezTo>
                  <a:cubicBezTo>
                    <a:pt x="1797988" y="8339"/>
                    <a:pt x="1814286" y="7149"/>
                    <a:pt x="1828800" y="2311"/>
                  </a:cubicBezTo>
                  <a:cubicBezTo>
                    <a:pt x="1906210" y="7149"/>
                    <a:pt x="1985315" y="0"/>
                    <a:pt x="2061029" y="16825"/>
                  </a:cubicBezTo>
                  <a:cubicBezTo>
                    <a:pt x="2078058" y="20609"/>
                    <a:pt x="2082973" y="44427"/>
                    <a:pt x="2090058" y="60368"/>
                  </a:cubicBezTo>
                  <a:cubicBezTo>
                    <a:pt x="2102485" y="88330"/>
                    <a:pt x="2090057" y="137778"/>
                    <a:pt x="2119086" y="147454"/>
                  </a:cubicBezTo>
                  <a:lnTo>
                    <a:pt x="2162629" y="161968"/>
                  </a:lnTo>
                  <a:cubicBezTo>
                    <a:pt x="2215561" y="320768"/>
                    <a:pt x="2131142" y="80235"/>
                    <a:pt x="2206172" y="249054"/>
                  </a:cubicBezTo>
                  <a:cubicBezTo>
                    <a:pt x="2237744" y="320091"/>
                    <a:pt x="2230232" y="329255"/>
                    <a:pt x="2249715" y="394197"/>
                  </a:cubicBezTo>
                  <a:cubicBezTo>
                    <a:pt x="2258508" y="423505"/>
                    <a:pt x="2269067" y="452254"/>
                    <a:pt x="2278743" y="481283"/>
                  </a:cubicBezTo>
                  <a:lnTo>
                    <a:pt x="2293258" y="524825"/>
                  </a:lnTo>
                  <a:cubicBezTo>
                    <a:pt x="2298096" y="539339"/>
                    <a:pt x="2299286" y="555638"/>
                    <a:pt x="2307772" y="568368"/>
                  </a:cubicBezTo>
                  <a:cubicBezTo>
                    <a:pt x="2317448" y="582882"/>
                    <a:pt x="2329715" y="595971"/>
                    <a:pt x="2336800" y="611911"/>
                  </a:cubicBezTo>
                  <a:cubicBezTo>
                    <a:pt x="2349227" y="639873"/>
                    <a:pt x="2356153" y="669968"/>
                    <a:pt x="2365829" y="698997"/>
                  </a:cubicBezTo>
                  <a:cubicBezTo>
                    <a:pt x="2376183" y="730058"/>
                    <a:pt x="2382889" y="762911"/>
                    <a:pt x="2409372" y="786083"/>
                  </a:cubicBezTo>
                  <a:cubicBezTo>
                    <a:pt x="2435628" y="809057"/>
                    <a:pt x="2471789" y="819470"/>
                    <a:pt x="2496458" y="844140"/>
                  </a:cubicBezTo>
                  <a:lnTo>
                    <a:pt x="2540000" y="887683"/>
                  </a:lnTo>
                  <a:cubicBezTo>
                    <a:pt x="2612572" y="882845"/>
                    <a:pt x="2685713" y="883454"/>
                    <a:pt x="2757715" y="873168"/>
                  </a:cubicBezTo>
                  <a:cubicBezTo>
                    <a:pt x="2788006" y="868841"/>
                    <a:pt x="2814618" y="849171"/>
                    <a:pt x="2844800" y="844140"/>
                  </a:cubicBezTo>
                  <a:cubicBezTo>
                    <a:pt x="2873829" y="839302"/>
                    <a:pt x="2903028" y="835397"/>
                    <a:pt x="2931886" y="829625"/>
                  </a:cubicBezTo>
                  <a:cubicBezTo>
                    <a:pt x="2977450" y="820512"/>
                    <a:pt x="2991984" y="814431"/>
                    <a:pt x="3033486" y="800597"/>
                  </a:cubicBezTo>
                  <a:cubicBezTo>
                    <a:pt x="3246143" y="819929"/>
                    <a:pt x="3139705" y="815111"/>
                    <a:pt x="3352800" y="815111"/>
                  </a:cubicBezTo>
                </a:path>
              </a:pathLst>
            </a:cu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3405358" y="1507431"/>
              <a:ext cx="3600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b="1" smtClean="0">
                  <a:solidFill>
                    <a:srgbClr val="53D2FF"/>
                  </a:solidFill>
                </a:rPr>
                <a:t>?</a:t>
              </a:r>
              <a:endParaRPr lang="pt-BR" sz="4400" b="1">
                <a:solidFill>
                  <a:srgbClr val="53D2FF"/>
                </a:solidFill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205520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304531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72008" y="1527764"/>
              <a:ext cx="3779912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3" name="CaixaDeTexto 52"/>
          <p:cNvSpPr txBox="1"/>
          <p:nvPr/>
        </p:nvSpPr>
        <p:spPr>
          <a:xfrm>
            <a:off x="5652120" y="219557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rgbClr val="FF0000"/>
                </a:solidFill>
              </a:rPr>
              <a:t>Comprimento de onda longo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5652120" y="465313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rgbClr val="0000FF"/>
                </a:solidFill>
              </a:rPr>
              <a:t>Comprimento de onda curto</a:t>
            </a:r>
            <a:endParaRPr lang="pt-BR">
              <a:solidFill>
                <a:srgbClr val="0000FF"/>
              </a:solidFill>
            </a:endParaRPr>
          </a:p>
        </p:txBody>
      </p:sp>
      <p:sp>
        <p:nvSpPr>
          <p:cNvPr id="55" name="Seta para baixo 54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Forma livre 55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Grupo 56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58" name="Conector de seta reta 57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de seta reta 60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e seta reta 63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de seta reta 64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Forma livre 66"/>
          <p:cNvSpPr/>
          <p:nvPr/>
        </p:nvSpPr>
        <p:spPr>
          <a:xfrm>
            <a:off x="5254171" y="5131916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upo 67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69" name="Seta para a direita 68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sp>
        <p:nvSpPr>
          <p:cNvPr id="71" name="CaixaDeTexto 70"/>
          <p:cNvSpPr txBox="1"/>
          <p:nvPr/>
        </p:nvSpPr>
        <p:spPr>
          <a:xfrm>
            <a:off x="6940780" y="5243714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72" name="CaixaDeTexto 71"/>
          <p:cNvSpPr txBox="1"/>
          <p:nvPr/>
        </p:nvSpPr>
        <p:spPr>
          <a:xfrm>
            <a:off x="6055702" y="567344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  <p:sp>
        <p:nvSpPr>
          <p:cNvPr id="44" name="CaixaDeTexto 43"/>
          <p:cNvSpPr txBox="1"/>
          <p:nvPr/>
        </p:nvSpPr>
        <p:spPr>
          <a:xfrm>
            <a:off x="5364088" y="2924944"/>
            <a:ext cx="28083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Como separar os campos do núcleo e da crosta?</a:t>
            </a:r>
            <a:endParaRPr lang="pt-BR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6408424" y="3825264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107504" y="148478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07504" y="177705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107504" y="206932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107504" y="236158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07504" y="265385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07504" y="294612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107504" y="323839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107504" y="353066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107504" y="382292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107504" y="411519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107504" y="440746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07504" y="469973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107504" y="499200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107504" y="528426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107504" y="55765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7504" y="586880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07504" y="616107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107504" y="64533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5508104" y="3183359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Terra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115616" y="155679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Partículas carregadas emitidas pelo Sol</a:t>
            </a:r>
          </a:p>
          <a:p>
            <a:pPr algn="ctr"/>
            <a:r>
              <a:rPr lang="pt-BR" dirty="0" smtClean="0"/>
              <a:t>(vento solar)</a:t>
            </a:r>
            <a:endParaRPr lang="pt-BR" dirty="0"/>
          </a:p>
        </p:txBody>
      </p:sp>
      <p:sp>
        <p:nvSpPr>
          <p:cNvPr id="3" name="Retângulo 2"/>
          <p:cNvSpPr>
            <a:spLocks noChangeAspect="1"/>
          </p:cNvSpPr>
          <p:nvPr/>
        </p:nvSpPr>
        <p:spPr>
          <a:xfrm>
            <a:off x="5508104" y="2780928"/>
            <a:ext cx="2160240" cy="216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1043608" y="2671752"/>
            <a:ext cx="26642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Estas partículas derivam do gás de hidrogênio presente na atmosfera solar, que é aquecido na coroa solar até ≈ 10</a:t>
            </a:r>
            <a:r>
              <a:rPr lang="pt-BR" baseline="30000" dirty="0" smtClean="0"/>
              <a:t>6 </a:t>
            </a:r>
            <a:r>
              <a:rPr lang="pt-BR" dirty="0" smtClean="0"/>
              <a:t>°C. A esta temperatura, os átomos se quebram e formam um plasma de elétrons, prótons e partículas alfa, que viaja a uma velocidade de cerca de ≈ 500 km/s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-21998" y="6525344"/>
            <a:ext cx="4882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1998; </a:t>
            </a:r>
            <a:r>
              <a:rPr lang="pt-BR" sz="1600" dirty="0" smtClean="0"/>
              <a:t>COWLEY</a:t>
            </a:r>
            <a:r>
              <a:rPr lang="pt-BR" sz="1600" dirty="0"/>
              <a:t>, 2007)</a:t>
            </a:r>
          </a:p>
        </p:txBody>
      </p:sp>
    </p:spTree>
    <p:extLst>
      <p:ext uri="{BB962C8B-B14F-4D97-AF65-F5344CB8AC3E}">
        <p14:creationId xmlns:p14="http://schemas.microsoft.com/office/powerpoint/2010/main" val="282778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Separação entre os campos do núcleo e da crosta</a:t>
            </a:r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568580" y="4221088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Para separar os campos do núcleo e da crosta é preciso compreender o campo “</a:t>
            </a:r>
            <a:r>
              <a:rPr lang="pt-BR" sz="4000" b="1" smtClean="0">
                <a:solidFill>
                  <a:srgbClr val="53D2FF"/>
                </a:solidFill>
              </a:rPr>
              <a:t>?</a:t>
            </a:r>
            <a:r>
              <a:rPr lang="pt-BR" sz="3200" smtClean="0"/>
              <a:t>”</a:t>
            </a:r>
            <a:endParaRPr lang="pt-BR" sz="3200" b="1" smtClean="0">
              <a:solidFill>
                <a:srgbClr val="53D2FF"/>
              </a:solidFill>
            </a:endParaRPr>
          </a:p>
        </p:txBody>
      </p:sp>
      <p:grpSp>
        <p:nvGrpSpPr>
          <p:cNvPr id="13" name="Grupo 26"/>
          <p:cNvGrpSpPr/>
          <p:nvPr/>
        </p:nvGrpSpPr>
        <p:grpSpPr>
          <a:xfrm>
            <a:off x="2670764" y="2371527"/>
            <a:ext cx="3787958" cy="769441"/>
            <a:chOff x="63962" y="1507431"/>
            <a:chExt cx="3787958" cy="769441"/>
          </a:xfrm>
        </p:grpSpPr>
        <p:sp>
          <p:nvSpPr>
            <p:cNvPr id="14" name="CaixaDeTexto 13"/>
            <p:cNvSpPr txBox="1"/>
            <p:nvPr/>
          </p:nvSpPr>
          <p:spPr>
            <a:xfrm>
              <a:off x="63962" y="1556792"/>
              <a:ext cx="2160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B</a:t>
              </a:r>
              <a:r>
                <a:rPr lang="pt-BR" sz="2400" baseline="-25000" smtClean="0"/>
                <a:t>observado</a:t>
              </a:r>
              <a:r>
                <a:rPr lang="pt-BR" sz="3200" smtClean="0"/>
                <a:t> = </a:t>
              </a:r>
              <a:endParaRPr lang="pt-BR" sz="3200"/>
            </a:p>
          </p:txBody>
        </p:sp>
        <p:sp>
          <p:nvSpPr>
            <p:cNvPr id="15" name="Forma livre 14"/>
            <p:cNvSpPr/>
            <p:nvPr/>
          </p:nvSpPr>
          <p:spPr>
            <a:xfrm rot="960000">
              <a:off x="1605158" y="1815951"/>
              <a:ext cx="432048" cy="152400"/>
            </a:xfrm>
            <a:custGeom>
              <a:avLst/>
              <a:gdLst>
                <a:gd name="connsiteX0" fmla="*/ 0 w 3468914"/>
                <a:gd name="connsiteY0" fmla="*/ 682171 h 682171"/>
                <a:gd name="connsiteX1" fmla="*/ 87085 w 3468914"/>
                <a:gd name="connsiteY1" fmla="*/ 653142 h 682171"/>
                <a:gd name="connsiteX2" fmla="*/ 232228 w 3468914"/>
                <a:gd name="connsiteY2" fmla="*/ 624114 h 682171"/>
                <a:gd name="connsiteX3" fmla="*/ 319314 w 3468914"/>
                <a:gd name="connsiteY3" fmla="*/ 595085 h 682171"/>
                <a:gd name="connsiteX4" fmla="*/ 362857 w 3468914"/>
                <a:gd name="connsiteY4" fmla="*/ 580571 h 682171"/>
                <a:gd name="connsiteX5" fmla="*/ 406400 w 3468914"/>
                <a:gd name="connsiteY5" fmla="*/ 566057 h 682171"/>
                <a:gd name="connsiteX6" fmla="*/ 449942 w 3468914"/>
                <a:gd name="connsiteY6" fmla="*/ 537028 h 682171"/>
                <a:gd name="connsiteX7" fmla="*/ 566057 w 3468914"/>
                <a:gd name="connsiteY7" fmla="*/ 508000 h 682171"/>
                <a:gd name="connsiteX8" fmla="*/ 1045028 w 3468914"/>
                <a:gd name="connsiteY8" fmla="*/ 464457 h 682171"/>
                <a:gd name="connsiteX9" fmla="*/ 1088571 w 3468914"/>
                <a:gd name="connsiteY9" fmla="*/ 449942 h 682171"/>
                <a:gd name="connsiteX10" fmla="*/ 1204685 w 3468914"/>
                <a:gd name="connsiteY10" fmla="*/ 435428 h 682171"/>
                <a:gd name="connsiteX11" fmla="*/ 1320800 w 3468914"/>
                <a:gd name="connsiteY11" fmla="*/ 406400 h 682171"/>
                <a:gd name="connsiteX12" fmla="*/ 1756228 w 3468914"/>
                <a:gd name="connsiteY12" fmla="*/ 391885 h 682171"/>
                <a:gd name="connsiteX13" fmla="*/ 1886857 w 3468914"/>
                <a:gd name="connsiteY13" fmla="*/ 377371 h 682171"/>
                <a:gd name="connsiteX14" fmla="*/ 1973942 w 3468914"/>
                <a:gd name="connsiteY14" fmla="*/ 348342 h 682171"/>
                <a:gd name="connsiteX15" fmla="*/ 2017485 w 3468914"/>
                <a:gd name="connsiteY15" fmla="*/ 333828 h 682171"/>
                <a:gd name="connsiteX16" fmla="*/ 2293257 w 3468914"/>
                <a:gd name="connsiteY16" fmla="*/ 290285 h 682171"/>
                <a:gd name="connsiteX17" fmla="*/ 2336800 w 3468914"/>
                <a:gd name="connsiteY17" fmla="*/ 261257 h 682171"/>
                <a:gd name="connsiteX18" fmla="*/ 2380342 w 3468914"/>
                <a:gd name="connsiteY18" fmla="*/ 246742 h 682171"/>
                <a:gd name="connsiteX19" fmla="*/ 2685142 w 3468914"/>
                <a:gd name="connsiteY19" fmla="*/ 232228 h 682171"/>
                <a:gd name="connsiteX20" fmla="*/ 2772228 w 3468914"/>
                <a:gd name="connsiteY20" fmla="*/ 203200 h 682171"/>
                <a:gd name="connsiteX21" fmla="*/ 2815771 w 3468914"/>
                <a:gd name="connsiteY21" fmla="*/ 188685 h 682171"/>
                <a:gd name="connsiteX22" fmla="*/ 2873828 w 3468914"/>
                <a:gd name="connsiteY22" fmla="*/ 174171 h 682171"/>
                <a:gd name="connsiteX23" fmla="*/ 2960914 w 3468914"/>
                <a:gd name="connsiteY23" fmla="*/ 145142 h 682171"/>
                <a:gd name="connsiteX24" fmla="*/ 3062514 w 3468914"/>
                <a:gd name="connsiteY24" fmla="*/ 116114 h 682171"/>
                <a:gd name="connsiteX25" fmla="*/ 3106057 w 3468914"/>
                <a:gd name="connsiteY25" fmla="*/ 87085 h 682171"/>
                <a:gd name="connsiteX26" fmla="*/ 3381828 w 3468914"/>
                <a:gd name="connsiteY26" fmla="*/ 43542 h 682171"/>
                <a:gd name="connsiteX27" fmla="*/ 3425371 w 3468914"/>
                <a:gd name="connsiteY27" fmla="*/ 14514 h 682171"/>
                <a:gd name="connsiteX28" fmla="*/ 3468914 w 3468914"/>
                <a:gd name="connsiteY28" fmla="*/ 0 h 682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68914" h="682171">
                  <a:moveTo>
                    <a:pt x="0" y="682171"/>
                  </a:moveTo>
                  <a:cubicBezTo>
                    <a:pt x="29028" y="672495"/>
                    <a:pt x="57400" y="660563"/>
                    <a:pt x="87085" y="653142"/>
                  </a:cubicBezTo>
                  <a:cubicBezTo>
                    <a:pt x="244013" y="613910"/>
                    <a:pt x="111617" y="660297"/>
                    <a:pt x="232228" y="624114"/>
                  </a:cubicBezTo>
                  <a:cubicBezTo>
                    <a:pt x="261536" y="615321"/>
                    <a:pt x="290285" y="604761"/>
                    <a:pt x="319314" y="595085"/>
                  </a:cubicBezTo>
                  <a:lnTo>
                    <a:pt x="362857" y="580571"/>
                  </a:lnTo>
                  <a:lnTo>
                    <a:pt x="406400" y="566057"/>
                  </a:lnTo>
                  <a:cubicBezTo>
                    <a:pt x="420914" y="556381"/>
                    <a:pt x="434340" y="544829"/>
                    <a:pt x="449942" y="537028"/>
                  </a:cubicBezTo>
                  <a:cubicBezTo>
                    <a:pt x="479695" y="522152"/>
                    <a:pt x="538457" y="513520"/>
                    <a:pt x="566057" y="508000"/>
                  </a:cubicBezTo>
                  <a:cubicBezTo>
                    <a:pt x="732881" y="396783"/>
                    <a:pt x="571786" y="493139"/>
                    <a:pt x="1045028" y="464457"/>
                  </a:cubicBezTo>
                  <a:cubicBezTo>
                    <a:pt x="1060299" y="463531"/>
                    <a:pt x="1073518" y="452679"/>
                    <a:pt x="1088571" y="449942"/>
                  </a:cubicBezTo>
                  <a:cubicBezTo>
                    <a:pt x="1126948" y="442964"/>
                    <a:pt x="1166347" y="442616"/>
                    <a:pt x="1204685" y="435428"/>
                  </a:cubicBezTo>
                  <a:cubicBezTo>
                    <a:pt x="1243898" y="428076"/>
                    <a:pt x="1280926" y="407729"/>
                    <a:pt x="1320800" y="406400"/>
                  </a:cubicBezTo>
                  <a:lnTo>
                    <a:pt x="1756228" y="391885"/>
                  </a:lnTo>
                  <a:cubicBezTo>
                    <a:pt x="1799771" y="387047"/>
                    <a:pt x="1843897" y="385963"/>
                    <a:pt x="1886857" y="377371"/>
                  </a:cubicBezTo>
                  <a:cubicBezTo>
                    <a:pt x="1916861" y="371370"/>
                    <a:pt x="1944914" y="358018"/>
                    <a:pt x="1973942" y="348342"/>
                  </a:cubicBezTo>
                  <a:cubicBezTo>
                    <a:pt x="1988456" y="343504"/>
                    <a:pt x="2002394" y="336343"/>
                    <a:pt x="2017485" y="333828"/>
                  </a:cubicBezTo>
                  <a:cubicBezTo>
                    <a:pt x="2225402" y="299176"/>
                    <a:pt x="2133390" y="313124"/>
                    <a:pt x="2293257" y="290285"/>
                  </a:cubicBezTo>
                  <a:cubicBezTo>
                    <a:pt x="2307771" y="280609"/>
                    <a:pt x="2321198" y="269058"/>
                    <a:pt x="2336800" y="261257"/>
                  </a:cubicBezTo>
                  <a:cubicBezTo>
                    <a:pt x="2350484" y="254415"/>
                    <a:pt x="2365096" y="248013"/>
                    <a:pt x="2380342" y="246742"/>
                  </a:cubicBezTo>
                  <a:cubicBezTo>
                    <a:pt x="2481706" y="238295"/>
                    <a:pt x="2583542" y="237066"/>
                    <a:pt x="2685142" y="232228"/>
                  </a:cubicBezTo>
                  <a:lnTo>
                    <a:pt x="2772228" y="203200"/>
                  </a:lnTo>
                  <a:cubicBezTo>
                    <a:pt x="2786742" y="198362"/>
                    <a:pt x="2800928" y="192396"/>
                    <a:pt x="2815771" y="188685"/>
                  </a:cubicBezTo>
                  <a:cubicBezTo>
                    <a:pt x="2835123" y="183847"/>
                    <a:pt x="2854721" y="179903"/>
                    <a:pt x="2873828" y="174171"/>
                  </a:cubicBezTo>
                  <a:cubicBezTo>
                    <a:pt x="2903136" y="165378"/>
                    <a:pt x="2931229" y="152563"/>
                    <a:pt x="2960914" y="145142"/>
                  </a:cubicBezTo>
                  <a:cubicBezTo>
                    <a:pt x="3033814" y="126917"/>
                    <a:pt x="3000047" y="136936"/>
                    <a:pt x="3062514" y="116114"/>
                  </a:cubicBezTo>
                  <a:cubicBezTo>
                    <a:pt x="3077028" y="106438"/>
                    <a:pt x="3089663" y="93046"/>
                    <a:pt x="3106057" y="87085"/>
                  </a:cubicBezTo>
                  <a:cubicBezTo>
                    <a:pt x="3204028" y="51459"/>
                    <a:pt x="3276181" y="53147"/>
                    <a:pt x="3381828" y="43542"/>
                  </a:cubicBezTo>
                  <a:cubicBezTo>
                    <a:pt x="3396342" y="33866"/>
                    <a:pt x="3409769" y="22315"/>
                    <a:pt x="3425371" y="14514"/>
                  </a:cubicBezTo>
                  <a:cubicBezTo>
                    <a:pt x="3439055" y="7672"/>
                    <a:pt x="3468914" y="0"/>
                    <a:pt x="3468914" y="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Forma livre 15"/>
            <p:cNvSpPr/>
            <p:nvPr/>
          </p:nvSpPr>
          <p:spPr>
            <a:xfrm>
              <a:off x="2433250" y="1784139"/>
              <a:ext cx="576064" cy="216024"/>
            </a:xfrm>
            <a:custGeom>
              <a:avLst/>
              <a:gdLst>
                <a:gd name="connsiteX0" fmla="*/ 0 w 3352800"/>
                <a:gd name="connsiteY0" fmla="*/ 786083 h 1076368"/>
                <a:gd name="connsiteX1" fmla="*/ 493486 w 3352800"/>
                <a:gd name="connsiteY1" fmla="*/ 786083 h 1076368"/>
                <a:gd name="connsiteX2" fmla="*/ 580572 w 3352800"/>
                <a:gd name="connsiteY2" fmla="*/ 815111 h 1076368"/>
                <a:gd name="connsiteX3" fmla="*/ 653143 w 3352800"/>
                <a:gd name="connsiteY3" fmla="*/ 873168 h 1076368"/>
                <a:gd name="connsiteX4" fmla="*/ 725715 w 3352800"/>
                <a:gd name="connsiteY4" fmla="*/ 931225 h 1076368"/>
                <a:gd name="connsiteX5" fmla="*/ 856343 w 3352800"/>
                <a:gd name="connsiteY5" fmla="*/ 1018311 h 1076368"/>
                <a:gd name="connsiteX6" fmla="*/ 899886 w 3352800"/>
                <a:gd name="connsiteY6" fmla="*/ 1047340 h 1076368"/>
                <a:gd name="connsiteX7" fmla="*/ 943429 w 3352800"/>
                <a:gd name="connsiteY7" fmla="*/ 1076368 h 1076368"/>
                <a:gd name="connsiteX8" fmla="*/ 1146629 w 3352800"/>
                <a:gd name="connsiteY8" fmla="*/ 1061854 h 1076368"/>
                <a:gd name="connsiteX9" fmla="*/ 1190172 w 3352800"/>
                <a:gd name="connsiteY9" fmla="*/ 1032825 h 1076368"/>
                <a:gd name="connsiteX10" fmla="*/ 1233715 w 3352800"/>
                <a:gd name="connsiteY10" fmla="*/ 1018311 h 1076368"/>
                <a:gd name="connsiteX11" fmla="*/ 1320800 w 3352800"/>
                <a:gd name="connsiteY11" fmla="*/ 887683 h 1076368"/>
                <a:gd name="connsiteX12" fmla="*/ 1349829 w 3352800"/>
                <a:gd name="connsiteY12" fmla="*/ 844140 h 1076368"/>
                <a:gd name="connsiteX13" fmla="*/ 1378858 w 3352800"/>
                <a:gd name="connsiteY13" fmla="*/ 800597 h 1076368"/>
                <a:gd name="connsiteX14" fmla="*/ 1407886 w 3352800"/>
                <a:gd name="connsiteY14" fmla="*/ 713511 h 1076368"/>
                <a:gd name="connsiteX15" fmla="*/ 1494972 w 3352800"/>
                <a:gd name="connsiteY15" fmla="*/ 582883 h 1076368"/>
                <a:gd name="connsiteX16" fmla="*/ 1524000 w 3352800"/>
                <a:gd name="connsiteY16" fmla="*/ 539340 h 1076368"/>
                <a:gd name="connsiteX17" fmla="*/ 1567543 w 3352800"/>
                <a:gd name="connsiteY17" fmla="*/ 408711 h 1076368"/>
                <a:gd name="connsiteX18" fmla="*/ 1582058 w 3352800"/>
                <a:gd name="connsiteY18" fmla="*/ 365168 h 1076368"/>
                <a:gd name="connsiteX19" fmla="*/ 1611086 w 3352800"/>
                <a:gd name="connsiteY19" fmla="*/ 321625 h 1076368"/>
                <a:gd name="connsiteX20" fmla="*/ 1683658 w 3352800"/>
                <a:gd name="connsiteY20" fmla="*/ 190997 h 1076368"/>
                <a:gd name="connsiteX21" fmla="*/ 1741715 w 3352800"/>
                <a:gd name="connsiteY21" fmla="*/ 60368 h 1076368"/>
                <a:gd name="connsiteX22" fmla="*/ 1785258 w 3352800"/>
                <a:gd name="connsiteY22" fmla="*/ 16825 h 1076368"/>
                <a:gd name="connsiteX23" fmla="*/ 1828800 w 3352800"/>
                <a:gd name="connsiteY23" fmla="*/ 2311 h 1076368"/>
                <a:gd name="connsiteX24" fmla="*/ 2061029 w 3352800"/>
                <a:gd name="connsiteY24" fmla="*/ 16825 h 1076368"/>
                <a:gd name="connsiteX25" fmla="*/ 2090058 w 3352800"/>
                <a:gd name="connsiteY25" fmla="*/ 60368 h 1076368"/>
                <a:gd name="connsiteX26" fmla="*/ 2119086 w 3352800"/>
                <a:gd name="connsiteY26" fmla="*/ 147454 h 1076368"/>
                <a:gd name="connsiteX27" fmla="*/ 2162629 w 3352800"/>
                <a:gd name="connsiteY27" fmla="*/ 161968 h 1076368"/>
                <a:gd name="connsiteX28" fmla="*/ 2206172 w 3352800"/>
                <a:gd name="connsiteY28" fmla="*/ 249054 h 1076368"/>
                <a:gd name="connsiteX29" fmla="*/ 2249715 w 3352800"/>
                <a:gd name="connsiteY29" fmla="*/ 394197 h 1076368"/>
                <a:gd name="connsiteX30" fmla="*/ 2278743 w 3352800"/>
                <a:gd name="connsiteY30" fmla="*/ 481283 h 1076368"/>
                <a:gd name="connsiteX31" fmla="*/ 2293258 w 3352800"/>
                <a:gd name="connsiteY31" fmla="*/ 524825 h 1076368"/>
                <a:gd name="connsiteX32" fmla="*/ 2307772 w 3352800"/>
                <a:gd name="connsiteY32" fmla="*/ 568368 h 1076368"/>
                <a:gd name="connsiteX33" fmla="*/ 2336800 w 3352800"/>
                <a:gd name="connsiteY33" fmla="*/ 611911 h 1076368"/>
                <a:gd name="connsiteX34" fmla="*/ 2365829 w 3352800"/>
                <a:gd name="connsiteY34" fmla="*/ 698997 h 1076368"/>
                <a:gd name="connsiteX35" fmla="*/ 2409372 w 3352800"/>
                <a:gd name="connsiteY35" fmla="*/ 786083 h 1076368"/>
                <a:gd name="connsiteX36" fmla="*/ 2496458 w 3352800"/>
                <a:gd name="connsiteY36" fmla="*/ 844140 h 1076368"/>
                <a:gd name="connsiteX37" fmla="*/ 2540000 w 3352800"/>
                <a:gd name="connsiteY37" fmla="*/ 887683 h 1076368"/>
                <a:gd name="connsiteX38" fmla="*/ 2757715 w 3352800"/>
                <a:gd name="connsiteY38" fmla="*/ 873168 h 1076368"/>
                <a:gd name="connsiteX39" fmla="*/ 2844800 w 3352800"/>
                <a:gd name="connsiteY39" fmla="*/ 844140 h 1076368"/>
                <a:gd name="connsiteX40" fmla="*/ 2931886 w 3352800"/>
                <a:gd name="connsiteY40" fmla="*/ 829625 h 1076368"/>
                <a:gd name="connsiteX41" fmla="*/ 3033486 w 3352800"/>
                <a:gd name="connsiteY41" fmla="*/ 800597 h 1076368"/>
                <a:gd name="connsiteX42" fmla="*/ 3352800 w 3352800"/>
                <a:gd name="connsiteY42" fmla="*/ 815111 h 107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52800" h="1076368">
                  <a:moveTo>
                    <a:pt x="0" y="786083"/>
                  </a:moveTo>
                  <a:cubicBezTo>
                    <a:pt x="205308" y="756752"/>
                    <a:pt x="165597" y="756275"/>
                    <a:pt x="493486" y="786083"/>
                  </a:cubicBezTo>
                  <a:cubicBezTo>
                    <a:pt x="523959" y="788853"/>
                    <a:pt x="580572" y="815111"/>
                    <a:pt x="580572" y="815111"/>
                  </a:cubicBezTo>
                  <a:cubicBezTo>
                    <a:pt x="663760" y="939896"/>
                    <a:pt x="552992" y="793048"/>
                    <a:pt x="653143" y="873168"/>
                  </a:cubicBezTo>
                  <a:cubicBezTo>
                    <a:pt x="746931" y="948198"/>
                    <a:pt x="616269" y="894744"/>
                    <a:pt x="725715" y="931225"/>
                  </a:cubicBezTo>
                  <a:lnTo>
                    <a:pt x="856343" y="1018311"/>
                  </a:lnTo>
                  <a:lnTo>
                    <a:pt x="899886" y="1047340"/>
                  </a:lnTo>
                  <a:lnTo>
                    <a:pt x="943429" y="1076368"/>
                  </a:lnTo>
                  <a:cubicBezTo>
                    <a:pt x="1011162" y="1071530"/>
                    <a:pt x="1079756" y="1073655"/>
                    <a:pt x="1146629" y="1061854"/>
                  </a:cubicBezTo>
                  <a:cubicBezTo>
                    <a:pt x="1163808" y="1058822"/>
                    <a:pt x="1174570" y="1040626"/>
                    <a:pt x="1190172" y="1032825"/>
                  </a:cubicBezTo>
                  <a:cubicBezTo>
                    <a:pt x="1203856" y="1025983"/>
                    <a:pt x="1219201" y="1023149"/>
                    <a:pt x="1233715" y="1018311"/>
                  </a:cubicBezTo>
                  <a:lnTo>
                    <a:pt x="1320800" y="887683"/>
                  </a:lnTo>
                  <a:lnTo>
                    <a:pt x="1349829" y="844140"/>
                  </a:lnTo>
                  <a:lnTo>
                    <a:pt x="1378858" y="800597"/>
                  </a:lnTo>
                  <a:cubicBezTo>
                    <a:pt x="1388534" y="771568"/>
                    <a:pt x="1390913" y="738971"/>
                    <a:pt x="1407886" y="713511"/>
                  </a:cubicBezTo>
                  <a:lnTo>
                    <a:pt x="1494972" y="582883"/>
                  </a:lnTo>
                  <a:cubicBezTo>
                    <a:pt x="1504648" y="568369"/>
                    <a:pt x="1518484" y="555889"/>
                    <a:pt x="1524000" y="539340"/>
                  </a:cubicBezTo>
                  <a:lnTo>
                    <a:pt x="1567543" y="408711"/>
                  </a:lnTo>
                  <a:cubicBezTo>
                    <a:pt x="1572381" y="394197"/>
                    <a:pt x="1573571" y="377898"/>
                    <a:pt x="1582058" y="365168"/>
                  </a:cubicBezTo>
                  <a:cubicBezTo>
                    <a:pt x="1591734" y="350654"/>
                    <a:pt x="1604001" y="337565"/>
                    <a:pt x="1611086" y="321625"/>
                  </a:cubicBezTo>
                  <a:cubicBezTo>
                    <a:pt x="1667916" y="193757"/>
                    <a:pt x="1604183" y="270472"/>
                    <a:pt x="1683658" y="190997"/>
                  </a:cubicBezTo>
                  <a:cubicBezTo>
                    <a:pt x="1704754" y="127706"/>
                    <a:pt x="1703379" y="106371"/>
                    <a:pt x="1741715" y="60368"/>
                  </a:cubicBezTo>
                  <a:cubicBezTo>
                    <a:pt x="1754856" y="44599"/>
                    <a:pt x="1768179" y="28211"/>
                    <a:pt x="1785258" y="16825"/>
                  </a:cubicBezTo>
                  <a:cubicBezTo>
                    <a:pt x="1797988" y="8339"/>
                    <a:pt x="1814286" y="7149"/>
                    <a:pt x="1828800" y="2311"/>
                  </a:cubicBezTo>
                  <a:cubicBezTo>
                    <a:pt x="1906210" y="7149"/>
                    <a:pt x="1985315" y="0"/>
                    <a:pt x="2061029" y="16825"/>
                  </a:cubicBezTo>
                  <a:cubicBezTo>
                    <a:pt x="2078058" y="20609"/>
                    <a:pt x="2082973" y="44427"/>
                    <a:pt x="2090058" y="60368"/>
                  </a:cubicBezTo>
                  <a:cubicBezTo>
                    <a:pt x="2102485" y="88330"/>
                    <a:pt x="2090057" y="137778"/>
                    <a:pt x="2119086" y="147454"/>
                  </a:cubicBezTo>
                  <a:lnTo>
                    <a:pt x="2162629" y="161968"/>
                  </a:lnTo>
                  <a:cubicBezTo>
                    <a:pt x="2215561" y="320768"/>
                    <a:pt x="2131142" y="80235"/>
                    <a:pt x="2206172" y="249054"/>
                  </a:cubicBezTo>
                  <a:cubicBezTo>
                    <a:pt x="2237744" y="320091"/>
                    <a:pt x="2230232" y="329255"/>
                    <a:pt x="2249715" y="394197"/>
                  </a:cubicBezTo>
                  <a:cubicBezTo>
                    <a:pt x="2258508" y="423505"/>
                    <a:pt x="2269067" y="452254"/>
                    <a:pt x="2278743" y="481283"/>
                  </a:cubicBezTo>
                  <a:lnTo>
                    <a:pt x="2293258" y="524825"/>
                  </a:lnTo>
                  <a:cubicBezTo>
                    <a:pt x="2298096" y="539339"/>
                    <a:pt x="2299286" y="555638"/>
                    <a:pt x="2307772" y="568368"/>
                  </a:cubicBezTo>
                  <a:cubicBezTo>
                    <a:pt x="2317448" y="582882"/>
                    <a:pt x="2329715" y="595971"/>
                    <a:pt x="2336800" y="611911"/>
                  </a:cubicBezTo>
                  <a:cubicBezTo>
                    <a:pt x="2349227" y="639873"/>
                    <a:pt x="2356153" y="669968"/>
                    <a:pt x="2365829" y="698997"/>
                  </a:cubicBezTo>
                  <a:cubicBezTo>
                    <a:pt x="2376183" y="730058"/>
                    <a:pt x="2382889" y="762911"/>
                    <a:pt x="2409372" y="786083"/>
                  </a:cubicBezTo>
                  <a:cubicBezTo>
                    <a:pt x="2435628" y="809057"/>
                    <a:pt x="2471789" y="819470"/>
                    <a:pt x="2496458" y="844140"/>
                  </a:cubicBezTo>
                  <a:lnTo>
                    <a:pt x="2540000" y="887683"/>
                  </a:lnTo>
                  <a:cubicBezTo>
                    <a:pt x="2612572" y="882845"/>
                    <a:pt x="2685713" y="883454"/>
                    <a:pt x="2757715" y="873168"/>
                  </a:cubicBezTo>
                  <a:cubicBezTo>
                    <a:pt x="2788006" y="868841"/>
                    <a:pt x="2814618" y="849171"/>
                    <a:pt x="2844800" y="844140"/>
                  </a:cubicBezTo>
                  <a:cubicBezTo>
                    <a:pt x="2873829" y="839302"/>
                    <a:pt x="2903028" y="835397"/>
                    <a:pt x="2931886" y="829625"/>
                  </a:cubicBezTo>
                  <a:cubicBezTo>
                    <a:pt x="2977450" y="820512"/>
                    <a:pt x="2991984" y="814431"/>
                    <a:pt x="3033486" y="800597"/>
                  </a:cubicBezTo>
                  <a:cubicBezTo>
                    <a:pt x="3246143" y="819929"/>
                    <a:pt x="3139705" y="815111"/>
                    <a:pt x="3352800" y="815111"/>
                  </a:cubicBezTo>
                </a:path>
              </a:pathLst>
            </a:cu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3405358" y="1507431"/>
              <a:ext cx="3600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b="1" smtClean="0">
                  <a:solidFill>
                    <a:srgbClr val="53D2FF"/>
                  </a:solidFill>
                </a:rPr>
                <a:t>?</a:t>
              </a:r>
              <a:endParaRPr lang="pt-BR" sz="4400" b="1">
                <a:solidFill>
                  <a:srgbClr val="53D2FF"/>
                </a:solidFill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205520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04531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72008" y="1527764"/>
              <a:ext cx="3779912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Separação entre os campos do núcleo e da crosta</a:t>
            </a:r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758602" y="3299938"/>
            <a:ext cx="1620000" cy="162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020272" y="5676056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20272" y="6314836"/>
            <a:ext cx="288032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5892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Crosta</a:t>
            </a:r>
            <a:endParaRPr lang="pt-BR" sz="2400"/>
          </a:p>
        </p:txBody>
      </p:sp>
      <p:sp>
        <p:nvSpPr>
          <p:cNvPr id="11" name="CaixaDeTexto 10"/>
          <p:cNvSpPr txBox="1"/>
          <p:nvPr/>
        </p:nvSpPr>
        <p:spPr>
          <a:xfrm>
            <a:off x="7380312" y="62280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Núcleo</a:t>
            </a:r>
            <a:endParaRPr lang="pt-BR" sz="2400"/>
          </a:p>
        </p:txBody>
      </p:sp>
      <p:sp>
        <p:nvSpPr>
          <p:cNvPr id="13" name="CaixaDeTexto 12"/>
          <p:cNvSpPr txBox="1"/>
          <p:nvPr/>
        </p:nvSpPr>
        <p:spPr>
          <a:xfrm>
            <a:off x="144016" y="1844824"/>
            <a:ext cx="21957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Seja a crosta uma casca com espessura e suscetibilidade constantes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Separação entre os campos do núcleo e da crosta</a:t>
            </a:r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758602" y="3299938"/>
            <a:ext cx="1620000" cy="162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020272" y="5676056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20272" y="6314836"/>
            <a:ext cx="288032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5892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Crosta</a:t>
            </a:r>
            <a:endParaRPr lang="pt-BR" sz="2400"/>
          </a:p>
        </p:txBody>
      </p:sp>
      <p:sp>
        <p:nvSpPr>
          <p:cNvPr id="11" name="CaixaDeTexto 10"/>
          <p:cNvSpPr txBox="1"/>
          <p:nvPr/>
        </p:nvSpPr>
        <p:spPr>
          <a:xfrm>
            <a:off x="7380312" y="62280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Núcleo</a:t>
            </a:r>
            <a:endParaRPr lang="pt-BR" sz="2400"/>
          </a:p>
        </p:txBody>
      </p:sp>
      <p:sp>
        <p:nvSpPr>
          <p:cNvPr id="13" name="CaixaDeTexto 12"/>
          <p:cNvSpPr txBox="1"/>
          <p:nvPr/>
        </p:nvSpPr>
        <p:spPr>
          <a:xfrm>
            <a:off x="144016" y="1844824"/>
            <a:ext cx="21957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Seja a crosta uma casca com espessura e suscetibilidade constantes</a:t>
            </a:r>
            <a:endParaRPr lang="pt-BR" sz="20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44016" y="4278575"/>
            <a:ext cx="21957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É possível calcular o campo externo produzido por esta casca quando a mesma é magnetizada por uma fonte interna</a:t>
            </a:r>
            <a:endParaRPr lang="pt-B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Magnetização induzida por uma fonte interna em uma casca</a:t>
            </a:r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457200" y="1934294"/>
            <a:ext cx="4040188" cy="639762"/>
          </a:xfrm>
        </p:spPr>
        <p:txBody>
          <a:bodyPr/>
          <a:lstStyle/>
          <a:p>
            <a:pPr algn="ctr"/>
            <a:r>
              <a:rPr lang="pt-BR" smtClean="0"/>
              <a:t>Casca esférica</a:t>
            </a:r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2"/>
          </p:nvPr>
        </p:nvSpPr>
        <p:spPr>
          <a:xfrm>
            <a:off x="457200" y="2574056"/>
            <a:ext cx="4040188" cy="3951288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pt-BR" dirty="0" smtClean="0"/>
          </a:p>
          <a:p>
            <a:r>
              <a:rPr lang="pt-BR" dirty="0" smtClean="0"/>
              <a:t>Espessura e suscetibilidade constantes</a:t>
            </a:r>
          </a:p>
          <a:p>
            <a:endParaRPr lang="pt-BR" dirty="0" smtClean="0"/>
          </a:p>
          <a:p>
            <a:r>
              <a:rPr lang="pt-BR" dirty="0" smtClean="0"/>
              <a:t>O campo é linear em relação à </a:t>
            </a:r>
            <a:r>
              <a:rPr lang="pt-BR" dirty="0"/>
              <a:t>suscetibilidade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>
                <a:solidFill>
                  <a:srgbClr val="FF0000"/>
                </a:solidFill>
              </a:rPr>
              <a:t>O campo externo induzido pela casca é nulo de acordo com o teorema de </a:t>
            </a:r>
            <a:r>
              <a:rPr lang="pt-BR" dirty="0" err="1" smtClean="0">
                <a:solidFill>
                  <a:srgbClr val="FF0000"/>
                </a:solidFill>
              </a:rPr>
              <a:t>Runcorn</a:t>
            </a:r>
            <a:endParaRPr lang="pt-BR" dirty="0" smtClean="0">
              <a:solidFill>
                <a:srgbClr val="FF0000"/>
              </a:solidFill>
            </a:endParaRPr>
          </a:p>
          <a:p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3"/>
          </p:nvPr>
        </p:nvSpPr>
        <p:spPr>
          <a:xfrm>
            <a:off x="4645025" y="1934294"/>
            <a:ext cx="4041775" cy="639762"/>
          </a:xfrm>
        </p:spPr>
        <p:txBody>
          <a:bodyPr/>
          <a:lstStyle/>
          <a:p>
            <a:pPr algn="ctr"/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4"/>
          </p:nvPr>
        </p:nvSpPr>
        <p:spPr>
          <a:xfrm>
            <a:off x="4645025" y="2574056"/>
            <a:ext cx="4041775" cy="3951288"/>
          </a:xfrm>
        </p:spPr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-21998" y="6525344"/>
            <a:ext cx="2217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(LESUR; JACKSON, 2000)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Magnetização induzida por uma fonte interna em uma casca</a:t>
            </a:r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457200" y="1934294"/>
            <a:ext cx="4040188" cy="639762"/>
          </a:xfrm>
        </p:spPr>
        <p:txBody>
          <a:bodyPr/>
          <a:lstStyle/>
          <a:p>
            <a:pPr algn="ctr"/>
            <a:r>
              <a:rPr lang="pt-BR" smtClean="0"/>
              <a:t>Casca esférica</a:t>
            </a:r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2"/>
          </p:nvPr>
        </p:nvSpPr>
        <p:spPr>
          <a:xfrm>
            <a:off x="457200" y="2574056"/>
            <a:ext cx="4040188" cy="3951288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pt-BR" dirty="0" smtClean="0"/>
          </a:p>
          <a:p>
            <a:r>
              <a:rPr lang="pt-BR" dirty="0" smtClean="0"/>
              <a:t>Espessura e suscetibilidade constantes</a:t>
            </a:r>
          </a:p>
          <a:p>
            <a:endParaRPr lang="pt-BR" dirty="0" smtClean="0"/>
          </a:p>
          <a:p>
            <a:r>
              <a:rPr lang="pt-BR" dirty="0" smtClean="0"/>
              <a:t>O campo é linear em relação à </a:t>
            </a:r>
            <a:r>
              <a:rPr lang="pt-BR" dirty="0"/>
              <a:t>suscetibilidade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>
                <a:solidFill>
                  <a:srgbClr val="FF0000"/>
                </a:solidFill>
              </a:rPr>
              <a:t>O campo externo induzido pela casca é nulo de acordo com o teorema de </a:t>
            </a:r>
            <a:r>
              <a:rPr lang="pt-BR" dirty="0" err="1" smtClean="0">
                <a:solidFill>
                  <a:srgbClr val="FF0000"/>
                </a:solidFill>
              </a:rPr>
              <a:t>Runcorn</a:t>
            </a:r>
            <a:endParaRPr lang="pt-BR" dirty="0" smtClean="0">
              <a:solidFill>
                <a:srgbClr val="FF0000"/>
              </a:solidFill>
            </a:endParaRPr>
          </a:p>
          <a:p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3"/>
          </p:nvPr>
        </p:nvSpPr>
        <p:spPr>
          <a:xfrm>
            <a:off x="4645025" y="1934294"/>
            <a:ext cx="4041775" cy="639762"/>
          </a:xfrm>
        </p:spPr>
        <p:txBody>
          <a:bodyPr/>
          <a:lstStyle/>
          <a:p>
            <a:pPr algn="ctr"/>
            <a:r>
              <a:rPr lang="pt-BR" smtClean="0"/>
              <a:t>Casca elipsoidal</a:t>
            </a:r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4"/>
          </p:nvPr>
        </p:nvSpPr>
        <p:spPr>
          <a:xfrm>
            <a:off x="4645025" y="2574056"/>
            <a:ext cx="4041775" cy="3951288"/>
          </a:xfrm>
        </p:spPr>
        <p:txBody>
          <a:bodyPr>
            <a:normAutofit lnSpcReduction="10000"/>
          </a:bodyPr>
          <a:lstStyle/>
          <a:p>
            <a:endParaRPr lang="pt-BR" sz="1800" dirty="0" smtClean="0"/>
          </a:p>
          <a:p>
            <a:r>
              <a:rPr lang="pt-BR" dirty="0" smtClean="0"/>
              <a:t>Espessura e suscetibilidade constantes</a:t>
            </a:r>
          </a:p>
          <a:p>
            <a:endParaRPr lang="pt-BR" dirty="0" smtClean="0"/>
          </a:p>
          <a:p>
            <a:r>
              <a:rPr lang="pt-BR" dirty="0" smtClean="0"/>
              <a:t>O campo possui termos lineares e não-lineares em relação à suscetibilidade</a:t>
            </a:r>
          </a:p>
          <a:p>
            <a:endParaRPr lang="pt-BR" dirty="0" smtClean="0">
              <a:solidFill>
                <a:srgbClr val="FF0000"/>
              </a:solidFill>
            </a:endParaRPr>
          </a:p>
          <a:p>
            <a:r>
              <a:rPr lang="pt-BR" dirty="0" smtClean="0">
                <a:solidFill>
                  <a:srgbClr val="FF0000"/>
                </a:solidFill>
              </a:rPr>
              <a:t>O campo externo induzido pela casca é não-nulo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-21998" y="6525344"/>
            <a:ext cx="2217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smtClean="0"/>
              <a:t>(LESUR; JACKSON, 2000)</a:t>
            </a:r>
            <a:endParaRPr lang="pt-BR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Magnetização induzida por uma fonte interna em uma casca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672208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Há efeito de desmagnetização.</a:t>
            </a:r>
          </a:p>
          <a:p>
            <a:endParaRPr lang="pt-BR" dirty="0" smtClean="0"/>
          </a:p>
          <a:p>
            <a:r>
              <a:rPr lang="pt-BR" dirty="0" smtClean="0"/>
              <a:t>O campo é dominado por grandes comprimentos de onda.</a:t>
            </a:r>
          </a:p>
          <a:p>
            <a:endParaRPr lang="pt-BR" dirty="0" smtClean="0"/>
          </a:p>
          <a:p>
            <a:r>
              <a:rPr lang="pt-BR" dirty="0" smtClean="0"/>
              <a:t>Para valores razoáveis de suscetibilidade e espessura, o campo induzido por uma </a:t>
            </a:r>
            <a:r>
              <a:rPr lang="pt-BR" dirty="0" smtClean="0">
                <a:solidFill>
                  <a:srgbClr val="FF0000"/>
                </a:solidFill>
              </a:rPr>
              <a:t>casca elipsoidal</a:t>
            </a:r>
            <a:r>
              <a:rPr lang="pt-BR" dirty="0" smtClean="0"/>
              <a:t> magnetizada por uma fonte interna é da ordem de </a:t>
            </a:r>
            <a:r>
              <a:rPr lang="pt-BR" dirty="0" smtClean="0">
                <a:solidFill>
                  <a:srgbClr val="FF0000"/>
                </a:solidFill>
              </a:rPr>
              <a:t>10</a:t>
            </a:r>
            <a:r>
              <a:rPr lang="pt-BR" baseline="30000" dirty="0" smtClean="0">
                <a:solidFill>
                  <a:srgbClr val="FF0000"/>
                </a:solidFill>
              </a:rPr>
              <a:t>-2</a:t>
            </a:r>
            <a:r>
              <a:rPr lang="pt-BR" dirty="0" smtClean="0">
                <a:solidFill>
                  <a:srgbClr val="FF0000"/>
                </a:solidFill>
              </a:rPr>
              <a:t>nT</a:t>
            </a:r>
            <a:r>
              <a:rPr lang="pt-BR" dirty="0" smtClean="0"/>
              <a:t>, que é </a:t>
            </a:r>
            <a:r>
              <a:rPr lang="pt-BR" dirty="0" smtClean="0">
                <a:solidFill>
                  <a:srgbClr val="FF0000"/>
                </a:solidFill>
              </a:rPr>
              <a:t>muito pequeno</a:t>
            </a:r>
            <a:r>
              <a:rPr lang="pt-BR" dirty="0" smtClean="0"/>
              <a:t> em relação ao campo geomagnético interno.</a:t>
            </a:r>
          </a:p>
          <a:p>
            <a:endParaRPr lang="pt-BR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-21998" y="6525344"/>
            <a:ext cx="2217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smtClean="0"/>
              <a:t>(LESUR; JACKSON, 2000)</a:t>
            </a:r>
            <a:endParaRPr lang="pt-BR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Magnetização induzida por uma fonte interna em uma casca</a:t>
            </a:r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899592" y="4523636"/>
            <a:ext cx="7344816" cy="156966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Na prática, é razoável considerar que a crosta produz um campo dominado por </a:t>
            </a:r>
            <a:r>
              <a:rPr lang="pt-BR" sz="3200" smtClean="0">
                <a:solidFill>
                  <a:srgbClr val="0000FF"/>
                </a:solidFill>
              </a:rPr>
              <a:t>curtos comprimentos de onda</a:t>
            </a:r>
            <a:endParaRPr lang="pt-BR" sz="3200">
              <a:solidFill>
                <a:srgbClr val="0000FF"/>
              </a:solidFill>
            </a:endParaRPr>
          </a:p>
        </p:txBody>
      </p:sp>
      <p:grpSp>
        <p:nvGrpSpPr>
          <p:cNvPr id="7" name="Grupo 26"/>
          <p:cNvGrpSpPr/>
          <p:nvPr/>
        </p:nvGrpSpPr>
        <p:grpSpPr>
          <a:xfrm>
            <a:off x="2670764" y="2348880"/>
            <a:ext cx="3787958" cy="769441"/>
            <a:chOff x="63962" y="1507431"/>
            <a:chExt cx="3787958" cy="769441"/>
          </a:xfrm>
        </p:grpSpPr>
        <p:sp>
          <p:nvSpPr>
            <p:cNvPr id="9" name="CaixaDeTexto 8"/>
            <p:cNvSpPr txBox="1"/>
            <p:nvPr/>
          </p:nvSpPr>
          <p:spPr>
            <a:xfrm>
              <a:off x="63962" y="1556792"/>
              <a:ext cx="2160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B</a:t>
              </a:r>
              <a:r>
                <a:rPr lang="pt-BR" sz="2400" baseline="-25000" smtClean="0"/>
                <a:t>observado</a:t>
              </a:r>
              <a:r>
                <a:rPr lang="pt-BR" sz="3200" smtClean="0"/>
                <a:t> = </a:t>
              </a:r>
              <a:endParaRPr lang="pt-BR" sz="3200"/>
            </a:p>
          </p:txBody>
        </p:sp>
        <p:sp>
          <p:nvSpPr>
            <p:cNvPr id="10" name="Forma livre 9"/>
            <p:cNvSpPr/>
            <p:nvPr/>
          </p:nvSpPr>
          <p:spPr>
            <a:xfrm rot="960000">
              <a:off x="1605158" y="1815951"/>
              <a:ext cx="432048" cy="152400"/>
            </a:xfrm>
            <a:custGeom>
              <a:avLst/>
              <a:gdLst>
                <a:gd name="connsiteX0" fmla="*/ 0 w 3468914"/>
                <a:gd name="connsiteY0" fmla="*/ 682171 h 682171"/>
                <a:gd name="connsiteX1" fmla="*/ 87085 w 3468914"/>
                <a:gd name="connsiteY1" fmla="*/ 653142 h 682171"/>
                <a:gd name="connsiteX2" fmla="*/ 232228 w 3468914"/>
                <a:gd name="connsiteY2" fmla="*/ 624114 h 682171"/>
                <a:gd name="connsiteX3" fmla="*/ 319314 w 3468914"/>
                <a:gd name="connsiteY3" fmla="*/ 595085 h 682171"/>
                <a:gd name="connsiteX4" fmla="*/ 362857 w 3468914"/>
                <a:gd name="connsiteY4" fmla="*/ 580571 h 682171"/>
                <a:gd name="connsiteX5" fmla="*/ 406400 w 3468914"/>
                <a:gd name="connsiteY5" fmla="*/ 566057 h 682171"/>
                <a:gd name="connsiteX6" fmla="*/ 449942 w 3468914"/>
                <a:gd name="connsiteY6" fmla="*/ 537028 h 682171"/>
                <a:gd name="connsiteX7" fmla="*/ 566057 w 3468914"/>
                <a:gd name="connsiteY7" fmla="*/ 508000 h 682171"/>
                <a:gd name="connsiteX8" fmla="*/ 1045028 w 3468914"/>
                <a:gd name="connsiteY8" fmla="*/ 464457 h 682171"/>
                <a:gd name="connsiteX9" fmla="*/ 1088571 w 3468914"/>
                <a:gd name="connsiteY9" fmla="*/ 449942 h 682171"/>
                <a:gd name="connsiteX10" fmla="*/ 1204685 w 3468914"/>
                <a:gd name="connsiteY10" fmla="*/ 435428 h 682171"/>
                <a:gd name="connsiteX11" fmla="*/ 1320800 w 3468914"/>
                <a:gd name="connsiteY11" fmla="*/ 406400 h 682171"/>
                <a:gd name="connsiteX12" fmla="*/ 1756228 w 3468914"/>
                <a:gd name="connsiteY12" fmla="*/ 391885 h 682171"/>
                <a:gd name="connsiteX13" fmla="*/ 1886857 w 3468914"/>
                <a:gd name="connsiteY13" fmla="*/ 377371 h 682171"/>
                <a:gd name="connsiteX14" fmla="*/ 1973942 w 3468914"/>
                <a:gd name="connsiteY14" fmla="*/ 348342 h 682171"/>
                <a:gd name="connsiteX15" fmla="*/ 2017485 w 3468914"/>
                <a:gd name="connsiteY15" fmla="*/ 333828 h 682171"/>
                <a:gd name="connsiteX16" fmla="*/ 2293257 w 3468914"/>
                <a:gd name="connsiteY16" fmla="*/ 290285 h 682171"/>
                <a:gd name="connsiteX17" fmla="*/ 2336800 w 3468914"/>
                <a:gd name="connsiteY17" fmla="*/ 261257 h 682171"/>
                <a:gd name="connsiteX18" fmla="*/ 2380342 w 3468914"/>
                <a:gd name="connsiteY18" fmla="*/ 246742 h 682171"/>
                <a:gd name="connsiteX19" fmla="*/ 2685142 w 3468914"/>
                <a:gd name="connsiteY19" fmla="*/ 232228 h 682171"/>
                <a:gd name="connsiteX20" fmla="*/ 2772228 w 3468914"/>
                <a:gd name="connsiteY20" fmla="*/ 203200 h 682171"/>
                <a:gd name="connsiteX21" fmla="*/ 2815771 w 3468914"/>
                <a:gd name="connsiteY21" fmla="*/ 188685 h 682171"/>
                <a:gd name="connsiteX22" fmla="*/ 2873828 w 3468914"/>
                <a:gd name="connsiteY22" fmla="*/ 174171 h 682171"/>
                <a:gd name="connsiteX23" fmla="*/ 2960914 w 3468914"/>
                <a:gd name="connsiteY23" fmla="*/ 145142 h 682171"/>
                <a:gd name="connsiteX24" fmla="*/ 3062514 w 3468914"/>
                <a:gd name="connsiteY24" fmla="*/ 116114 h 682171"/>
                <a:gd name="connsiteX25" fmla="*/ 3106057 w 3468914"/>
                <a:gd name="connsiteY25" fmla="*/ 87085 h 682171"/>
                <a:gd name="connsiteX26" fmla="*/ 3381828 w 3468914"/>
                <a:gd name="connsiteY26" fmla="*/ 43542 h 682171"/>
                <a:gd name="connsiteX27" fmla="*/ 3425371 w 3468914"/>
                <a:gd name="connsiteY27" fmla="*/ 14514 h 682171"/>
                <a:gd name="connsiteX28" fmla="*/ 3468914 w 3468914"/>
                <a:gd name="connsiteY28" fmla="*/ 0 h 682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68914" h="682171">
                  <a:moveTo>
                    <a:pt x="0" y="682171"/>
                  </a:moveTo>
                  <a:cubicBezTo>
                    <a:pt x="29028" y="672495"/>
                    <a:pt x="57400" y="660563"/>
                    <a:pt x="87085" y="653142"/>
                  </a:cubicBezTo>
                  <a:cubicBezTo>
                    <a:pt x="244013" y="613910"/>
                    <a:pt x="111617" y="660297"/>
                    <a:pt x="232228" y="624114"/>
                  </a:cubicBezTo>
                  <a:cubicBezTo>
                    <a:pt x="261536" y="615321"/>
                    <a:pt x="290285" y="604761"/>
                    <a:pt x="319314" y="595085"/>
                  </a:cubicBezTo>
                  <a:lnTo>
                    <a:pt x="362857" y="580571"/>
                  </a:lnTo>
                  <a:lnTo>
                    <a:pt x="406400" y="566057"/>
                  </a:lnTo>
                  <a:cubicBezTo>
                    <a:pt x="420914" y="556381"/>
                    <a:pt x="434340" y="544829"/>
                    <a:pt x="449942" y="537028"/>
                  </a:cubicBezTo>
                  <a:cubicBezTo>
                    <a:pt x="479695" y="522152"/>
                    <a:pt x="538457" y="513520"/>
                    <a:pt x="566057" y="508000"/>
                  </a:cubicBezTo>
                  <a:cubicBezTo>
                    <a:pt x="732881" y="396783"/>
                    <a:pt x="571786" y="493139"/>
                    <a:pt x="1045028" y="464457"/>
                  </a:cubicBezTo>
                  <a:cubicBezTo>
                    <a:pt x="1060299" y="463531"/>
                    <a:pt x="1073518" y="452679"/>
                    <a:pt x="1088571" y="449942"/>
                  </a:cubicBezTo>
                  <a:cubicBezTo>
                    <a:pt x="1126948" y="442964"/>
                    <a:pt x="1166347" y="442616"/>
                    <a:pt x="1204685" y="435428"/>
                  </a:cubicBezTo>
                  <a:cubicBezTo>
                    <a:pt x="1243898" y="428076"/>
                    <a:pt x="1280926" y="407729"/>
                    <a:pt x="1320800" y="406400"/>
                  </a:cubicBezTo>
                  <a:lnTo>
                    <a:pt x="1756228" y="391885"/>
                  </a:lnTo>
                  <a:cubicBezTo>
                    <a:pt x="1799771" y="387047"/>
                    <a:pt x="1843897" y="385963"/>
                    <a:pt x="1886857" y="377371"/>
                  </a:cubicBezTo>
                  <a:cubicBezTo>
                    <a:pt x="1916861" y="371370"/>
                    <a:pt x="1944914" y="358018"/>
                    <a:pt x="1973942" y="348342"/>
                  </a:cubicBezTo>
                  <a:cubicBezTo>
                    <a:pt x="1988456" y="343504"/>
                    <a:pt x="2002394" y="336343"/>
                    <a:pt x="2017485" y="333828"/>
                  </a:cubicBezTo>
                  <a:cubicBezTo>
                    <a:pt x="2225402" y="299176"/>
                    <a:pt x="2133390" y="313124"/>
                    <a:pt x="2293257" y="290285"/>
                  </a:cubicBezTo>
                  <a:cubicBezTo>
                    <a:pt x="2307771" y="280609"/>
                    <a:pt x="2321198" y="269058"/>
                    <a:pt x="2336800" y="261257"/>
                  </a:cubicBezTo>
                  <a:cubicBezTo>
                    <a:pt x="2350484" y="254415"/>
                    <a:pt x="2365096" y="248013"/>
                    <a:pt x="2380342" y="246742"/>
                  </a:cubicBezTo>
                  <a:cubicBezTo>
                    <a:pt x="2481706" y="238295"/>
                    <a:pt x="2583542" y="237066"/>
                    <a:pt x="2685142" y="232228"/>
                  </a:cubicBezTo>
                  <a:lnTo>
                    <a:pt x="2772228" y="203200"/>
                  </a:lnTo>
                  <a:cubicBezTo>
                    <a:pt x="2786742" y="198362"/>
                    <a:pt x="2800928" y="192396"/>
                    <a:pt x="2815771" y="188685"/>
                  </a:cubicBezTo>
                  <a:cubicBezTo>
                    <a:pt x="2835123" y="183847"/>
                    <a:pt x="2854721" y="179903"/>
                    <a:pt x="2873828" y="174171"/>
                  </a:cubicBezTo>
                  <a:cubicBezTo>
                    <a:pt x="2903136" y="165378"/>
                    <a:pt x="2931229" y="152563"/>
                    <a:pt x="2960914" y="145142"/>
                  </a:cubicBezTo>
                  <a:cubicBezTo>
                    <a:pt x="3033814" y="126917"/>
                    <a:pt x="3000047" y="136936"/>
                    <a:pt x="3062514" y="116114"/>
                  </a:cubicBezTo>
                  <a:cubicBezTo>
                    <a:pt x="3077028" y="106438"/>
                    <a:pt x="3089663" y="93046"/>
                    <a:pt x="3106057" y="87085"/>
                  </a:cubicBezTo>
                  <a:cubicBezTo>
                    <a:pt x="3204028" y="51459"/>
                    <a:pt x="3276181" y="53147"/>
                    <a:pt x="3381828" y="43542"/>
                  </a:cubicBezTo>
                  <a:cubicBezTo>
                    <a:pt x="3396342" y="33866"/>
                    <a:pt x="3409769" y="22315"/>
                    <a:pt x="3425371" y="14514"/>
                  </a:cubicBezTo>
                  <a:cubicBezTo>
                    <a:pt x="3439055" y="7672"/>
                    <a:pt x="3468914" y="0"/>
                    <a:pt x="3468914" y="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2433250" y="1784139"/>
              <a:ext cx="576064" cy="216024"/>
            </a:xfrm>
            <a:custGeom>
              <a:avLst/>
              <a:gdLst>
                <a:gd name="connsiteX0" fmla="*/ 0 w 3352800"/>
                <a:gd name="connsiteY0" fmla="*/ 786083 h 1076368"/>
                <a:gd name="connsiteX1" fmla="*/ 493486 w 3352800"/>
                <a:gd name="connsiteY1" fmla="*/ 786083 h 1076368"/>
                <a:gd name="connsiteX2" fmla="*/ 580572 w 3352800"/>
                <a:gd name="connsiteY2" fmla="*/ 815111 h 1076368"/>
                <a:gd name="connsiteX3" fmla="*/ 653143 w 3352800"/>
                <a:gd name="connsiteY3" fmla="*/ 873168 h 1076368"/>
                <a:gd name="connsiteX4" fmla="*/ 725715 w 3352800"/>
                <a:gd name="connsiteY4" fmla="*/ 931225 h 1076368"/>
                <a:gd name="connsiteX5" fmla="*/ 856343 w 3352800"/>
                <a:gd name="connsiteY5" fmla="*/ 1018311 h 1076368"/>
                <a:gd name="connsiteX6" fmla="*/ 899886 w 3352800"/>
                <a:gd name="connsiteY6" fmla="*/ 1047340 h 1076368"/>
                <a:gd name="connsiteX7" fmla="*/ 943429 w 3352800"/>
                <a:gd name="connsiteY7" fmla="*/ 1076368 h 1076368"/>
                <a:gd name="connsiteX8" fmla="*/ 1146629 w 3352800"/>
                <a:gd name="connsiteY8" fmla="*/ 1061854 h 1076368"/>
                <a:gd name="connsiteX9" fmla="*/ 1190172 w 3352800"/>
                <a:gd name="connsiteY9" fmla="*/ 1032825 h 1076368"/>
                <a:gd name="connsiteX10" fmla="*/ 1233715 w 3352800"/>
                <a:gd name="connsiteY10" fmla="*/ 1018311 h 1076368"/>
                <a:gd name="connsiteX11" fmla="*/ 1320800 w 3352800"/>
                <a:gd name="connsiteY11" fmla="*/ 887683 h 1076368"/>
                <a:gd name="connsiteX12" fmla="*/ 1349829 w 3352800"/>
                <a:gd name="connsiteY12" fmla="*/ 844140 h 1076368"/>
                <a:gd name="connsiteX13" fmla="*/ 1378858 w 3352800"/>
                <a:gd name="connsiteY13" fmla="*/ 800597 h 1076368"/>
                <a:gd name="connsiteX14" fmla="*/ 1407886 w 3352800"/>
                <a:gd name="connsiteY14" fmla="*/ 713511 h 1076368"/>
                <a:gd name="connsiteX15" fmla="*/ 1494972 w 3352800"/>
                <a:gd name="connsiteY15" fmla="*/ 582883 h 1076368"/>
                <a:gd name="connsiteX16" fmla="*/ 1524000 w 3352800"/>
                <a:gd name="connsiteY16" fmla="*/ 539340 h 1076368"/>
                <a:gd name="connsiteX17" fmla="*/ 1567543 w 3352800"/>
                <a:gd name="connsiteY17" fmla="*/ 408711 h 1076368"/>
                <a:gd name="connsiteX18" fmla="*/ 1582058 w 3352800"/>
                <a:gd name="connsiteY18" fmla="*/ 365168 h 1076368"/>
                <a:gd name="connsiteX19" fmla="*/ 1611086 w 3352800"/>
                <a:gd name="connsiteY19" fmla="*/ 321625 h 1076368"/>
                <a:gd name="connsiteX20" fmla="*/ 1683658 w 3352800"/>
                <a:gd name="connsiteY20" fmla="*/ 190997 h 1076368"/>
                <a:gd name="connsiteX21" fmla="*/ 1741715 w 3352800"/>
                <a:gd name="connsiteY21" fmla="*/ 60368 h 1076368"/>
                <a:gd name="connsiteX22" fmla="*/ 1785258 w 3352800"/>
                <a:gd name="connsiteY22" fmla="*/ 16825 h 1076368"/>
                <a:gd name="connsiteX23" fmla="*/ 1828800 w 3352800"/>
                <a:gd name="connsiteY23" fmla="*/ 2311 h 1076368"/>
                <a:gd name="connsiteX24" fmla="*/ 2061029 w 3352800"/>
                <a:gd name="connsiteY24" fmla="*/ 16825 h 1076368"/>
                <a:gd name="connsiteX25" fmla="*/ 2090058 w 3352800"/>
                <a:gd name="connsiteY25" fmla="*/ 60368 h 1076368"/>
                <a:gd name="connsiteX26" fmla="*/ 2119086 w 3352800"/>
                <a:gd name="connsiteY26" fmla="*/ 147454 h 1076368"/>
                <a:gd name="connsiteX27" fmla="*/ 2162629 w 3352800"/>
                <a:gd name="connsiteY27" fmla="*/ 161968 h 1076368"/>
                <a:gd name="connsiteX28" fmla="*/ 2206172 w 3352800"/>
                <a:gd name="connsiteY28" fmla="*/ 249054 h 1076368"/>
                <a:gd name="connsiteX29" fmla="*/ 2249715 w 3352800"/>
                <a:gd name="connsiteY29" fmla="*/ 394197 h 1076368"/>
                <a:gd name="connsiteX30" fmla="*/ 2278743 w 3352800"/>
                <a:gd name="connsiteY30" fmla="*/ 481283 h 1076368"/>
                <a:gd name="connsiteX31" fmla="*/ 2293258 w 3352800"/>
                <a:gd name="connsiteY31" fmla="*/ 524825 h 1076368"/>
                <a:gd name="connsiteX32" fmla="*/ 2307772 w 3352800"/>
                <a:gd name="connsiteY32" fmla="*/ 568368 h 1076368"/>
                <a:gd name="connsiteX33" fmla="*/ 2336800 w 3352800"/>
                <a:gd name="connsiteY33" fmla="*/ 611911 h 1076368"/>
                <a:gd name="connsiteX34" fmla="*/ 2365829 w 3352800"/>
                <a:gd name="connsiteY34" fmla="*/ 698997 h 1076368"/>
                <a:gd name="connsiteX35" fmla="*/ 2409372 w 3352800"/>
                <a:gd name="connsiteY35" fmla="*/ 786083 h 1076368"/>
                <a:gd name="connsiteX36" fmla="*/ 2496458 w 3352800"/>
                <a:gd name="connsiteY36" fmla="*/ 844140 h 1076368"/>
                <a:gd name="connsiteX37" fmla="*/ 2540000 w 3352800"/>
                <a:gd name="connsiteY37" fmla="*/ 887683 h 1076368"/>
                <a:gd name="connsiteX38" fmla="*/ 2757715 w 3352800"/>
                <a:gd name="connsiteY38" fmla="*/ 873168 h 1076368"/>
                <a:gd name="connsiteX39" fmla="*/ 2844800 w 3352800"/>
                <a:gd name="connsiteY39" fmla="*/ 844140 h 1076368"/>
                <a:gd name="connsiteX40" fmla="*/ 2931886 w 3352800"/>
                <a:gd name="connsiteY40" fmla="*/ 829625 h 1076368"/>
                <a:gd name="connsiteX41" fmla="*/ 3033486 w 3352800"/>
                <a:gd name="connsiteY41" fmla="*/ 800597 h 1076368"/>
                <a:gd name="connsiteX42" fmla="*/ 3352800 w 3352800"/>
                <a:gd name="connsiteY42" fmla="*/ 815111 h 107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52800" h="1076368">
                  <a:moveTo>
                    <a:pt x="0" y="786083"/>
                  </a:moveTo>
                  <a:cubicBezTo>
                    <a:pt x="205308" y="756752"/>
                    <a:pt x="165597" y="756275"/>
                    <a:pt x="493486" y="786083"/>
                  </a:cubicBezTo>
                  <a:cubicBezTo>
                    <a:pt x="523959" y="788853"/>
                    <a:pt x="580572" y="815111"/>
                    <a:pt x="580572" y="815111"/>
                  </a:cubicBezTo>
                  <a:cubicBezTo>
                    <a:pt x="663760" y="939896"/>
                    <a:pt x="552992" y="793048"/>
                    <a:pt x="653143" y="873168"/>
                  </a:cubicBezTo>
                  <a:cubicBezTo>
                    <a:pt x="746931" y="948198"/>
                    <a:pt x="616269" y="894744"/>
                    <a:pt x="725715" y="931225"/>
                  </a:cubicBezTo>
                  <a:lnTo>
                    <a:pt x="856343" y="1018311"/>
                  </a:lnTo>
                  <a:lnTo>
                    <a:pt x="899886" y="1047340"/>
                  </a:lnTo>
                  <a:lnTo>
                    <a:pt x="943429" y="1076368"/>
                  </a:lnTo>
                  <a:cubicBezTo>
                    <a:pt x="1011162" y="1071530"/>
                    <a:pt x="1079756" y="1073655"/>
                    <a:pt x="1146629" y="1061854"/>
                  </a:cubicBezTo>
                  <a:cubicBezTo>
                    <a:pt x="1163808" y="1058822"/>
                    <a:pt x="1174570" y="1040626"/>
                    <a:pt x="1190172" y="1032825"/>
                  </a:cubicBezTo>
                  <a:cubicBezTo>
                    <a:pt x="1203856" y="1025983"/>
                    <a:pt x="1219201" y="1023149"/>
                    <a:pt x="1233715" y="1018311"/>
                  </a:cubicBezTo>
                  <a:lnTo>
                    <a:pt x="1320800" y="887683"/>
                  </a:lnTo>
                  <a:lnTo>
                    <a:pt x="1349829" y="844140"/>
                  </a:lnTo>
                  <a:lnTo>
                    <a:pt x="1378858" y="800597"/>
                  </a:lnTo>
                  <a:cubicBezTo>
                    <a:pt x="1388534" y="771568"/>
                    <a:pt x="1390913" y="738971"/>
                    <a:pt x="1407886" y="713511"/>
                  </a:cubicBezTo>
                  <a:lnTo>
                    <a:pt x="1494972" y="582883"/>
                  </a:lnTo>
                  <a:cubicBezTo>
                    <a:pt x="1504648" y="568369"/>
                    <a:pt x="1518484" y="555889"/>
                    <a:pt x="1524000" y="539340"/>
                  </a:cubicBezTo>
                  <a:lnTo>
                    <a:pt x="1567543" y="408711"/>
                  </a:lnTo>
                  <a:cubicBezTo>
                    <a:pt x="1572381" y="394197"/>
                    <a:pt x="1573571" y="377898"/>
                    <a:pt x="1582058" y="365168"/>
                  </a:cubicBezTo>
                  <a:cubicBezTo>
                    <a:pt x="1591734" y="350654"/>
                    <a:pt x="1604001" y="337565"/>
                    <a:pt x="1611086" y="321625"/>
                  </a:cubicBezTo>
                  <a:cubicBezTo>
                    <a:pt x="1667916" y="193757"/>
                    <a:pt x="1604183" y="270472"/>
                    <a:pt x="1683658" y="190997"/>
                  </a:cubicBezTo>
                  <a:cubicBezTo>
                    <a:pt x="1704754" y="127706"/>
                    <a:pt x="1703379" y="106371"/>
                    <a:pt x="1741715" y="60368"/>
                  </a:cubicBezTo>
                  <a:cubicBezTo>
                    <a:pt x="1754856" y="44599"/>
                    <a:pt x="1768179" y="28211"/>
                    <a:pt x="1785258" y="16825"/>
                  </a:cubicBezTo>
                  <a:cubicBezTo>
                    <a:pt x="1797988" y="8339"/>
                    <a:pt x="1814286" y="7149"/>
                    <a:pt x="1828800" y="2311"/>
                  </a:cubicBezTo>
                  <a:cubicBezTo>
                    <a:pt x="1906210" y="7149"/>
                    <a:pt x="1985315" y="0"/>
                    <a:pt x="2061029" y="16825"/>
                  </a:cubicBezTo>
                  <a:cubicBezTo>
                    <a:pt x="2078058" y="20609"/>
                    <a:pt x="2082973" y="44427"/>
                    <a:pt x="2090058" y="60368"/>
                  </a:cubicBezTo>
                  <a:cubicBezTo>
                    <a:pt x="2102485" y="88330"/>
                    <a:pt x="2090057" y="137778"/>
                    <a:pt x="2119086" y="147454"/>
                  </a:cubicBezTo>
                  <a:lnTo>
                    <a:pt x="2162629" y="161968"/>
                  </a:lnTo>
                  <a:cubicBezTo>
                    <a:pt x="2215561" y="320768"/>
                    <a:pt x="2131142" y="80235"/>
                    <a:pt x="2206172" y="249054"/>
                  </a:cubicBezTo>
                  <a:cubicBezTo>
                    <a:pt x="2237744" y="320091"/>
                    <a:pt x="2230232" y="329255"/>
                    <a:pt x="2249715" y="394197"/>
                  </a:cubicBezTo>
                  <a:cubicBezTo>
                    <a:pt x="2258508" y="423505"/>
                    <a:pt x="2269067" y="452254"/>
                    <a:pt x="2278743" y="481283"/>
                  </a:cubicBezTo>
                  <a:lnTo>
                    <a:pt x="2293258" y="524825"/>
                  </a:lnTo>
                  <a:cubicBezTo>
                    <a:pt x="2298096" y="539339"/>
                    <a:pt x="2299286" y="555638"/>
                    <a:pt x="2307772" y="568368"/>
                  </a:cubicBezTo>
                  <a:cubicBezTo>
                    <a:pt x="2317448" y="582882"/>
                    <a:pt x="2329715" y="595971"/>
                    <a:pt x="2336800" y="611911"/>
                  </a:cubicBezTo>
                  <a:cubicBezTo>
                    <a:pt x="2349227" y="639873"/>
                    <a:pt x="2356153" y="669968"/>
                    <a:pt x="2365829" y="698997"/>
                  </a:cubicBezTo>
                  <a:cubicBezTo>
                    <a:pt x="2376183" y="730058"/>
                    <a:pt x="2382889" y="762911"/>
                    <a:pt x="2409372" y="786083"/>
                  </a:cubicBezTo>
                  <a:cubicBezTo>
                    <a:pt x="2435628" y="809057"/>
                    <a:pt x="2471789" y="819470"/>
                    <a:pt x="2496458" y="844140"/>
                  </a:cubicBezTo>
                  <a:lnTo>
                    <a:pt x="2540000" y="887683"/>
                  </a:lnTo>
                  <a:cubicBezTo>
                    <a:pt x="2612572" y="882845"/>
                    <a:pt x="2685713" y="883454"/>
                    <a:pt x="2757715" y="873168"/>
                  </a:cubicBezTo>
                  <a:cubicBezTo>
                    <a:pt x="2788006" y="868841"/>
                    <a:pt x="2814618" y="849171"/>
                    <a:pt x="2844800" y="844140"/>
                  </a:cubicBezTo>
                  <a:cubicBezTo>
                    <a:pt x="2873829" y="839302"/>
                    <a:pt x="2903028" y="835397"/>
                    <a:pt x="2931886" y="829625"/>
                  </a:cubicBezTo>
                  <a:cubicBezTo>
                    <a:pt x="2977450" y="820512"/>
                    <a:pt x="2991984" y="814431"/>
                    <a:pt x="3033486" y="800597"/>
                  </a:cubicBezTo>
                  <a:cubicBezTo>
                    <a:pt x="3246143" y="819929"/>
                    <a:pt x="3139705" y="815111"/>
                    <a:pt x="3352800" y="815111"/>
                  </a:cubicBezTo>
                </a:path>
              </a:pathLst>
            </a:cu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3405358" y="1507431"/>
              <a:ext cx="3600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b="1" smtClean="0">
                  <a:solidFill>
                    <a:srgbClr val="53D2FF"/>
                  </a:solidFill>
                </a:rPr>
                <a:t>?</a:t>
              </a:r>
              <a:endParaRPr lang="pt-BR" sz="4400" b="1">
                <a:solidFill>
                  <a:srgbClr val="53D2FF"/>
                </a:solidFill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205520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04531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72008" y="1527764"/>
              <a:ext cx="3779912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7" name="Conector de seta reta 16"/>
          <p:cNvCxnSpPr/>
          <p:nvPr/>
        </p:nvCxnSpPr>
        <p:spPr>
          <a:xfrm flipH="1">
            <a:off x="5796136" y="2204864"/>
            <a:ext cx="720080" cy="12241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5436096" y="349171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≈ 0</a:t>
            </a:r>
            <a:endParaRPr lang="pt-BR" sz="2400"/>
          </a:p>
        </p:txBody>
      </p:sp>
      <p:sp>
        <p:nvSpPr>
          <p:cNvPr id="16" name="CaixaDeTexto 15"/>
          <p:cNvSpPr txBox="1"/>
          <p:nvPr/>
        </p:nvSpPr>
        <p:spPr>
          <a:xfrm>
            <a:off x="-21998" y="6525344"/>
            <a:ext cx="2217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smtClean="0"/>
              <a:t>(LESUR; JACKSON, 2000)</a:t>
            </a:r>
            <a:endParaRPr lang="pt-BR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Magnetização induzida por uma fonte interna em uma casca</a:t>
            </a:r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403648" y="4974267"/>
            <a:ext cx="2160240" cy="83099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solidFill>
                  <a:srgbClr val="0000FF"/>
                </a:solidFill>
              </a:rPr>
              <a:t>Comprimento de onda curto</a:t>
            </a:r>
            <a:endParaRPr lang="pt-BR" sz="2400">
              <a:solidFill>
                <a:srgbClr val="0000FF"/>
              </a:solidFill>
            </a:endParaRPr>
          </a:p>
        </p:txBody>
      </p:sp>
      <p:grpSp>
        <p:nvGrpSpPr>
          <p:cNvPr id="3" name="Grupo 26"/>
          <p:cNvGrpSpPr/>
          <p:nvPr/>
        </p:nvGrpSpPr>
        <p:grpSpPr>
          <a:xfrm>
            <a:off x="2670764" y="2348880"/>
            <a:ext cx="3787958" cy="769441"/>
            <a:chOff x="63962" y="1507431"/>
            <a:chExt cx="3787958" cy="769441"/>
          </a:xfrm>
        </p:grpSpPr>
        <p:sp>
          <p:nvSpPr>
            <p:cNvPr id="9" name="CaixaDeTexto 8"/>
            <p:cNvSpPr txBox="1"/>
            <p:nvPr/>
          </p:nvSpPr>
          <p:spPr>
            <a:xfrm>
              <a:off x="63962" y="1556792"/>
              <a:ext cx="2160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B</a:t>
              </a:r>
              <a:r>
                <a:rPr lang="pt-BR" sz="2400" baseline="-25000" smtClean="0"/>
                <a:t>observado</a:t>
              </a:r>
              <a:r>
                <a:rPr lang="pt-BR" sz="3200" smtClean="0"/>
                <a:t> = </a:t>
              </a:r>
              <a:endParaRPr lang="pt-BR" sz="3200"/>
            </a:p>
          </p:txBody>
        </p:sp>
        <p:sp>
          <p:nvSpPr>
            <p:cNvPr id="10" name="Forma livre 9"/>
            <p:cNvSpPr/>
            <p:nvPr/>
          </p:nvSpPr>
          <p:spPr>
            <a:xfrm rot="960000">
              <a:off x="1605158" y="1815951"/>
              <a:ext cx="432048" cy="152400"/>
            </a:xfrm>
            <a:custGeom>
              <a:avLst/>
              <a:gdLst>
                <a:gd name="connsiteX0" fmla="*/ 0 w 3468914"/>
                <a:gd name="connsiteY0" fmla="*/ 682171 h 682171"/>
                <a:gd name="connsiteX1" fmla="*/ 87085 w 3468914"/>
                <a:gd name="connsiteY1" fmla="*/ 653142 h 682171"/>
                <a:gd name="connsiteX2" fmla="*/ 232228 w 3468914"/>
                <a:gd name="connsiteY2" fmla="*/ 624114 h 682171"/>
                <a:gd name="connsiteX3" fmla="*/ 319314 w 3468914"/>
                <a:gd name="connsiteY3" fmla="*/ 595085 h 682171"/>
                <a:gd name="connsiteX4" fmla="*/ 362857 w 3468914"/>
                <a:gd name="connsiteY4" fmla="*/ 580571 h 682171"/>
                <a:gd name="connsiteX5" fmla="*/ 406400 w 3468914"/>
                <a:gd name="connsiteY5" fmla="*/ 566057 h 682171"/>
                <a:gd name="connsiteX6" fmla="*/ 449942 w 3468914"/>
                <a:gd name="connsiteY6" fmla="*/ 537028 h 682171"/>
                <a:gd name="connsiteX7" fmla="*/ 566057 w 3468914"/>
                <a:gd name="connsiteY7" fmla="*/ 508000 h 682171"/>
                <a:gd name="connsiteX8" fmla="*/ 1045028 w 3468914"/>
                <a:gd name="connsiteY8" fmla="*/ 464457 h 682171"/>
                <a:gd name="connsiteX9" fmla="*/ 1088571 w 3468914"/>
                <a:gd name="connsiteY9" fmla="*/ 449942 h 682171"/>
                <a:gd name="connsiteX10" fmla="*/ 1204685 w 3468914"/>
                <a:gd name="connsiteY10" fmla="*/ 435428 h 682171"/>
                <a:gd name="connsiteX11" fmla="*/ 1320800 w 3468914"/>
                <a:gd name="connsiteY11" fmla="*/ 406400 h 682171"/>
                <a:gd name="connsiteX12" fmla="*/ 1756228 w 3468914"/>
                <a:gd name="connsiteY12" fmla="*/ 391885 h 682171"/>
                <a:gd name="connsiteX13" fmla="*/ 1886857 w 3468914"/>
                <a:gd name="connsiteY13" fmla="*/ 377371 h 682171"/>
                <a:gd name="connsiteX14" fmla="*/ 1973942 w 3468914"/>
                <a:gd name="connsiteY14" fmla="*/ 348342 h 682171"/>
                <a:gd name="connsiteX15" fmla="*/ 2017485 w 3468914"/>
                <a:gd name="connsiteY15" fmla="*/ 333828 h 682171"/>
                <a:gd name="connsiteX16" fmla="*/ 2293257 w 3468914"/>
                <a:gd name="connsiteY16" fmla="*/ 290285 h 682171"/>
                <a:gd name="connsiteX17" fmla="*/ 2336800 w 3468914"/>
                <a:gd name="connsiteY17" fmla="*/ 261257 h 682171"/>
                <a:gd name="connsiteX18" fmla="*/ 2380342 w 3468914"/>
                <a:gd name="connsiteY18" fmla="*/ 246742 h 682171"/>
                <a:gd name="connsiteX19" fmla="*/ 2685142 w 3468914"/>
                <a:gd name="connsiteY19" fmla="*/ 232228 h 682171"/>
                <a:gd name="connsiteX20" fmla="*/ 2772228 w 3468914"/>
                <a:gd name="connsiteY20" fmla="*/ 203200 h 682171"/>
                <a:gd name="connsiteX21" fmla="*/ 2815771 w 3468914"/>
                <a:gd name="connsiteY21" fmla="*/ 188685 h 682171"/>
                <a:gd name="connsiteX22" fmla="*/ 2873828 w 3468914"/>
                <a:gd name="connsiteY22" fmla="*/ 174171 h 682171"/>
                <a:gd name="connsiteX23" fmla="*/ 2960914 w 3468914"/>
                <a:gd name="connsiteY23" fmla="*/ 145142 h 682171"/>
                <a:gd name="connsiteX24" fmla="*/ 3062514 w 3468914"/>
                <a:gd name="connsiteY24" fmla="*/ 116114 h 682171"/>
                <a:gd name="connsiteX25" fmla="*/ 3106057 w 3468914"/>
                <a:gd name="connsiteY25" fmla="*/ 87085 h 682171"/>
                <a:gd name="connsiteX26" fmla="*/ 3381828 w 3468914"/>
                <a:gd name="connsiteY26" fmla="*/ 43542 h 682171"/>
                <a:gd name="connsiteX27" fmla="*/ 3425371 w 3468914"/>
                <a:gd name="connsiteY27" fmla="*/ 14514 h 682171"/>
                <a:gd name="connsiteX28" fmla="*/ 3468914 w 3468914"/>
                <a:gd name="connsiteY28" fmla="*/ 0 h 682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68914" h="682171">
                  <a:moveTo>
                    <a:pt x="0" y="682171"/>
                  </a:moveTo>
                  <a:cubicBezTo>
                    <a:pt x="29028" y="672495"/>
                    <a:pt x="57400" y="660563"/>
                    <a:pt x="87085" y="653142"/>
                  </a:cubicBezTo>
                  <a:cubicBezTo>
                    <a:pt x="244013" y="613910"/>
                    <a:pt x="111617" y="660297"/>
                    <a:pt x="232228" y="624114"/>
                  </a:cubicBezTo>
                  <a:cubicBezTo>
                    <a:pt x="261536" y="615321"/>
                    <a:pt x="290285" y="604761"/>
                    <a:pt x="319314" y="595085"/>
                  </a:cubicBezTo>
                  <a:lnTo>
                    <a:pt x="362857" y="580571"/>
                  </a:lnTo>
                  <a:lnTo>
                    <a:pt x="406400" y="566057"/>
                  </a:lnTo>
                  <a:cubicBezTo>
                    <a:pt x="420914" y="556381"/>
                    <a:pt x="434340" y="544829"/>
                    <a:pt x="449942" y="537028"/>
                  </a:cubicBezTo>
                  <a:cubicBezTo>
                    <a:pt x="479695" y="522152"/>
                    <a:pt x="538457" y="513520"/>
                    <a:pt x="566057" y="508000"/>
                  </a:cubicBezTo>
                  <a:cubicBezTo>
                    <a:pt x="732881" y="396783"/>
                    <a:pt x="571786" y="493139"/>
                    <a:pt x="1045028" y="464457"/>
                  </a:cubicBezTo>
                  <a:cubicBezTo>
                    <a:pt x="1060299" y="463531"/>
                    <a:pt x="1073518" y="452679"/>
                    <a:pt x="1088571" y="449942"/>
                  </a:cubicBezTo>
                  <a:cubicBezTo>
                    <a:pt x="1126948" y="442964"/>
                    <a:pt x="1166347" y="442616"/>
                    <a:pt x="1204685" y="435428"/>
                  </a:cubicBezTo>
                  <a:cubicBezTo>
                    <a:pt x="1243898" y="428076"/>
                    <a:pt x="1280926" y="407729"/>
                    <a:pt x="1320800" y="406400"/>
                  </a:cubicBezTo>
                  <a:lnTo>
                    <a:pt x="1756228" y="391885"/>
                  </a:lnTo>
                  <a:cubicBezTo>
                    <a:pt x="1799771" y="387047"/>
                    <a:pt x="1843897" y="385963"/>
                    <a:pt x="1886857" y="377371"/>
                  </a:cubicBezTo>
                  <a:cubicBezTo>
                    <a:pt x="1916861" y="371370"/>
                    <a:pt x="1944914" y="358018"/>
                    <a:pt x="1973942" y="348342"/>
                  </a:cubicBezTo>
                  <a:cubicBezTo>
                    <a:pt x="1988456" y="343504"/>
                    <a:pt x="2002394" y="336343"/>
                    <a:pt x="2017485" y="333828"/>
                  </a:cubicBezTo>
                  <a:cubicBezTo>
                    <a:pt x="2225402" y="299176"/>
                    <a:pt x="2133390" y="313124"/>
                    <a:pt x="2293257" y="290285"/>
                  </a:cubicBezTo>
                  <a:cubicBezTo>
                    <a:pt x="2307771" y="280609"/>
                    <a:pt x="2321198" y="269058"/>
                    <a:pt x="2336800" y="261257"/>
                  </a:cubicBezTo>
                  <a:cubicBezTo>
                    <a:pt x="2350484" y="254415"/>
                    <a:pt x="2365096" y="248013"/>
                    <a:pt x="2380342" y="246742"/>
                  </a:cubicBezTo>
                  <a:cubicBezTo>
                    <a:pt x="2481706" y="238295"/>
                    <a:pt x="2583542" y="237066"/>
                    <a:pt x="2685142" y="232228"/>
                  </a:cubicBezTo>
                  <a:lnTo>
                    <a:pt x="2772228" y="203200"/>
                  </a:lnTo>
                  <a:cubicBezTo>
                    <a:pt x="2786742" y="198362"/>
                    <a:pt x="2800928" y="192396"/>
                    <a:pt x="2815771" y="188685"/>
                  </a:cubicBezTo>
                  <a:cubicBezTo>
                    <a:pt x="2835123" y="183847"/>
                    <a:pt x="2854721" y="179903"/>
                    <a:pt x="2873828" y="174171"/>
                  </a:cubicBezTo>
                  <a:cubicBezTo>
                    <a:pt x="2903136" y="165378"/>
                    <a:pt x="2931229" y="152563"/>
                    <a:pt x="2960914" y="145142"/>
                  </a:cubicBezTo>
                  <a:cubicBezTo>
                    <a:pt x="3033814" y="126917"/>
                    <a:pt x="3000047" y="136936"/>
                    <a:pt x="3062514" y="116114"/>
                  </a:cubicBezTo>
                  <a:cubicBezTo>
                    <a:pt x="3077028" y="106438"/>
                    <a:pt x="3089663" y="93046"/>
                    <a:pt x="3106057" y="87085"/>
                  </a:cubicBezTo>
                  <a:cubicBezTo>
                    <a:pt x="3204028" y="51459"/>
                    <a:pt x="3276181" y="53147"/>
                    <a:pt x="3381828" y="43542"/>
                  </a:cubicBezTo>
                  <a:cubicBezTo>
                    <a:pt x="3396342" y="33866"/>
                    <a:pt x="3409769" y="22315"/>
                    <a:pt x="3425371" y="14514"/>
                  </a:cubicBezTo>
                  <a:cubicBezTo>
                    <a:pt x="3439055" y="7672"/>
                    <a:pt x="3468914" y="0"/>
                    <a:pt x="3468914" y="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2433250" y="1784139"/>
              <a:ext cx="576064" cy="216024"/>
            </a:xfrm>
            <a:custGeom>
              <a:avLst/>
              <a:gdLst>
                <a:gd name="connsiteX0" fmla="*/ 0 w 3352800"/>
                <a:gd name="connsiteY0" fmla="*/ 786083 h 1076368"/>
                <a:gd name="connsiteX1" fmla="*/ 493486 w 3352800"/>
                <a:gd name="connsiteY1" fmla="*/ 786083 h 1076368"/>
                <a:gd name="connsiteX2" fmla="*/ 580572 w 3352800"/>
                <a:gd name="connsiteY2" fmla="*/ 815111 h 1076368"/>
                <a:gd name="connsiteX3" fmla="*/ 653143 w 3352800"/>
                <a:gd name="connsiteY3" fmla="*/ 873168 h 1076368"/>
                <a:gd name="connsiteX4" fmla="*/ 725715 w 3352800"/>
                <a:gd name="connsiteY4" fmla="*/ 931225 h 1076368"/>
                <a:gd name="connsiteX5" fmla="*/ 856343 w 3352800"/>
                <a:gd name="connsiteY5" fmla="*/ 1018311 h 1076368"/>
                <a:gd name="connsiteX6" fmla="*/ 899886 w 3352800"/>
                <a:gd name="connsiteY6" fmla="*/ 1047340 h 1076368"/>
                <a:gd name="connsiteX7" fmla="*/ 943429 w 3352800"/>
                <a:gd name="connsiteY7" fmla="*/ 1076368 h 1076368"/>
                <a:gd name="connsiteX8" fmla="*/ 1146629 w 3352800"/>
                <a:gd name="connsiteY8" fmla="*/ 1061854 h 1076368"/>
                <a:gd name="connsiteX9" fmla="*/ 1190172 w 3352800"/>
                <a:gd name="connsiteY9" fmla="*/ 1032825 h 1076368"/>
                <a:gd name="connsiteX10" fmla="*/ 1233715 w 3352800"/>
                <a:gd name="connsiteY10" fmla="*/ 1018311 h 1076368"/>
                <a:gd name="connsiteX11" fmla="*/ 1320800 w 3352800"/>
                <a:gd name="connsiteY11" fmla="*/ 887683 h 1076368"/>
                <a:gd name="connsiteX12" fmla="*/ 1349829 w 3352800"/>
                <a:gd name="connsiteY12" fmla="*/ 844140 h 1076368"/>
                <a:gd name="connsiteX13" fmla="*/ 1378858 w 3352800"/>
                <a:gd name="connsiteY13" fmla="*/ 800597 h 1076368"/>
                <a:gd name="connsiteX14" fmla="*/ 1407886 w 3352800"/>
                <a:gd name="connsiteY14" fmla="*/ 713511 h 1076368"/>
                <a:gd name="connsiteX15" fmla="*/ 1494972 w 3352800"/>
                <a:gd name="connsiteY15" fmla="*/ 582883 h 1076368"/>
                <a:gd name="connsiteX16" fmla="*/ 1524000 w 3352800"/>
                <a:gd name="connsiteY16" fmla="*/ 539340 h 1076368"/>
                <a:gd name="connsiteX17" fmla="*/ 1567543 w 3352800"/>
                <a:gd name="connsiteY17" fmla="*/ 408711 h 1076368"/>
                <a:gd name="connsiteX18" fmla="*/ 1582058 w 3352800"/>
                <a:gd name="connsiteY18" fmla="*/ 365168 h 1076368"/>
                <a:gd name="connsiteX19" fmla="*/ 1611086 w 3352800"/>
                <a:gd name="connsiteY19" fmla="*/ 321625 h 1076368"/>
                <a:gd name="connsiteX20" fmla="*/ 1683658 w 3352800"/>
                <a:gd name="connsiteY20" fmla="*/ 190997 h 1076368"/>
                <a:gd name="connsiteX21" fmla="*/ 1741715 w 3352800"/>
                <a:gd name="connsiteY21" fmla="*/ 60368 h 1076368"/>
                <a:gd name="connsiteX22" fmla="*/ 1785258 w 3352800"/>
                <a:gd name="connsiteY22" fmla="*/ 16825 h 1076368"/>
                <a:gd name="connsiteX23" fmla="*/ 1828800 w 3352800"/>
                <a:gd name="connsiteY23" fmla="*/ 2311 h 1076368"/>
                <a:gd name="connsiteX24" fmla="*/ 2061029 w 3352800"/>
                <a:gd name="connsiteY24" fmla="*/ 16825 h 1076368"/>
                <a:gd name="connsiteX25" fmla="*/ 2090058 w 3352800"/>
                <a:gd name="connsiteY25" fmla="*/ 60368 h 1076368"/>
                <a:gd name="connsiteX26" fmla="*/ 2119086 w 3352800"/>
                <a:gd name="connsiteY26" fmla="*/ 147454 h 1076368"/>
                <a:gd name="connsiteX27" fmla="*/ 2162629 w 3352800"/>
                <a:gd name="connsiteY27" fmla="*/ 161968 h 1076368"/>
                <a:gd name="connsiteX28" fmla="*/ 2206172 w 3352800"/>
                <a:gd name="connsiteY28" fmla="*/ 249054 h 1076368"/>
                <a:gd name="connsiteX29" fmla="*/ 2249715 w 3352800"/>
                <a:gd name="connsiteY29" fmla="*/ 394197 h 1076368"/>
                <a:gd name="connsiteX30" fmla="*/ 2278743 w 3352800"/>
                <a:gd name="connsiteY30" fmla="*/ 481283 h 1076368"/>
                <a:gd name="connsiteX31" fmla="*/ 2293258 w 3352800"/>
                <a:gd name="connsiteY31" fmla="*/ 524825 h 1076368"/>
                <a:gd name="connsiteX32" fmla="*/ 2307772 w 3352800"/>
                <a:gd name="connsiteY32" fmla="*/ 568368 h 1076368"/>
                <a:gd name="connsiteX33" fmla="*/ 2336800 w 3352800"/>
                <a:gd name="connsiteY33" fmla="*/ 611911 h 1076368"/>
                <a:gd name="connsiteX34" fmla="*/ 2365829 w 3352800"/>
                <a:gd name="connsiteY34" fmla="*/ 698997 h 1076368"/>
                <a:gd name="connsiteX35" fmla="*/ 2409372 w 3352800"/>
                <a:gd name="connsiteY35" fmla="*/ 786083 h 1076368"/>
                <a:gd name="connsiteX36" fmla="*/ 2496458 w 3352800"/>
                <a:gd name="connsiteY36" fmla="*/ 844140 h 1076368"/>
                <a:gd name="connsiteX37" fmla="*/ 2540000 w 3352800"/>
                <a:gd name="connsiteY37" fmla="*/ 887683 h 1076368"/>
                <a:gd name="connsiteX38" fmla="*/ 2757715 w 3352800"/>
                <a:gd name="connsiteY38" fmla="*/ 873168 h 1076368"/>
                <a:gd name="connsiteX39" fmla="*/ 2844800 w 3352800"/>
                <a:gd name="connsiteY39" fmla="*/ 844140 h 1076368"/>
                <a:gd name="connsiteX40" fmla="*/ 2931886 w 3352800"/>
                <a:gd name="connsiteY40" fmla="*/ 829625 h 1076368"/>
                <a:gd name="connsiteX41" fmla="*/ 3033486 w 3352800"/>
                <a:gd name="connsiteY41" fmla="*/ 800597 h 1076368"/>
                <a:gd name="connsiteX42" fmla="*/ 3352800 w 3352800"/>
                <a:gd name="connsiteY42" fmla="*/ 815111 h 107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52800" h="1076368">
                  <a:moveTo>
                    <a:pt x="0" y="786083"/>
                  </a:moveTo>
                  <a:cubicBezTo>
                    <a:pt x="205308" y="756752"/>
                    <a:pt x="165597" y="756275"/>
                    <a:pt x="493486" y="786083"/>
                  </a:cubicBezTo>
                  <a:cubicBezTo>
                    <a:pt x="523959" y="788853"/>
                    <a:pt x="580572" y="815111"/>
                    <a:pt x="580572" y="815111"/>
                  </a:cubicBezTo>
                  <a:cubicBezTo>
                    <a:pt x="663760" y="939896"/>
                    <a:pt x="552992" y="793048"/>
                    <a:pt x="653143" y="873168"/>
                  </a:cubicBezTo>
                  <a:cubicBezTo>
                    <a:pt x="746931" y="948198"/>
                    <a:pt x="616269" y="894744"/>
                    <a:pt x="725715" y="931225"/>
                  </a:cubicBezTo>
                  <a:lnTo>
                    <a:pt x="856343" y="1018311"/>
                  </a:lnTo>
                  <a:lnTo>
                    <a:pt x="899886" y="1047340"/>
                  </a:lnTo>
                  <a:lnTo>
                    <a:pt x="943429" y="1076368"/>
                  </a:lnTo>
                  <a:cubicBezTo>
                    <a:pt x="1011162" y="1071530"/>
                    <a:pt x="1079756" y="1073655"/>
                    <a:pt x="1146629" y="1061854"/>
                  </a:cubicBezTo>
                  <a:cubicBezTo>
                    <a:pt x="1163808" y="1058822"/>
                    <a:pt x="1174570" y="1040626"/>
                    <a:pt x="1190172" y="1032825"/>
                  </a:cubicBezTo>
                  <a:cubicBezTo>
                    <a:pt x="1203856" y="1025983"/>
                    <a:pt x="1219201" y="1023149"/>
                    <a:pt x="1233715" y="1018311"/>
                  </a:cubicBezTo>
                  <a:lnTo>
                    <a:pt x="1320800" y="887683"/>
                  </a:lnTo>
                  <a:lnTo>
                    <a:pt x="1349829" y="844140"/>
                  </a:lnTo>
                  <a:lnTo>
                    <a:pt x="1378858" y="800597"/>
                  </a:lnTo>
                  <a:cubicBezTo>
                    <a:pt x="1388534" y="771568"/>
                    <a:pt x="1390913" y="738971"/>
                    <a:pt x="1407886" y="713511"/>
                  </a:cubicBezTo>
                  <a:lnTo>
                    <a:pt x="1494972" y="582883"/>
                  </a:lnTo>
                  <a:cubicBezTo>
                    <a:pt x="1504648" y="568369"/>
                    <a:pt x="1518484" y="555889"/>
                    <a:pt x="1524000" y="539340"/>
                  </a:cubicBezTo>
                  <a:lnTo>
                    <a:pt x="1567543" y="408711"/>
                  </a:lnTo>
                  <a:cubicBezTo>
                    <a:pt x="1572381" y="394197"/>
                    <a:pt x="1573571" y="377898"/>
                    <a:pt x="1582058" y="365168"/>
                  </a:cubicBezTo>
                  <a:cubicBezTo>
                    <a:pt x="1591734" y="350654"/>
                    <a:pt x="1604001" y="337565"/>
                    <a:pt x="1611086" y="321625"/>
                  </a:cubicBezTo>
                  <a:cubicBezTo>
                    <a:pt x="1667916" y="193757"/>
                    <a:pt x="1604183" y="270472"/>
                    <a:pt x="1683658" y="190997"/>
                  </a:cubicBezTo>
                  <a:cubicBezTo>
                    <a:pt x="1704754" y="127706"/>
                    <a:pt x="1703379" y="106371"/>
                    <a:pt x="1741715" y="60368"/>
                  </a:cubicBezTo>
                  <a:cubicBezTo>
                    <a:pt x="1754856" y="44599"/>
                    <a:pt x="1768179" y="28211"/>
                    <a:pt x="1785258" y="16825"/>
                  </a:cubicBezTo>
                  <a:cubicBezTo>
                    <a:pt x="1797988" y="8339"/>
                    <a:pt x="1814286" y="7149"/>
                    <a:pt x="1828800" y="2311"/>
                  </a:cubicBezTo>
                  <a:cubicBezTo>
                    <a:pt x="1906210" y="7149"/>
                    <a:pt x="1985315" y="0"/>
                    <a:pt x="2061029" y="16825"/>
                  </a:cubicBezTo>
                  <a:cubicBezTo>
                    <a:pt x="2078058" y="20609"/>
                    <a:pt x="2082973" y="44427"/>
                    <a:pt x="2090058" y="60368"/>
                  </a:cubicBezTo>
                  <a:cubicBezTo>
                    <a:pt x="2102485" y="88330"/>
                    <a:pt x="2090057" y="137778"/>
                    <a:pt x="2119086" y="147454"/>
                  </a:cubicBezTo>
                  <a:lnTo>
                    <a:pt x="2162629" y="161968"/>
                  </a:lnTo>
                  <a:cubicBezTo>
                    <a:pt x="2215561" y="320768"/>
                    <a:pt x="2131142" y="80235"/>
                    <a:pt x="2206172" y="249054"/>
                  </a:cubicBezTo>
                  <a:cubicBezTo>
                    <a:pt x="2237744" y="320091"/>
                    <a:pt x="2230232" y="329255"/>
                    <a:pt x="2249715" y="394197"/>
                  </a:cubicBezTo>
                  <a:cubicBezTo>
                    <a:pt x="2258508" y="423505"/>
                    <a:pt x="2269067" y="452254"/>
                    <a:pt x="2278743" y="481283"/>
                  </a:cubicBezTo>
                  <a:lnTo>
                    <a:pt x="2293258" y="524825"/>
                  </a:lnTo>
                  <a:cubicBezTo>
                    <a:pt x="2298096" y="539339"/>
                    <a:pt x="2299286" y="555638"/>
                    <a:pt x="2307772" y="568368"/>
                  </a:cubicBezTo>
                  <a:cubicBezTo>
                    <a:pt x="2317448" y="582882"/>
                    <a:pt x="2329715" y="595971"/>
                    <a:pt x="2336800" y="611911"/>
                  </a:cubicBezTo>
                  <a:cubicBezTo>
                    <a:pt x="2349227" y="639873"/>
                    <a:pt x="2356153" y="669968"/>
                    <a:pt x="2365829" y="698997"/>
                  </a:cubicBezTo>
                  <a:cubicBezTo>
                    <a:pt x="2376183" y="730058"/>
                    <a:pt x="2382889" y="762911"/>
                    <a:pt x="2409372" y="786083"/>
                  </a:cubicBezTo>
                  <a:cubicBezTo>
                    <a:pt x="2435628" y="809057"/>
                    <a:pt x="2471789" y="819470"/>
                    <a:pt x="2496458" y="844140"/>
                  </a:cubicBezTo>
                  <a:lnTo>
                    <a:pt x="2540000" y="887683"/>
                  </a:lnTo>
                  <a:cubicBezTo>
                    <a:pt x="2612572" y="882845"/>
                    <a:pt x="2685713" y="883454"/>
                    <a:pt x="2757715" y="873168"/>
                  </a:cubicBezTo>
                  <a:cubicBezTo>
                    <a:pt x="2788006" y="868841"/>
                    <a:pt x="2814618" y="849171"/>
                    <a:pt x="2844800" y="844140"/>
                  </a:cubicBezTo>
                  <a:cubicBezTo>
                    <a:pt x="2873829" y="839302"/>
                    <a:pt x="2903028" y="835397"/>
                    <a:pt x="2931886" y="829625"/>
                  </a:cubicBezTo>
                  <a:cubicBezTo>
                    <a:pt x="2977450" y="820512"/>
                    <a:pt x="2991984" y="814431"/>
                    <a:pt x="3033486" y="800597"/>
                  </a:cubicBezTo>
                  <a:cubicBezTo>
                    <a:pt x="3246143" y="819929"/>
                    <a:pt x="3139705" y="815111"/>
                    <a:pt x="3352800" y="815111"/>
                  </a:cubicBezTo>
                </a:path>
              </a:pathLst>
            </a:cu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3405358" y="1507431"/>
              <a:ext cx="3600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b="1" smtClean="0">
                  <a:solidFill>
                    <a:srgbClr val="53D2FF"/>
                  </a:solidFill>
                </a:rPr>
                <a:t>?</a:t>
              </a:r>
              <a:endParaRPr lang="pt-BR" sz="4400" b="1">
                <a:solidFill>
                  <a:srgbClr val="53D2FF"/>
                </a:solidFill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205520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04531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72008" y="1527764"/>
              <a:ext cx="3779912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7" name="Conector de seta reta 16"/>
          <p:cNvCxnSpPr/>
          <p:nvPr/>
        </p:nvCxnSpPr>
        <p:spPr>
          <a:xfrm flipH="1">
            <a:off x="5796136" y="2204864"/>
            <a:ext cx="720080" cy="12241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5436096" y="349171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≈ 0</a:t>
            </a:r>
            <a:endParaRPr lang="pt-BR" sz="2400"/>
          </a:p>
        </p:txBody>
      </p:sp>
      <p:sp>
        <p:nvSpPr>
          <p:cNvPr id="19" name="CaixaDeTexto 18"/>
          <p:cNvSpPr txBox="1"/>
          <p:nvPr/>
        </p:nvSpPr>
        <p:spPr>
          <a:xfrm>
            <a:off x="1403648" y="3861048"/>
            <a:ext cx="2160240" cy="83099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solidFill>
                  <a:srgbClr val="FF0000"/>
                </a:solidFill>
              </a:rPr>
              <a:t>Comprimento de onda longo</a:t>
            </a:r>
            <a:endParaRPr lang="pt-BR" sz="2400">
              <a:solidFill>
                <a:srgbClr val="FF0000"/>
              </a:solidFill>
            </a:endParaRPr>
          </a:p>
        </p:txBody>
      </p:sp>
      <p:cxnSp>
        <p:nvCxnSpPr>
          <p:cNvPr id="20" name="Conector de seta reta 19"/>
          <p:cNvCxnSpPr>
            <a:stCxn id="6" idx="3"/>
          </p:cNvCxnSpPr>
          <p:nvPr/>
        </p:nvCxnSpPr>
        <p:spPr>
          <a:xfrm flipV="1">
            <a:off x="3563888" y="2996952"/>
            <a:ext cx="1728192" cy="23928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V="1">
            <a:off x="3491880" y="2852936"/>
            <a:ext cx="864096" cy="13126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Magnetização induzida por uma fonte interna em uma casca</a:t>
            </a:r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403648" y="4974267"/>
            <a:ext cx="2160240" cy="83099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solidFill>
                  <a:srgbClr val="0000FF"/>
                </a:solidFill>
              </a:rPr>
              <a:t>Comprimento de onda curto</a:t>
            </a:r>
            <a:endParaRPr lang="pt-BR" sz="2400">
              <a:solidFill>
                <a:srgbClr val="0000FF"/>
              </a:solidFill>
            </a:endParaRPr>
          </a:p>
        </p:txBody>
      </p:sp>
      <p:grpSp>
        <p:nvGrpSpPr>
          <p:cNvPr id="3" name="Grupo 26"/>
          <p:cNvGrpSpPr/>
          <p:nvPr/>
        </p:nvGrpSpPr>
        <p:grpSpPr>
          <a:xfrm>
            <a:off x="2670764" y="2348880"/>
            <a:ext cx="3787958" cy="769441"/>
            <a:chOff x="63962" y="1507431"/>
            <a:chExt cx="3787958" cy="769441"/>
          </a:xfrm>
        </p:grpSpPr>
        <p:sp>
          <p:nvSpPr>
            <p:cNvPr id="9" name="CaixaDeTexto 8"/>
            <p:cNvSpPr txBox="1"/>
            <p:nvPr/>
          </p:nvSpPr>
          <p:spPr>
            <a:xfrm>
              <a:off x="63962" y="1556792"/>
              <a:ext cx="2160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B</a:t>
              </a:r>
              <a:r>
                <a:rPr lang="pt-BR" sz="2400" baseline="-25000" smtClean="0"/>
                <a:t>observado</a:t>
              </a:r>
              <a:r>
                <a:rPr lang="pt-BR" sz="3200" smtClean="0"/>
                <a:t> = </a:t>
              </a:r>
              <a:endParaRPr lang="pt-BR" sz="3200"/>
            </a:p>
          </p:txBody>
        </p:sp>
        <p:sp>
          <p:nvSpPr>
            <p:cNvPr id="10" name="Forma livre 9"/>
            <p:cNvSpPr/>
            <p:nvPr/>
          </p:nvSpPr>
          <p:spPr>
            <a:xfrm rot="960000">
              <a:off x="1605158" y="1815951"/>
              <a:ext cx="432048" cy="152400"/>
            </a:xfrm>
            <a:custGeom>
              <a:avLst/>
              <a:gdLst>
                <a:gd name="connsiteX0" fmla="*/ 0 w 3468914"/>
                <a:gd name="connsiteY0" fmla="*/ 682171 h 682171"/>
                <a:gd name="connsiteX1" fmla="*/ 87085 w 3468914"/>
                <a:gd name="connsiteY1" fmla="*/ 653142 h 682171"/>
                <a:gd name="connsiteX2" fmla="*/ 232228 w 3468914"/>
                <a:gd name="connsiteY2" fmla="*/ 624114 h 682171"/>
                <a:gd name="connsiteX3" fmla="*/ 319314 w 3468914"/>
                <a:gd name="connsiteY3" fmla="*/ 595085 h 682171"/>
                <a:gd name="connsiteX4" fmla="*/ 362857 w 3468914"/>
                <a:gd name="connsiteY4" fmla="*/ 580571 h 682171"/>
                <a:gd name="connsiteX5" fmla="*/ 406400 w 3468914"/>
                <a:gd name="connsiteY5" fmla="*/ 566057 h 682171"/>
                <a:gd name="connsiteX6" fmla="*/ 449942 w 3468914"/>
                <a:gd name="connsiteY6" fmla="*/ 537028 h 682171"/>
                <a:gd name="connsiteX7" fmla="*/ 566057 w 3468914"/>
                <a:gd name="connsiteY7" fmla="*/ 508000 h 682171"/>
                <a:gd name="connsiteX8" fmla="*/ 1045028 w 3468914"/>
                <a:gd name="connsiteY8" fmla="*/ 464457 h 682171"/>
                <a:gd name="connsiteX9" fmla="*/ 1088571 w 3468914"/>
                <a:gd name="connsiteY9" fmla="*/ 449942 h 682171"/>
                <a:gd name="connsiteX10" fmla="*/ 1204685 w 3468914"/>
                <a:gd name="connsiteY10" fmla="*/ 435428 h 682171"/>
                <a:gd name="connsiteX11" fmla="*/ 1320800 w 3468914"/>
                <a:gd name="connsiteY11" fmla="*/ 406400 h 682171"/>
                <a:gd name="connsiteX12" fmla="*/ 1756228 w 3468914"/>
                <a:gd name="connsiteY12" fmla="*/ 391885 h 682171"/>
                <a:gd name="connsiteX13" fmla="*/ 1886857 w 3468914"/>
                <a:gd name="connsiteY13" fmla="*/ 377371 h 682171"/>
                <a:gd name="connsiteX14" fmla="*/ 1973942 w 3468914"/>
                <a:gd name="connsiteY14" fmla="*/ 348342 h 682171"/>
                <a:gd name="connsiteX15" fmla="*/ 2017485 w 3468914"/>
                <a:gd name="connsiteY15" fmla="*/ 333828 h 682171"/>
                <a:gd name="connsiteX16" fmla="*/ 2293257 w 3468914"/>
                <a:gd name="connsiteY16" fmla="*/ 290285 h 682171"/>
                <a:gd name="connsiteX17" fmla="*/ 2336800 w 3468914"/>
                <a:gd name="connsiteY17" fmla="*/ 261257 h 682171"/>
                <a:gd name="connsiteX18" fmla="*/ 2380342 w 3468914"/>
                <a:gd name="connsiteY18" fmla="*/ 246742 h 682171"/>
                <a:gd name="connsiteX19" fmla="*/ 2685142 w 3468914"/>
                <a:gd name="connsiteY19" fmla="*/ 232228 h 682171"/>
                <a:gd name="connsiteX20" fmla="*/ 2772228 w 3468914"/>
                <a:gd name="connsiteY20" fmla="*/ 203200 h 682171"/>
                <a:gd name="connsiteX21" fmla="*/ 2815771 w 3468914"/>
                <a:gd name="connsiteY21" fmla="*/ 188685 h 682171"/>
                <a:gd name="connsiteX22" fmla="*/ 2873828 w 3468914"/>
                <a:gd name="connsiteY22" fmla="*/ 174171 h 682171"/>
                <a:gd name="connsiteX23" fmla="*/ 2960914 w 3468914"/>
                <a:gd name="connsiteY23" fmla="*/ 145142 h 682171"/>
                <a:gd name="connsiteX24" fmla="*/ 3062514 w 3468914"/>
                <a:gd name="connsiteY24" fmla="*/ 116114 h 682171"/>
                <a:gd name="connsiteX25" fmla="*/ 3106057 w 3468914"/>
                <a:gd name="connsiteY25" fmla="*/ 87085 h 682171"/>
                <a:gd name="connsiteX26" fmla="*/ 3381828 w 3468914"/>
                <a:gd name="connsiteY26" fmla="*/ 43542 h 682171"/>
                <a:gd name="connsiteX27" fmla="*/ 3425371 w 3468914"/>
                <a:gd name="connsiteY27" fmla="*/ 14514 h 682171"/>
                <a:gd name="connsiteX28" fmla="*/ 3468914 w 3468914"/>
                <a:gd name="connsiteY28" fmla="*/ 0 h 682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68914" h="682171">
                  <a:moveTo>
                    <a:pt x="0" y="682171"/>
                  </a:moveTo>
                  <a:cubicBezTo>
                    <a:pt x="29028" y="672495"/>
                    <a:pt x="57400" y="660563"/>
                    <a:pt x="87085" y="653142"/>
                  </a:cubicBezTo>
                  <a:cubicBezTo>
                    <a:pt x="244013" y="613910"/>
                    <a:pt x="111617" y="660297"/>
                    <a:pt x="232228" y="624114"/>
                  </a:cubicBezTo>
                  <a:cubicBezTo>
                    <a:pt x="261536" y="615321"/>
                    <a:pt x="290285" y="604761"/>
                    <a:pt x="319314" y="595085"/>
                  </a:cubicBezTo>
                  <a:lnTo>
                    <a:pt x="362857" y="580571"/>
                  </a:lnTo>
                  <a:lnTo>
                    <a:pt x="406400" y="566057"/>
                  </a:lnTo>
                  <a:cubicBezTo>
                    <a:pt x="420914" y="556381"/>
                    <a:pt x="434340" y="544829"/>
                    <a:pt x="449942" y="537028"/>
                  </a:cubicBezTo>
                  <a:cubicBezTo>
                    <a:pt x="479695" y="522152"/>
                    <a:pt x="538457" y="513520"/>
                    <a:pt x="566057" y="508000"/>
                  </a:cubicBezTo>
                  <a:cubicBezTo>
                    <a:pt x="732881" y="396783"/>
                    <a:pt x="571786" y="493139"/>
                    <a:pt x="1045028" y="464457"/>
                  </a:cubicBezTo>
                  <a:cubicBezTo>
                    <a:pt x="1060299" y="463531"/>
                    <a:pt x="1073518" y="452679"/>
                    <a:pt x="1088571" y="449942"/>
                  </a:cubicBezTo>
                  <a:cubicBezTo>
                    <a:pt x="1126948" y="442964"/>
                    <a:pt x="1166347" y="442616"/>
                    <a:pt x="1204685" y="435428"/>
                  </a:cubicBezTo>
                  <a:cubicBezTo>
                    <a:pt x="1243898" y="428076"/>
                    <a:pt x="1280926" y="407729"/>
                    <a:pt x="1320800" y="406400"/>
                  </a:cubicBezTo>
                  <a:lnTo>
                    <a:pt x="1756228" y="391885"/>
                  </a:lnTo>
                  <a:cubicBezTo>
                    <a:pt x="1799771" y="387047"/>
                    <a:pt x="1843897" y="385963"/>
                    <a:pt x="1886857" y="377371"/>
                  </a:cubicBezTo>
                  <a:cubicBezTo>
                    <a:pt x="1916861" y="371370"/>
                    <a:pt x="1944914" y="358018"/>
                    <a:pt x="1973942" y="348342"/>
                  </a:cubicBezTo>
                  <a:cubicBezTo>
                    <a:pt x="1988456" y="343504"/>
                    <a:pt x="2002394" y="336343"/>
                    <a:pt x="2017485" y="333828"/>
                  </a:cubicBezTo>
                  <a:cubicBezTo>
                    <a:pt x="2225402" y="299176"/>
                    <a:pt x="2133390" y="313124"/>
                    <a:pt x="2293257" y="290285"/>
                  </a:cubicBezTo>
                  <a:cubicBezTo>
                    <a:pt x="2307771" y="280609"/>
                    <a:pt x="2321198" y="269058"/>
                    <a:pt x="2336800" y="261257"/>
                  </a:cubicBezTo>
                  <a:cubicBezTo>
                    <a:pt x="2350484" y="254415"/>
                    <a:pt x="2365096" y="248013"/>
                    <a:pt x="2380342" y="246742"/>
                  </a:cubicBezTo>
                  <a:cubicBezTo>
                    <a:pt x="2481706" y="238295"/>
                    <a:pt x="2583542" y="237066"/>
                    <a:pt x="2685142" y="232228"/>
                  </a:cubicBezTo>
                  <a:lnTo>
                    <a:pt x="2772228" y="203200"/>
                  </a:lnTo>
                  <a:cubicBezTo>
                    <a:pt x="2786742" y="198362"/>
                    <a:pt x="2800928" y="192396"/>
                    <a:pt x="2815771" y="188685"/>
                  </a:cubicBezTo>
                  <a:cubicBezTo>
                    <a:pt x="2835123" y="183847"/>
                    <a:pt x="2854721" y="179903"/>
                    <a:pt x="2873828" y="174171"/>
                  </a:cubicBezTo>
                  <a:cubicBezTo>
                    <a:pt x="2903136" y="165378"/>
                    <a:pt x="2931229" y="152563"/>
                    <a:pt x="2960914" y="145142"/>
                  </a:cubicBezTo>
                  <a:cubicBezTo>
                    <a:pt x="3033814" y="126917"/>
                    <a:pt x="3000047" y="136936"/>
                    <a:pt x="3062514" y="116114"/>
                  </a:cubicBezTo>
                  <a:cubicBezTo>
                    <a:pt x="3077028" y="106438"/>
                    <a:pt x="3089663" y="93046"/>
                    <a:pt x="3106057" y="87085"/>
                  </a:cubicBezTo>
                  <a:cubicBezTo>
                    <a:pt x="3204028" y="51459"/>
                    <a:pt x="3276181" y="53147"/>
                    <a:pt x="3381828" y="43542"/>
                  </a:cubicBezTo>
                  <a:cubicBezTo>
                    <a:pt x="3396342" y="33866"/>
                    <a:pt x="3409769" y="22315"/>
                    <a:pt x="3425371" y="14514"/>
                  </a:cubicBezTo>
                  <a:cubicBezTo>
                    <a:pt x="3439055" y="7672"/>
                    <a:pt x="3468914" y="0"/>
                    <a:pt x="3468914" y="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2433250" y="1784139"/>
              <a:ext cx="576064" cy="216024"/>
            </a:xfrm>
            <a:custGeom>
              <a:avLst/>
              <a:gdLst>
                <a:gd name="connsiteX0" fmla="*/ 0 w 3352800"/>
                <a:gd name="connsiteY0" fmla="*/ 786083 h 1076368"/>
                <a:gd name="connsiteX1" fmla="*/ 493486 w 3352800"/>
                <a:gd name="connsiteY1" fmla="*/ 786083 h 1076368"/>
                <a:gd name="connsiteX2" fmla="*/ 580572 w 3352800"/>
                <a:gd name="connsiteY2" fmla="*/ 815111 h 1076368"/>
                <a:gd name="connsiteX3" fmla="*/ 653143 w 3352800"/>
                <a:gd name="connsiteY3" fmla="*/ 873168 h 1076368"/>
                <a:gd name="connsiteX4" fmla="*/ 725715 w 3352800"/>
                <a:gd name="connsiteY4" fmla="*/ 931225 h 1076368"/>
                <a:gd name="connsiteX5" fmla="*/ 856343 w 3352800"/>
                <a:gd name="connsiteY5" fmla="*/ 1018311 h 1076368"/>
                <a:gd name="connsiteX6" fmla="*/ 899886 w 3352800"/>
                <a:gd name="connsiteY6" fmla="*/ 1047340 h 1076368"/>
                <a:gd name="connsiteX7" fmla="*/ 943429 w 3352800"/>
                <a:gd name="connsiteY7" fmla="*/ 1076368 h 1076368"/>
                <a:gd name="connsiteX8" fmla="*/ 1146629 w 3352800"/>
                <a:gd name="connsiteY8" fmla="*/ 1061854 h 1076368"/>
                <a:gd name="connsiteX9" fmla="*/ 1190172 w 3352800"/>
                <a:gd name="connsiteY9" fmla="*/ 1032825 h 1076368"/>
                <a:gd name="connsiteX10" fmla="*/ 1233715 w 3352800"/>
                <a:gd name="connsiteY10" fmla="*/ 1018311 h 1076368"/>
                <a:gd name="connsiteX11" fmla="*/ 1320800 w 3352800"/>
                <a:gd name="connsiteY11" fmla="*/ 887683 h 1076368"/>
                <a:gd name="connsiteX12" fmla="*/ 1349829 w 3352800"/>
                <a:gd name="connsiteY12" fmla="*/ 844140 h 1076368"/>
                <a:gd name="connsiteX13" fmla="*/ 1378858 w 3352800"/>
                <a:gd name="connsiteY13" fmla="*/ 800597 h 1076368"/>
                <a:gd name="connsiteX14" fmla="*/ 1407886 w 3352800"/>
                <a:gd name="connsiteY14" fmla="*/ 713511 h 1076368"/>
                <a:gd name="connsiteX15" fmla="*/ 1494972 w 3352800"/>
                <a:gd name="connsiteY15" fmla="*/ 582883 h 1076368"/>
                <a:gd name="connsiteX16" fmla="*/ 1524000 w 3352800"/>
                <a:gd name="connsiteY16" fmla="*/ 539340 h 1076368"/>
                <a:gd name="connsiteX17" fmla="*/ 1567543 w 3352800"/>
                <a:gd name="connsiteY17" fmla="*/ 408711 h 1076368"/>
                <a:gd name="connsiteX18" fmla="*/ 1582058 w 3352800"/>
                <a:gd name="connsiteY18" fmla="*/ 365168 h 1076368"/>
                <a:gd name="connsiteX19" fmla="*/ 1611086 w 3352800"/>
                <a:gd name="connsiteY19" fmla="*/ 321625 h 1076368"/>
                <a:gd name="connsiteX20" fmla="*/ 1683658 w 3352800"/>
                <a:gd name="connsiteY20" fmla="*/ 190997 h 1076368"/>
                <a:gd name="connsiteX21" fmla="*/ 1741715 w 3352800"/>
                <a:gd name="connsiteY21" fmla="*/ 60368 h 1076368"/>
                <a:gd name="connsiteX22" fmla="*/ 1785258 w 3352800"/>
                <a:gd name="connsiteY22" fmla="*/ 16825 h 1076368"/>
                <a:gd name="connsiteX23" fmla="*/ 1828800 w 3352800"/>
                <a:gd name="connsiteY23" fmla="*/ 2311 h 1076368"/>
                <a:gd name="connsiteX24" fmla="*/ 2061029 w 3352800"/>
                <a:gd name="connsiteY24" fmla="*/ 16825 h 1076368"/>
                <a:gd name="connsiteX25" fmla="*/ 2090058 w 3352800"/>
                <a:gd name="connsiteY25" fmla="*/ 60368 h 1076368"/>
                <a:gd name="connsiteX26" fmla="*/ 2119086 w 3352800"/>
                <a:gd name="connsiteY26" fmla="*/ 147454 h 1076368"/>
                <a:gd name="connsiteX27" fmla="*/ 2162629 w 3352800"/>
                <a:gd name="connsiteY27" fmla="*/ 161968 h 1076368"/>
                <a:gd name="connsiteX28" fmla="*/ 2206172 w 3352800"/>
                <a:gd name="connsiteY28" fmla="*/ 249054 h 1076368"/>
                <a:gd name="connsiteX29" fmla="*/ 2249715 w 3352800"/>
                <a:gd name="connsiteY29" fmla="*/ 394197 h 1076368"/>
                <a:gd name="connsiteX30" fmla="*/ 2278743 w 3352800"/>
                <a:gd name="connsiteY30" fmla="*/ 481283 h 1076368"/>
                <a:gd name="connsiteX31" fmla="*/ 2293258 w 3352800"/>
                <a:gd name="connsiteY31" fmla="*/ 524825 h 1076368"/>
                <a:gd name="connsiteX32" fmla="*/ 2307772 w 3352800"/>
                <a:gd name="connsiteY32" fmla="*/ 568368 h 1076368"/>
                <a:gd name="connsiteX33" fmla="*/ 2336800 w 3352800"/>
                <a:gd name="connsiteY33" fmla="*/ 611911 h 1076368"/>
                <a:gd name="connsiteX34" fmla="*/ 2365829 w 3352800"/>
                <a:gd name="connsiteY34" fmla="*/ 698997 h 1076368"/>
                <a:gd name="connsiteX35" fmla="*/ 2409372 w 3352800"/>
                <a:gd name="connsiteY35" fmla="*/ 786083 h 1076368"/>
                <a:gd name="connsiteX36" fmla="*/ 2496458 w 3352800"/>
                <a:gd name="connsiteY36" fmla="*/ 844140 h 1076368"/>
                <a:gd name="connsiteX37" fmla="*/ 2540000 w 3352800"/>
                <a:gd name="connsiteY37" fmla="*/ 887683 h 1076368"/>
                <a:gd name="connsiteX38" fmla="*/ 2757715 w 3352800"/>
                <a:gd name="connsiteY38" fmla="*/ 873168 h 1076368"/>
                <a:gd name="connsiteX39" fmla="*/ 2844800 w 3352800"/>
                <a:gd name="connsiteY39" fmla="*/ 844140 h 1076368"/>
                <a:gd name="connsiteX40" fmla="*/ 2931886 w 3352800"/>
                <a:gd name="connsiteY40" fmla="*/ 829625 h 1076368"/>
                <a:gd name="connsiteX41" fmla="*/ 3033486 w 3352800"/>
                <a:gd name="connsiteY41" fmla="*/ 800597 h 1076368"/>
                <a:gd name="connsiteX42" fmla="*/ 3352800 w 3352800"/>
                <a:gd name="connsiteY42" fmla="*/ 815111 h 107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52800" h="1076368">
                  <a:moveTo>
                    <a:pt x="0" y="786083"/>
                  </a:moveTo>
                  <a:cubicBezTo>
                    <a:pt x="205308" y="756752"/>
                    <a:pt x="165597" y="756275"/>
                    <a:pt x="493486" y="786083"/>
                  </a:cubicBezTo>
                  <a:cubicBezTo>
                    <a:pt x="523959" y="788853"/>
                    <a:pt x="580572" y="815111"/>
                    <a:pt x="580572" y="815111"/>
                  </a:cubicBezTo>
                  <a:cubicBezTo>
                    <a:pt x="663760" y="939896"/>
                    <a:pt x="552992" y="793048"/>
                    <a:pt x="653143" y="873168"/>
                  </a:cubicBezTo>
                  <a:cubicBezTo>
                    <a:pt x="746931" y="948198"/>
                    <a:pt x="616269" y="894744"/>
                    <a:pt x="725715" y="931225"/>
                  </a:cubicBezTo>
                  <a:lnTo>
                    <a:pt x="856343" y="1018311"/>
                  </a:lnTo>
                  <a:lnTo>
                    <a:pt x="899886" y="1047340"/>
                  </a:lnTo>
                  <a:lnTo>
                    <a:pt x="943429" y="1076368"/>
                  </a:lnTo>
                  <a:cubicBezTo>
                    <a:pt x="1011162" y="1071530"/>
                    <a:pt x="1079756" y="1073655"/>
                    <a:pt x="1146629" y="1061854"/>
                  </a:cubicBezTo>
                  <a:cubicBezTo>
                    <a:pt x="1163808" y="1058822"/>
                    <a:pt x="1174570" y="1040626"/>
                    <a:pt x="1190172" y="1032825"/>
                  </a:cubicBezTo>
                  <a:cubicBezTo>
                    <a:pt x="1203856" y="1025983"/>
                    <a:pt x="1219201" y="1023149"/>
                    <a:pt x="1233715" y="1018311"/>
                  </a:cubicBezTo>
                  <a:lnTo>
                    <a:pt x="1320800" y="887683"/>
                  </a:lnTo>
                  <a:lnTo>
                    <a:pt x="1349829" y="844140"/>
                  </a:lnTo>
                  <a:lnTo>
                    <a:pt x="1378858" y="800597"/>
                  </a:lnTo>
                  <a:cubicBezTo>
                    <a:pt x="1388534" y="771568"/>
                    <a:pt x="1390913" y="738971"/>
                    <a:pt x="1407886" y="713511"/>
                  </a:cubicBezTo>
                  <a:lnTo>
                    <a:pt x="1494972" y="582883"/>
                  </a:lnTo>
                  <a:cubicBezTo>
                    <a:pt x="1504648" y="568369"/>
                    <a:pt x="1518484" y="555889"/>
                    <a:pt x="1524000" y="539340"/>
                  </a:cubicBezTo>
                  <a:lnTo>
                    <a:pt x="1567543" y="408711"/>
                  </a:lnTo>
                  <a:cubicBezTo>
                    <a:pt x="1572381" y="394197"/>
                    <a:pt x="1573571" y="377898"/>
                    <a:pt x="1582058" y="365168"/>
                  </a:cubicBezTo>
                  <a:cubicBezTo>
                    <a:pt x="1591734" y="350654"/>
                    <a:pt x="1604001" y="337565"/>
                    <a:pt x="1611086" y="321625"/>
                  </a:cubicBezTo>
                  <a:cubicBezTo>
                    <a:pt x="1667916" y="193757"/>
                    <a:pt x="1604183" y="270472"/>
                    <a:pt x="1683658" y="190997"/>
                  </a:cubicBezTo>
                  <a:cubicBezTo>
                    <a:pt x="1704754" y="127706"/>
                    <a:pt x="1703379" y="106371"/>
                    <a:pt x="1741715" y="60368"/>
                  </a:cubicBezTo>
                  <a:cubicBezTo>
                    <a:pt x="1754856" y="44599"/>
                    <a:pt x="1768179" y="28211"/>
                    <a:pt x="1785258" y="16825"/>
                  </a:cubicBezTo>
                  <a:cubicBezTo>
                    <a:pt x="1797988" y="8339"/>
                    <a:pt x="1814286" y="7149"/>
                    <a:pt x="1828800" y="2311"/>
                  </a:cubicBezTo>
                  <a:cubicBezTo>
                    <a:pt x="1906210" y="7149"/>
                    <a:pt x="1985315" y="0"/>
                    <a:pt x="2061029" y="16825"/>
                  </a:cubicBezTo>
                  <a:cubicBezTo>
                    <a:pt x="2078058" y="20609"/>
                    <a:pt x="2082973" y="44427"/>
                    <a:pt x="2090058" y="60368"/>
                  </a:cubicBezTo>
                  <a:cubicBezTo>
                    <a:pt x="2102485" y="88330"/>
                    <a:pt x="2090057" y="137778"/>
                    <a:pt x="2119086" y="147454"/>
                  </a:cubicBezTo>
                  <a:lnTo>
                    <a:pt x="2162629" y="161968"/>
                  </a:lnTo>
                  <a:cubicBezTo>
                    <a:pt x="2215561" y="320768"/>
                    <a:pt x="2131142" y="80235"/>
                    <a:pt x="2206172" y="249054"/>
                  </a:cubicBezTo>
                  <a:cubicBezTo>
                    <a:pt x="2237744" y="320091"/>
                    <a:pt x="2230232" y="329255"/>
                    <a:pt x="2249715" y="394197"/>
                  </a:cubicBezTo>
                  <a:cubicBezTo>
                    <a:pt x="2258508" y="423505"/>
                    <a:pt x="2269067" y="452254"/>
                    <a:pt x="2278743" y="481283"/>
                  </a:cubicBezTo>
                  <a:lnTo>
                    <a:pt x="2293258" y="524825"/>
                  </a:lnTo>
                  <a:cubicBezTo>
                    <a:pt x="2298096" y="539339"/>
                    <a:pt x="2299286" y="555638"/>
                    <a:pt x="2307772" y="568368"/>
                  </a:cubicBezTo>
                  <a:cubicBezTo>
                    <a:pt x="2317448" y="582882"/>
                    <a:pt x="2329715" y="595971"/>
                    <a:pt x="2336800" y="611911"/>
                  </a:cubicBezTo>
                  <a:cubicBezTo>
                    <a:pt x="2349227" y="639873"/>
                    <a:pt x="2356153" y="669968"/>
                    <a:pt x="2365829" y="698997"/>
                  </a:cubicBezTo>
                  <a:cubicBezTo>
                    <a:pt x="2376183" y="730058"/>
                    <a:pt x="2382889" y="762911"/>
                    <a:pt x="2409372" y="786083"/>
                  </a:cubicBezTo>
                  <a:cubicBezTo>
                    <a:pt x="2435628" y="809057"/>
                    <a:pt x="2471789" y="819470"/>
                    <a:pt x="2496458" y="844140"/>
                  </a:cubicBezTo>
                  <a:lnTo>
                    <a:pt x="2540000" y="887683"/>
                  </a:lnTo>
                  <a:cubicBezTo>
                    <a:pt x="2612572" y="882845"/>
                    <a:pt x="2685713" y="883454"/>
                    <a:pt x="2757715" y="873168"/>
                  </a:cubicBezTo>
                  <a:cubicBezTo>
                    <a:pt x="2788006" y="868841"/>
                    <a:pt x="2814618" y="849171"/>
                    <a:pt x="2844800" y="844140"/>
                  </a:cubicBezTo>
                  <a:cubicBezTo>
                    <a:pt x="2873829" y="839302"/>
                    <a:pt x="2903028" y="835397"/>
                    <a:pt x="2931886" y="829625"/>
                  </a:cubicBezTo>
                  <a:cubicBezTo>
                    <a:pt x="2977450" y="820512"/>
                    <a:pt x="2991984" y="814431"/>
                    <a:pt x="3033486" y="800597"/>
                  </a:cubicBezTo>
                  <a:cubicBezTo>
                    <a:pt x="3246143" y="819929"/>
                    <a:pt x="3139705" y="815111"/>
                    <a:pt x="3352800" y="815111"/>
                  </a:cubicBezTo>
                </a:path>
              </a:pathLst>
            </a:cu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3405358" y="1507431"/>
              <a:ext cx="3600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b="1" smtClean="0">
                  <a:solidFill>
                    <a:srgbClr val="53D2FF"/>
                  </a:solidFill>
                </a:rPr>
                <a:t>?</a:t>
              </a:r>
              <a:endParaRPr lang="pt-BR" sz="4400" b="1">
                <a:solidFill>
                  <a:srgbClr val="53D2FF"/>
                </a:solidFill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205520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04531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72008" y="1527764"/>
              <a:ext cx="3779912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7" name="Conector de seta reta 16"/>
          <p:cNvCxnSpPr/>
          <p:nvPr/>
        </p:nvCxnSpPr>
        <p:spPr>
          <a:xfrm flipH="1">
            <a:off x="5796136" y="2204864"/>
            <a:ext cx="720080" cy="12241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5436096" y="349171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≈ 0</a:t>
            </a:r>
            <a:endParaRPr lang="pt-BR" sz="2400"/>
          </a:p>
        </p:txBody>
      </p:sp>
      <p:sp>
        <p:nvSpPr>
          <p:cNvPr id="19" name="CaixaDeTexto 18"/>
          <p:cNvSpPr txBox="1"/>
          <p:nvPr/>
        </p:nvSpPr>
        <p:spPr>
          <a:xfrm>
            <a:off x="1403648" y="3861048"/>
            <a:ext cx="2160240" cy="83099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solidFill>
                  <a:srgbClr val="FF0000"/>
                </a:solidFill>
              </a:rPr>
              <a:t>Comprimento de onda longo</a:t>
            </a:r>
            <a:endParaRPr lang="pt-BR" sz="2400">
              <a:solidFill>
                <a:srgbClr val="FF0000"/>
              </a:solidFill>
            </a:endParaRPr>
          </a:p>
        </p:txBody>
      </p:sp>
      <p:cxnSp>
        <p:nvCxnSpPr>
          <p:cNvPr id="20" name="Conector de seta reta 19"/>
          <p:cNvCxnSpPr>
            <a:stCxn id="6" idx="3"/>
          </p:cNvCxnSpPr>
          <p:nvPr/>
        </p:nvCxnSpPr>
        <p:spPr>
          <a:xfrm flipV="1">
            <a:off x="3563888" y="2996952"/>
            <a:ext cx="1728192" cy="23928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V="1">
            <a:off x="3491880" y="2852936"/>
            <a:ext cx="864096" cy="13126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5148064" y="4730368"/>
            <a:ext cx="37444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Próximo passo: desenvolver uma “ferramenta” capaz de descrever o campo geomagnético em termos dos comprimentos de onda</a:t>
            </a:r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sp>
        <p:nvSpPr>
          <p:cNvPr id="7" name="Elipse 6"/>
          <p:cNvSpPr/>
          <p:nvPr/>
        </p:nvSpPr>
        <p:spPr>
          <a:xfrm>
            <a:off x="863888" y="3176912"/>
            <a:ext cx="2520000" cy="25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1583888" y="3896912"/>
            <a:ext cx="1080000" cy="108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25" name="Retângulo 24"/>
          <p:cNvSpPr>
            <a:spLocks noChangeAspect="1"/>
          </p:cNvSpPr>
          <p:nvPr/>
        </p:nvSpPr>
        <p:spPr>
          <a:xfrm>
            <a:off x="1876772" y="1413976"/>
            <a:ext cx="5400000" cy="5399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4126772" y="3663676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30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sp>
        <p:nvSpPr>
          <p:cNvPr id="7" name="Elipse 6"/>
          <p:cNvSpPr/>
          <p:nvPr/>
        </p:nvSpPr>
        <p:spPr>
          <a:xfrm>
            <a:off x="863888" y="3176912"/>
            <a:ext cx="2520000" cy="25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23888" y="2636912"/>
            <a:ext cx="3600000" cy="36000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 rot="2340000">
            <a:off x="3167968" y="2977554"/>
            <a:ext cx="288032" cy="21602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1583888" y="3896912"/>
            <a:ext cx="1080000" cy="108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sp>
        <p:nvSpPr>
          <p:cNvPr id="7" name="Elipse 6"/>
          <p:cNvSpPr/>
          <p:nvPr/>
        </p:nvSpPr>
        <p:spPr>
          <a:xfrm>
            <a:off x="863888" y="3176912"/>
            <a:ext cx="2520000" cy="25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23888" y="2636912"/>
            <a:ext cx="3600000" cy="36000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 rot="2340000">
            <a:off x="3167968" y="2977554"/>
            <a:ext cx="288032" cy="21602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1583888" y="3896912"/>
            <a:ext cx="1080000" cy="108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4572000" y="2348880"/>
            <a:ext cx="4176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Considera-se que não há correntes elétricas fluindo nas proximidades da superfície da Terra e nem no ar.</a:t>
            </a:r>
          </a:p>
        </p:txBody>
      </p:sp>
      <p:graphicFrame>
        <p:nvGraphicFramePr>
          <p:cNvPr id="12" name="Objeto 11"/>
          <p:cNvGraphicFramePr>
            <a:graphicFrameLocks noChangeAspect="1"/>
          </p:cNvGraphicFramePr>
          <p:nvPr/>
        </p:nvGraphicFramePr>
        <p:xfrm>
          <a:off x="5937126" y="4509120"/>
          <a:ext cx="14462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Equação" r:id="rId3" imgW="482400" imgH="152280" progId="Equation.3">
                  <p:embed/>
                </p:oleObj>
              </mc:Choice>
              <mc:Fallback>
                <p:oleObj name="Equação" r:id="rId3" imgW="482400" imgH="152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126" y="4509120"/>
                        <a:ext cx="14462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5994276" y="5545138"/>
          <a:ext cx="133191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Equação" r:id="rId5" imgW="444240" imgH="164880" progId="Equation.3">
                  <p:embed/>
                </p:oleObj>
              </mc:Choice>
              <mc:Fallback>
                <p:oleObj name="Equação" r:id="rId5" imgW="444240" imgH="164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276" y="5545138"/>
                        <a:ext cx="1331912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9979" y="4189561"/>
          <a:ext cx="90979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Equação" r:id="rId3" imgW="3365280" imgH="838080" progId="Equation.3">
                  <p:embed/>
                </p:oleObj>
              </mc:Choice>
              <mc:Fallback>
                <p:oleObj name="Equação" r:id="rId3" imgW="3365280" imgH="838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9" y="4189561"/>
                        <a:ext cx="9097963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3893566" y="2204864"/>
          <a:ext cx="13319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Equação" r:id="rId5" imgW="444240" imgH="164880" progId="Equation.3">
                  <p:embed/>
                </p:oleObj>
              </mc:Choice>
              <mc:Fallback>
                <p:oleObj name="Equação" r:id="rId5" imgW="444240" imgH="164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3566" y="2204864"/>
                        <a:ext cx="1331913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eta para baixo 5"/>
          <p:cNvSpPr/>
          <p:nvPr/>
        </p:nvSpPr>
        <p:spPr>
          <a:xfrm>
            <a:off x="4235486" y="2904802"/>
            <a:ext cx="648072" cy="108012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9028" y="4163032"/>
            <a:ext cx="90720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9979" y="4189561"/>
          <a:ext cx="90979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4" name="Equação" r:id="rId3" imgW="3365280" imgH="838080" progId="Equation.3">
                  <p:embed/>
                </p:oleObj>
              </mc:Choice>
              <mc:Fallback>
                <p:oleObj name="Equação" r:id="rId3" imgW="33652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9" y="4189561"/>
                        <a:ext cx="9097963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3893566" y="2204864"/>
          <a:ext cx="13319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5" name="Equação" r:id="rId5" imgW="444240" imgH="164880" progId="Equation.3">
                  <p:embed/>
                </p:oleObj>
              </mc:Choice>
              <mc:Fallback>
                <p:oleObj name="Equação" r:id="rId5" imgW="44424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3566" y="2204864"/>
                        <a:ext cx="1331913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eta para baixo 5"/>
          <p:cNvSpPr/>
          <p:nvPr/>
        </p:nvSpPr>
        <p:spPr>
          <a:xfrm>
            <a:off x="4235486" y="2904802"/>
            <a:ext cx="648072" cy="108012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9028" y="4163032"/>
            <a:ext cx="90720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2" name="Retângulo 1"/>
          <p:cNvSpPr/>
          <p:nvPr/>
        </p:nvSpPr>
        <p:spPr>
          <a:xfrm>
            <a:off x="179512" y="4509120"/>
            <a:ext cx="1368000" cy="50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79512" y="2904802"/>
            <a:ext cx="3096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Coordenadas esféricas e geocêntricas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29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9979" y="4189561"/>
          <a:ext cx="90979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4" name="Equação" r:id="rId3" imgW="3365280" imgH="838080" progId="Equation.3">
                  <p:embed/>
                </p:oleObj>
              </mc:Choice>
              <mc:Fallback>
                <p:oleObj name="Equação" r:id="rId3" imgW="3365280" imgH="838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9" y="4189561"/>
                        <a:ext cx="9097963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3893566" y="2204864"/>
          <a:ext cx="13319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5" name="Equação" r:id="rId5" imgW="444240" imgH="164880" progId="Equation.3">
                  <p:embed/>
                </p:oleObj>
              </mc:Choice>
              <mc:Fallback>
                <p:oleObj name="Equação" r:id="rId5" imgW="444240" imgH="164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3566" y="2204864"/>
                        <a:ext cx="1331913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eta para baixo 5"/>
          <p:cNvSpPr/>
          <p:nvPr/>
        </p:nvSpPr>
        <p:spPr>
          <a:xfrm>
            <a:off x="4235486" y="2904802"/>
            <a:ext cx="648072" cy="108012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9028" y="4163032"/>
            <a:ext cx="90720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592916" y="4509120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5579646" y="4509120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3434386" y="561832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5406602" y="561832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796136" y="3174067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solidFill>
                  <a:srgbClr val="FF0000"/>
                </a:solidFill>
              </a:rPr>
              <a:t>Coeficientes de Gauss</a:t>
            </a:r>
            <a:endParaRPr lang="pt-BR" sz="2400">
              <a:solidFill>
                <a:srgbClr val="FF0000"/>
              </a:solidFill>
            </a:endParaRPr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9979" y="4189561"/>
          <a:ext cx="90979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2" name="Equação" r:id="rId3" imgW="3365280" imgH="838080" progId="Equation.3">
                  <p:embed/>
                </p:oleObj>
              </mc:Choice>
              <mc:Fallback>
                <p:oleObj name="Equação" r:id="rId3" imgW="3365280" imgH="838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9" y="4189561"/>
                        <a:ext cx="9097963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3893566" y="2204864"/>
          <a:ext cx="13319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3" name="Equação" r:id="rId5" imgW="444240" imgH="164880" progId="Equation.3">
                  <p:embed/>
                </p:oleObj>
              </mc:Choice>
              <mc:Fallback>
                <p:oleObj name="Equação" r:id="rId5" imgW="444240" imgH="164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3566" y="2204864"/>
                        <a:ext cx="1331913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eta para baixo 5"/>
          <p:cNvSpPr/>
          <p:nvPr/>
        </p:nvSpPr>
        <p:spPr>
          <a:xfrm>
            <a:off x="4235486" y="2904802"/>
            <a:ext cx="648072" cy="108012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9028" y="4163032"/>
            <a:ext cx="90720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592916" y="4509120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5579646" y="4509120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3434386" y="561832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5406602" y="561832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796136" y="3174067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solidFill>
                  <a:srgbClr val="FF0000"/>
                </a:solidFill>
              </a:rPr>
              <a:t>Coeficientes de Gauss</a:t>
            </a:r>
            <a:endParaRPr lang="pt-BR" sz="2400">
              <a:solidFill>
                <a:srgbClr val="FF0000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7423292" y="4437192"/>
            <a:ext cx="1296000" cy="612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222344" y="5553304"/>
            <a:ext cx="1296000" cy="612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0" y="2996952"/>
            <a:ext cx="3635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solidFill>
                  <a:srgbClr val="0000FF"/>
                </a:solidFill>
              </a:rPr>
              <a:t>Funções de Schmidt parcialmente normalizadas</a:t>
            </a:r>
            <a:endParaRPr lang="pt-BR" sz="2400">
              <a:solidFill>
                <a:srgbClr val="0000FF"/>
              </a:solidFill>
            </a:endParaRPr>
          </a:p>
        </p:txBody>
      </p:sp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9979" y="4189561"/>
          <a:ext cx="90979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6" name="Equação" r:id="rId3" imgW="3365280" imgH="838080" progId="Equation.3">
                  <p:embed/>
                </p:oleObj>
              </mc:Choice>
              <mc:Fallback>
                <p:oleObj name="Equação" r:id="rId3" imgW="3365280" imgH="838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9" y="4189561"/>
                        <a:ext cx="9097963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3893566" y="2204864"/>
          <a:ext cx="13319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7" name="Equação" r:id="rId5" imgW="444240" imgH="164880" progId="Equation.3">
                  <p:embed/>
                </p:oleObj>
              </mc:Choice>
              <mc:Fallback>
                <p:oleObj name="Equação" r:id="rId5" imgW="444240" imgH="164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3566" y="2204864"/>
                        <a:ext cx="1331913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eta para baixo 5"/>
          <p:cNvSpPr/>
          <p:nvPr/>
        </p:nvSpPr>
        <p:spPr>
          <a:xfrm>
            <a:off x="4235486" y="2904802"/>
            <a:ext cx="648072" cy="108012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9028" y="4163032"/>
            <a:ext cx="90720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592916" y="4509120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5579646" y="4509120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3434386" y="561832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5406602" y="561832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796136" y="3174067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solidFill>
                  <a:srgbClr val="FF0000"/>
                </a:solidFill>
              </a:rPr>
              <a:t>Coeficientes de Gauss</a:t>
            </a:r>
            <a:endParaRPr lang="pt-BR" sz="2400">
              <a:solidFill>
                <a:srgbClr val="FF0000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7423292" y="4437192"/>
            <a:ext cx="1296000" cy="612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222344" y="5553304"/>
            <a:ext cx="1296000" cy="612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0" y="2996952"/>
            <a:ext cx="3635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solidFill>
                  <a:srgbClr val="0000FF"/>
                </a:solidFill>
              </a:rPr>
              <a:t>Funções de Schmidt parcialmente normalizadas</a:t>
            </a:r>
            <a:endParaRPr lang="pt-BR" sz="2400">
              <a:solidFill>
                <a:srgbClr val="0000FF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2483808" y="4394132"/>
            <a:ext cx="360000" cy="360000"/>
          </a:xfrm>
          <a:prstGeom prst="ellipse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2483768" y="5948758"/>
            <a:ext cx="360000" cy="360000"/>
          </a:xfrm>
          <a:prstGeom prst="ellipse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1778202" y="4590074"/>
            <a:ext cx="360000" cy="360000"/>
          </a:xfrm>
          <a:prstGeom prst="ellipse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1778202" y="5704830"/>
            <a:ext cx="360000" cy="360000"/>
          </a:xfrm>
          <a:prstGeom prst="ellipse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-7484" y="1988840"/>
            <a:ext cx="3635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solidFill>
                  <a:srgbClr val="00CC00"/>
                </a:solidFill>
              </a:rPr>
              <a:t>Raio médio da Terra</a:t>
            </a:r>
            <a:endParaRPr lang="pt-BR" sz="2400">
              <a:solidFill>
                <a:srgbClr val="00CC00"/>
              </a:solidFill>
            </a:endParaRPr>
          </a:p>
        </p:txBody>
      </p:sp>
      <p:sp>
        <p:nvSpPr>
          <p:cNvPr id="22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9979" y="1844824"/>
          <a:ext cx="90979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4" name="Equação" r:id="rId3" imgW="3365280" imgH="838080" progId="Equation.3">
                  <p:embed/>
                </p:oleObj>
              </mc:Choice>
              <mc:Fallback>
                <p:oleObj name="Equação" r:id="rId3" imgW="3365280" imgH="838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9" y="1844824"/>
                        <a:ext cx="9097963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/>
          <p:cNvSpPr/>
          <p:nvPr/>
        </p:nvSpPr>
        <p:spPr>
          <a:xfrm>
            <a:off x="29028" y="1844824"/>
            <a:ext cx="90720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07950" y="4221163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5" name="Equação" r:id="rId5" imgW="1536480" imgH="266400" progId="Equation.3">
                  <p:embed/>
                </p:oleObj>
              </mc:Choice>
              <mc:Fallback>
                <p:oleObj name="Equação" r:id="rId5" imgW="1536480" imgH="2664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221163"/>
                        <a:ext cx="3071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7504" y="4900232"/>
          <a:ext cx="302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6" name="Equação" r:id="rId7" imgW="1511280" imgH="291960" progId="Equation.3">
                  <p:embed/>
                </p:oleObj>
              </mc:Choice>
              <mc:Fallback>
                <p:oleObj name="Equação" r:id="rId7" imgW="1511280" imgH="29196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900232"/>
                        <a:ext cx="3021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7504" y="5630176"/>
          <a:ext cx="3046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7" name="Equação" r:id="rId9" imgW="1523880" imgH="266400" progId="Equation.3">
                  <p:embed/>
                </p:oleObj>
              </mc:Choice>
              <mc:Fallback>
                <p:oleObj name="Equação" r:id="rId9" imgW="1523880" imgH="2664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630176"/>
                        <a:ext cx="3046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7504" y="6309320"/>
          <a:ext cx="3021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8" name="Equação" r:id="rId11" imgW="1511280" imgH="266400" progId="Equation.3">
                  <p:embed/>
                </p:oleObj>
              </mc:Choice>
              <mc:Fallback>
                <p:oleObj name="Equação" r:id="rId11" imgW="1511280" imgH="2664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6309320"/>
                        <a:ext cx="3021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Elipse 15"/>
          <p:cNvSpPr/>
          <p:nvPr/>
        </p:nvSpPr>
        <p:spPr>
          <a:xfrm>
            <a:off x="359291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557964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3434386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5406602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35496" y="4191498"/>
            <a:ext cx="3204000" cy="262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15" name="CaixaDeTexto 14"/>
          <p:cNvSpPr txBox="1"/>
          <p:nvPr/>
        </p:nvSpPr>
        <p:spPr>
          <a:xfrm>
            <a:off x="3275856" y="6474822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smtClean="0"/>
              <a:t>(HULOT </a:t>
            </a:r>
            <a:r>
              <a:rPr lang="pt-BR" sz="1600" i="1" smtClean="0"/>
              <a:t>et. al.</a:t>
            </a:r>
            <a:r>
              <a:rPr lang="pt-BR" sz="1600" smtClean="0"/>
              <a:t>, 2010)</a:t>
            </a:r>
            <a:endParaRPr lang="pt-BR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9979" y="1844824"/>
          <a:ext cx="90979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6" name="Equação" r:id="rId3" imgW="3365280" imgH="838080" progId="Equation.3">
                  <p:embed/>
                </p:oleObj>
              </mc:Choice>
              <mc:Fallback>
                <p:oleObj name="Equação" r:id="rId3" imgW="3365280" imgH="838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9" y="1844824"/>
                        <a:ext cx="9097963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3491880" y="4437112"/>
          <a:ext cx="35480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7" name="Equação" r:id="rId5" imgW="1180800" imgH="190440" progId="Equation.3">
                  <p:embed/>
                </p:oleObj>
              </mc:Choice>
              <mc:Fallback>
                <p:oleObj name="Equação" r:id="rId5" imgW="118080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4437112"/>
                        <a:ext cx="3548063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/>
          <p:cNvSpPr/>
          <p:nvPr/>
        </p:nvSpPr>
        <p:spPr>
          <a:xfrm>
            <a:off x="29028" y="1844824"/>
            <a:ext cx="90720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3529980" y="5285581"/>
          <a:ext cx="17875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8" name="Equação" r:id="rId7" imgW="812520" imgH="203040" progId="Equation.3">
                  <p:embed/>
                </p:oleObj>
              </mc:Choice>
              <mc:Fallback>
                <p:oleObj name="Equação" r:id="rId7" imgW="81252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980" y="5285581"/>
                        <a:ext cx="17875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07504" y="4221088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9" name="Equação" r:id="rId9" imgW="1536480" imgH="266400" progId="Equation.3">
                  <p:embed/>
                </p:oleObj>
              </mc:Choice>
              <mc:Fallback>
                <p:oleObj name="Equação" r:id="rId9" imgW="153648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221088"/>
                        <a:ext cx="3071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3529980" y="6092825"/>
          <a:ext cx="268128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0" name="Equação" r:id="rId11" imgW="1218960" imgH="215640" progId="Equation.3">
                  <p:embed/>
                </p:oleObj>
              </mc:Choice>
              <mc:Fallback>
                <p:oleObj name="Equação" r:id="rId11" imgW="121896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980" y="6092825"/>
                        <a:ext cx="2681287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7504" y="4900232"/>
          <a:ext cx="302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1" name="Equação" r:id="rId13" imgW="1511280" imgH="291960" progId="Equation.3">
                  <p:embed/>
                </p:oleObj>
              </mc:Choice>
              <mc:Fallback>
                <p:oleObj name="Equação" r:id="rId13" imgW="151128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900232"/>
                        <a:ext cx="3021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7504" y="5630176"/>
          <a:ext cx="3046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2" name="Equação" r:id="rId15" imgW="1523880" imgH="266400" progId="Equation.3">
                  <p:embed/>
                </p:oleObj>
              </mc:Choice>
              <mc:Fallback>
                <p:oleObj name="Equação" r:id="rId15" imgW="152388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630176"/>
                        <a:ext cx="3046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7504" y="6309320"/>
          <a:ext cx="3021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3" name="Equação" r:id="rId17" imgW="1511280" imgH="266400" progId="Equation.3">
                  <p:embed/>
                </p:oleObj>
              </mc:Choice>
              <mc:Fallback>
                <p:oleObj name="Equação" r:id="rId17" imgW="151128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6309320"/>
                        <a:ext cx="3021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Elipse 12"/>
          <p:cNvSpPr/>
          <p:nvPr/>
        </p:nvSpPr>
        <p:spPr>
          <a:xfrm>
            <a:off x="359291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557964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3434386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5406602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35496" y="4191498"/>
            <a:ext cx="3204000" cy="262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9979" y="1844824"/>
          <a:ext cx="90979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0" name="Equação" r:id="rId3" imgW="3365280" imgH="838080" progId="Equation.3">
                  <p:embed/>
                </p:oleObj>
              </mc:Choice>
              <mc:Fallback>
                <p:oleObj name="Equação" r:id="rId3" imgW="3365280" imgH="838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9" y="1844824"/>
                        <a:ext cx="9097963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3491880" y="4440088"/>
          <a:ext cx="35480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1" name="Equação" r:id="rId5" imgW="1180800" imgH="190440" progId="Equation.3">
                  <p:embed/>
                </p:oleObj>
              </mc:Choice>
              <mc:Fallback>
                <p:oleObj name="Equação" r:id="rId5" imgW="118080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4440088"/>
                        <a:ext cx="3548063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/>
          <p:cNvSpPr/>
          <p:nvPr/>
        </p:nvSpPr>
        <p:spPr>
          <a:xfrm>
            <a:off x="29028" y="1844824"/>
            <a:ext cx="90720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3529980" y="5285581"/>
          <a:ext cx="17875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2" name="Equação" r:id="rId7" imgW="812520" imgH="203040" progId="Equation.3">
                  <p:embed/>
                </p:oleObj>
              </mc:Choice>
              <mc:Fallback>
                <p:oleObj name="Equação" r:id="rId7" imgW="81252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980" y="5285581"/>
                        <a:ext cx="17875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07504" y="4221088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3" name="Equação" r:id="rId9" imgW="1536480" imgH="266400" progId="Equation.3">
                  <p:embed/>
                </p:oleObj>
              </mc:Choice>
              <mc:Fallback>
                <p:oleObj name="Equação" r:id="rId9" imgW="153648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221088"/>
                        <a:ext cx="3071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3529980" y="6092825"/>
          <a:ext cx="268128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4" name="Equação" r:id="rId11" imgW="1218960" imgH="215640" progId="Equation.3">
                  <p:embed/>
                </p:oleObj>
              </mc:Choice>
              <mc:Fallback>
                <p:oleObj name="Equação" r:id="rId11" imgW="121896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980" y="6092825"/>
                        <a:ext cx="2681287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7504" y="4900232"/>
          <a:ext cx="302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5" name="Equação" r:id="rId13" imgW="1511280" imgH="291960" progId="Equation.3">
                  <p:embed/>
                </p:oleObj>
              </mc:Choice>
              <mc:Fallback>
                <p:oleObj name="Equação" r:id="rId13" imgW="151128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900232"/>
                        <a:ext cx="3021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7504" y="5630176"/>
          <a:ext cx="3046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6" name="Equação" r:id="rId15" imgW="1523880" imgH="266400" progId="Equation.3">
                  <p:embed/>
                </p:oleObj>
              </mc:Choice>
              <mc:Fallback>
                <p:oleObj name="Equação" r:id="rId15" imgW="152388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630176"/>
                        <a:ext cx="3046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7504" y="6309320"/>
          <a:ext cx="3021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7" name="Equação" r:id="rId17" imgW="1511280" imgH="266400" progId="Equation.3">
                  <p:embed/>
                </p:oleObj>
              </mc:Choice>
              <mc:Fallback>
                <p:oleObj name="Equação" r:id="rId17" imgW="151128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6309320"/>
                        <a:ext cx="3021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Elipse 12"/>
          <p:cNvSpPr/>
          <p:nvPr/>
        </p:nvSpPr>
        <p:spPr>
          <a:xfrm>
            <a:off x="359291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557964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3434386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5406602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35496" y="4191498"/>
            <a:ext cx="3204000" cy="262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4110980" y="6122380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4608048" y="6122324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5141132" y="6122324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5630674" y="6122324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1043608" y="4221088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1000066" y="4933674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1014580" y="5611336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1000628" y="6287312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26" name="Elipse 25"/>
          <p:cNvSpPr/>
          <p:nvPr/>
        </p:nvSpPr>
        <p:spPr>
          <a:xfrm>
            <a:off x="4126772" y="3663676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4067808" y="3613596"/>
            <a:ext cx="1008000" cy="1008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5580112" y="2895327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Ionosfera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103232" y="3429000"/>
            <a:ext cx="3861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Região da atmosfera localizada a ≈ 60 - 1500 km de altitude. É constituída por prótons, elétrons e íons pesados (por ex., oxigênio).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-21998" y="6525344"/>
            <a:ext cx="4882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1998; </a:t>
            </a:r>
            <a:r>
              <a:rPr lang="pt-BR" sz="1600" dirty="0" smtClean="0"/>
              <a:t>COWLEY</a:t>
            </a:r>
            <a:r>
              <a:rPr lang="pt-BR" sz="1600" dirty="0"/>
              <a:t>, 2007)</a:t>
            </a:r>
          </a:p>
        </p:txBody>
      </p:sp>
    </p:spTree>
    <p:extLst>
      <p:ext uri="{BB962C8B-B14F-4D97-AF65-F5344CB8AC3E}">
        <p14:creationId xmlns:p14="http://schemas.microsoft.com/office/powerpoint/2010/main" val="196962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58805" y="4800128"/>
          <a:ext cx="35480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6" name="Equação" r:id="rId3" imgW="1180800" imgH="190440" progId="Equation.3">
                  <p:embed/>
                </p:oleObj>
              </mc:Choice>
              <mc:Fallback>
                <p:oleObj name="Equação" r:id="rId3" imgW="118080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5" y="4800128"/>
                        <a:ext cx="3548063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96905" y="5531469"/>
          <a:ext cx="17875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7" name="Equação" r:id="rId5" imgW="812520" imgH="203040" progId="Equation.3">
                  <p:embed/>
                </p:oleObj>
              </mc:Choice>
              <mc:Fallback>
                <p:oleObj name="Equação" r:id="rId5" imgW="81252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5" y="5531469"/>
                        <a:ext cx="17875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07504" y="1959496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8" name="Equação" r:id="rId7" imgW="1536480" imgH="266400" progId="Equation.3">
                  <p:embed/>
                </p:oleObj>
              </mc:Choice>
              <mc:Fallback>
                <p:oleObj name="Equação" r:id="rId7" imgW="153648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959496"/>
                        <a:ext cx="3071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96905" y="6338713"/>
          <a:ext cx="268128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9" name="Equação" r:id="rId9" imgW="1218960" imgH="215640" progId="Equation.3">
                  <p:embed/>
                </p:oleObj>
              </mc:Choice>
              <mc:Fallback>
                <p:oleObj name="Equação" r:id="rId9" imgW="121896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5" y="6338713"/>
                        <a:ext cx="2681287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7504" y="2638640"/>
          <a:ext cx="302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0" name="Equação" r:id="rId11" imgW="1511280" imgH="291960" progId="Equation.3">
                  <p:embed/>
                </p:oleObj>
              </mc:Choice>
              <mc:Fallback>
                <p:oleObj name="Equação" r:id="rId11" imgW="151128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638640"/>
                        <a:ext cx="3021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7504" y="3368584"/>
          <a:ext cx="3046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1" name="Equação" r:id="rId13" imgW="1523880" imgH="266400" progId="Equation.3">
                  <p:embed/>
                </p:oleObj>
              </mc:Choice>
              <mc:Fallback>
                <p:oleObj name="Equação" r:id="rId13" imgW="152388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368584"/>
                        <a:ext cx="3046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7504" y="4047728"/>
          <a:ext cx="3021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2" name="Equação" r:id="rId15" imgW="1511280" imgH="266400" progId="Equation.3">
                  <p:embed/>
                </p:oleObj>
              </mc:Choice>
              <mc:Fallback>
                <p:oleObj name="Equação" r:id="rId15" imgW="151128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047728"/>
                        <a:ext cx="3021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tângulo 17"/>
          <p:cNvSpPr/>
          <p:nvPr/>
        </p:nvSpPr>
        <p:spPr>
          <a:xfrm>
            <a:off x="35496" y="1938614"/>
            <a:ext cx="3204000" cy="262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1043608" y="1974326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1000066" y="2686912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1014580" y="3364574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1000628" y="4040550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683568" y="6374396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1180636" y="6374340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1713720" y="6374340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2203262" y="6374340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58805" y="4800128"/>
          <a:ext cx="35480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5" name="Equação" r:id="rId3" imgW="1180800" imgH="190440" progId="Equation.3">
                  <p:embed/>
                </p:oleObj>
              </mc:Choice>
              <mc:Fallback>
                <p:oleObj name="Equação" r:id="rId3" imgW="118080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5" y="4800128"/>
                        <a:ext cx="3548063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96905" y="5531469"/>
          <a:ext cx="17875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6" name="Equação" r:id="rId5" imgW="812520" imgH="203040" progId="Equation.3">
                  <p:embed/>
                </p:oleObj>
              </mc:Choice>
              <mc:Fallback>
                <p:oleObj name="Equação" r:id="rId5" imgW="81252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5" y="5531469"/>
                        <a:ext cx="17875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07504" y="1959496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7" name="Equação" r:id="rId7" imgW="1536480" imgH="266400" progId="Equation.3">
                  <p:embed/>
                </p:oleObj>
              </mc:Choice>
              <mc:Fallback>
                <p:oleObj name="Equação" r:id="rId7" imgW="153648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959496"/>
                        <a:ext cx="3071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96905" y="6338713"/>
          <a:ext cx="268128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8" name="Equação" r:id="rId9" imgW="1218960" imgH="215640" progId="Equation.3">
                  <p:embed/>
                </p:oleObj>
              </mc:Choice>
              <mc:Fallback>
                <p:oleObj name="Equação" r:id="rId9" imgW="121896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5" y="6338713"/>
                        <a:ext cx="2681287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7504" y="2638640"/>
          <a:ext cx="302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9" name="Equação" r:id="rId11" imgW="1511280" imgH="291960" progId="Equation.3">
                  <p:embed/>
                </p:oleObj>
              </mc:Choice>
              <mc:Fallback>
                <p:oleObj name="Equação" r:id="rId11" imgW="151128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638640"/>
                        <a:ext cx="3021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7504" y="3368584"/>
          <a:ext cx="3046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0" name="Equação" r:id="rId13" imgW="1523880" imgH="266400" progId="Equation.3">
                  <p:embed/>
                </p:oleObj>
              </mc:Choice>
              <mc:Fallback>
                <p:oleObj name="Equação" r:id="rId13" imgW="152388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368584"/>
                        <a:ext cx="3046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7504" y="4047728"/>
          <a:ext cx="3021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1" name="Equação" r:id="rId15" imgW="1511280" imgH="266400" progId="Equation.3">
                  <p:embed/>
                </p:oleObj>
              </mc:Choice>
              <mc:Fallback>
                <p:oleObj name="Equação" r:id="rId15" imgW="151128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047728"/>
                        <a:ext cx="3021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4" name="Object 9"/>
          <p:cNvGraphicFramePr>
            <a:graphicFrameLocks noChangeAspect="1"/>
          </p:cNvGraphicFramePr>
          <p:nvPr/>
        </p:nvGraphicFramePr>
        <p:xfrm>
          <a:off x="4405313" y="1855788"/>
          <a:ext cx="477520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2" name="Equação" r:id="rId17" imgW="1193760" imgH="1257120" progId="Equation.3">
                  <p:embed/>
                </p:oleObj>
              </mc:Choice>
              <mc:Fallback>
                <p:oleObj name="Equação" r:id="rId17" imgW="1193760" imgH="125712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313" y="1855788"/>
                        <a:ext cx="4775200" cy="502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86" name="Object 9"/>
          <p:cNvGraphicFramePr>
            <a:graphicFrameLocks noChangeAspect="1"/>
          </p:cNvGraphicFramePr>
          <p:nvPr/>
        </p:nvGraphicFramePr>
        <p:xfrm>
          <a:off x="4405313" y="1855788"/>
          <a:ext cx="477520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7" name="Equação" r:id="rId3" imgW="1193760" imgH="1257120" progId="Equation.3">
                  <p:embed/>
                </p:oleObj>
              </mc:Choice>
              <mc:Fallback>
                <p:oleObj name="Equação" r:id="rId3" imgW="1193760" imgH="125712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313" y="1855788"/>
                        <a:ext cx="4775200" cy="502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58805" y="4800128"/>
          <a:ext cx="35480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8" name="Equação" r:id="rId5" imgW="1180800" imgH="190440" progId="Equation.3">
                  <p:embed/>
                </p:oleObj>
              </mc:Choice>
              <mc:Fallback>
                <p:oleObj name="Equação" r:id="rId5" imgW="118080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5" y="4800128"/>
                        <a:ext cx="3548063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96905" y="5531469"/>
          <a:ext cx="17875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9" name="Equação" r:id="rId7" imgW="812520" imgH="203040" progId="Equation.3">
                  <p:embed/>
                </p:oleObj>
              </mc:Choice>
              <mc:Fallback>
                <p:oleObj name="Equação" r:id="rId7" imgW="81252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5" y="5531469"/>
                        <a:ext cx="17875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07504" y="1959496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0" name="Equação" r:id="rId9" imgW="1536480" imgH="266400" progId="Equation.3">
                  <p:embed/>
                </p:oleObj>
              </mc:Choice>
              <mc:Fallback>
                <p:oleObj name="Equação" r:id="rId9" imgW="153648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959496"/>
                        <a:ext cx="3071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96905" y="6338713"/>
          <a:ext cx="268128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1" name="Equação" r:id="rId11" imgW="1218960" imgH="215640" progId="Equation.3">
                  <p:embed/>
                </p:oleObj>
              </mc:Choice>
              <mc:Fallback>
                <p:oleObj name="Equação" r:id="rId11" imgW="121896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5" y="6338713"/>
                        <a:ext cx="2681287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7504" y="2638640"/>
          <a:ext cx="302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2" name="Equação" r:id="rId13" imgW="1511280" imgH="291960" progId="Equation.3">
                  <p:embed/>
                </p:oleObj>
              </mc:Choice>
              <mc:Fallback>
                <p:oleObj name="Equação" r:id="rId13" imgW="151128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638640"/>
                        <a:ext cx="3021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7504" y="3368584"/>
          <a:ext cx="3046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3" name="Equação" r:id="rId15" imgW="1523880" imgH="266400" progId="Equation.3">
                  <p:embed/>
                </p:oleObj>
              </mc:Choice>
              <mc:Fallback>
                <p:oleObj name="Equação" r:id="rId15" imgW="152388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368584"/>
                        <a:ext cx="3046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7504" y="4047728"/>
          <a:ext cx="3021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4" name="Equação" r:id="rId17" imgW="1511280" imgH="266400" progId="Equation.3">
                  <p:embed/>
                </p:oleObj>
              </mc:Choice>
              <mc:Fallback>
                <p:oleObj name="Equação" r:id="rId17" imgW="151128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047728"/>
                        <a:ext cx="3021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Elipse 14"/>
          <p:cNvSpPr/>
          <p:nvPr/>
        </p:nvSpPr>
        <p:spPr>
          <a:xfrm>
            <a:off x="7797364" y="4681602"/>
            <a:ext cx="792000" cy="79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7949764" y="6035802"/>
            <a:ext cx="792000" cy="79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7884456" y="3256518"/>
            <a:ext cx="792000" cy="79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7740352" y="1887804"/>
            <a:ext cx="792000" cy="79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4874072" y="4091088"/>
            <a:ext cx="576000" cy="57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ítulo 1"/>
          <p:cNvSpPr>
            <a:spLocks noGrp="1"/>
          </p:cNvSpPr>
          <p:nvPr>
            <p:ph type="title"/>
          </p:nvPr>
        </p:nvSpPr>
        <p:spPr>
          <a:xfrm>
            <a:off x="0" y="53752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20" name="CaixaDeTexto 19"/>
          <p:cNvSpPr txBox="1"/>
          <p:nvPr/>
        </p:nvSpPr>
        <p:spPr>
          <a:xfrm>
            <a:off x="3491880" y="5013176"/>
            <a:ext cx="22322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>
                <a:solidFill>
                  <a:srgbClr val="FF0000"/>
                </a:solidFill>
              </a:rPr>
              <a:t>Vetor que contem os coeficientes de Gauss</a:t>
            </a:r>
            <a:endParaRPr lang="pt-BR" sz="2800" baseline="-25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Conector de seta reta 22"/>
          <p:cNvCxnSpPr>
            <a:stCxn id="20" idx="0"/>
          </p:cNvCxnSpPr>
          <p:nvPr/>
        </p:nvCxnSpPr>
        <p:spPr>
          <a:xfrm flipV="1">
            <a:off x="4608004" y="4653136"/>
            <a:ext cx="324036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58805" y="4800128"/>
          <a:ext cx="35480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0" name="Equação" r:id="rId3" imgW="1180800" imgH="190440" progId="Equation.3">
                  <p:embed/>
                </p:oleObj>
              </mc:Choice>
              <mc:Fallback>
                <p:oleObj name="Equação" r:id="rId3" imgW="118080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5" y="4800128"/>
                        <a:ext cx="3548063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96905" y="5531469"/>
          <a:ext cx="17875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1" name="Equação" r:id="rId5" imgW="812520" imgH="203040" progId="Equation.3">
                  <p:embed/>
                </p:oleObj>
              </mc:Choice>
              <mc:Fallback>
                <p:oleObj name="Equação" r:id="rId5" imgW="81252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5" y="5531469"/>
                        <a:ext cx="17875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07504" y="1959496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2" name="Equação" r:id="rId7" imgW="1536480" imgH="266400" progId="Equation.3">
                  <p:embed/>
                </p:oleObj>
              </mc:Choice>
              <mc:Fallback>
                <p:oleObj name="Equação" r:id="rId7" imgW="153648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959496"/>
                        <a:ext cx="3071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96905" y="6338713"/>
          <a:ext cx="268128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3" name="Equação" r:id="rId9" imgW="1218960" imgH="215640" progId="Equation.3">
                  <p:embed/>
                </p:oleObj>
              </mc:Choice>
              <mc:Fallback>
                <p:oleObj name="Equação" r:id="rId9" imgW="121896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5" y="6338713"/>
                        <a:ext cx="2681287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7504" y="2638640"/>
          <a:ext cx="302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4" name="Equação" r:id="rId11" imgW="1511280" imgH="291960" progId="Equation.3">
                  <p:embed/>
                </p:oleObj>
              </mc:Choice>
              <mc:Fallback>
                <p:oleObj name="Equação" r:id="rId11" imgW="151128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638640"/>
                        <a:ext cx="3021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7504" y="3368584"/>
          <a:ext cx="3046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5" name="Equação" r:id="rId13" imgW="1523880" imgH="266400" progId="Equation.3">
                  <p:embed/>
                </p:oleObj>
              </mc:Choice>
              <mc:Fallback>
                <p:oleObj name="Equação" r:id="rId13" imgW="152388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368584"/>
                        <a:ext cx="3046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7504" y="4047728"/>
          <a:ext cx="3021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6" name="Equação" r:id="rId15" imgW="1511280" imgH="266400" progId="Equation.3">
                  <p:embed/>
                </p:oleObj>
              </mc:Choice>
              <mc:Fallback>
                <p:oleObj name="Equação" r:id="rId15" imgW="151128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047728"/>
                        <a:ext cx="3021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/>
          <p:cNvGraphicFramePr>
            <a:graphicFrameLocks noChangeAspect="1"/>
          </p:cNvGraphicFramePr>
          <p:nvPr/>
        </p:nvGraphicFramePr>
        <p:xfrm>
          <a:off x="4405312" y="1856184"/>
          <a:ext cx="477520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7" name="Equação" r:id="rId17" imgW="1193760" imgH="1257120" progId="Equation.3">
                  <p:embed/>
                </p:oleObj>
              </mc:Choice>
              <mc:Fallback>
                <p:oleObj name="Equação" r:id="rId17" imgW="1193760" imgH="125712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312" y="1856184"/>
                        <a:ext cx="4775200" cy="502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tângulo 19"/>
          <p:cNvSpPr/>
          <p:nvPr/>
        </p:nvSpPr>
        <p:spPr>
          <a:xfrm>
            <a:off x="6098682" y="1944216"/>
            <a:ext cx="2808312" cy="7647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3491880" y="1988840"/>
            <a:ext cx="22322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>
                <a:solidFill>
                  <a:srgbClr val="FF0000"/>
                </a:solidFill>
              </a:rPr>
              <a:t>Potencial predito na posição </a:t>
            </a:r>
            <a:r>
              <a:rPr lang="pt-BR" sz="28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sz="2800" baseline="-25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z="2800" smtClean="0">
                <a:solidFill>
                  <a:srgbClr val="FF0000"/>
                </a:solidFill>
              </a:rPr>
              <a:t> e tempo </a:t>
            </a:r>
            <a:r>
              <a:rPr lang="pt-BR" sz="28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800" baseline="-25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pt-BR" sz="2800" baseline="-25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58805" y="4800128"/>
          <a:ext cx="35480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14" name="Equação" r:id="rId3" imgW="1180800" imgH="190440" progId="Equation.3">
                  <p:embed/>
                </p:oleObj>
              </mc:Choice>
              <mc:Fallback>
                <p:oleObj name="Equação" r:id="rId3" imgW="118080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5" y="4800128"/>
                        <a:ext cx="3548063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96905" y="5531469"/>
          <a:ext cx="17875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15" name="Equação" r:id="rId5" imgW="812520" imgH="203040" progId="Equation.3">
                  <p:embed/>
                </p:oleObj>
              </mc:Choice>
              <mc:Fallback>
                <p:oleObj name="Equação" r:id="rId5" imgW="81252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5" y="5531469"/>
                        <a:ext cx="17875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07504" y="1959496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16" name="Equação" r:id="rId7" imgW="1536480" imgH="266400" progId="Equation.3">
                  <p:embed/>
                </p:oleObj>
              </mc:Choice>
              <mc:Fallback>
                <p:oleObj name="Equação" r:id="rId7" imgW="153648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959496"/>
                        <a:ext cx="3071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96905" y="6338713"/>
          <a:ext cx="268128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17" name="Equação" r:id="rId9" imgW="1218960" imgH="215640" progId="Equation.3">
                  <p:embed/>
                </p:oleObj>
              </mc:Choice>
              <mc:Fallback>
                <p:oleObj name="Equação" r:id="rId9" imgW="121896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5" y="6338713"/>
                        <a:ext cx="2681287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7504" y="2638640"/>
          <a:ext cx="302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18" name="Equação" r:id="rId11" imgW="1511280" imgH="291960" progId="Equation.3">
                  <p:embed/>
                </p:oleObj>
              </mc:Choice>
              <mc:Fallback>
                <p:oleObj name="Equação" r:id="rId11" imgW="151128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638640"/>
                        <a:ext cx="3021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7504" y="3368584"/>
          <a:ext cx="3046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19" name="Equação" r:id="rId13" imgW="1523880" imgH="266400" progId="Equation.3">
                  <p:embed/>
                </p:oleObj>
              </mc:Choice>
              <mc:Fallback>
                <p:oleObj name="Equação" r:id="rId13" imgW="152388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368584"/>
                        <a:ext cx="3046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7504" y="4047728"/>
          <a:ext cx="3021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0" name="Equação" r:id="rId15" imgW="1511280" imgH="266400" progId="Equation.3">
                  <p:embed/>
                </p:oleObj>
              </mc:Choice>
              <mc:Fallback>
                <p:oleObj name="Equação" r:id="rId15" imgW="151128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047728"/>
                        <a:ext cx="3021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/>
          <p:cNvGraphicFramePr>
            <a:graphicFrameLocks noChangeAspect="1"/>
          </p:cNvGraphicFramePr>
          <p:nvPr/>
        </p:nvGraphicFramePr>
        <p:xfrm>
          <a:off x="4405312" y="1856184"/>
          <a:ext cx="477520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1" name="Equação" r:id="rId17" imgW="1193760" imgH="1257120" progId="Equation.3">
                  <p:embed/>
                </p:oleObj>
              </mc:Choice>
              <mc:Fallback>
                <p:oleObj name="Equação" r:id="rId17" imgW="1193760" imgH="125712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312" y="1856184"/>
                        <a:ext cx="4775200" cy="502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tângulo 19"/>
          <p:cNvSpPr/>
          <p:nvPr/>
        </p:nvSpPr>
        <p:spPr>
          <a:xfrm>
            <a:off x="6098682" y="6021288"/>
            <a:ext cx="2808312" cy="7647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3491880" y="1988840"/>
            <a:ext cx="22322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>
                <a:solidFill>
                  <a:srgbClr val="FF0000"/>
                </a:solidFill>
              </a:rPr>
              <a:t>Potencial predito na posição </a:t>
            </a:r>
            <a:r>
              <a:rPr lang="pt-BR" sz="28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sz="2800" i="1" baseline="-25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sz="2800" i="1" baseline="-40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t-BR" sz="2800" smtClean="0">
                <a:solidFill>
                  <a:srgbClr val="FF0000"/>
                </a:solidFill>
              </a:rPr>
              <a:t> e tempo </a:t>
            </a:r>
            <a:r>
              <a:rPr lang="pt-BR" sz="28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800" i="1" baseline="-25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sz="2800" i="1" baseline="-40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 baseline="-40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58805" y="4800128"/>
          <a:ext cx="35480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38" name="Equação" r:id="rId3" imgW="1180800" imgH="190440" progId="Equation.3">
                  <p:embed/>
                </p:oleObj>
              </mc:Choice>
              <mc:Fallback>
                <p:oleObj name="Equação" r:id="rId3" imgW="118080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5" y="4800128"/>
                        <a:ext cx="3548063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96905" y="5531469"/>
          <a:ext cx="17875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39" name="Equação" r:id="rId5" imgW="812520" imgH="203040" progId="Equation.3">
                  <p:embed/>
                </p:oleObj>
              </mc:Choice>
              <mc:Fallback>
                <p:oleObj name="Equação" r:id="rId5" imgW="81252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5" y="5531469"/>
                        <a:ext cx="17875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07504" y="1959496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40" name="Equação" r:id="rId7" imgW="1536480" imgH="266400" progId="Equation.3">
                  <p:embed/>
                </p:oleObj>
              </mc:Choice>
              <mc:Fallback>
                <p:oleObj name="Equação" r:id="rId7" imgW="153648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959496"/>
                        <a:ext cx="3071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96905" y="6338713"/>
          <a:ext cx="268128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41" name="Equação" r:id="rId9" imgW="1218960" imgH="215640" progId="Equation.3">
                  <p:embed/>
                </p:oleObj>
              </mc:Choice>
              <mc:Fallback>
                <p:oleObj name="Equação" r:id="rId9" imgW="121896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5" y="6338713"/>
                        <a:ext cx="2681287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7504" y="2638640"/>
          <a:ext cx="302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42" name="Equação" r:id="rId11" imgW="1511280" imgH="291960" progId="Equation.3">
                  <p:embed/>
                </p:oleObj>
              </mc:Choice>
              <mc:Fallback>
                <p:oleObj name="Equação" r:id="rId11" imgW="151128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638640"/>
                        <a:ext cx="3021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7504" y="3368584"/>
          <a:ext cx="3046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43" name="Equação" r:id="rId13" imgW="1523880" imgH="266400" progId="Equation.3">
                  <p:embed/>
                </p:oleObj>
              </mc:Choice>
              <mc:Fallback>
                <p:oleObj name="Equação" r:id="rId13" imgW="152388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368584"/>
                        <a:ext cx="3046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7504" y="4047728"/>
          <a:ext cx="3021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44" name="Equação" r:id="rId15" imgW="1511280" imgH="266400" progId="Equation.3">
                  <p:embed/>
                </p:oleObj>
              </mc:Choice>
              <mc:Fallback>
                <p:oleObj name="Equação" r:id="rId15" imgW="151128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047728"/>
                        <a:ext cx="3021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/>
          <p:cNvGraphicFramePr>
            <a:graphicFrameLocks noChangeAspect="1"/>
          </p:cNvGraphicFramePr>
          <p:nvPr/>
        </p:nvGraphicFramePr>
        <p:xfrm>
          <a:off x="4405312" y="1856184"/>
          <a:ext cx="477520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45" name="Equação" r:id="rId17" imgW="1193760" imgH="1257120" progId="Equation.3">
                  <p:embed/>
                </p:oleObj>
              </mc:Choice>
              <mc:Fallback>
                <p:oleObj name="Equação" r:id="rId17" imgW="1193760" imgH="125712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312" y="1856184"/>
                        <a:ext cx="4775200" cy="502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CaixaDeTexto 20"/>
          <p:cNvSpPr txBox="1"/>
          <p:nvPr/>
        </p:nvSpPr>
        <p:spPr>
          <a:xfrm>
            <a:off x="3563888" y="1988840"/>
            <a:ext cx="22322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solidFill>
                  <a:srgbClr val="FF0000"/>
                </a:solidFill>
              </a:rPr>
              <a:t>O potencial não é medido, mas sim outras grandezas derivadas dele</a:t>
            </a:r>
            <a:endParaRPr lang="pt-BR" sz="2400" i="1" baseline="-40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pSp>
        <p:nvGrpSpPr>
          <p:cNvPr id="17" name="Grupo 16"/>
          <p:cNvGrpSpPr>
            <a:grpSpLocks noChangeAspect="1"/>
          </p:cNvGrpSpPr>
          <p:nvPr/>
        </p:nvGrpSpPr>
        <p:grpSpPr>
          <a:xfrm>
            <a:off x="546704" y="1692297"/>
            <a:ext cx="8028716" cy="5022094"/>
            <a:chOff x="451172" y="1754328"/>
            <a:chExt cx="4014358" cy="2511047"/>
          </a:xfrm>
        </p:grpSpPr>
        <p:graphicFrame>
          <p:nvGraphicFramePr>
            <p:cNvPr id="3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5287315"/>
                </p:ext>
              </p:extLst>
            </p:nvPr>
          </p:nvGraphicFramePr>
          <p:xfrm>
            <a:off x="451172" y="1754328"/>
            <a:ext cx="1076544" cy="629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46" name="Equação" r:id="rId3" imgW="672840" imgH="393480" progId="Equation.3">
                    <p:embed/>
                  </p:oleObj>
                </mc:Choice>
                <mc:Fallback>
                  <p:oleObj name="Equação" r:id="rId3" imgW="672840" imgH="3934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172" y="1754328"/>
                          <a:ext cx="1076544" cy="6295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4306888"/>
                </p:ext>
              </p:extLst>
            </p:nvPr>
          </p:nvGraphicFramePr>
          <p:xfrm>
            <a:off x="484944" y="2425831"/>
            <a:ext cx="1726848" cy="690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47" name="Equação" r:id="rId5" imgW="1079280" imgH="431640" progId="Equation.3">
                    <p:embed/>
                  </p:oleObj>
                </mc:Choice>
                <mc:Fallback>
                  <p:oleObj name="Equação" r:id="rId5" imgW="1079280" imgH="4316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944" y="2425831"/>
                          <a:ext cx="1726848" cy="6906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0358486"/>
                </p:ext>
              </p:extLst>
            </p:nvPr>
          </p:nvGraphicFramePr>
          <p:xfrm>
            <a:off x="483600" y="3194180"/>
            <a:ext cx="853056" cy="629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48" name="Equação" r:id="rId7" imgW="533160" imgH="393480" progId="Equation.3">
                    <p:embed/>
                  </p:oleObj>
                </mc:Choice>
                <mc:Fallback>
                  <p:oleObj name="Equação" r:id="rId7" imgW="533160" imgH="3934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600" y="3194180"/>
                          <a:ext cx="853056" cy="6295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4"/>
            <p:cNvGraphicFramePr>
              <a:graphicFrameLocks noChangeAspect="1"/>
            </p:cNvGraphicFramePr>
            <p:nvPr/>
          </p:nvGraphicFramePr>
          <p:xfrm>
            <a:off x="2555768" y="1816358"/>
            <a:ext cx="1909762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49" name="Equação" r:id="rId9" imgW="952200" imgH="203040" progId="Equation.3">
                    <p:embed/>
                  </p:oleObj>
                </mc:Choice>
                <mc:Fallback>
                  <p:oleObj name="Equação" r:id="rId9" imgW="952200" imgH="2030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768" y="1816358"/>
                          <a:ext cx="1909762" cy="4079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4"/>
            <p:cNvGraphicFramePr>
              <a:graphicFrameLocks noChangeAspect="1"/>
            </p:cNvGraphicFramePr>
            <p:nvPr/>
          </p:nvGraphicFramePr>
          <p:xfrm>
            <a:off x="2555768" y="2292972"/>
            <a:ext cx="1476375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50" name="Equação" r:id="rId11" imgW="736560" imgH="203040" progId="Equation.3">
                    <p:embed/>
                  </p:oleObj>
                </mc:Choice>
                <mc:Fallback>
                  <p:oleObj name="Equação" r:id="rId11" imgW="736560" imgH="2030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768" y="2292972"/>
                          <a:ext cx="1476375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4"/>
            <p:cNvGraphicFramePr>
              <a:graphicFrameLocks noChangeAspect="1"/>
            </p:cNvGraphicFramePr>
            <p:nvPr/>
          </p:nvGraphicFramePr>
          <p:xfrm>
            <a:off x="2555768" y="2767999"/>
            <a:ext cx="14255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51" name="Equação" r:id="rId13" imgW="711000" imgH="355320" progId="Equation.3">
                    <p:embed/>
                  </p:oleObj>
                </mc:Choice>
                <mc:Fallback>
                  <p:oleObj name="Equação" r:id="rId13" imgW="711000" imgH="35532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768" y="2767999"/>
                          <a:ext cx="14255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"/>
            <p:cNvGraphicFramePr>
              <a:graphicFrameLocks noChangeAspect="1"/>
            </p:cNvGraphicFramePr>
            <p:nvPr/>
          </p:nvGraphicFramePr>
          <p:xfrm>
            <a:off x="2555768" y="3551000"/>
            <a:ext cx="13493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52" name="Equação" r:id="rId15" imgW="672840" imgH="355320" progId="Equation.3">
                    <p:embed/>
                  </p:oleObj>
                </mc:Choice>
                <mc:Fallback>
                  <p:oleObj name="Equação" r:id="rId15" imgW="672840" imgH="35532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768" y="3551000"/>
                          <a:ext cx="13493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Retângulo 17"/>
          <p:cNvSpPr>
            <a:spLocks noChangeAspect="1"/>
          </p:cNvSpPr>
          <p:nvPr/>
        </p:nvSpPr>
        <p:spPr>
          <a:xfrm>
            <a:off x="468456" y="1772816"/>
            <a:ext cx="8208000" cy="50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5949280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(MERRILL; </a:t>
            </a:r>
            <a:r>
              <a:rPr lang="pt-BR" sz="1600" dirty="0" err="1" smtClean="0"/>
              <a:t>McELHINNY</a:t>
            </a:r>
            <a:r>
              <a:rPr lang="pt-BR" sz="1600" dirty="0" smtClean="0"/>
              <a:t>; </a:t>
            </a:r>
            <a:r>
              <a:rPr lang="pt-BR" sz="1600" dirty="0" err="1" smtClean="0"/>
              <a:t>McFADDEN</a:t>
            </a:r>
            <a:r>
              <a:rPr lang="pt-BR" sz="1600" dirty="0" smtClean="0"/>
              <a:t>, 1996)</a:t>
            </a:r>
          </a:p>
          <a:p>
            <a:r>
              <a:rPr lang="pt-BR" sz="1600" dirty="0" smtClean="0"/>
              <a:t>(LANZA; MELONI, 2006)</a:t>
            </a:r>
          </a:p>
          <a:p>
            <a:r>
              <a:rPr lang="pt-BR" sz="1600" dirty="0" smtClean="0"/>
              <a:t>(FINLAY et al,  2010)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pSp>
        <p:nvGrpSpPr>
          <p:cNvPr id="17" name="Grupo 16"/>
          <p:cNvGrpSpPr>
            <a:grpSpLocks noChangeAspect="1"/>
          </p:cNvGrpSpPr>
          <p:nvPr/>
        </p:nvGrpSpPr>
        <p:grpSpPr>
          <a:xfrm>
            <a:off x="546704" y="1692297"/>
            <a:ext cx="8028716" cy="5022094"/>
            <a:chOff x="451172" y="1754328"/>
            <a:chExt cx="4014358" cy="2511047"/>
          </a:xfrm>
        </p:grpSpPr>
        <p:graphicFrame>
          <p:nvGraphicFramePr>
            <p:cNvPr id="3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5138962"/>
                </p:ext>
              </p:extLst>
            </p:nvPr>
          </p:nvGraphicFramePr>
          <p:xfrm>
            <a:off x="451172" y="1754328"/>
            <a:ext cx="1076544" cy="629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15" name="Equação" r:id="rId3" imgW="672840" imgH="393480" progId="Equation.3">
                    <p:embed/>
                  </p:oleObj>
                </mc:Choice>
                <mc:Fallback>
                  <p:oleObj name="Equação" r:id="rId3" imgW="67284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172" y="1754328"/>
                          <a:ext cx="1076544" cy="6295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3920632"/>
                </p:ext>
              </p:extLst>
            </p:nvPr>
          </p:nvGraphicFramePr>
          <p:xfrm>
            <a:off x="484944" y="2425831"/>
            <a:ext cx="1726848" cy="690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16" name="Equação" r:id="rId5" imgW="1079280" imgH="431640" progId="Equation.3">
                    <p:embed/>
                  </p:oleObj>
                </mc:Choice>
                <mc:Fallback>
                  <p:oleObj name="Equação" r:id="rId5" imgW="10792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944" y="2425831"/>
                          <a:ext cx="1726848" cy="6906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2652502"/>
                </p:ext>
              </p:extLst>
            </p:nvPr>
          </p:nvGraphicFramePr>
          <p:xfrm>
            <a:off x="483600" y="3194180"/>
            <a:ext cx="853056" cy="629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17" name="Equação" r:id="rId7" imgW="533160" imgH="393480" progId="Equation.3">
                    <p:embed/>
                  </p:oleObj>
                </mc:Choice>
                <mc:Fallback>
                  <p:oleObj name="Equação" r:id="rId7" imgW="5331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600" y="3194180"/>
                          <a:ext cx="853056" cy="6295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4"/>
            <p:cNvGraphicFramePr>
              <a:graphicFrameLocks noChangeAspect="1"/>
            </p:cNvGraphicFramePr>
            <p:nvPr/>
          </p:nvGraphicFramePr>
          <p:xfrm>
            <a:off x="2555768" y="1816358"/>
            <a:ext cx="1909762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18" name="Equação" r:id="rId9" imgW="952200" imgH="203040" progId="Equation.3">
                    <p:embed/>
                  </p:oleObj>
                </mc:Choice>
                <mc:Fallback>
                  <p:oleObj name="Equação" r:id="rId9" imgW="9522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768" y="1816358"/>
                          <a:ext cx="1909762" cy="4079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4"/>
            <p:cNvGraphicFramePr>
              <a:graphicFrameLocks noChangeAspect="1"/>
            </p:cNvGraphicFramePr>
            <p:nvPr/>
          </p:nvGraphicFramePr>
          <p:xfrm>
            <a:off x="2555768" y="2292972"/>
            <a:ext cx="1476375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19" name="Equação" r:id="rId11" imgW="736560" imgH="203040" progId="Equation.3">
                    <p:embed/>
                  </p:oleObj>
                </mc:Choice>
                <mc:Fallback>
                  <p:oleObj name="Equação" r:id="rId11" imgW="7365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768" y="2292972"/>
                          <a:ext cx="1476375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4"/>
            <p:cNvGraphicFramePr>
              <a:graphicFrameLocks noChangeAspect="1"/>
            </p:cNvGraphicFramePr>
            <p:nvPr/>
          </p:nvGraphicFramePr>
          <p:xfrm>
            <a:off x="2555768" y="2767999"/>
            <a:ext cx="14255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20" name="Equação" r:id="rId13" imgW="711000" imgH="355320" progId="Equation.3">
                    <p:embed/>
                  </p:oleObj>
                </mc:Choice>
                <mc:Fallback>
                  <p:oleObj name="Equação" r:id="rId13" imgW="711000" imgH="355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768" y="2767999"/>
                          <a:ext cx="14255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"/>
            <p:cNvGraphicFramePr>
              <a:graphicFrameLocks noChangeAspect="1"/>
            </p:cNvGraphicFramePr>
            <p:nvPr/>
          </p:nvGraphicFramePr>
          <p:xfrm>
            <a:off x="2555768" y="3551000"/>
            <a:ext cx="13493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21" name="Equação" r:id="rId15" imgW="672840" imgH="355320" progId="Equation.3">
                    <p:embed/>
                  </p:oleObj>
                </mc:Choice>
                <mc:Fallback>
                  <p:oleObj name="Equação" r:id="rId15" imgW="672840" imgH="355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768" y="3551000"/>
                          <a:ext cx="13493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Retângulo 17"/>
          <p:cNvSpPr>
            <a:spLocks noChangeAspect="1"/>
          </p:cNvSpPr>
          <p:nvPr/>
        </p:nvSpPr>
        <p:spPr>
          <a:xfrm>
            <a:off x="468456" y="1772816"/>
            <a:ext cx="8208000" cy="50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5949280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(MERRILL; </a:t>
            </a:r>
            <a:r>
              <a:rPr lang="pt-BR" sz="1600" dirty="0" err="1" smtClean="0"/>
              <a:t>McELHINNY</a:t>
            </a:r>
            <a:r>
              <a:rPr lang="pt-BR" sz="1600" dirty="0" smtClean="0"/>
              <a:t>; </a:t>
            </a:r>
            <a:r>
              <a:rPr lang="pt-BR" sz="1600" dirty="0" err="1" smtClean="0"/>
              <a:t>McFADDEN</a:t>
            </a:r>
            <a:r>
              <a:rPr lang="pt-BR" sz="1600" dirty="0" smtClean="0"/>
              <a:t>, 1996)</a:t>
            </a:r>
          </a:p>
          <a:p>
            <a:r>
              <a:rPr lang="pt-BR" sz="1600" dirty="0" smtClean="0"/>
              <a:t>(LANZA; MELONI, 2006)</a:t>
            </a:r>
          </a:p>
          <a:p>
            <a:r>
              <a:rPr lang="pt-BR" sz="1600" dirty="0" smtClean="0"/>
              <a:t>(FINLAY et al,  2010)</a:t>
            </a:r>
            <a:endParaRPr lang="pt-BR" sz="1600" dirty="0"/>
          </a:p>
        </p:txBody>
      </p:sp>
      <p:sp>
        <p:nvSpPr>
          <p:cNvPr id="2" name="Retângulo 1"/>
          <p:cNvSpPr/>
          <p:nvPr/>
        </p:nvSpPr>
        <p:spPr>
          <a:xfrm>
            <a:off x="467544" y="1489139"/>
            <a:ext cx="3744416" cy="44601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4572000" y="1772816"/>
            <a:ext cx="4392488" cy="500746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4572456" y="3719209"/>
            <a:ext cx="4104000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F0000"/>
                </a:solidFill>
              </a:rPr>
              <a:t>Componentes do campo no sistema de coordenadas esféricas e geocêntricas</a:t>
            </a:r>
            <a:endParaRPr lang="pt-B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40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pSp>
        <p:nvGrpSpPr>
          <p:cNvPr id="17" name="Grupo 16"/>
          <p:cNvGrpSpPr>
            <a:grpSpLocks noChangeAspect="1"/>
          </p:cNvGrpSpPr>
          <p:nvPr/>
        </p:nvGrpSpPr>
        <p:grpSpPr>
          <a:xfrm>
            <a:off x="546704" y="1692297"/>
            <a:ext cx="8028716" cy="5022094"/>
            <a:chOff x="451172" y="1754328"/>
            <a:chExt cx="4014358" cy="2511047"/>
          </a:xfrm>
        </p:grpSpPr>
        <p:graphicFrame>
          <p:nvGraphicFramePr>
            <p:cNvPr id="3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8283771"/>
                </p:ext>
              </p:extLst>
            </p:nvPr>
          </p:nvGraphicFramePr>
          <p:xfrm>
            <a:off x="451172" y="1754328"/>
            <a:ext cx="1076544" cy="629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32" name="Equação" r:id="rId3" imgW="672840" imgH="393480" progId="Equation.3">
                    <p:embed/>
                  </p:oleObj>
                </mc:Choice>
                <mc:Fallback>
                  <p:oleObj name="Equação" r:id="rId3" imgW="67284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172" y="1754328"/>
                          <a:ext cx="1076544" cy="6295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048548"/>
                </p:ext>
              </p:extLst>
            </p:nvPr>
          </p:nvGraphicFramePr>
          <p:xfrm>
            <a:off x="484944" y="2425831"/>
            <a:ext cx="1726848" cy="690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33" name="Equação" r:id="rId5" imgW="1079280" imgH="431640" progId="Equation.3">
                    <p:embed/>
                  </p:oleObj>
                </mc:Choice>
                <mc:Fallback>
                  <p:oleObj name="Equação" r:id="rId5" imgW="10792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944" y="2425831"/>
                          <a:ext cx="1726848" cy="6906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3630526"/>
                </p:ext>
              </p:extLst>
            </p:nvPr>
          </p:nvGraphicFramePr>
          <p:xfrm>
            <a:off x="483600" y="3194180"/>
            <a:ext cx="853056" cy="629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34" name="Equação" r:id="rId7" imgW="533160" imgH="393480" progId="Equation.3">
                    <p:embed/>
                  </p:oleObj>
                </mc:Choice>
                <mc:Fallback>
                  <p:oleObj name="Equação" r:id="rId7" imgW="5331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600" y="3194180"/>
                          <a:ext cx="853056" cy="6295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4"/>
            <p:cNvGraphicFramePr>
              <a:graphicFrameLocks noChangeAspect="1"/>
            </p:cNvGraphicFramePr>
            <p:nvPr/>
          </p:nvGraphicFramePr>
          <p:xfrm>
            <a:off x="2555768" y="1816358"/>
            <a:ext cx="1909762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35" name="Equação" r:id="rId9" imgW="952200" imgH="203040" progId="Equation.3">
                    <p:embed/>
                  </p:oleObj>
                </mc:Choice>
                <mc:Fallback>
                  <p:oleObj name="Equação" r:id="rId9" imgW="9522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768" y="1816358"/>
                          <a:ext cx="1909762" cy="4079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4"/>
            <p:cNvGraphicFramePr>
              <a:graphicFrameLocks noChangeAspect="1"/>
            </p:cNvGraphicFramePr>
            <p:nvPr/>
          </p:nvGraphicFramePr>
          <p:xfrm>
            <a:off x="2555768" y="2292972"/>
            <a:ext cx="1476375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36" name="Equação" r:id="rId11" imgW="736560" imgH="203040" progId="Equation.3">
                    <p:embed/>
                  </p:oleObj>
                </mc:Choice>
                <mc:Fallback>
                  <p:oleObj name="Equação" r:id="rId11" imgW="7365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768" y="2292972"/>
                          <a:ext cx="1476375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4"/>
            <p:cNvGraphicFramePr>
              <a:graphicFrameLocks noChangeAspect="1"/>
            </p:cNvGraphicFramePr>
            <p:nvPr/>
          </p:nvGraphicFramePr>
          <p:xfrm>
            <a:off x="2555768" y="2767999"/>
            <a:ext cx="14255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37" name="Equação" r:id="rId13" imgW="711000" imgH="355320" progId="Equation.3">
                    <p:embed/>
                  </p:oleObj>
                </mc:Choice>
                <mc:Fallback>
                  <p:oleObj name="Equação" r:id="rId13" imgW="711000" imgH="355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768" y="2767999"/>
                          <a:ext cx="14255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"/>
            <p:cNvGraphicFramePr>
              <a:graphicFrameLocks noChangeAspect="1"/>
            </p:cNvGraphicFramePr>
            <p:nvPr/>
          </p:nvGraphicFramePr>
          <p:xfrm>
            <a:off x="2555768" y="3551000"/>
            <a:ext cx="13493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38" name="Equação" r:id="rId15" imgW="672840" imgH="355320" progId="Equation.3">
                    <p:embed/>
                  </p:oleObj>
                </mc:Choice>
                <mc:Fallback>
                  <p:oleObj name="Equação" r:id="rId15" imgW="672840" imgH="355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768" y="3551000"/>
                          <a:ext cx="13493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Retângulo 17"/>
          <p:cNvSpPr>
            <a:spLocks noChangeAspect="1"/>
          </p:cNvSpPr>
          <p:nvPr/>
        </p:nvSpPr>
        <p:spPr>
          <a:xfrm>
            <a:off x="468456" y="1772816"/>
            <a:ext cx="8208000" cy="50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5949280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(MERRILL; </a:t>
            </a:r>
            <a:r>
              <a:rPr lang="pt-BR" sz="1600" dirty="0" err="1" smtClean="0"/>
              <a:t>McELHINNY</a:t>
            </a:r>
            <a:r>
              <a:rPr lang="pt-BR" sz="1600" dirty="0" smtClean="0"/>
              <a:t>; </a:t>
            </a:r>
            <a:r>
              <a:rPr lang="pt-BR" sz="1600" dirty="0" err="1" smtClean="0"/>
              <a:t>McFADDEN</a:t>
            </a:r>
            <a:r>
              <a:rPr lang="pt-BR" sz="1600" dirty="0" smtClean="0"/>
              <a:t>, 1996)</a:t>
            </a:r>
          </a:p>
          <a:p>
            <a:r>
              <a:rPr lang="pt-BR" sz="1600" dirty="0" smtClean="0"/>
              <a:t>(LANZA; MELONI, 2006)</a:t>
            </a:r>
          </a:p>
          <a:p>
            <a:r>
              <a:rPr lang="pt-BR" sz="1600" dirty="0" smtClean="0"/>
              <a:t>(FINLAY et al,  2010)</a:t>
            </a:r>
            <a:endParaRPr lang="pt-BR" sz="1600" dirty="0"/>
          </a:p>
        </p:txBody>
      </p:sp>
      <p:sp>
        <p:nvSpPr>
          <p:cNvPr id="2" name="Retângulo 1"/>
          <p:cNvSpPr/>
          <p:nvPr/>
        </p:nvSpPr>
        <p:spPr>
          <a:xfrm>
            <a:off x="4644008" y="1777171"/>
            <a:ext cx="4032448" cy="50031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5496" y="1733907"/>
            <a:ext cx="4392488" cy="500746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35952" y="3680300"/>
            <a:ext cx="4104000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F0000"/>
                </a:solidFill>
              </a:rPr>
              <a:t>Componentes do campo no sistema de coordenadas geodésicas</a:t>
            </a:r>
            <a:endParaRPr lang="pt-B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94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sp>
        <p:nvSpPr>
          <p:cNvPr id="18" name="Retângulo 17"/>
          <p:cNvSpPr>
            <a:spLocks noChangeAspect="1"/>
          </p:cNvSpPr>
          <p:nvPr/>
        </p:nvSpPr>
        <p:spPr>
          <a:xfrm>
            <a:off x="468456" y="2708920"/>
            <a:ext cx="8208000" cy="316835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6" name="CaixaDeTexto 5"/>
          <p:cNvSpPr txBox="1"/>
          <p:nvPr/>
        </p:nvSpPr>
        <p:spPr>
          <a:xfrm>
            <a:off x="1936732" y="3068960"/>
            <a:ext cx="551558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/>
              <a:t>Treatise</a:t>
            </a:r>
            <a:r>
              <a:rPr lang="pt-BR" sz="3600" dirty="0"/>
              <a:t> </a:t>
            </a:r>
            <a:r>
              <a:rPr lang="pt-BR" sz="3600" dirty="0" err="1"/>
              <a:t>on</a:t>
            </a:r>
            <a:r>
              <a:rPr lang="pt-BR" sz="3600" dirty="0"/>
              <a:t> </a:t>
            </a:r>
            <a:r>
              <a:rPr lang="pt-BR" sz="3600" dirty="0" err="1" smtClean="0"/>
              <a:t>Geophysics</a:t>
            </a:r>
            <a:endParaRPr lang="pt-BR" sz="3600" dirty="0" smtClean="0"/>
          </a:p>
          <a:p>
            <a:r>
              <a:rPr lang="pt-BR" sz="3200" dirty="0"/>
              <a:t>Volume 5 </a:t>
            </a:r>
            <a:r>
              <a:rPr lang="pt-BR" sz="3200" dirty="0" err="1"/>
              <a:t>Geomagnetism</a:t>
            </a:r>
            <a:endParaRPr lang="pt-BR" sz="3200" dirty="0"/>
          </a:p>
          <a:p>
            <a:r>
              <a:rPr lang="pt-BR" sz="3200" dirty="0" err="1" smtClean="0"/>
              <a:t>Masaru</a:t>
            </a:r>
            <a:r>
              <a:rPr lang="pt-BR" sz="3200" dirty="0" smtClean="0"/>
              <a:t> </a:t>
            </a:r>
            <a:r>
              <a:rPr lang="pt-BR" sz="3200" dirty="0" err="1" smtClean="0"/>
              <a:t>Kono</a:t>
            </a:r>
            <a:endParaRPr lang="pt-BR" sz="3200" dirty="0" smtClean="0"/>
          </a:p>
          <a:p>
            <a:r>
              <a:rPr lang="pt-BR" sz="2800" dirty="0" smtClean="0"/>
              <a:t>5.02 </a:t>
            </a:r>
            <a:r>
              <a:rPr lang="pt-BR" sz="2800" dirty="0"/>
              <a:t>The </a:t>
            </a:r>
            <a:r>
              <a:rPr lang="pt-BR" sz="2800" dirty="0" err="1"/>
              <a:t>Present</a:t>
            </a:r>
            <a:r>
              <a:rPr lang="pt-BR" sz="2800" dirty="0"/>
              <a:t> </a:t>
            </a:r>
            <a:r>
              <a:rPr lang="pt-BR" sz="2800" dirty="0" smtClean="0"/>
              <a:t>Field</a:t>
            </a:r>
          </a:p>
          <a:p>
            <a:r>
              <a:rPr lang="pt-BR" sz="2800" dirty="0"/>
              <a:t>N. </a:t>
            </a:r>
            <a:r>
              <a:rPr lang="pt-BR" sz="2800" dirty="0" smtClean="0"/>
              <a:t>Olsen, </a:t>
            </a:r>
            <a:r>
              <a:rPr lang="pt-BR" sz="2800" dirty="0"/>
              <a:t>G. </a:t>
            </a:r>
            <a:r>
              <a:rPr lang="pt-BR" sz="2800" dirty="0" err="1" smtClean="0"/>
              <a:t>Hulot</a:t>
            </a:r>
            <a:r>
              <a:rPr lang="pt-BR" sz="2800" dirty="0" smtClean="0"/>
              <a:t> e </a:t>
            </a:r>
            <a:r>
              <a:rPr lang="pt-BR" sz="2800" dirty="0"/>
              <a:t>T. J. </a:t>
            </a:r>
            <a:r>
              <a:rPr lang="pt-BR" sz="2800" dirty="0" err="1"/>
              <a:t>Sabaka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77261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externo</a:t>
            </a:r>
            <a:endParaRPr lang="pt-BR" dirty="0"/>
          </a:p>
        </p:txBody>
      </p:sp>
      <p:sp>
        <p:nvSpPr>
          <p:cNvPr id="26" name="Elipse 25"/>
          <p:cNvSpPr/>
          <p:nvPr/>
        </p:nvSpPr>
        <p:spPr>
          <a:xfrm>
            <a:off x="4126772" y="3663676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5580112" y="2895327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Ionosfera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39552" y="1628800"/>
            <a:ext cx="3096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Há uma outra região que envolve a Terra e é denominada </a:t>
            </a:r>
            <a:r>
              <a:rPr lang="pt-BR" sz="2400" dirty="0" smtClean="0">
                <a:solidFill>
                  <a:srgbClr val="0000FF"/>
                </a:solidFill>
              </a:rPr>
              <a:t>Magnetosfera</a:t>
            </a:r>
            <a:endParaRPr lang="pt-BR" sz="2400" dirty="0">
              <a:solidFill>
                <a:srgbClr val="0000FF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4067808" y="3613596"/>
            <a:ext cx="1008000" cy="1008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5103232" y="3429000"/>
            <a:ext cx="3861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Região da atmosfera localizada a ≈ 60 - 1500 km de altitude. É constituída por prótons, elétrons e íons pesados (por ex., oxigênio).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-21998" y="6525344"/>
            <a:ext cx="4882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1998; </a:t>
            </a:r>
            <a:r>
              <a:rPr lang="pt-BR" sz="1600" dirty="0" smtClean="0"/>
              <a:t>COWLEY</a:t>
            </a:r>
            <a:r>
              <a:rPr lang="pt-BR" sz="1600" dirty="0"/>
              <a:t>, 2007)</a:t>
            </a:r>
          </a:p>
        </p:txBody>
      </p:sp>
    </p:spTree>
    <p:extLst>
      <p:ext uri="{BB962C8B-B14F-4D97-AF65-F5344CB8AC3E}">
        <p14:creationId xmlns:p14="http://schemas.microsoft.com/office/powerpoint/2010/main" val="117014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pSp>
        <p:nvGrpSpPr>
          <p:cNvPr id="17" name="Grupo 16"/>
          <p:cNvGrpSpPr>
            <a:grpSpLocks noChangeAspect="1"/>
          </p:cNvGrpSpPr>
          <p:nvPr/>
        </p:nvGrpSpPr>
        <p:grpSpPr>
          <a:xfrm>
            <a:off x="546704" y="1692297"/>
            <a:ext cx="8028716" cy="5022094"/>
            <a:chOff x="451172" y="1754328"/>
            <a:chExt cx="4014358" cy="2511047"/>
          </a:xfrm>
        </p:grpSpPr>
        <p:graphicFrame>
          <p:nvGraphicFramePr>
            <p:cNvPr id="3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6968517"/>
                </p:ext>
              </p:extLst>
            </p:nvPr>
          </p:nvGraphicFramePr>
          <p:xfrm>
            <a:off x="451172" y="1754328"/>
            <a:ext cx="1076544" cy="629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56" name="Equação" r:id="rId3" imgW="672840" imgH="393480" progId="Equation.3">
                    <p:embed/>
                  </p:oleObj>
                </mc:Choice>
                <mc:Fallback>
                  <p:oleObj name="Equação" r:id="rId3" imgW="67284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172" y="1754328"/>
                          <a:ext cx="1076544" cy="6295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4619446"/>
                </p:ext>
              </p:extLst>
            </p:nvPr>
          </p:nvGraphicFramePr>
          <p:xfrm>
            <a:off x="484944" y="2425831"/>
            <a:ext cx="1726848" cy="690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57" name="Equação" r:id="rId5" imgW="1079280" imgH="431640" progId="Equation.3">
                    <p:embed/>
                  </p:oleObj>
                </mc:Choice>
                <mc:Fallback>
                  <p:oleObj name="Equação" r:id="rId5" imgW="10792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944" y="2425831"/>
                          <a:ext cx="1726848" cy="6906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6844878"/>
                </p:ext>
              </p:extLst>
            </p:nvPr>
          </p:nvGraphicFramePr>
          <p:xfrm>
            <a:off x="483600" y="3194180"/>
            <a:ext cx="853056" cy="629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58" name="Equação" r:id="rId7" imgW="533160" imgH="393480" progId="Equation.3">
                    <p:embed/>
                  </p:oleObj>
                </mc:Choice>
                <mc:Fallback>
                  <p:oleObj name="Equação" r:id="rId7" imgW="5331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600" y="3194180"/>
                          <a:ext cx="853056" cy="6295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4"/>
            <p:cNvGraphicFramePr>
              <a:graphicFrameLocks noChangeAspect="1"/>
            </p:cNvGraphicFramePr>
            <p:nvPr/>
          </p:nvGraphicFramePr>
          <p:xfrm>
            <a:off x="2555768" y="1816358"/>
            <a:ext cx="1909762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59" name="Equação" r:id="rId9" imgW="952200" imgH="203040" progId="Equation.3">
                    <p:embed/>
                  </p:oleObj>
                </mc:Choice>
                <mc:Fallback>
                  <p:oleObj name="Equação" r:id="rId9" imgW="9522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768" y="1816358"/>
                          <a:ext cx="1909762" cy="4079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4"/>
            <p:cNvGraphicFramePr>
              <a:graphicFrameLocks noChangeAspect="1"/>
            </p:cNvGraphicFramePr>
            <p:nvPr/>
          </p:nvGraphicFramePr>
          <p:xfrm>
            <a:off x="2555768" y="2292972"/>
            <a:ext cx="1476375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60" name="Equação" r:id="rId11" imgW="736560" imgH="203040" progId="Equation.3">
                    <p:embed/>
                  </p:oleObj>
                </mc:Choice>
                <mc:Fallback>
                  <p:oleObj name="Equação" r:id="rId11" imgW="7365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768" y="2292972"/>
                          <a:ext cx="1476375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4"/>
            <p:cNvGraphicFramePr>
              <a:graphicFrameLocks noChangeAspect="1"/>
            </p:cNvGraphicFramePr>
            <p:nvPr/>
          </p:nvGraphicFramePr>
          <p:xfrm>
            <a:off x="2555768" y="2767999"/>
            <a:ext cx="14255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61" name="Equação" r:id="rId13" imgW="711000" imgH="355320" progId="Equation.3">
                    <p:embed/>
                  </p:oleObj>
                </mc:Choice>
                <mc:Fallback>
                  <p:oleObj name="Equação" r:id="rId13" imgW="711000" imgH="355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768" y="2767999"/>
                          <a:ext cx="14255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"/>
            <p:cNvGraphicFramePr>
              <a:graphicFrameLocks noChangeAspect="1"/>
            </p:cNvGraphicFramePr>
            <p:nvPr/>
          </p:nvGraphicFramePr>
          <p:xfrm>
            <a:off x="2555768" y="3551000"/>
            <a:ext cx="13493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62" name="Equação" r:id="rId15" imgW="672840" imgH="355320" progId="Equation.3">
                    <p:embed/>
                  </p:oleObj>
                </mc:Choice>
                <mc:Fallback>
                  <p:oleObj name="Equação" r:id="rId15" imgW="672840" imgH="355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768" y="3551000"/>
                          <a:ext cx="13493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Retângulo 17"/>
          <p:cNvSpPr>
            <a:spLocks noChangeAspect="1"/>
          </p:cNvSpPr>
          <p:nvPr/>
        </p:nvSpPr>
        <p:spPr>
          <a:xfrm>
            <a:off x="468456" y="1772816"/>
            <a:ext cx="8208000" cy="504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5949280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(MERRILL; </a:t>
            </a:r>
            <a:r>
              <a:rPr lang="pt-BR" sz="1600" dirty="0" err="1" smtClean="0"/>
              <a:t>McELHINNY</a:t>
            </a:r>
            <a:r>
              <a:rPr lang="pt-BR" sz="1600" dirty="0" smtClean="0"/>
              <a:t>; </a:t>
            </a:r>
            <a:r>
              <a:rPr lang="pt-BR" sz="1600" dirty="0" err="1" smtClean="0"/>
              <a:t>McFADDEN</a:t>
            </a:r>
            <a:r>
              <a:rPr lang="pt-BR" sz="1600" dirty="0" smtClean="0"/>
              <a:t>, 1996)</a:t>
            </a:r>
          </a:p>
          <a:p>
            <a:r>
              <a:rPr lang="pt-BR" sz="1600" dirty="0" smtClean="0"/>
              <a:t>(LANZA; MELONI, 2006)</a:t>
            </a:r>
          </a:p>
          <a:p>
            <a:r>
              <a:rPr lang="pt-BR" sz="1600" dirty="0" smtClean="0"/>
              <a:t>(FINLAY et al,  2010)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10358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pSp>
        <p:nvGrpSpPr>
          <p:cNvPr id="3" name="Grupo 34"/>
          <p:cNvGrpSpPr/>
          <p:nvPr/>
        </p:nvGrpSpPr>
        <p:grpSpPr>
          <a:xfrm>
            <a:off x="323984" y="2889080"/>
            <a:ext cx="4104000" cy="2520000"/>
            <a:chOff x="4860496" y="4249554"/>
            <a:chExt cx="4104000" cy="2520000"/>
          </a:xfrm>
        </p:grpSpPr>
        <p:graphicFrame>
          <p:nvGraphicFramePr>
            <p:cNvPr id="3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3238039"/>
                </p:ext>
              </p:extLst>
            </p:nvPr>
          </p:nvGraphicFramePr>
          <p:xfrm>
            <a:off x="5039239" y="4321490"/>
            <a:ext cx="1044937" cy="61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70" name="Equação" r:id="rId3" imgW="672840" imgH="393480" progId="Equation.3">
                    <p:embed/>
                  </p:oleObj>
                </mc:Choice>
                <mc:Fallback>
                  <p:oleObj name="Equação" r:id="rId3" imgW="672840" imgH="3934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9239" y="4321490"/>
                          <a:ext cx="1044937" cy="612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1387325"/>
                </p:ext>
              </p:extLst>
            </p:nvPr>
          </p:nvGraphicFramePr>
          <p:xfrm>
            <a:off x="5005574" y="5149514"/>
            <a:ext cx="1798682" cy="72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71" name="Equação" r:id="rId5" imgW="1079280" imgH="431640" progId="Equation.3">
                    <p:embed/>
                  </p:oleObj>
                </mc:Choice>
                <mc:Fallback>
                  <p:oleObj name="Equação" r:id="rId5" imgW="1079280" imgH="4316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5574" y="5149514"/>
                          <a:ext cx="1798682" cy="720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684621"/>
                </p:ext>
              </p:extLst>
            </p:nvPr>
          </p:nvGraphicFramePr>
          <p:xfrm>
            <a:off x="5004057" y="5977674"/>
            <a:ext cx="923881" cy="68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72" name="Equação" r:id="rId7" imgW="533160" imgH="393480" progId="Equation.3">
                    <p:embed/>
                  </p:oleObj>
                </mc:Choice>
                <mc:Fallback>
                  <p:oleObj name="Equação" r:id="rId7" imgW="533160" imgH="3934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4057" y="5977674"/>
                          <a:ext cx="923881" cy="684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4"/>
            <p:cNvGraphicFramePr>
              <a:graphicFrameLocks noChangeAspect="1"/>
            </p:cNvGraphicFramePr>
            <p:nvPr/>
          </p:nvGraphicFramePr>
          <p:xfrm>
            <a:off x="7020272" y="4293096"/>
            <a:ext cx="1909762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73" name="Equação" r:id="rId9" imgW="952200" imgH="203040" progId="Equation.3">
                    <p:embed/>
                  </p:oleObj>
                </mc:Choice>
                <mc:Fallback>
                  <p:oleObj name="Equação" r:id="rId9" imgW="952200" imgH="2030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4293096"/>
                          <a:ext cx="1909762" cy="4079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4"/>
            <p:cNvGraphicFramePr>
              <a:graphicFrameLocks noChangeAspect="1"/>
            </p:cNvGraphicFramePr>
            <p:nvPr/>
          </p:nvGraphicFramePr>
          <p:xfrm>
            <a:off x="7020272" y="4769710"/>
            <a:ext cx="1476375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74" name="Equação" r:id="rId11" imgW="736560" imgH="203040" progId="Equation.3">
                    <p:embed/>
                  </p:oleObj>
                </mc:Choice>
                <mc:Fallback>
                  <p:oleObj name="Equação" r:id="rId11" imgW="736560" imgH="2030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4769710"/>
                          <a:ext cx="1476375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4"/>
            <p:cNvGraphicFramePr>
              <a:graphicFrameLocks noChangeAspect="1"/>
            </p:cNvGraphicFramePr>
            <p:nvPr/>
          </p:nvGraphicFramePr>
          <p:xfrm>
            <a:off x="7020272" y="5244737"/>
            <a:ext cx="14255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75" name="Equação" r:id="rId13" imgW="711000" imgH="355320" progId="Equation.3">
                    <p:embed/>
                  </p:oleObj>
                </mc:Choice>
                <mc:Fallback>
                  <p:oleObj name="Equação" r:id="rId13" imgW="711000" imgH="35532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5244737"/>
                          <a:ext cx="14255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"/>
            <p:cNvGraphicFramePr>
              <a:graphicFrameLocks noChangeAspect="1"/>
            </p:cNvGraphicFramePr>
            <p:nvPr/>
          </p:nvGraphicFramePr>
          <p:xfrm>
            <a:off x="7020272" y="6027738"/>
            <a:ext cx="13493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76" name="Equação" r:id="rId15" imgW="672840" imgH="355320" progId="Equation.3">
                    <p:embed/>
                  </p:oleObj>
                </mc:Choice>
                <mc:Fallback>
                  <p:oleObj name="Equação" r:id="rId15" imgW="672840" imgH="35532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6027738"/>
                          <a:ext cx="13493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Retângulo 42"/>
            <p:cNvSpPr/>
            <p:nvPr/>
          </p:nvSpPr>
          <p:spPr>
            <a:xfrm>
              <a:off x="4860496" y="4249554"/>
              <a:ext cx="4104000" cy="2520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Grupo 43"/>
          <p:cNvGrpSpPr/>
          <p:nvPr/>
        </p:nvGrpSpPr>
        <p:grpSpPr>
          <a:xfrm>
            <a:off x="6372200" y="2204864"/>
            <a:ext cx="2448272" cy="3888432"/>
            <a:chOff x="6444208" y="1916832"/>
            <a:chExt cx="2448272" cy="3888432"/>
          </a:xfrm>
        </p:grpSpPr>
        <p:graphicFrame>
          <p:nvGraphicFramePr>
            <p:cNvPr id="45" name="Objeto 44"/>
            <p:cNvGraphicFramePr>
              <a:graphicFrameLocks noChangeAspect="1"/>
            </p:cNvGraphicFramePr>
            <p:nvPr/>
          </p:nvGraphicFramePr>
          <p:xfrm>
            <a:off x="6486525" y="1989138"/>
            <a:ext cx="2401888" cy="3735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77" name="Equação" r:id="rId17" imgW="799920" imgH="1244520" progId="Equation.3">
                    <p:embed/>
                  </p:oleObj>
                </mc:Choice>
                <mc:Fallback>
                  <p:oleObj name="Equação" r:id="rId17" imgW="799920" imgH="124452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6525" y="1989138"/>
                          <a:ext cx="2401888" cy="37353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Retângulo 45"/>
            <p:cNvSpPr/>
            <p:nvPr/>
          </p:nvSpPr>
          <p:spPr>
            <a:xfrm>
              <a:off x="6444208" y="1916832"/>
              <a:ext cx="2448272" cy="3888432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7" name="Seta para a direita 46"/>
          <p:cNvSpPr/>
          <p:nvPr/>
        </p:nvSpPr>
        <p:spPr>
          <a:xfrm>
            <a:off x="4716016" y="3969060"/>
            <a:ext cx="1296144" cy="36004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17" name="CaixaDeTexto 16"/>
          <p:cNvSpPr txBox="1"/>
          <p:nvPr/>
        </p:nvSpPr>
        <p:spPr>
          <a:xfrm>
            <a:off x="539552" y="5589240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Grandezas que dependem dos coeficientes de Gauss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12" name="Objeto 11"/>
          <p:cNvGraphicFramePr>
            <a:graphicFrameLocks noChangeAspect="1"/>
          </p:cNvGraphicFramePr>
          <p:nvPr/>
        </p:nvGraphicFramePr>
        <p:xfrm>
          <a:off x="143508" y="1981908"/>
          <a:ext cx="2161699" cy="3361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3" name="Equação" r:id="rId3" imgW="799920" imgH="1244520" progId="Equation.3">
                  <p:embed/>
                </p:oleObj>
              </mc:Choice>
              <mc:Fallback>
                <p:oleObj name="Equação" r:id="rId3" imgW="799920" imgH="12445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08" y="1981908"/>
                        <a:ext cx="2161699" cy="33618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tângulo 16"/>
          <p:cNvSpPr/>
          <p:nvPr/>
        </p:nvSpPr>
        <p:spPr>
          <a:xfrm>
            <a:off x="108233" y="1916832"/>
            <a:ext cx="2232248" cy="3499589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252249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Dados preditos</a:t>
            </a:r>
            <a:endParaRPr lang="pt-BR"/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7" name="CaixaDeTexto 6"/>
          <p:cNvSpPr txBox="1"/>
          <p:nvPr/>
        </p:nvSpPr>
        <p:spPr>
          <a:xfrm>
            <a:off x="0" y="623731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(Campo calculado)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pSp>
        <p:nvGrpSpPr>
          <p:cNvPr id="3" name="Grupo 43"/>
          <p:cNvGrpSpPr>
            <a:grpSpLocks noChangeAspect="1"/>
          </p:cNvGrpSpPr>
          <p:nvPr/>
        </p:nvGrpSpPr>
        <p:grpSpPr>
          <a:xfrm>
            <a:off x="2951820" y="1916832"/>
            <a:ext cx="1296145" cy="3499589"/>
            <a:chOff x="6956515" y="1916832"/>
            <a:chExt cx="1440161" cy="3888432"/>
          </a:xfrm>
        </p:grpSpPr>
        <p:graphicFrame>
          <p:nvGraphicFramePr>
            <p:cNvPr id="15" name="Objeto 14"/>
            <p:cNvGraphicFramePr>
              <a:graphicFrameLocks noChangeAspect="1"/>
            </p:cNvGraphicFramePr>
            <p:nvPr/>
          </p:nvGraphicFramePr>
          <p:xfrm>
            <a:off x="7018575" y="1988352"/>
            <a:ext cx="1335263" cy="37359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23" name="Equação" r:id="rId3" imgW="444240" imgH="1244520" progId="Equation.3">
                    <p:embed/>
                  </p:oleObj>
                </mc:Choice>
                <mc:Fallback>
                  <p:oleObj name="Equação" r:id="rId3" imgW="444240" imgH="124452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18575" y="1988352"/>
                          <a:ext cx="1335263" cy="37359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Retângulo 15"/>
            <p:cNvSpPr/>
            <p:nvPr/>
          </p:nvSpPr>
          <p:spPr>
            <a:xfrm>
              <a:off x="6956515" y="1916832"/>
              <a:ext cx="1440161" cy="3888432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143508" y="1981908"/>
          <a:ext cx="2161699" cy="3361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4" name="Equação" r:id="rId5" imgW="799920" imgH="1244520" progId="Equation.3">
                  <p:embed/>
                </p:oleObj>
              </mc:Choice>
              <mc:Fallback>
                <p:oleObj name="Equação" r:id="rId5" imgW="799920" imgH="12445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08" y="1981908"/>
                        <a:ext cx="2161699" cy="33618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252249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Dados preditos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627784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Dados observados</a:t>
            </a:r>
            <a:endParaRPr lang="pt-BR"/>
          </a:p>
        </p:txBody>
      </p:sp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12" name="CaixaDeTexto 11"/>
          <p:cNvSpPr txBox="1"/>
          <p:nvPr/>
        </p:nvSpPr>
        <p:spPr>
          <a:xfrm>
            <a:off x="0" y="623731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(Campo calculado)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2411760" y="623731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(Campo medido)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15" name="Objeto 14"/>
          <p:cNvGraphicFramePr>
            <a:graphicFrameLocks noChangeAspect="1"/>
          </p:cNvGraphicFramePr>
          <p:nvPr/>
        </p:nvGraphicFramePr>
        <p:xfrm>
          <a:off x="3007674" y="1981200"/>
          <a:ext cx="1201737" cy="336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8" name="Equação" r:id="rId3" imgW="444240" imgH="1244520" progId="Equation.3">
                  <p:embed/>
                </p:oleObj>
              </mc:Choice>
              <mc:Fallback>
                <p:oleObj name="Equação" r:id="rId3" imgW="444240" imgH="12445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7674" y="1981200"/>
                        <a:ext cx="1201737" cy="336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143508" y="1981908"/>
          <a:ext cx="2161699" cy="3361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9" name="Equação" r:id="rId5" imgW="799920" imgH="1244520" progId="Equation.3">
                  <p:embed/>
                </p:oleObj>
              </mc:Choice>
              <mc:Fallback>
                <p:oleObj name="Equação" r:id="rId5" imgW="799920" imgH="12445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08" y="1981908"/>
                        <a:ext cx="2161699" cy="33618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252249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Dados preditos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627784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Dados observados</a:t>
            </a:r>
            <a:endParaRPr lang="pt-BR"/>
          </a:p>
        </p:txBody>
      </p:sp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12" name="CaixaDeTexto 11"/>
          <p:cNvSpPr txBox="1"/>
          <p:nvPr/>
        </p:nvSpPr>
        <p:spPr>
          <a:xfrm>
            <a:off x="0" y="623731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(Campo calculado)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2411760" y="623731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(Campo medido)</a:t>
            </a:r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4932040" y="1988840"/>
            <a:ext cx="3816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Se os coeficientes de Gauss forem próximos aos valores verdadeiros, é de se esperar que os dados preditos sejam próximos aos dados observados.</a:t>
            </a:r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15" name="Objeto 14"/>
          <p:cNvGraphicFramePr>
            <a:graphicFrameLocks noChangeAspect="1"/>
          </p:cNvGraphicFramePr>
          <p:nvPr/>
        </p:nvGraphicFramePr>
        <p:xfrm>
          <a:off x="3007674" y="1981200"/>
          <a:ext cx="1201737" cy="336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6" name="Equação" r:id="rId3" imgW="444240" imgH="1244520" progId="Equation.3">
                  <p:embed/>
                </p:oleObj>
              </mc:Choice>
              <mc:Fallback>
                <p:oleObj name="Equação" r:id="rId3" imgW="444240" imgH="12445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7674" y="1981200"/>
                        <a:ext cx="1201737" cy="336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143508" y="1981908"/>
          <a:ext cx="2161699" cy="3361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7" name="Equação" r:id="rId5" imgW="799920" imgH="1244520" progId="Equation.3">
                  <p:embed/>
                </p:oleObj>
              </mc:Choice>
              <mc:Fallback>
                <p:oleObj name="Equação" r:id="rId5" imgW="799920" imgH="12445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08" y="1981908"/>
                        <a:ext cx="2161699" cy="33618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252249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Dados preditos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627784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Dados observados</a:t>
            </a:r>
            <a:endParaRPr lang="pt-BR"/>
          </a:p>
        </p:txBody>
      </p:sp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12" name="CaixaDeTexto 11"/>
          <p:cNvSpPr txBox="1"/>
          <p:nvPr/>
        </p:nvSpPr>
        <p:spPr>
          <a:xfrm>
            <a:off x="0" y="623731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(Campo calculado)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2411760" y="623731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(Campo medido)</a:t>
            </a:r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860032" y="4725144"/>
            <a:ext cx="4032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Queremos encontrar os coeficientes de Gauss que minimizam a “diferença” entre os dados preditos e os dados observados.</a:t>
            </a:r>
            <a:endParaRPr lang="pt-BR" sz="2400"/>
          </a:p>
        </p:txBody>
      </p:sp>
      <p:sp>
        <p:nvSpPr>
          <p:cNvPr id="19" name="CaixaDeTexto 18"/>
          <p:cNvSpPr txBox="1"/>
          <p:nvPr/>
        </p:nvSpPr>
        <p:spPr>
          <a:xfrm>
            <a:off x="4932040" y="1988840"/>
            <a:ext cx="3816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Se os coeficientes de Gauss forem próximos aos valores verdadeiros, é de se esperar que os dados preditos sejam próximos aos dados observados.</a:t>
            </a:r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15" name="Objeto 14"/>
          <p:cNvGraphicFramePr>
            <a:graphicFrameLocks noChangeAspect="1"/>
          </p:cNvGraphicFramePr>
          <p:nvPr/>
        </p:nvGraphicFramePr>
        <p:xfrm>
          <a:off x="3007674" y="1981200"/>
          <a:ext cx="1201737" cy="336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6" name="Equação" r:id="rId3" imgW="444240" imgH="1244520" progId="Equation.3">
                  <p:embed/>
                </p:oleObj>
              </mc:Choice>
              <mc:Fallback>
                <p:oleObj name="Equação" r:id="rId3" imgW="444240" imgH="12445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7674" y="1981200"/>
                        <a:ext cx="1201737" cy="336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143508" y="1981908"/>
          <a:ext cx="2161699" cy="3361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7" name="Equação" r:id="rId5" imgW="799920" imgH="1244520" progId="Equation.3">
                  <p:embed/>
                </p:oleObj>
              </mc:Choice>
              <mc:Fallback>
                <p:oleObj name="Equação" r:id="rId5" imgW="799920" imgH="12445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08" y="1981908"/>
                        <a:ext cx="2161699" cy="33618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252249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Dados preditos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627784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Dados observados</a:t>
            </a:r>
            <a:endParaRPr lang="pt-BR"/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grpSp>
        <p:nvGrpSpPr>
          <p:cNvPr id="17" name="Grupo 16"/>
          <p:cNvGrpSpPr/>
          <p:nvPr/>
        </p:nvGrpSpPr>
        <p:grpSpPr>
          <a:xfrm>
            <a:off x="4716017" y="1916832"/>
            <a:ext cx="4233395" cy="3506906"/>
            <a:chOff x="4716017" y="1916832"/>
            <a:chExt cx="4233395" cy="3506906"/>
          </a:xfrm>
        </p:grpSpPr>
        <p:graphicFrame>
          <p:nvGraphicFramePr>
            <p:cNvPr id="25" name="Objeto 24"/>
            <p:cNvGraphicFramePr>
              <a:graphicFrameLocks noChangeAspect="1"/>
            </p:cNvGraphicFramePr>
            <p:nvPr/>
          </p:nvGraphicFramePr>
          <p:xfrm>
            <a:off x="4860032" y="2669605"/>
            <a:ext cx="3894137" cy="687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68" name="Equação" r:id="rId7" imgW="1295280" imgH="228600" progId="Equation.3">
                    <p:embed/>
                  </p:oleObj>
                </mc:Choice>
                <mc:Fallback>
                  <p:oleObj name="Equação" r:id="rId7" imgW="1295280" imgH="228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0032" y="2669605"/>
                          <a:ext cx="3894137" cy="6873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1" name="Object 15"/>
            <p:cNvGraphicFramePr>
              <a:graphicFrameLocks noChangeAspect="1"/>
            </p:cNvGraphicFramePr>
            <p:nvPr/>
          </p:nvGraphicFramePr>
          <p:xfrm>
            <a:off x="5318025" y="4257973"/>
            <a:ext cx="2978150" cy="611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69" name="Equação" r:id="rId9" imgW="990360" imgH="203040" progId="Equation.3">
                    <p:embed/>
                  </p:oleObj>
                </mc:Choice>
                <mc:Fallback>
                  <p:oleObj name="Equação" r:id="rId9" imgW="990360" imgH="20304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8025" y="4257973"/>
                          <a:ext cx="2978150" cy="6111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etângulo 11"/>
            <p:cNvSpPr/>
            <p:nvPr/>
          </p:nvSpPr>
          <p:spPr>
            <a:xfrm>
              <a:off x="4716017" y="1916832"/>
              <a:ext cx="4176464" cy="3499589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860032" y="2060848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mtClean="0"/>
                <a:t>Minimizar</a:t>
              </a:r>
              <a:endParaRPr lang="pt-BR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60032" y="3635732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mtClean="0"/>
                <a:t>sendo</a:t>
              </a:r>
              <a:endParaRPr lang="pt-BR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6876256" y="5085184"/>
              <a:ext cx="20731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600" smtClean="0"/>
                <a:t>(HULOT </a:t>
              </a:r>
              <a:r>
                <a:rPr lang="pt-BR" sz="1600" i="1" smtClean="0"/>
                <a:t>et. al.,</a:t>
              </a:r>
              <a:r>
                <a:rPr lang="pt-BR" sz="1600" smtClean="0"/>
                <a:t> 2010)</a:t>
              </a:r>
              <a:endParaRPr lang="pt-BR" sz="1600"/>
            </a:p>
          </p:txBody>
        </p:sp>
      </p:grpSp>
      <p:sp>
        <p:nvSpPr>
          <p:cNvPr id="19" name="CaixaDeTexto 18"/>
          <p:cNvSpPr txBox="1"/>
          <p:nvPr/>
        </p:nvSpPr>
        <p:spPr>
          <a:xfrm>
            <a:off x="0" y="623731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(Campo calculado)</a:t>
            </a:r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2411760" y="623731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(Campo medido)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4716017" y="1916832"/>
            <a:ext cx="4233395" cy="3506906"/>
            <a:chOff x="4716017" y="1916832"/>
            <a:chExt cx="4233395" cy="3506906"/>
          </a:xfrm>
        </p:grpSpPr>
        <p:graphicFrame>
          <p:nvGraphicFramePr>
            <p:cNvPr id="25" name="Objeto 24"/>
            <p:cNvGraphicFramePr>
              <a:graphicFrameLocks noChangeAspect="1"/>
            </p:cNvGraphicFramePr>
            <p:nvPr/>
          </p:nvGraphicFramePr>
          <p:xfrm>
            <a:off x="4860032" y="2669605"/>
            <a:ext cx="3894137" cy="687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94" name="Equação" r:id="rId3" imgW="1295280" imgH="228600" progId="Equation.3">
                    <p:embed/>
                  </p:oleObj>
                </mc:Choice>
                <mc:Fallback>
                  <p:oleObj name="Equação" r:id="rId3" imgW="1295280" imgH="228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0032" y="2669605"/>
                          <a:ext cx="3894137" cy="6873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15"/>
            <p:cNvGraphicFramePr>
              <a:graphicFrameLocks noChangeAspect="1"/>
            </p:cNvGraphicFramePr>
            <p:nvPr/>
          </p:nvGraphicFramePr>
          <p:xfrm>
            <a:off x="5318025" y="4257973"/>
            <a:ext cx="2978150" cy="611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95" name="Equação" r:id="rId5" imgW="990360" imgH="203040" progId="Equation.3">
                    <p:embed/>
                  </p:oleObj>
                </mc:Choice>
                <mc:Fallback>
                  <p:oleObj name="Equação" r:id="rId5" imgW="990360" imgH="20304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8025" y="4257973"/>
                          <a:ext cx="2978150" cy="6111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Retângulo 28"/>
            <p:cNvSpPr/>
            <p:nvPr/>
          </p:nvSpPr>
          <p:spPr>
            <a:xfrm>
              <a:off x="4716017" y="1916832"/>
              <a:ext cx="4176464" cy="3499589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4860032" y="2060848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mtClean="0"/>
                <a:t>Minimizar</a:t>
              </a:r>
              <a:endParaRPr lang="pt-BR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60032" y="3635732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mtClean="0"/>
                <a:t>sendo</a:t>
              </a:r>
              <a:endParaRPr lang="pt-BR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6876256" y="5085184"/>
              <a:ext cx="20731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600" smtClean="0"/>
                <a:t>(HULOT </a:t>
              </a:r>
              <a:r>
                <a:rPr lang="pt-BR" sz="1600" i="1" smtClean="0"/>
                <a:t>et. al.,</a:t>
              </a:r>
              <a:r>
                <a:rPr lang="pt-BR" sz="1600" smtClean="0"/>
                <a:t> 2010)</a:t>
              </a:r>
              <a:endParaRPr lang="pt-BR" sz="1600"/>
            </a:p>
          </p:txBody>
        </p:sp>
      </p:grpSp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15" name="Objeto 14"/>
          <p:cNvGraphicFramePr>
            <a:graphicFrameLocks noChangeAspect="1"/>
          </p:cNvGraphicFramePr>
          <p:nvPr/>
        </p:nvGraphicFramePr>
        <p:xfrm>
          <a:off x="3007674" y="1981200"/>
          <a:ext cx="1201737" cy="336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6" name="Equação" r:id="rId7" imgW="444240" imgH="1244520" progId="Equation.3">
                  <p:embed/>
                </p:oleObj>
              </mc:Choice>
              <mc:Fallback>
                <p:oleObj name="Equação" r:id="rId7" imgW="444240" imgH="12445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7674" y="1981200"/>
                        <a:ext cx="1201737" cy="336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143508" y="1981908"/>
          <a:ext cx="2161699" cy="3361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7" name="Equação" r:id="rId9" imgW="799920" imgH="1244520" progId="Equation.3">
                  <p:embed/>
                </p:oleObj>
              </mc:Choice>
              <mc:Fallback>
                <p:oleObj name="Equação" r:id="rId9" imgW="799920" imgH="12445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08" y="1981908"/>
                        <a:ext cx="2161699" cy="33618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252249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Dados preditos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627784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Dados observados</a:t>
            </a:r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4572000" y="5653697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>
                <a:solidFill>
                  <a:srgbClr val="FF0000"/>
                </a:solidFill>
              </a:rPr>
              <a:t>Diferença entre os dados observados e os preditos, ponderada pela covariância dos dados observados</a:t>
            </a:r>
            <a:endParaRPr lang="pt-BR" sz="2000">
              <a:solidFill>
                <a:srgbClr val="FF0000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6012160" y="2672992"/>
            <a:ext cx="1224136" cy="68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19" name="CaixaDeTexto 18"/>
          <p:cNvSpPr txBox="1"/>
          <p:nvPr/>
        </p:nvSpPr>
        <p:spPr>
          <a:xfrm>
            <a:off x="0" y="623731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(Campo calculado)</a:t>
            </a:r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2411760" y="623731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(Campo medido)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4716017" y="1916832"/>
            <a:ext cx="4233395" cy="3506906"/>
            <a:chOff x="4716017" y="1916832"/>
            <a:chExt cx="4233395" cy="3506906"/>
          </a:xfrm>
        </p:grpSpPr>
        <p:graphicFrame>
          <p:nvGraphicFramePr>
            <p:cNvPr id="25" name="Objeto 24"/>
            <p:cNvGraphicFramePr>
              <a:graphicFrameLocks noChangeAspect="1"/>
            </p:cNvGraphicFramePr>
            <p:nvPr/>
          </p:nvGraphicFramePr>
          <p:xfrm>
            <a:off x="4860032" y="2669605"/>
            <a:ext cx="3894137" cy="687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18" name="Equação" r:id="rId3" imgW="1295280" imgH="228600" progId="Equation.3">
                    <p:embed/>
                  </p:oleObj>
                </mc:Choice>
                <mc:Fallback>
                  <p:oleObj name="Equação" r:id="rId3" imgW="1295280" imgH="228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0032" y="2669605"/>
                          <a:ext cx="3894137" cy="6873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15"/>
            <p:cNvGraphicFramePr>
              <a:graphicFrameLocks noChangeAspect="1"/>
            </p:cNvGraphicFramePr>
            <p:nvPr/>
          </p:nvGraphicFramePr>
          <p:xfrm>
            <a:off x="5318025" y="4257973"/>
            <a:ext cx="2978150" cy="611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19" name="Equação" r:id="rId5" imgW="990360" imgH="203040" progId="Equation.3">
                    <p:embed/>
                  </p:oleObj>
                </mc:Choice>
                <mc:Fallback>
                  <p:oleObj name="Equação" r:id="rId5" imgW="990360" imgH="20304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8025" y="4257973"/>
                          <a:ext cx="2978150" cy="6111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Retângulo 28"/>
            <p:cNvSpPr/>
            <p:nvPr/>
          </p:nvSpPr>
          <p:spPr>
            <a:xfrm>
              <a:off x="4716017" y="1916832"/>
              <a:ext cx="4176464" cy="3499589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4860032" y="2060848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mtClean="0"/>
                <a:t>Minimizar</a:t>
              </a:r>
              <a:endParaRPr lang="pt-BR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60032" y="3635732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mtClean="0"/>
                <a:t>sendo</a:t>
              </a:r>
              <a:endParaRPr lang="pt-BR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6876256" y="5085184"/>
              <a:ext cx="20731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600" smtClean="0"/>
                <a:t>(HULOT </a:t>
              </a:r>
              <a:r>
                <a:rPr lang="pt-BR" sz="1600" i="1" smtClean="0"/>
                <a:t>et. al.,</a:t>
              </a:r>
              <a:r>
                <a:rPr lang="pt-BR" sz="1600" smtClean="0"/>
                <a:t> 2010)</a:t>
              </a:r>
              <a:endParaRPr lang="pt-BR" sz="1600"/>
            </a:p>
          </p:txBody>
        </p:sp>
      </p:grpSp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15" name="Objeto 14"/>
          <p:cNvGraphicFramePr>
            <a:graphicFrameLocks noChangeAspect="1"/>
          </p:cNvGraphicFramePr>
          <p:nvPr/>
        </p:nvGraphicFramePr>
        <p:xfrm>
          <a:off x="3007674" y="1981200"/>
          <a:ext cx="1201737" cy="336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0" name="Equação" r:id="rId7" imgW="444240" imgH="1244520" progId="Equation.3">
                  <p:embed/>
                </p:oleObj>
              </mc:Choice>
              <mc:Fallback>
                <p:oleObj name="Equação" r:id="rId7" imgW="444240" imgH="12445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7674" y="1981200"/>
                        <a:ext cx="1201737" cy="336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143508" y="1981908"/>
          <a:ext cx="2161699" cy="3361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1" name="Equação" r:id="rId9" imgW="799920" imgH="1244520" progId="Equation.3">
                  <p:embed/>
                </p:oleObj>
              </mc:Choice>
              <mc:Fallback>
                <p:oleObj name="Equação" r:id="rId9" imgW="799920" imgH="12445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08" y="1981908"/>
                        <a:ext cx="2161699" cy="33618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252249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Dados preditos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627784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Dados observados</a:t>
            </a:r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4572000" y="5817458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>
                <a:solidFill>
                  <a:srgbClr val="FF0000"/>
                </a:solidFill>
              </a:rPr>
              <a:t>Regularização e/ou introdução de informação a priori</a:t>
            </a:r>
            <a:endParaRPr lang="pt-BR" sz="2000">
              <a:solidFill>
                <a:srgbClr val="FF0000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7394826" y="2672992"/>
            <a:ext cx="1368000" cy="68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19" name="CaixaDeTexto 18"/>
          <p:cNvSpPr txBox="1"/>
          <p:nvPr/>
        </p:nvSpPr>
        <p:spPr>
          <a:xfrm>
            <a:off x="0" y="623731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(Campo calculado)</a:t>
            </a:r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2411760" y="623731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(Campo medido)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9979" y="1844824"/>
          <a:ext cx="90979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5" name="Equação" r:id="rId3" imgW="3365280" imgH="838080" progId="Equation.3">
                  <p:embed/>
                </p:oleObj>
              </mc:Choice>
              <mc:Fallback>
                <p:oleObj name="Equação" r:id="rId3" imgW="3365280" imgH="838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9" y="1844824"/>
                        <a:ext cx="9097963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/>
          <p:cNvSpPr/>
          <p:nvPr/>
        </p:nvSpPr>
        <p:spPr>
          <a:xfrm>
            <a:off x="29028" y="1844824"/>
            <a:ext cx="90720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7452320" y="648866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Recapitulando...</a:t>
            </a:r>
            <a:endParaRPr lang="pt-BR"/>
          </a:p>
        </p:txBody>
      </p:sp>
      <p:sp>
        <p:nvSpPr>
          <p:cNvPr id="22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2571</TotalTime>
  <Words>3852</Words>
  <Application>Microsoft Office PowerPoint</Application>
  <PresentationFormat>Apresentação na tela (4:3)</PresentationFormat>
  <Paragraphs>730</Paragraphs>
  <Slides>113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113</vt:i4>
      </vt:variant>
    </vt:vector>
  </HeadingPairs>
  <TitlesOfParts>
    <vt:vector size="115" baseType="lpstr">
      <vt:lpstr>Tema do Office</vt:lpstr>
      <vt:lpstr>Equação</vt:lpstr>
      <vt:lpstr>Campo Geomagnético</vt:lpstr>
      <vt:lpstr>Estrutura</vt:lpstr>
      <vt:lpstr>Estrutura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Estrutura</vt:lpstr>
      <vt:lpstr>Fontes do campo geomagnético interno</vt:lpstr>
      <vt:lpstr>Fontes do campo geomagnético interno</vt:lpstr>
      <vt:lpstr>Fontes do campo geomagnético interno</vt:lpstr>
      <vt:lpstr>Fontes do campo geomagnético interno</vt:lpstr>
      <vt:lpstr>Fontes do campo geomagnético interno</vt:lpstr>
      <vt:lpstr>Fontes do campo geomagnético interno</vt:lpstr>
      <vt:lpstr>Estrutura</vt:lpstr>
      <vt:lpstr>Características do campo do núcleo e da crosta</vt:lpstr>
      <vt:lpstr>Características do campo do núcleo e da crosta</vt:lpstr>
      <vt:lpstr>Características do campo do núcleo e da crosta</vt:lpstr>
      <vt:lpstr>Características do campo do núcleo e da crosta</vt:lpstr>
      <vt:lpstr>Características do campo do núcleo e da crosta</vt:lpstr>
      <vt:lpstr>Características do campo do núcleo e da crosta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Separação entre os campos do núcleo e da crosta</vt:lpstr>
      <vt:lpstr>Separação entre os campos do núcleo e da crosta</vt:lpstr>
      <vt:lpstr>Separação entre os campos do núcleo e da crosta</vt:lpstr>
      <vt:lpstr>Magnetização induzida por uma fonte interna em uma casca</vt:lpstr>
      <vt:lpstr>Magnetização induzida por uma fonte interna em uma casca</vt:lpstr>
      <vt:lpstr>Magnetização induzida por uma fonte interna em uma casca</vt:lpstr>
      <vt:lpstr>Magnetização induzida por uma fonte interna em uma casca</vt:lpstr>
      <vt:lpstr>Magnetização induzida por uma fonte interna em uma casca</vt:lpstr>
      <vt:lpstr>Magnetização induzida por uma fonte interna em uma casca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Considerações finais</vt:lpstr>
      <vt:lpstr>Apresentação do PowerPoint</vt:lpstr>
      <vt:lpstr>Considerações finais</vt:lpstr>
      <vt:lpstr>Apresentação do PowerPoint</vt:lpstr>
      <vt:lpstr>Referências bibliográficas</vt:lpstr>
      <vt:lpstr>Referências bibliográficas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Campo magnético crustal induzido pelo núcleo</dc:title>
  <dc:creator>Valeria</dc:creator>
  <cp:lastModifiedBy>Vanderlei</cp:lastModifiedBy>
  <cp:revision>63</cp:revision>
  <dcterms:created xsi:type="dcterms:W3CDTF">2011-11-16T19:12:13Z</dcterms:created>
  <dcterms:modified xsi:type="dcterms:W3CDTF">2014-11-19T12:11:58Z</dcterms:modified>
</cp:coreProperties>
</file>