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396" r:id="rId4"/>
    <p:sldId id="258" r:id="rId5"/>
    <p:sldId id="377" r:id="rId6"/>
    <p:sldId id="372" r:id="rId7"/>
    <p:sldId id="371" r:id="rId8"/>
    <p:sldId id="373" r:id="rId9"/>
    <p:sldId id="378" r:id="rId10"/>
    <p:sldId id="376" r:id="rId11"/>
    <p:sldId id="374" r:id="rId12"/>
    <p:sldId id="386" r:id="rId13"/>
    <p:sldId id="379" r:id="rId14"/>
    <p:sldId id="381" r:id="rId15"/>
    <p:sldId id="382" r:id="rId16"/>
    <p:sldId id="383" r:id="rId17"/>
    <p:sldId id="384" r:id="rId18"/>
    <p:sldId id="389" r:id="rId19"/>
    <p:sldId id="387" r:id="rId20"/>
    <p:sldId id="388" r:id="rId21"/>
    <p:sldId id="385" r:id="rId22"/>
    <p:sldId id="392" r:id="rId23"/>
    <p:sldId id="390" r:id="rId24"/>
    <p:sldId id="391" r:id="rId25"/>
    <p:sldId id="401" r:id="rId26"/>
    <p:sldId id="393" r:id="rId27"/>
    <p:sldId id="395" r:id="rId28"/>
    <p:sldId id="394" r:id="rId29"/>
    <p:sldId id="397" r:id="rId30"/>
    <p:sldId id="370" r:id="rId31"/>
    <p:sldId id="259" r:id="rId32"/>
    <p:sldId id="316" r:id="rId33"/>
    <p:sldId id="270" r:id="rId34"/>
    <p:sldId id="271" r:id="rId35"/>
    <p:sldId id="272" r:id="rId36"/>
    <p:sldId id="398" r:id="rId37"/>
    <p:sldId id="273" r:id="rId38"/>
    <p:sldId id="274" r:id="rId39"/>
    <p:sldId id="317" r:id="rId40"/>
    <p:sldId id="277" r:id="rId41"/>
    <p:sldId id="318" r:id="rId42"/>
    <p:sldId id="279" r:id="rId43"/>
    <p:sldId id="278" r:id="rId44"/>
    <p:sldId id="284" r:id="rId45"/>
    <p:sldId id="283" r:id="rId46"/>
    <p:sldId id="281" r:id="rId47"/>
    <p:sldId id="294" r:id="rId48"/>
    <p:sldId id="295" r:id="rId49"/>
    <p:sldId id="296" r:id="rId50"/>
    <p:sldId id="297" r:id="rId51"/>
    <p:sldId id="298" r:id="rId52"/>
    <p:sldId id="400" r:id="rId53"/>
    <p:sldId id="399" r:id="rId54"/>
    <p:sldId id="299" r:id="rId55"/>
    <p:sldId id="300" r:id="rId56"/>
    <p:sldId id="291" r:id="rId57"/>
    <p:sldId id="292" r:id="rId58"/>
    <p:sldId id="293" r:id="rId59"/>
    <p:sldId id="336" r:id="rId60"/>
    <p:sldId id="346" r:id="rId61"/>
    <p:sldId id="350" r:id="rId62"/>
    <p:sldId id="352" r:id="rId63"/>
    <p:sldId id="356" r:id="rId64"/>
    <p:sldId id="357" r:id="rId65"/>
    <p:sldId id="349" r:id="rId66"/>
    <p:sldId id="358" r:id="rId67"/>
    <p:sldId id="364" r:id="rId68"/>
    <p:sldId id="365" r:id="rId69"/>
    <p:sldId id="261" r:id="rId70"/>
    <p:sldId id="288" r:id="rId71"/>
    <p:sldId id="289" r:id="rId72"/>
    <p:sldId id="287" r:id="rId73"/>
    <p:sldId id="307" r:id="rId74"/>
    <p:sldId id="308" r:id="rId75"/>
    <p:sldId id="309" r:id="rId76"/>
    <p:sldId id="290" r:id="rId77"/>
    <p:sldId id="310" r:id="rId78"/>
    <p:sldId id="314" r:id="rId79"/>
    <p:sldId id="313" r:id="rId80"/>
    <p:sldId id="315" r:id="rId81"/>
    <p:sldId id="319" r:id="rId82"/>
    <p:sldId id="320" r:id="rId83"/>
    <p:sldId id="321" r:id="rId84"/>
    <p:sldId id="322" r:id="rId85"/>
    <p:sldId id="303" r:id="rId86"/>
    <p:sldId id="323" r:id="rId87"/>
    <p:sldId id="306" r:id="rId88"/>
    <p:sldId id="324" r:id="rId89"/>
    <p:sldId id="366" r:id="rId90"/>
    <p:sldId id="367" r:id="rId91"/>
    <p:sldId id="325" r:id="rId92"/>
    <p:sldId id="326" r:id="rId93"/>
    <p:sldId id="327" r:id="rId94"/>
    <p:sldId id="328" r:id="rId95"/>
    <p:sldId id="329" r:id="rId96"/>
    <p:sldId id="330" r:id="rId97"/>
    <p:sldId id="331" r:id="rId98"/>
    <p:sldId id="339" r:id="rId99"/>
    <p:sldId id="269" r:id="rId100"/>
    <p:sldId id="332" r:id="rId101"/>
    <p:sldId id="263" r:id="rId102"/>
    <p:sldId id="341" r:id="rId103"/>
    <p:sldId id="342" r:id="rId104"/>
    <p:sldId id="343" r:id="rId105"/>
    <p:sldId id="344" r:id="rId106"/>
    <p:sldId id="345" r:id="rId107"/>
    <p:sldId id="335" r:id="rId108"/>
    <p:sldId id="360" r:id="rId109"/>
    <p:sldId id="361" r:id="rId110"/>
    <p:sldId id="362" r:id="rId111"/>
    <p:sldId id="363" r:id="rId112"/>
    <p:sldId id="359" r:id="rId113"/>
    <p:sldId id="380" r:id="rId1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0000FF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961" autoAdjust="0"/>
  </p:normalViewPr>
  <p:slideViewPr>
    <p:cSldViewPr showGuides="1">
      <p:cViewPr>
        <p:scale>
          <a:sx n="60" d="100"/>
          <a:sy n="60" d="100"/>
        </p:scale>
        <p:origin x="-134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8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9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28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28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28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C717-D192-49D1-88DF-F0E2B4403A2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93F40-79CF-42DE-96B5-1C2EF61407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93F40-79CF-42DE-96B5-1C2EF614073B}" type="slidenum">
              <a:rPr lang="pt-BR" smtClean="0"/>
              <a:pPr/>
              <a:t>100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1CBB-658D-48E5-B9C3-7CAD26E0BB76}" type="datetimeFigureOut">
              <a:rPr lang="pt-BR" smtClean="0"/>
              <a:pPr/>
              <a:t>17/11/2014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34.tif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57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3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3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4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1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13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4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4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14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26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26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30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30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3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04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29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08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29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12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1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7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Campo Geomagnético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014178" y="3559197"/>
            <a:ext cx="1116000" cy="1116000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4100879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base 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r>
              <a:rPr lang="pt-BR" sz="2400" dirty="0" smtClean="0"/>
              <a:t> está a ≈ 500 km de altitude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987824" y="4113676"/>
            <a:ext cx="936104" cy="32343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7782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pic>
        <p:nvPicPr>
          <p:cNvPr id="6" name="Imagem 5" descr="Merril_Fig_2-7_normalized_power_spherical_harmonics.tif"/>
          <p:cNvPicPr>
            <a:picLocks noChangeAspect="1"/>
          </p:cNvPicPr>
          <p:nvPr/>
        </p:nvPicPr>
        <p:blipFill>
          <a:blip r:embed="rId4" cstate="print"/>
          <a:srcRect l="5757" t="588" r="7564" b="16391"/>
          <a:stretch>
            <a:fillRect/>
          </a:stretch>
        </p:blipFill>
        <p:spPr>
          <a:xfrm>
            <a:off x="0" y="1879754"/>
            <a:ext cx="6408712" cy="4933622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184525" y="2636838"/>
          <a:ext cx="5870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ção" r:id="rId5" imgW="1955520" imgH="342720" progId="Equation.3">
                  <p:embed/>
                </p:oleObj>
              </mc:Choice>
              <mc:Fallback>
                <p:oleObj name="Equação" r:id="rId5" imgW="1955520" imgH="342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636838"/>
                        <a:ext cx="58705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699792" y="6444044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Grau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653226" y="389240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162938" y="5507705"/>
            <a:ext cx="14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059832" y="5219675"/>
            <a:ext cx="14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4440000">
            <a:off x="1448368" y="3677663"/>
            <a:ext cx="14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572000" y="5229200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483768" y="4941168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691680" y="3582541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0" name="CaixaDeTexto 19"/>
          <p:cNvSpPr txBox="1"/>
          <p:nvPr/>
        </p:nvSpPr>
        <p:spPr>
          <a:xfrm>
            <a:off x="1043608" y="213285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grande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91880" y="4285545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355976" y="6516052"/>
            <a:ext cx="478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smtClean="0"/>
              <a:t>Modificado de Merrill, McElhinny e McFadden (1996)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erril_Fig_2-7_normalized_power_spherical_harmonics.tif"/>
          <p:cNvPicPr>
            <a:picLocks noChangeAspect="1"/>
          </p:cNvPicPr>
          <p:nvPr/>
        </p:nvPicPr>
        <p:blipFill>
          <a:blip r:embed="rId3" cstate="print"/>
          <a:srcRect l="5757" t="588" r="7564" b="16391"/>
          <a:stretch>
            <a:fillRect/>
          </a:stretch>
        </p:blipFill>
        <p:spPr>
          <a:xfrm>
            <a:off x="0" y="1879754"/>
            <a:ext cx="6408712" cy="49336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99792" y="6444044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Grau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653226" y="389240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691680" y="3429000"/>
            <a:ext cx="12241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Campo do núcleo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27310" y="4523634"/>
            <a:ext cx="12241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Campo da crosta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29494" y="5104920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Ruído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184525" y="2636838"/>
          <a:ext cx="5870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ção" r:id="rId4" imgW="1955520" imgH="342720" progId="Equation.3">
                  <p:embed/>
                </p:oleObj>
              </mc:Choice>
              <mc:Fallback>
                <p:oleObj name="Equação" r:id="rId4" imgW="195552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636838"/>
                        <a:ext cx="58705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1043608" y="213285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grande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91880" y="4285545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55976" y="6516052"/>
            <a:ext cx="478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smtClean="0"/>
              <a:t>Modificado de Merrill, McElhinny e McFadden (1996)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14848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28800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030514" y="5062419"/>
            <a:ext cx="4572000" cy="844895"/>
          </a:xfrm>
          <a:custGeom>
            <a:avLst/>
            <a:gdLst>
              <a:gd name="connsiteX0" fmla="*/ 0 w 4572000"/>
              <a:gd name="connsiteY0" fmla="*/ 844895 h 844895"/>
              <a:gd name="connsiteX1" fmla="*/ 14515 w 4572000"/>
              <a:gd name="connsiteY1" fmla="*/ 699752 h 844895"/>
              <a:gd name="connsiteX2" fmla="*/ 58057 w 4572000"/>
              <a:gd name="connsiteY2" fmla="*/ 554610 h 844895"/>
              <a:gd name="connsiteX3" fmla="*/ 72572 w 4572000"/>
              <a:gd name="connsiteY3" fmla="*/ 511067 h 844895"/>
              <a:gd name="connsiteX4" fmla="*/ 87086 w 4572000"/>
              <a:gd name="connsiteY4" fmla="*/ 467524 h 844895"/>
              <a:gd name="connsiteX5" fmla="*/ 130629 w 4572000"/>
              <a:gd name="connsiteY5" fmla="*/ 423981 h 844895"/>
              <a:gd name="connsiteX6" fmla="*/ 188686 w 4572000"/>
              <a:gd name="connsiteY6" fmla="*/ 336895 h 844895"/>
              <a:gd name="connsiteX7" fmla="*/ 319315 w 4572000"/>
              <a:gd name="connsiteY7" fmla="*/ 249810 h 844895"/>
              <a:gd name="connsiteX8" fmla="*/ 362857 w 4572000"/>
              <a:gd name="connsiteY8" fmla="*/ 220781 h 844895"/>
              <a:gd name="connsiteX9" fmla="*/ 508000 w 4572000"/>
              <a:gd name="connsiteY9" fmla="*/ 177238 h 844895"/>
              <a:gd name="connsiteX10" fmla="*/ 711200 w 4572000"/>
              <a:gd name="connsiteY10" fmla="*/ 148210 h 844895"/>
              <a:gd name="connsiteX11" fmla="*/ 798286 w 4572000"/>
              <a:gd name="connsiteY11" fmla="*/ 133695 h 844895"/>
              <a:gd name="connsiteX12" fmla="*/ 870857 w 4572000"/>
              <a:gd name="connsiteY12" fmla="*/ 119181 h 844895"/>
              <a:gd name="connsiteX13" fmla="*/ 1045029 w 4572000"/>
              <a:gd name="connsiteY13" fmla="*/ 104667 h 844895"/>
              <a:gd name="connsiteX14" fmla="*/ 1320800 w 4572000"/>
              <a:gd name="connsiteY14" fmla="*/ 75638 h 844895"/>
              <a:gd name="connsiteX15" fmla="*/ 1741715 w 4572000"/>
              <a:gd name="connsiteY15" fmla="*/ 90152 h 844895"/>
              <a:gd name="connsiteX16" fmla="*/ 1828800 w 4572000"/>
              <a:gd name="connsiteY16" fmla="*/ 61124 h 844895"/>
              <a:gd name="connsiteX17" fmla="*/ 2090057 w 4572000"/>
              <a:gd name="connsiteY17" fmla="*/ 32095 h 844895"/>
              <a:gd name="connsiteX18" fmla="*/ 2409372 w 4572000"/>
              <a:gd name="connsiteY18" fmla="*/ 3067 h 844895"/>
              <a:gd name="connsiteX19" fmla="*/ 2975429 w 4572000"/>
              <a:gd name="connsiteY19" fmla="*/ 17581 h 844895"/>
              <a:gd name="connsiteX20" fmla="*/ 4005943 w 4572000"/>
              <a:gd name="connsiteY20" fmla="*/ 17581 h 844895"/>
              <a:gd name="connsiteX21" fmla="*/ 4572000 w 4572000"/>
              <a:gd name="connsiteY21" fmla="*/ 17581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2000" h="844895">
                <a:moveTo>
                  <a:pt x="0" y="844895"/>
                </a:moveTo>
                <a:cubicBezTo>
                  <a:pt x="4838" y="796514"/>
                  <a:pt x="7639" y="747886"/>
                  <a:pt x="14515" y="699752"/>
                </a:cubicBezTo>
                <a:cubicBezTo>
                  <a:pt x="19999" y="661364"/>
                  <a:pt x="47956" y="584914"/>
                  <a:pt x="58057" y="554610"/>
                </a:cubicBezTo>
                <a:lnTo>
                  <a:pt x="72572" y="511067"/>
                </a:lnTo>
                <a:cubicBezTo>
                  <a:pt x="77410" y="496553"/>
                  <a:pt x="76268" y="478342"/>
                  <a:pt x="87086" y="467524"/>
                </a:cubicBezTo>
                <a:cubicBezTo>
                  <a:pt x="101600" y="453010"/>
                  <a:pt x="118027" y="440184"/>
                  <a:pt x="130629" y="423981"/>
                </a:cubicBezTo>
                <a:cubicBezTo>
                  <a:pt x="152048" y="396442"/>
                  <a:pt x="159657" y="356247"/>
                  <a:pt x="188686" y="336895"/>
                </a:cubicBezTo>
                <a:lnTo>
                  <a:pt x="319315" y="249810"/>
                </a:lnTo>
                <a:cubicBezTo>
                  <a:pt x="333829" y="240134"/>
                  <a:pt x="346308" y="226297"/>
                  <a:pt x="362857" y="220781"/>
                </a:cubicBezTo>
                <a:cubicBezTo>
                  <a:pt x="418399" y="202267"/>
                  <a:pt x="453159" y="188206"/>
                  <a:pt x="508000" y="177238"/>
                </a:cubicBezTo>
                <a:cubicBezTo>
                  <a:pt x="594583" y="159922"/>
                  <a:pt x="617546" y="161589"/>
                  <a:pt x="711200" y="148210"/>
                </a:cubicBezTo>
                <a:cubicBezTo>
                  <a:pt x="740333" y="144048"/>
                  <a:pt x="769332" y="138960"/>
                  <a:pt x="798286" y="133695"/>
                </a:cubicBezTo>
                <a:cubicBezTo>
                  <a:pt x="822557" y="129282"/>
                  <a:pt x="846357" y="122063"/>
                  <a:pt x="870857" y="119181"/>
                </a:cubicBezTo>
                <a:cubicBezTo>
                  <a:pt x="928717" y="112374"/>
                  <a:pt x="986972" y="109505"/>
                  <a:pt x="1045029" y="104667"/>
                </a:cubicBezTo>
                <a:cubicBezTo>
                  <a:pt x="1147394" y="87605"/>
                  <a:pt x="1203394" y="75638"/>
                  <a:pt x="1320800" y="75638"/>
                </a:cubicBezTo>
                <a:cubicBezTo>
                  <a:pt x="1461188" y="75638"/>
                  <a:pt x="1601410" y="85314"/>
                  <a:pt x="1741715" y="90152"/>
                </a:cubicBezTo>
                <a:lnTo>
                  <a:pt x="1828800" y="61124"/>
                </a:lnTo>
                <a:cubicBezTo>
                  <a:pt x="1941342" y="23611"/>
                  <a:pt x="1857083" y="47627"/>
                  <a:pt x="2090057" y="32095"/>
                </a:cubicBezTo>
                <a:cubicBezTo>
                  <a:pt x="2218440" y="0"/>
                  <a:pt x="2190682" y="3067"/>
                  <a:pt x="2409372" y="3067"/>
                </a:cubicBezTo>
                <a:cubicBezTo>
                  <a:pt x="2598120" y="3067"/>
                  <a:pt x="2786743" y="12743"/>
                  <a:pt x="2975429" y="17581"/>
                </a:cubicBezTo>
                <a:cubicBezTo>
                  <a:pt x="3411316" y="66012"/>
                  <a:pt x="3013684" y="27405"/>
                  <a:pt x="4005943" y="17581"/>
                </a:cubicBezTo>
                <a:lnTo>
                  <a:pt x="4572000" y="17581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949891" y="2443786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949891" y="2607884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365532" y="3596823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Espectro de potência proveniente de modelos de campo crustal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28800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030514" y="5062419"/>
            <a:ext cx="4572000" cy="844895"/>
          </a:xfrm>
          <a:custGeom>
            <a:avLst/>
            <a:gdLst>
              <a:gd name="connsiteX0" fmla="*/ 0 w 4572000"/>
              <a:gd name="connsiteY0" fmla="*/ 844895 h 844895"/>
              <a:gd name="connsiteX1" fmla="*/ 14515 w 4572000"/>
              <a:gd name="connsiteY1" fmla="*/ 699752 h 844895"/>
              <a:gd name="connsiteX2" fmla="*/ 58057 w 4572000"/>
              <a:gd name="connsiteY2" fmla="*/ 554610 h 844895"/>
              <a:gd name="connsiteX3" fmla="*/ 72572 w 4572000"/>
              <a:gd name="connsiteY3" fmla="*/ 511067 h 844895"/>
              <a:gd name="connsiteX4" fmla="*/ 87086 w 4572000"/>
              <a:gd name="connsiteY4" fmla="*/ 467524 h 844895"/>
              <a:gd name="connsiteX5" fmla="*/ 130629 w 4572000"/>
              <a:gd name="connsiteY5" fmla="*/ 423981 h 844895"/>
              <a:gd name="connsiteX6" fmla="*/ 188686 w 4572000"/>
              <a:gd name="connsiteY6" fmla="*/ 336895 h 844895"/>
              <a:gd name="connsiteX7" fmla="*/ 319315 w 4572000"/>
              <a:gd name="connsiteY7" fmla="*/ 249810 h 844895"/>
              <a:gd name="connsiteX8" fmla="*/ 362857 w 4572000"/>
              <a:gd name="connsiteY8" fmla="*/ 220781 h 844895"/>
              <a:gd name="connsiteX9" fmla="*/ 508000 w 4572000"/>
              <a:gd name="connsiteY9" fmla="*/ 177238 h 844895"/>
              <a:gd name="connsiteX10" fmla="*/ 711200 w 4572000"/>
              <a:gd name="connsiteY10" fmla="*/ 148210 h 844895"/>
              <a:gd name="connsiteX11" fmla="*/ 798286 w 4572000"/>
              <a:gd name="connsiteY11" fmla="*/ 133695 h 844895"/>
              <a:gd name="connsiteX12" fmla="*/ 870857 w 4572000"/>
              <a:gd name="connsiteY12" fmla="*/ 119181 h 844895"/>
              <a:gd name="connsiteX13" fmla="*/ 1045029 w 4572000"/>
              <a:gd name="connsiteY13" fmla="*/ 104667 h 844895"/>
              <a:gd name="connsiteX14" fmla="*/ 1320800 w 4572000"/>
              <a:gd name="connsiteY14" fmla="*/ 75638 h 844895"/>
              <a:gd name="connsiteX15" fmla="*/ 1741715 w 4572000"/>
              <a:gd name="connsiteY15" fmla="*/ 90152 h 844895"/>
              <a:gd name="connsiteX16" fmla="*/ 1828800 w 4572000"/>
              <a:gd name="connsiteY16" fmla="*/ 61124 h 844895"/>
              <a:gd name="connsiteX17" fmla="*/ 2090057 w 4572000"/>
              <a:gd name="connsiteY17" fmla="*/ 32095 h 844895"/>
              <a:gd name="connsiteX18" fmla="*/ 2409372 w 4572000"/>
              <a:gd name="connsiteY18" fmla="*/ 3067 h 844895"/>
              <a:gd name="connsiteX19" fmla="*/ 2975429 w 4572000"/>
              <a:gd name="connsiteY19" fmla="*/ 17581 h 844895"/>
              <a:gd name="connsiteX20" fmla="*/ 4005943 w 4572000"/>
              <a:gd name="connsiteY20" fmla="*/ 17581 h 844895"/>
              <a:gd name="connsiteX21" fmla="*/ 4572000 w 4572000"/>
              <a:gd name="connsiteY21" fmla="*/ 17581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2000" h="844895">
                <a:moveTo>
                  <a:pt x="0" y="844895"/>
                </a:moveTo>
                <a:cubicBezTo>
                  <a:pt x="4838" y="796514"/>
                  <a:pt x="7639" y="747886"/>
                  <a:pt x="14515" y="699752"/>
                </a:cubicBezTo>
                <a:cubicBezTo>
                  <a:pt x="19999" y="661364"/>
                  <a:pt x="47956" y="584914"/>
                  <a:pt x="58057" y="554610"/>
                </a:cubicBezTo>
                <a:lnTo>
                  <a:pt x="72572" y="511067"/>
                </a:lnTo>
                <a:cubicBezTo>
                  <a:pt x="77410" y="496553"/>
                  <a:pt x="76268" y="478342"/>
                  <a:pt x="87086" y="467524"/>
                </a:cubicBezTo>
                <a:cubicBezTo>
                  <a:pt x="101600" y="453010"/>
                  <a:pt x="118027" y="440184"/>
                  <a:pt x="130629" y="423981"/>
                </a:cubicBezTo>
                <a:cubicBezTo>
                  <a:pt x="152048" y="396442"/>
                  <a:pt x="159657" y="356247"/>
                  <a:pt x="188686" y="336895"/>
                </a:cubicBezTo>
                <a:lnTo>
                  <a:pt x="319315" y="249810"/>
                </a:lnTo>
                <a:cubicBezTo>
                  <a:pt x="333829" y="240134"/>
                  <a:pt x="346308" y="226297"/>
                  <a:pt x="362857" y="220781"/>
                </a:cubicBezTo>
                <a:cubicBezTo>
                  <a:pt x="418399" y="202267"/>
                  <a:pt x="453159" y="188206"/>
                  <a:pt x="508000" y="177238"/>
                </a:cubicBezTo>
                <a:cubicBezTo>
                  <a:pt x="594583" y="159922"/>
                  <a:pt x="617546" y="161589"/>
                  <a:pt x="711200" y="148210"/>
                </a:cubicBezTo>
                <a:cubicBezTo>
                  <a:pt x="740333" y="144048"/>
                  <a:pt x="769332" y="138960"/>
                  <a:pt x="798286" y="133695"/>
                </a:cubicBezTo>
                <a:cubicBezTo>
                  <a:pt x="822557" y="129282"/>
                  <a:pt x="846357" y="122063"/>
                  <a:pt x="870857" y="119181"/>
                </a:cubicBezTo>
                <a:cubicBezTo>
                  <a:pt x="928717" y="112374"/>
                  <a:pt x="986972" y="109505"/>
                  <a:pt x="1045029" y="104667"/>
                </a:cubicBezTo>
                <a:cubicBezTo>
                  <a:pt x="1147394" y="87605"/>
                  <a:pt x="1203394" y="75638"/>
                  <a:pt x="1320800" y="75638"/>
                </a:cubicBezTo>
                <a:cubicBezTo>
                  <a:pt x="1461188" y="75638"/>
                  <a:pt x="1601410" y="85314"/>
                  <a:pt x="1741715" y="90152"/>
                </a:cubicBezTo>
                <a:lnTo>
                  <a:pt x="1828800" y="61124"/>
                </a:lnTo>
                <a:cubicBezTo>
                  <a:pt x="1941342" y="23611"/>
                  <a:pt x="1857083" y="47627"/>
                  <a:pt x="2090057" y="32095"/>
                </a:cubicBezTo>
                <a:cubicBezTo>
                  <a:pt x="2218440" y="0"/>
                  <a:pt x="2190682" y="3067"/>
                  <a:pt x="2409372" y="3067"/>
                </a:cubicBezTo>
                <a:cubicBezTo>
                  <a:pt x="2598120" y="3067"/>
                  <a:pt x="2786743" y="12743"/>
                  <a:pt x="2975429" y="17581"/>
                </a:cubicBezTo>
                <a:cubicBezTo>
                  <a:pt x="3411316" y="66012"/>
                  <a:pt x="3013684" y="27405"/>
                  <a:pt x="4005943" y="17581"/>
                </a:cubicBezTo>
                <a:lnTo>
                  <a:pt x="4572000" y="17581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949891" y="2443786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949891" y="2607884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365532" y="3596823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Espectro de potência proveniente de modelos de campo crustal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2843808" y="3789040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516216" y="4751273"/>
            <a:ext cx="26279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Explicam os curtos comprimentos de onda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28800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030514" y="5062419"/>
            <a:ext cx="4572000" cy="844895"/>
          </a:xfrm>
          <a:custGeom>
            <a:avLst/>
            <a:gdLst>
              <a:gd name="connsiteX0" fmla="*/ 0 w 4572000"/>
              <a:gd name="connsiteY0" fmla="*/ 844895 h 844895"/>
              <a:gd name="connsiteX1" fmla="*/ 14515 w 4572000"/>
              <a:gd name="connsiteY1" fmla="*/ 699752 h 844895"/>
              <a:gd name="connsiteX2" fmla="*/ 58057 w 4572000"/>
              <a:gd name="connsiteY2" fmla="*/ 554610 h 844895"/>
              <a:gd name="connsiteX3" fmla="*/ 72572 w 4572000"/>
              <a:gd name="connsiteY3" fmla="*/ 511067 h 844895"/>
              <a:gd name="connsiteX4" fmla="*/ 87086 w 4572000"/>
              <a:gd name="connsiteY4" fmla="*/ 467524 h 844895"/>
              <a:gd name="connsiteX5" fmla="*/ 130629 w 4572000"/>
              <a:gd name="connsiteY5" fmla="*/ 423981 h 844895"/>
              <a:gd name="connsiteX6" fmla="*/ 188686 w 4572000"/>
              <a:gd name="connsiteY6" fmla="*/ 336895 h 844895"/>
              <a:gd name="connsiteX7" fmla="*/ 319315 w 4572000"/>
              <a:gd name="connsiteY7" fmla="*/ 249810 h 844895"/>
              <a:gd name="connsiteX8" fmla="*/ 362857 w 4572000"/>
              <a:gd name="connsiteY8" fmla="*/ 220781 h 844895"/>
              <a:gd name="connsiteX9" fmla="*/ 508000 w 4572000"/>
              <a:gd name="connsiteY9" fmla="*/ 177238 h 844895"/>
              <a:gd name="connsiteX10" fmla="*/ 711200 w 4572000"/>
              <a:gd name="connsiteY10" fmla="*/ 148210 h 844895"/>
              <a:gd name="connsiteX11" fmla="*/ 798286 w 4572000"/>
              <a:gd name="connsiteY11" fmla="*/ 133695 h 844895"/>
              <a:gd name="connsiteX12" fmla="*/ 870857 w 4572000"/>
              <a:gd name="connsiteY12" fmla="*/ 119181 h 844895"/>
              <a:gd name="connsiteX13" fmla="*/ 1045029 w 4572000"/>
              <a:gd name="connsiteY13" fmla="*/ 104667 h 844895"/>
              <a:gd name="connsiteX14" fmla="*/ 1320800 w 4572000"/>
              <a:gd name="connsiteY14" fmla="*/ 75638 h 844895"/>
              <a:gd name="connsiteX15" fmla="*/ 1741715 w 4572000"/>
              <a:gd name="connsiteY15" fmla="*/ 90152 h 844895"/>
              <a:gd name="connsiteX16" fmla="*/ 1828800 w 4572000"/>
              <a:gd name="connsiteY16" fmla="*/ 61124 h 844895"/>
              <a:gd name="connsiteX17" fmla="*/ 2090057 w 4572000"/>
              <a:gd name="connsiteY17" fmla="*/ 32095 h 844895"/>
              <a:gd name="connsiteX18" fmla="*/ 2409372 w 4572000"/>
              <a:gd name="connsiteY18" fmla="*/ 3067 h 844895"/>
              <a:gd name="connsiteX19" fmla="*/ 2975429 w 4572000"/>
              <a:gd name="connsiteY19" fmla="*/ 17581 h 844895"/>
              <a:gd name="connsiteX20" fmla="*/ 4005943 w 4572000"/>
              <a:gd name="connsiteY20" fmla="*/ 17581 h 844895"/>
              <a:gd name="connsiteX21" fmla="*/ 4572000 w 4572000"/>
              <a:gd name="connsiteY21" fmla="*/ 17581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2000" h="844895">
                <a:moveTo>
                  <a:pt x="0" y="844895"/>
                </a:moveTo>
                <a:cubicBezTo>
                  <a:pt x="4838" y="796514"/>
                  <a:pt x="7639" y="747886"/>
                  <a:pt x="14515" y="699752"/>
                </a:cubicBezTo>
                <a:cubicBezTo>
                  <a:pt x="19999" y="661364"/>
                  <a:pt x="47956" y="584914"/>
                  <a:pt x="58057" y="554610"/>
                </a:cubicBezTo>
                <a:lnTo>
                  <a:pt x="72572" y="511067"/>
                </a:lnTo>
                <a:cubicBezTo>
                  <a:pt x="77410" y="496553"/>
                  <a:pt x="76268" y="478342"/>
                  <a:pt x="87086" y="467524"/>
                </a:cubicBezTo>
                <a:cubicBezTo>
                  <a:pt x="101600" y="453010"/>
                  <a:pt x="118027" y="440184"/>
                  <a:pt x="130629" y="423981"/>
                </a:cubicBezTo>
                <a:cubicBezTo>
                  <a:pt x="152048" y="396442"/>
                  <a:pt x="159657" y="356247"/>
                  <a:pt x="188686" y="336895"/>
                </a:cubicBezTo>
                <a:lnTo>
                  <a:pt x="319315" y="249810"/>
                </a:lnTo>
                <a:cubicBezTo>
                  <a:pt x="333829" y="240134"/>
                  <a:pt x="346308" y="226297"/>
                  <a:pt x="362857" y="220781"/>
                </a:cubicBezTo>
                <a:cubicBezTo>
                  <a:pt x="418399" y="202267"/>
                  <a:pt x="453159" y="188206"/>
                  <a:pt x="508000" y="177238"/>
                </a:cubicBezTo>
                <a:cubicBezTo>
                  <a:pt x="594583" y="159922"/>
                  <a:pt x="617546" y="161589"/>
                  <a:pt x="711200" y="148210"/>
                </a:cubicBezTo>
                <a:cubicBezTo>
                  <a:pt x="740333" y="144048"/>
                  <a:pt x="769332" y="138960"/>
                  <a:pt x="798286" y="133695"/>
                </a:cubicBezTo>
                <a:cubicBezTo>
                  <a:pt x="822557" y="129282"/>
                  <a:pt x="846357" y="122063"/>
                  <a:pt x="870857" y="119181"/>
                </a:cubicBezTo>
                <a:cubicBezTo>
                  <a:pt x="928717" y="112374"/>
                  <a:pt x="986972" y="109505"/>
                  <a:pt x="1045029" y="104667"/>
                </a:cubicBezTo>
                <a:cubicBezTo>
                  <a:pt x="1147394" y="87605"/>
                  <a:pt x="1203394" y="75638"/>
                  <a:pt x="1320800" y="75638"/>
                </a:cubicBezTo>
                <a:cubicBezTo>
                  <a:pt x="1461188" y="75638"/>
                  <a:pt x="1601410" y="85314"/>
                  <a:pt x="1741715" y="90152"/>
                </a:cubicBezTo>
                <a:lnTo>
                  <a:pt x="1828800" y="61124"/>
                </a:lnTo>
                <a:cubicBezTo>
                  <a:pt x="1941342" y="23611"/>
                  <a:pt x="1857083" y="47627"/>
                  <a:pt x="2090057" y="32095"/>
                </a:cubicBezTo>
                <a:cubicBezTo>
                  <a:pt x="2218440" y="0"/>
                  <a:pt x="2190682" y="3067"/>
                  <a:pt x="2409372" y="3067"/>
                </a:cubicBezTo>
                <a:cubicBezTo>
                  <a:pt x="2598120" y="3067"/>
                  <a:pt x="2786743" y="12743"/>
                  <a:pt x="2975429" y="17581"/>
                </a:cubicBezTo>
                <a:cubicBezTo>
                  <a:pt x="3411316" y="66012"/>
                  <a:pt x="3013684" y="27405"/>
                  <a:pt x="4005943" y="17581"/>
                </a:cubicBezTo>
                <a:lnTo>
                  <a:pt x="4572000" y="17581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949891" y="2443786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949891" y="2607884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365532" y="3596823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Espectro de potência proveniente de modelos de campo crustal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1115616" y="4005064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516216" y="4751273"/>
            <a:ext cx="26279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Explicam os curtos comprimentos de onda</a:t>
            </a:r>
          </a:p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Produzem campo pequeno nos longos comprimentos de onda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28800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030514" y="5062419"/>
            <a:ext cx="4572000" cy="844895"/>
          </a:xfrm>
          <a:custGeom>
            <a:avLst/>
            <a:gdLst>
              <a:gd name="connsiteX0" fmla="*/ 0 w 4572000"/>
              <a:gd name="connsiteY0" fmla="*/ 844895 h 844895"/>
              <a:gd name="connsiteX1" fmla="*/ 14515 w 4572000"/>
              <a:gd name="connsiteY1" fmla="*/ 699752 h 844895"/>
              <a:gd name="connsiteX2" fmla="*/ 58057 w 4572000"/>
              <a:gd name="connsiteY2" fmla="*/ 554610 h 844895"/>
              <a:gd name="connsiteX3" fmla="*/ 72572 w 4572000"/>
              <a:gd name="connsiteY3" fmla="*/ 511067 h 844895"/>
              <a:gd name="connsiteX4" fmla="*/ 87086 w 4572000"/>
              <a:gd name="connsiteY4" fmla="*/ 467524 h 844895"/>
              <a:gd name="connsiteX5" fmla="*/ 130629 w 4572000"/>
              <a:gd name="connsiteY5" fmla="*/ 423981 h 844895"/>
              <a:gd name="connsiteX6" fmla="*/ 188686 w 4572000"/>
              <a:gd name="connsiteY6" fmla="*/ 336895 h 844895"/>
              <a:gd name="connsiteX7" fmla="*/ 319315 w 4572000"/>
              <a:gd name="connsiteY7" fmla="*/ 249810 h 844895"/>
              <a:gd name="connsiteX8" fmla="*/ 362857 w 4572000"/>
              <a:gd name="connsiteY8" fmla="*/ 220781 h 844895"/>
              <a:gd name="connsiteX9" fmla="*/ 508000 w 4572000"/>
              <a:gd name="connsiteY9" fmla="*/ 177238 h 844895"/>
              <a:gd name="connsiteX10" fmla="*/ 711200 w 4572000"/>
              <a:gd name="connsiteY10" fmla="*/ 148210 h 844895"/>
              <a:gd name="connsiteX11" fmla="*/ 798286 w 4572000"/>
              <a:gd name="connsiteY11" fmla="*/ 133695 h 844895"/>
              <a:gd name="connsiteX12" fmla="*/ 870857 w 4572000"/>
              <a:gd name="connsiteY12" fmla="*/ 119181 h 844895"/>
              <a:gd name="connsiteX13" fmla="*/ 1045029 w 4572000"/>
              <a:gd name="connsiteY13" fmla="*/ 104667 h 844895"/>
              <a:gd name="connsiteX14" fmla="*/ 1320800 w 4572000"/>
              <a:gd name="connsiteY14" fmla="*/ 75638 h 844895"/>
              <a:gd name="connsiteX15" fmla="*/ 1741715 w 4572000"/>
              <a:gd name="connsiteY15" fmla="*/ 90152 h 844895"/>
              <a:gd name="connsiteX16" fmla="*/ 1828800 w 4572000"/>
              <a:gd name="connsiteY16" fmla="*/ 61124 h 844895"/>
              <a:gd name="connsiteX17" fmla="*/ 2090057 w 4572000"/>
              <a:gd name="connsiteY17" fmla="*/ 32095 h 844895"/>
              <a:gd name="connsiteX18" fmla="*/ 2409372 w 4572000"/>
              <a:gd name="connsiteY18" fmla="*/ 3067 h 844895"/>
              <a:gd name="connsiteX19" fmla="*/ 2975429 w 4572000"/>
              <a:gd name="connsiteY19" fmla="*/ 17581 h 844895"/>
              <a:gd name="connsiteX20" fmla="*/ 4005943 w 4572000"/>
              <a:gd name="connsiteY20" fmla="*/ 17581 h 844895"/>
              <a:gd name="connsiteX21" fmla="*/ 4572000 w 4572000"/>
              <a:gd name="connsiteY21" fmla="*/ 17581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2000" h="844895">
                <a:moveTo>
                  <a:pt x="0" y="844895"/>
                </a:moveTo>
                <a:cubicBezTo>
                  <a:pt x="4838" y="796514"/>
                  <a:pt x="7639" y="747886"/>
                  <a:pt x="14515" y="699752"/>
                </a:cubicBezTo>
                <a:cubicBezTo>
                  <a:pt x="19999" y="661364"/>
                  <a:pt x="47956" y="584914"/>
                  <a:pt x="58057" y="554610"/>
                </a:cubicBezTo>
                <a:lnTo>
                  <a:pt x="72572" y="511067"/>
                </a:lnTo>
                <a:cubicBezTo>
                  <a:pt x="77410" y="496553"/>
                  <a:pt x="76268" y="478342"/>
                  <a:pt x="87086" y="467524"/>
                </a:cubicBezTo>
                <a:cubicBezTo>
                  <a:pt x="101600" y="453010"/>
                  <a:pt x="118027" y="440184"/>
                  <a:pt x="130629" y="423981"/>
                </a:cubicBezTo>
                <a:cubicBezTo>
                  <a:pt x="152048" y="396442"/>
                  <a:pt x="159657" y="356247"/>
                  <a:pt x="188686" y="336895"/>
                </a:cubicBezTo>
                <a:lnTo>
                  <a:pt x="319315" y="249810"/>
                </a:lnTo>
                <a:cubicBezTo>
                  <a:pt x="333829" y="240134"/>
                  <a:pt x="346308" y="226297"/>
                  <a:pt x="362857" y="220781"/>
                </a:cubicBezTo>
                <a:cubicBezTo>
                  <a:pt x="418399" y="202267"/>
                  <a:pt x="453159" y="188206"/>
                  <a:pt x="508000" y="177238"/>
                </a:cubicBezTo>
                <a:cubicBezTo>
                  <a:pt x="594583" y="159922"/>
                  <a:pt x="617546" y="161589"/>
                  <a:pt x="711200" y="148210"/>
                </a:cubicBezTo>
                <a:cubicBezTo>
                  <a:pt x="740333" y="144048"/>
                  <a:pt x="769332" y="138960"/>
                  <a:pt x="798286" y="133695"/>
                </a:cubicBezTo>
                <a:cubicBezTo>
                  <a:pt x="822557" y="129282"/>
                  <a:pt x="846357" y="122063"/>
                  <a:pt x="870857" y="119181"/>
                </a:cubicBezTo>
                <a:cubicBezTo>
                  <a:pt x="928717" y="112374"/>
                  <a:pt x="986972" y="109505"/>
                  <a:pt x="1045029" y="104667"/>
                </a:cubicBezTo>
                <a:cubicBezTo>
                  <a:pt x="1147394" y="87605"/>
                  <a:pt x="1203394" y="75638"/>
                  <a:pt x="1320800" y="75638"/>
                </a:cubicBezTo>
                <a:cubicBezTo>
                  <a:pt x="1461188" y="75638"/>
                  <a:pt x="1601410" y="85314"/>
                  <a:pt x="1741715" y="90152"/>
                </a:cubicBezTo>
                <a:lnTo>
                  <a:pt x="1828800" y="61124"/>
                </a:lnTo>
                <a:cubicBezTo>
                  <a:pt x="1941342" y="23611"/>
                  <a:pt x="1857083" y="47627"/>
                  <a:pt x="2090057" y="32095"/>
                </a:cubicBezTo>
                <a:cubicBezTo>
                  <a:pt x="2218440" y="0"/>
                  <a:pt x="2190682" y="3067"/>
                  <a:pt x="2409372" y="3067"/>
                </a:cubicBezTo>
                <a:cubicBezTo>
                  <a:pt x="2598120" y="3067"/>
                  <a:pt x="2786743" y="12743"/>
                  <a:pt x="2975429" y="17581"/>
                </a:cubicBezTo>
                <a:cubicBezTo>
                  <a:pt x="3411316" y="66012"/>
                  <a:pt x="3013684" y="27405"/>
                  <a:pt x="4005943" y="17581"/>
                </a:cubicBezTo>
                <a:lnTo>
                  <a:pt x="4572000" y="17581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949891" y="2443786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949891" y="2607884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365532" y="3596823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Espectro de potência proveniente de modelos de campo crustal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516216" y="4751273"/>
            <a:ext cx="262798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Explicam os curtos comprimentos de onda</a:t>
            </a:r>
          </a:p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Produzem campo pequeno nos longos comprimentos de onda</a:t>
            </a:r>
          </a:p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Negligenciam o campo induzido na crosta por ela mesma</a:t>
            </a:r>
            <a:endParaRPr lang="pt-BR"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pt-BR" smtClean="0"/>
              <a:t>Considerando a crosta como uma casca elipsoidal com sucetibilidade constante, o campo produzido por esta devido a indução do núcleo é praticamente desprezível.</a:t>
            </a:r>
          </a:p>
          <a:p>
            <a:endParaRPr lang="pt-BR" sz="1100" smtClean="0"/>
          </a:p>
          <a:p>
            <a:r>
              <a:rPr lang="pt-BR" smtClean="0"/>
              <a:t>É razoável negligenciar o campo induzido na crosta por ela mesma</a:t>
            </a:r>
          </a:p>
          <a:p>
            <a:endParaRPr lang="pt-BR" sz="1100" smtClean="0"/>
          </a:p>
          <a:p>
            <a:r>
              <a:rPr lang="pt-BR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3573016"/>
            <a:ext cx="8784976" cy="2952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92990" y="116632"/>
            <a:ext cx="7560840" cy="6624736"/>
            <a:chOff x="179512" y="764704"/>
            <a:chExt cx="7560840" cy="6624736"/>
          </a:xfrm>
        </p:grpSpPr>
        <p:sp>
          <p:nvSpPr>
            <p:cNvPr id="19" name="Elipse 18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baixo 27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9" idx="3"/>
            </p:cNvCxnSpPr>
            <p:nvPr/>
          </p:nvCxnSpPr>
          <p:spPr>
            <a:xfrm>
              <a:off x="1331640" y="1912184"/>
              <a:ext cx="1224136" cy="1516817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pt-BR" smtClean="0"/>
              <a:t>Considerando a crosta como uma casca elipsoidal com sucetibilidade constante, o campo produzido por esta devido a indução do núcleo é praticamente desprezível.</a:t>
            </a:r>
          </a:p>
          <a:p>
            <a:endParaRPr lang="pt-BR" sz="1100" smtClean="0"/>
          </a:p>
          <a:p>
            <a:r>
              <a:rPr lang="pt-BR" smtClean="0"/>
              <a:t>É razoável negligenciar o campo induzido na crosta por ela mesma</a:t>
            </a:r>
          </a:p>
          <a:p>
            <a:endParaRPr lang="pt-BR" sz="1100" smtClean="0"/>
          </a:p>
          <a:p>
            <a:r>
              <a:rPr lang="pt-BR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4581128"/>
            <a:ext cx="8784976" cy="2088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79512" y="1484784"/>
            <a:ext cx="8784976" cy="2088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4194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pt-BR" smtClean="0"/>
              <a:t>Considerando a crosta como uma casca elipsoidal com sucetibilidade constante, o campo produzido por esta devido a indução do núcleo é praticamente desprezível.</a:t>
            </a:r>
          </a:p>
          <a:p>
            <a:endParaRPr lang="pt-BR" sz="1100" smtClean="0"/>
          </a:p>
          <a:p>
            <a:r>
              <a:rPr lang="pt-BR" smtClean="0"/>
              <a:t>É razoável negligenciar o campo induzido na crosta por ela mesma</a:t>
            </a:r>
          </a:p>
          <a:p>
            <a:endParaRPr lang="pt-BR" sz="1100" smtClean="0"/>
          </a:p>
          <a:p>
            <a:r>
              <a:rPr lang="pt-BR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556792"/>
            <a:ext cx="8784976" cy="3096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2990" y="116632"/>
            <a:ext cx="8943506" cy="6624736"/>
            <a:chOff x="179512" y="764704"/>
            <a:chExt cx="8943506" cy="6624736"/>
          </a:xfrm>
        </p:grpSpPr>
        <p:sp>
          <p:nvSpPr>
            <p:cNvPr id="3" name="Elipse 2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baixo 11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/>
            <p:cNvCxnSpPr>
              <a:stCxn id="17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19" name="Conector de seta reta 18"/>
            <p:cNvCxnSpPr>
              <a:stCxn id="18" idx="3"/>
            </p:cNvCxnSpPr>
            <p:nvPr/>
          </p:nvCxnSpPr>
          <p:spPr>
            <a:xfrm>
              <a:off x="1331640" y="1912184"/>
              <a:ext cx="1224136" cy="1516816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26"/>
          <p:cNvGrpSpPr/>
          <p:nvPr/>
        </p:nvGrpSpPr>
        <p:grpSpPr>
          <a:xfrm>
            <a:off x="5242070" y="6021296"/>
            <a:ext cx="3779912" cy="720080"/>
            <a:chOff x="72008" y="1527764"/>
            <a:chExt cx="3779912" cy="720080"/>
          </a:xfrm>
          <a:solidFill>
            <a:schemeClr val="bg1"/>
          </a:solidFill>
        </p:grpSpPr>
        <p:sp>
          <p:nvSpPr>
            <p:cNvPr id="27" name="Retângulo 26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07504" y="1571306"/>
              <a:ext cx="216024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2" name="Forma livre 21"/>
            <p:cNvSpPr/>
            <p:nvPr/>
          </p:nvSpPr>
          <p:spPr>
            <a:xfrm rot="960000">
              <a:off x="1648700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grpFill/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5358" y="1556784"/>
              <a:ext cx="360040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113264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</p:grpSp>
      <p:cxnSp>
        <p:nvCxnSpPr>
          <p:cNvPr id="28" name="Conector de seta reta 27"/>
          <p:cNvCxnSpPr/>
          <p:nvPr/>
        </p:nvCxnSpPr>
        <p:spPr>
          <a:xfrm flipH="1" flipV="1">
            <a:off x="8388424" y="5733256"/>
            <a:ext cx="576064" cy="10812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999356" y="527159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450232" y="4235352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MENKE, W. </a:t>
            </a:r>
            <a:r>
              <a:rPr lang="pt-BR" b="1" smtClean="0"/>
              <a:t>Geophysical data analysis:</a:t>
            </a:r>
            <a:r>
              <a:rPr lang="pt-BR" smtClean="0"/>
              <a:t> Discrete inverse theory. San Diego: Academic Press Inc., 1989.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HERNDON, M. </a:t>
            </a:r>
            <a:r>
              <a:rPr lang="pt-BR" dirty="0" err="1" smtClean="0"/>
              <a:t>Feasibility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a nuclear </a:t>
            </a:r>
            <a:r>
              <a:rPr lang="pt-BR" dirty="0" err="1" smtClean="0"/>
              <a:t>fission</a:t>
            </a:r>
            <a:r>
              <a:rPr lang="pt-BR" dirty="0" smtClean="0"/>
              <a:t> </a:t>
            </a:r>
            <a:r>
              <a:rPr lang="pt-BR" dirty="0" err="1" smtClean="0"/>
              <a:t>reactor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center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 as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. </a:t>
            </a:r>
            <a:r>
              <a:rPr lang="pt-BR" b="1" dirty="0" smtClean="0"/>
              <a:t>J. </a:t>
            </a:r>
            <a:r>
              <a:rPr lang="pt-BR" b="1" dirty="0" err="1" smtClean="0"/>
              <a:t>Geomag</a:t>
            </a:r>
            <a:r>
              <a:rPr lang="pt-BR" b="1" dirty="0" smtClean="0"/>
              <a:t>. </a:t>
            </a:r>
            <a:r>
              <a:rPr lang="pt-BR" b="1" dirty="0" err="1" smtClean="0"/>
              <a:t>Geoelectr</a:t>
            </a:r>
            <a:r>
              <a:rPr lang="pt-BR" b="1" dirty="0" smtClean="0"/>
              <a:t>.</a:t>
            </a:r>
            <a:r>
              <a:rPr lang="pt-BR" dirty="0" smtClean="0"/>
              <a:t>, v. 45, p. 423-437, 1993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0232" y="4977000"/>
            <a:ext cx="82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MERRILL, R. T.; McELHINNY, M. W.; McFADDEN, P. L. </a:t>
            </a:r>
            <a:r>
              <a:rPr lang="pt-BR" b="1" smtClean="0"/>
              <a:t>The magnetic field of the Earth</a:t>
            </a:r>
            <a:r>
              <a:rPr lang="pt-BR" smtClean="0"/>
              <a:t>: Paleomagnetism, the core, and the deep mantle. International geophysics series, v. 63, p. 531, 1996.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0232" y="3493704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LESUR, V.; JACKSON, A. Exact solutions for internally induced magnetization in a shell. </a:t>
            </a:r>
            <a:r>
              <a:rPr lang="pt-BR" b="1" smtClean="0"/>
              <a:t>Geophys. J. Int.</a:t>
            </a:r>
            <a:r>
              <a:rPr lang="pt-BR" smtClean="0"/>
              <a:t>,  v. 140, p. 453-459, 2000.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0232" y="2010408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HULOT,  G; FINLEY, C. C.;  CONSTABLE, C. G.; OLSEN, N.; MANDEA, M. The </a:t>
            </a:r>
            <a:r>
              <a:rPr lang="pt-BR" dirty="0" err="1" smtClean="0"/>
              <a:t>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planet</a:t>
            </a:r>
            <a:r>
              <a:rPr lang="pt-BR" dirty="0" smtClean="0"/>
              <a:t> Earth. </a:t>
            </a:r>
            <a:r>
              <a:rPr lang="pt-BR" b="1" dirty="0" smtClean="0"/>
              <a:t>Space </a:t>
            </a:r>
            <a:r>
              <a:rPr lang="pt-BR" b="1" dirty="0" err="1" smtClean="0"/>
              <a:t>Sci</a:t>
            </a:r>
            <a:r>
              <a:rPr lang="pt-BR" b="1" dirty="0" smtClean="0"/>
              <a:t>. Rev.</a:t>
            </a:r>
            <a:r>
              <a:rPr lang="pt-BR" dirty="0" smtClean="0"/>
              <a:t>, v. 152, p. 159-222, 2010.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0232" y="2752056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LANZA, R.; MELONI, A. </a:t>
            </a:r>
            <a:r>
              <a:rPr lang="pt-BR" b="1" dirty="0" smtClean="0"/>
              <a:t>The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magnetism</a:t>
            </a:r>
            <a:r>
              <a:rPr lang="pt-BR" b="1" dirty="0" smtClean="0"/>
              <a:t>: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for </a:t>
            </a:r>
            <a:r>
              <a:rPr lang="pt-BR" dirty="0" err="1" smtClean="0"/>
              <a:t>geologists</a:t>
            </a:r>
            <a:r>
              <a:rPr lang="pt-BR" dirty="0" smtClean="0"/>
              <a:t>. Berlim: Springer, 2006.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0232" y="5995645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TARANTOLA, A. </a:t>
            </a:r>
            <a:r>
              <a:rPr lang="pt-BR" b="1" smtClean="0"/>
              <a:t>Inverse problem theory and methods for model parameter estimation.</a:t>
            </a:r>
            <a:r>
              <a:rPr lang="pt-BR" smtClean="0"/>
              <a:t> Philadelphia: SIAM, 2005. 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COWLEY, </a:t>
            </a:r>
            <a:r>
              <a:rPr lang="pt-BR" dirty="0"/>
              <a:t>S. W. H</a:t>
            </a:r>
            <a:r>
              <a:rPr lang="pt-BR" dirty="0" smtClean="0"/>
              <a:t>., </a:t>
            </a:r>
            <a:r>
              <a:rPr lang="pt-BR" dirty="0" err="1" smtClean="0"/>
              <a:t>Magnetosphere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232" y="198884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LANGEL, R. A. e HINZE, W. J., </a:t>
            </a:r>
            <a:r>
              <a:rPr lang="pt-BR" b="1" dirty="0" smtClean="0"/>
              <a:t>The </a:t>
            </a:r>
            <a:r>
              <a:rPr lang="pt-BR" b="1" dirty="0" err="1" smtClean="0"/>
              <a:t>magnetic</a:t>
            </a:r>
            <a:r>
              <a:rPr lang="pt-BR" b="1" dirty="0" smtClean="0"/>
              <a:t> </a:t>
            </a:r>
            <a:r>
              <a:rPr lang="pt-BR" b="1" dirty="0" err="1" smtClean="0"/>
              <a:t>field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Lithosphere</a:t>
            </a:r>
            <a:r>
              <a:rPr lang="pt-BR" dirty="0" smtClean="0"/>
              <a:t>: The </a:t>
            </a:r>
            <a:r>
              <a:rPr lang="pt-BR" dirty="0" err="1" smtClean="0"/>
              <a:t>satellite</a:t>
            </a:r>
            <a:r>
              <a:rPr lang="pt-BR" dirty="0" smtClean="0"/>
              <a:t> perspective. Cambridge: CUP, 1998.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54816" y="270892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GLA</a:t>
            </a:r>
            <a:r>
              <a:rPr lang="el-GR" dirty="0" smtClean="0"/>
              <a:t>β</a:t>
            </a:r>
            <a:r>
              <a:rPr lang="pt-BR" dirty="0" smtClean="0"/>
              <a:t>MEIER, K.,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pulsations</a:t>
            </a:r>
            <a:r>
              <a:rPr lang="pt-BR" dirty="0" smtClean="0"/>
              <a:t>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8464" y="3430741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LOWRIE, W. </a:t>
            </a:r>
            <a:r>
              <a:rPr lang="pt-BR" b="1" dirty="0"/>
              <a:t>Fundamentals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Geophysics</a:t>
            </a:r>
            <a:r>
              <a:rPr lang="pt-BR" dirty="0" smtClean="0"/>
              <a:t>. CUP, 2007.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36804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6621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285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59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17740708">
            <a:off x="5730523" y="4484628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56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35000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62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2267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546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8406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586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5377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372200" y="3429000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duração destas perturbações pode variar de </a:t>
            </a:r>
            <a:r>
              <a:rPr lang="pt-BR" sz="2400" dirty="0" err="1" smtClean="0"/>
              <a:t>milisegundos</a:t>
            </a:r>
            <a:r>
              <a:rPr lang="pt-BR" sz="2400" dirty="0" smtClean="0"/>
              <a:t> até horas e dias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58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19672" y="3412157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Estas perturbações podem ser divididas entre aquelas com periodicidade “quase” diárias e “quase” aleatórias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89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851"/>
            <a:ext cx="9144000" cy="427248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292080" y="64440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Tabela 2.2 de MERRILL (1996)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0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99992" y="5301208"/>
            <a:ext cx="4608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 dias variações podem ser mascaradas pelo efeito de outras perturbações magnéticas. Estas perturbações com periodicidade “quase” diária e livres do efeito de adicionais são denominadas </a:t>
            </a:r>
            <a:r>
              <a:rPr lang="pt-BR" i="1" dirty="0" smtClean="0"/>
              <a:t>solar </a:t>
            </a:r>
            <a:r>
              <a:rPr lang="pt-BR" i="1" dirty="0" err="1" smtClean="0"/>
              <a:t>quiet-day</a:t>
            </a:r>
            <a:r>
              <a:rPr lang="pt-BR" i="1" dirty="0" smtClean="0"/>
              <a:t> </a:t>
            </a:r>
            <a:r>
              <a:rPr lang="pt-BR" i="1" dirty="0" err="1" smtClean="0"/>
              <a:t>variations</a:t>
            </a:r>
            <a:r>
              <a:rPr lang="pt-BR" dirty="0" smtClean="0"/>
              <a:t> (</a:t>
            </a:r>
            <a:r>
              <a:rPr lang="pt-BR" dirty="0" err="1" smtClean="0"/>
              <a:t>Sq</a:t>
            </a:r>
            <a:r>
              <a:rPr lang="pt-BR" dirty="0" smtClean="0"/>
              <a:t>).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974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4"/>
          <a:stretch/>
        </p:blipFill>
        <p:spPr>
          <a:xfrm>
            <a:off x="189173" y="2420888"/>
            <a:ext cx="4296375" cy="32730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9"/>
          <a:stretch/>
        </p:blipFill>
        <p:spPr>
          <a:xfrm>
            <a:off x="4644008" y="2487944"/>
            <a:ext cx="4296375" cy="251632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02805" y="5157192"/>
            <a:ext cx="296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Figura 5.32 de LOWRIE (2007)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6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7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92080" y="249289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Micropulsações</a:t>
            </a:r>
            <a:r>
              <a:rPr lang="pt-BR" dirty="0" smtClean="0"/>
              <a:t> são perturbações com frequências que variam de 1 </a:t>
            </a:r>
            <a:r>
              <a:rPr lang="pt-BR" i="1" dirty="0" err="1" smtClean="0"/>
              <a:t>m</a:t>
            </a:r>
            <a:r>
              <a:rPr lang="pt-BR" dirty="0" err="1" smtClean="0"/>
              <a:t>Hz</a:t>
            </a:r>
            <a:r>
              <a:rPr lang="pt-BR" dirty="0" smtClean="0"/>
              <a:t> (T = 10</a:t>
            </a:r>
            <a:r>
              <a:rPr lang="pt-BR" baseline="30000" dirty="0" smtClean="0"/>
              <a:t>3 </a:t>
            </a:r>
            <a:r>
              <a:rPr lang="pt-BR" dirty="0" smtClean="0"/>
              <a:t>s) até valores maiores que 1 Hz (T ≥ 1 s)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92080" y="393305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</a:t>
            </a:r>
            <a:r>
              <a:rPr lang="pt-BR" dirty="0" err="1" smtClean="0"/>
              <a:t>micropulsações</a:t>
            </a:r>
            <a:r>
              <a:rPr lang="pt-BR" dirty="0" smtClean="0"/>
              <a:t> de baixa frequência podem atingir cerca de dezenas ou centenas de </a:t>
            </a:r>
            <a:r>
              <a:rPr lang="pt-BR" dirty="0" err="1" smtClean="0"/>
              <a:t>nT</a:t>
            </a:r>
            <a:r>
              <a:rPr lang="pt-BR" dirty="0" smtClean="0"/>
              <a:t> (nos polos) enquanto as alta frequência podem atingir alguns </a:t>
            </a:r>
            <a:r>
              <a:rPr lang="pt-BR" dirty="0" err="1" smtClean="0"/>
              <a:t>nT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90362" y="5733256"/>
            <a:ext cx="370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Diferentemente da perturbação mostrada nos slides anteriores, as </a:t>
            </a:r>
            <a:r>
              <a:rPr lang="pt-BR" dirty="0" err="1" smtClean="0"/>
              <a:t>micropulsações</a:t>
            </a:r>
            <a:r>
              <a:rPr lang="pt-BR" dirty="0" smtClean="0"/>
              <a:t> são mais aleatórias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28" y="2349529"/>
            <a:ext cx="6804000" cy="39597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2001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G7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916832"/>
            <a:ext cx="7308304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5040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412776"/>
            <a:ext cx="7308304" cy="532859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interno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zoom_crosta.emf"/>
          <p:cNvPicPr>
            <a:picLocks noChangeAspect="1"/>
          </p:cNvPicPr>
          <p:nvPr/>
        </p:nvPicPr>
        <p:blipFill>
          <a:blip r:embed="rId2" cstate="print"/>
          <a:srcRect l="15398" t="71000" r="61952" b="6328"/>
          <a:stretch>
            <a:fillRect/>
          </a:stretch>
        </p:blipFill>
        <p:spPr>
          <a:xfrm rot="2615125">
            <a:off x="-492253" y="2755884"/>
            <a:ext cx="3780622" cy="37838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15" name="Conector reto 14"/>
          <p:cNvCxnSpPr/>
          <p:nvPr/>
        </p:nvCxnSpPr>
        <p:spPr>
          <a:xfrm flipH="1" flipV="1">
            <a:off x="1187624" y="3068960"/>
            <a:ext cx="144016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1835696" y="4696116"/>
            <a:ext cx="821116" cy="18292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5196" y="1700808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 rot="20061835">
            <a:off x="769785" y="6732865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39552" y="3429000"/>
            <a:ext cx="494244" cy="884932"/>
          </a:xfrm>
          <a:custGeom>
            <a:avLst/>
            <a:gdLst>
              <a:gd name="connsiteX0" fmla="*/ 149470 w 494244"/>
              <a:gd name="connsiteY0" fmla="*/ 29980 h 884932"/>
              <a:gd name="connsiteX1" fmla="*/ 149470 w 494244"/>
              <a:gd name="connsiteY1" fmla="*/ 29980 h 884932"/>
              <a:gd name="connsiteX2" fmla="*/ 329352 w 494244"/>
              <a:gd name="connsiteY2" fmla="*/ 164892 h 884932"/>
              <a:gd name="connsiteX3" fmla="*/ 449274 w 494244"/>
              <a:gd name="connsiteY3" fmla="*/ 299803 h 884932"/>
              <a:gd name="connsiteX4" fmla="*/ 494244 w 494244"/>
              <a:gd name="connsiteY4" fmla="*/ 464695 h 884932"/>
              <a:gd name="connsiteX5" fmla="*/ 479254 w 494244"/>
              <a:gd name="connsiteY5" fmla="*/ 629587 h 884932"/>
              <a:gd name="connsiteX6" fmla="*/ 419293 w 494244"/>
              <a:gd name="connsiteY6" fmla="*/ 779488 h 884932"/>
              <a:gd name="connsiteX7" fmla="*/ 299372 w 494244"/>
              <a:gd name="connsiteY7" fmla="*/ 884420 h 884932"/>
              <a:gd name="connsiteX8" fmla="*/ 119490 w 494244"/>
              <a:gd name="connsiteY8" fmla="*/ 869429 h 884932"/>
              <a:gd name="connsiteX9" fmla="*/ 59529 w 494244"/>
              <a:gd name="connsiteY9" fmla="*/ 779488 h 884932"/>
              <a:gd name="connsiteX10" fmla="*/ 29549 w 494244"/>
              <a:gd name="connsiteY10" fmla="*/ 734518 h 884932"/>
              <a:gd name="connsiteX11" fmla="*/ 29549 w 494244"/>
              <a:gd name="connsiteY11" fmla="*/ 524656 h 884932"/>
              <a:gd name="connsiteX12" fmla="*/ 59529 w 494244"/>
              <a:gd name="connsiteY12" fmla="*/ 434715 h 884932"/>
              <a:gd name="connsiteX13" fmla="*/ 74520 w 494244"/>
              <a:gd name="connsiteY13" fmla="*/ 194872 h 884932"/>
              <a:gd name="connsiteX14" fmla="*/ 89510 w 494244"/>
              <a:gd name="connsiteY14" fmla="*/ 134911 h 884932"/>
              <a:gd name="connsiteX15" fmla="*/ 149470 w 494244"/>
              <a:gd name="connsiteY15" fmla="*/ 0 h 884932"/>
              <a:gd name="connsiteX16" fmla="*/ 149470 w 494244"/>
              <a:gd name="connsiteY16" fmla="*/ 29980 h 88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4244" h="884932">
                <a:moveTo>
                  <a:pt x="149470" y="29980"/>
                </a:moveTo>
                <a:lnTo>
                  <a:pt x="149470" y="29980"/>
                </a:lnTo>
                <a:cubicBezTo>
                  <a:pt x="209431" y="74951"/>
                  <a:pt x="271181" y="117629"/>
                  <a:pt x="329352" y="164892"/>
                </a:cubicBezTo>
                <a:cubicBezTo>
                  <a:pt x="376546" y="203237"/>
                  <a:pt x="411716" y="252855"/>
                  <a:pt x="449274" y="299803"/>
                </a:cubicBezTo>
                <a:cubicBezTo>
                  <a:pt x="487311" y="413915"/>
                  <a:pt x="473056" y="358756"/>
                  <a:pt x="494244" y="464695"/>
                </a:cubicBezTo>
                <a:cubicBezTo>
                  <a:pt x="489247" y="519659"/>
                  <a:pt x="488845" y="575236"/>
                  <a:pt x="479254" y="629587"/>
                </a:cubicBezTo>
                <a:cubicBezTo>
                  <a:pt x="474928" y="654099"/>
                  <a:pt x="440270" y="752518"/>
                  <a:pt x="419293" y="779488"/>
                </a:cubicBezTo>
                <a:cubicBezTo>
                  <a:pt x="372076" y="840195"/>
                  <a:pt x="353103" y="848598"/>
                  <a:pt x="299372" y="884420"/>
                </a:cubicBezTo>
                <a:cubicBezTo>
                  <a:pt x="239411" y="879423"/>
                  <a:pt x="177627" y="884932"/>
                  <a:pt x="119490" y="869429"/>
                </a:cubicBezTo>
                <a:cubicBezTo>
                  <a:pt x="70310" y="856314"/>
                  <a:pt x="76034" y="812498"/>
                  <a:pt x="59529" y="779488"/>
                </a:cubicBezTo>
                <a:cubicBezTo>
                  <a:pt x="51472" y="763374"/>
                  <a:pt x="39542" y="749508"/>
                  <a:pt x="29549" y="734518"/>
                </a:cubicBezTo>
                <a:cubicBezTo>
                  <a:pt x="0" y="645868"/>
                  <a:pt x="3024" y="674968"/>
                  <a:pt x="29549" y="524656"/>
                </a:cubicBezTo>
                <a:cubicBezTo>
                  <a:pt x="35041" y="493535"/>
                  <a:pt x="59529" y="434715"/>
                  <a:pt x="59529" y="434715"/>
                </a:cubicBezTo>
                <a:cubicBezTo>
                  <a:pt x="64526" y="354767"/>
                  <a:pt x="66549" y="274578"/>
                  <a:pt x="74520" y="194872"/>
                </a:cubicBezTo>
                <a:cubicBezTo>
                  <a:pt x="76570" y="174372"/>
                  <a:pt x="86123" y="155233"/>
                  <a:pt x="89510" y="134911"/>
                </a:cubicBezTo>
                <a:cubicBezTo>
                  <a:pt x="100327" y="70007"/>
                  <a:pt x="68688" y="0"/>
                  <a:pt x="149470" y="0"/>
                </a:cubicBezTo>
                <a:cubicBezTo>
                  <a:pt x="156537" y="0"/>
                  <a:pt x="149470" y="24983"/>
                  <a:pt x="149470" y="299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673075">
            <a:off x="934069" y="5040943"/>
            <a:ext cx="397569" cy="1394086"/>
          </a:xfrm>
          <a:custGeom>
            <a:avLst/>
            <a:gdLst>
              <a:gd name="connsiteX0" fmla="*/ 6572 w 397569"/>
              <a:gd name="connsiteY0" fmla="*/ 299804 h 1394086"/>
              <a:gd name="connsiteX1" fmla="*/ 6572 w 397569"/>
              <a:gd name="connsiteY1" fmla="*/ 299804 h 1394086"/>
              <a:gd name="connsiteX2" fmla="*/ 21562 w 397569"/>
              <a:gd name="connsiteY2" fmla="*/ 1154243 h 1394086"/>
              <a:gd name="connsiteX3" fmla="*/ 36552 w 397569"/>
              <a:gd name="connsiteY3" fmla="*/ 1199213 h 1394086"/>
              <a:gd name="connsiteX4" fmla="*/ 81523 w 397569"/>
              <a:gd name="connsiteY4" fmla="*/ 1319135 h 1394086"/>
              <a:gd name="connsiteX5" fmla="*/ 156474 w 397569"/>
              <a:gd name="connsiteY5" fmla="*/ 1394086 h 1394086"/>
              <a:gd name="connsiteX6" fmla="*/ 216434 w 397569"/>
              <a:gd name="connsiteY6" fmla="*/ 1379095 h 1394086"/>
              <a:gd name="connsiteX7" fmla="*/ 231424 w 397569"/>
              <a:gd name="connsiteY7" fmla="*/ 1334125 h 1394086"/>
              <a:gd name="connsiteX8" fmla="*/ 216434 w 397569"/>
              <a:gd name="connsiteY8" fmla="*/ 1139253 h 1394086"/>
              <a:gd name="connsiteX9" fmla="*/ 231424 w 397569"/>
              <a:gd name="connsiteY9" fmla="*/ 824459 h 1394086"/>
              <a:gd name="connsiteX10" fmla="*/ 246415 w 397569"/>
              <a:gd name="connsiteY10" fmla="*/ 779489 h 1394086"/>
              <a:gd name="connsiteX11" fmla="*/ 261405 w 397569"/>
              <a:gd name="connsiteY11" fmla="*/ 494676 h 1394086"/>
              <a:gd name="connsiteX12" fmla="*/ 291385 w 397569"/>
              <a:gd name="connsiteY12" fmla="*/ 464695 h 1394086"/>
              <a:gd name="connsiteX13" fmla="*/ 381326 w 397569"/>
              <a:gd name="connsiteY13" fmla="*/ 404735 h 1394086"/>
              <a:gd name="connsiteX14" fmla="*/ 396316 w 397569"/>
              <a:gd name="connsiteY14" fmla="*/ 359764 h 1394086"/>
              <a:gd name="connsiteX15" fmla="*/ 381326 w 397569"/>
              <a:gd name="connsiteY15" fmla="*/ 224853 h 1394086"/>
              <a:gd name="connsiteX16" fmla="*/ 276395 w 397569"/>
              <a:gd name="connsiteY16" fmla="*/ 134912 h 1394086"/>
              <a:gd name="connsiteX17" fmla="*/ 231424 w 397569"/>
              <a:gd name="connsiteY17" fmla="*/ 44971 h 1394086"/>
              <a:gd name="connsiteX18" fmla="*/ 201444 w 397569"/>
              <a:gd name="connsiteY18" fmla="*/ 0 h 1394086"/>
              <a:gd name="connsiteX19" fmla="*/ 81523 w 397569"/>
              <a:gd name="connsiteY19" fmla="*/ 14991 h 1394086"/>
              <a:gd name="connsiteX20" fmla="*/ 21562 w 397569"/>
              <a:gd name="connsiteY20" fmla="*/ 119922 h 1394086"/>
              <a:gd name="connsiteX21" fmla="*/ 6572 w 397569"/>
              <a:gd name="connsiteY21" fmla="*/ 299804 h 139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569" h="1394086">
                <a:moveTo>
                  <a:pt x="6572" y="299804"/>
                </a:moveTo>
                <a:lnTo>
                  <a:pt x="6572" y="299804"/>
                </a:lnTo>
                <a:cubicBezTo>
                  <a:pt x="11569" y="584617"/>
                  <a:pt x="12072" y="869544"/>
                  <a:pt x="21562" y="1154243"/>
                </a:cubicBezTo>
                <a:cubicBezTo>
                  <a:pt x="22088" y="1170035"/>
                  <a:pt x="32211" y="1184020"/>
                  <a:pt x="36552" y="1199213"/>
                </a:cubicBezTo>
                <a:cubicBezTo>
                  <a:pt x="49915" y="1245982"/>
                  <a:pt x="49972" y="1278570"/>
                  <a:pt x="81523" y="1319135"/>
                </a:cubicBezTo>
                <a:cubicBezTo>
                  <a:pt x="103215" y="1347025"/>
                  <a:pt x="156474" y="1394086"/>
                  <a:pt x="156474" y="1394086"/>
                </a:cubicBezTo>
                <a:cubicBezTo>
                  <a:pt x="176461" y="1389089"/>
                  <a:pt x="200347" y="1391965"/>
                  <a:pt x="216434" y="1379095"/>
                </a:cubicBezTo>
                <a:cubicBezTo>
                  <a:pt x="228772" y="1369224"/>
                  <a:pt x="231424" y="1349926"/>
                  <a:pt x="231424" y="1334125"/>
                </a:cubicBezTo>
                <a:cubicBezTo>
                  <a:pt x="231424" y="1268976"/>
                  <a:pt x="221431" y="1204210"/>
                  <a:pt x="216434" y="1139253"/>
                </a:cubicBezTo>
                <a:cubicBezTo>
                  <a:pt x="221431" y="1034322"/>
                  <a:pt x="222700" y="929146"/>
                  <a:pt x="231424" y="824459"/>
                </a:cubicBezTo>
                <a:cubicBezTo>
                  <a:pt x="232736" y="808713"/>
                  <a:pt x="244984" y="795225"/>
                  <a:pt x="246415" y="779489"/>
                </a:cubicBezTo>
                <a:cubicBezTo>
                  <a:pt x="255022" y="684810"/>
                  <a:pt x="247960" y="588790"/>
                  <a:pt x="261405" y="494676"/>
                </a:cubicBezTo>
                <a:cubicBezTo>
                  <a:pt x="263404" y="480685"/>
                  <a:pt x="280079" y="473175"/>
                  <a:pt x="291385" y="464695"/>
                </a:cubicBezTo>
                <a:cubicBezTo>
                  <a:pt x="320210" y="443076"/>
                  <a:pt x="381326" y="404735"/>
                  <a:pt x="381326" y="404735"/>
                </a:cubicBezTo>
                <a:cubicBezTo>
                  <a:pt x="386323" y="389745"/>
                  <a:pt x="396316" y="375565"/>
                  <a:pt x="396316" y="359764"/>
                </a:cubicBezTo>
                <a:cubicBezTo>
                  <a:pt x="396316" y="314517"/>
                  <a:pt x="397569" y="267084"/>
                  <a:pt x="381326" y="224853"/>
                </a:cubicBezTo>
                <a:cubicBezTo>
                  <a:pt x="368791" y="192263"/>
                  <a:pt x="306536" y="155006"/>
                  <a:pt x="276395" y="134912"/>
                </a:cubicBezTo>
                <a:cubicBezTo>
                  <a:pt x="190476" y="6031"/>
                  <a:pt x="293487" y="169095"/>
                  <a:pt x="231424" y="44971"/>
                </a:cubicBezTo>
                <a:cubicBezTo>
                  <a:pt x="223367" y="28857"/>
                  <a:pt x="211437" y="14990"/>
                  <a:pt x="201444" y="0"/>
                </a:cubicBezTo>
                <a:cubicBezTo>
                  <a:pt x="161470" y="4997"/>
                  <a:pt x="120388" y="4391"/>
                  <a:pt x="81523" y="14991"/>
                </a:cubicBezTo>
                <a:cubicBezTo>
                  <a:pt x="21592" y="31336"/>
                  <a:pt x="31261" y="66574"/>
                  <a:pt x="21562" y="119922"/>
                </a:cubicBezTo>
                <a:cubicBezTo>
                  <a:pt x="0" y="238512"/>
                  <a:pt x="9070" y="269824"/>
                  <a:pt x="6572" y="29980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67544" y="1498396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67544" y="1948190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67544" y="2380238"/>
            <a:ext cx="288032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899592" y="14577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Sucetibilidade baixa</a:t>
            </a:r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899592" y="19075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Sucetibilidade média</a:t>
            </a:r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899592" y="23395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Sucetibilidade alta</a:t>
            </a: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123728" y="623767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Heterogeneidades na crosta</a:t>
            </a:r>
            <a:endParaRPr lang="pt-BR" sz="2400"/>
          </a:p>
        </p:txBody>
      </p:sp>
      <p:cxnSp>
        <p:nvCxnSpPr>
          <p:cNvPr id="38" name="Conector de seta reta 37"/>
          <p:cNvCxnSpPr/>
          <p:nvPr/>
        </p:nvCxnSpPr>
        <p:spPr>
          <a:xfrm flipH="1" flipV="1">
            <a:off x="1331640" y="5877272"/>
            <a:ext cx="936104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 flipV="1">
            <a:off x="971600" y="4293096"/>
            <a:ext cx="1296144" cy="2016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4" name="Retângulo 13"/>
          <p:cNvSpPr/>
          <p:nvPr/>
        </p:nvSpPr>
        <p:spPr>
          <a:xfrm>
            <a:off x="6876256" y="6165304"/>
            <a:ext cx="1548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6876256" y="3140968"/>
            <a:ext cx="0" cy="3204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6200000" flipH="1" flipV="1">
            <a:off x="7056256" y="439503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279838" y="4221088"/>
            <a:ext cx="168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Reator de fissão nuclear</a:t>
            </a:r>
            <a:endParaRPr lang="pt-BR" sz="2000"/>
          </a:p>
        </p:txBody>
      </p:sp>
      <p:cxnSp>
        <p:nvCxnSpPr>
          <p:cNvPr id="21" name="Conector reto 20"/>
          <p:cNvCxnSpPr/>
          <p:nvPr/>
        </p:nvCxnSpPr>
        <p:spPr>
          <a:xfrm rot="16200000" flipH="1" flipV="1">
            <a:off x="7056256" y="29589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279838" y="29388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Dínamo</a:t>
            </a:r>
            <a:endParaRPr lang="pt-BR" sz="2000"/>
          </a:p>
        </p:txBody>
      </p:sp>
      <p:sp>
        <p:nvSpPr>
          <p:cNvPr id="16" name="CaixaDeTexto 15"/>
          <p:cNvSpPr txBox="1"/>
          <p:nvPr/>
        </p:nvSpPr>
        <p:spPr>
          <a:xfrm>
            <a:off x="7164288" y="494116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mtClean="0"/>
              <a:t>(HERNDON, 1993)</a:t>
            </a:r>
            <a:endParaRPr lang="pt-BR" sz="1400"/>
          </a:p>
        </p:txBody>
      </p:sp>
      <p:sp>
        <p:nvSpPr>
          <p:cNvPr id="23" name="CaixaDeTexto 22"/>
          <p:cNvSpPr txBox="1"/>
          <p:nvPr/>
        </p:nvSpPr>
        <p:spPr>
          <a:xfrm>
            <a:off x="7092280" y="328498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smtClean="0"/>
              <a:t>(MERRILL; McELHINNY; </a:t>
            </a:r>
          </a:p>
          <a:p>
            <a:r>
              <a:rPr lang="pt-BR" sz="1400" smtClean="0"/>
              <a:t>McFADDEN, 1996)</a:t>
            </a:r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Retângulo 12"/>
          <p:cNvSpPr/>
          <p:nvPr/>
        </p:nvSpPr>
        <p:spPr>
          <a:xfrm>
            <a:off x="6876256" y="5531746"/>
            <a:ext cx="1476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6876256" y="4854646"/>
            <a:ext cx="0" cy="9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6200000" flipH="1" flipV="1">
            <a:off x="7056256" y="4677556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279838" y="468507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Indução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Elipse 17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2420888"/>
            <a:ext cx="7308304" cy="4320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10081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2" name="Elipse 11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Seta para baixo 17"/>
          <p:cNvSpPr/>
          <p:nvPr/>
        </p:nvSpPr>
        <p:spPr>
          <a:xfrm rot="14580000" flipV="1">
            <a:off x="5303970" y="2160829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7020000" flipH="1" flipV="1">
            <a:off x="5412828" y="5378478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23" name="Grupo 22"/>
          <p:cNvGrpSpPr/>
          <p:nvPr/>
        </p:nvGrpSpPr>
        <p:grpSpPr>
          <a:xfrm>
            <a:off x="179512" y="764704"/>
            <a:ext cx="7560840" cy="6624736"/>
            <a:chOff x="179512" y="764704"/>
            <a:chExt cx="7560840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31" name="Grupo 30"/>
          <p:cNvGrpSpPr/>
          <p:nvPr/>
        </p:nvGrpSpPr>
        <p:grpSpPr>
          <a:xfrm>
            <a:off x="179512" y="764704"/>
            <a:ext cx="8943506" cy="6624736"/>
            <a:chOff x="179512" y="764704"/>
            <a:chExt cx="8943506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/>
            <p:cNvCxnSpPr>
              <a:stCxn id="29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53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Forma livre 22"/>
          <p:cNvSpPr/>
          <p:nvPr/>
        </p:nvSpPr>
        <p:spPr>
          <a:xfrm rot="-312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28" name="Conector de seta reta 27"/>
          <p:cNvCxnSpPr>
            <a:stCxn id="29" idx="1"/>
          </p:cNvCxnSpPr>
          <p:nvPr/>
        </p:nvCxnSpPr>
        <p:spPr>
          <a:xfrm flipH="1">
            <a:off x="5868144" y="1580893"/>
            <a:ext cx="1382666" cy="6239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250810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Campo gerado por uma heterogeneidade na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79512" y="1358186"/>
            <a:ext cx="11521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smtClean="0">
                <a:solidFill>
                  <a:srgbClr val="53D2FF"/>
                </a:solidFill>
              </a:rPr>
              <a:t>?</a:t>
            </a:r>
            <a:endParaRPr lang="pt-BR" sz="16600">
              <a:solidFill>
                <a:srgbClr val="53D2FF"/>
              </a:solidFill>
            </a:endParaRPr>
          </a:p>
        </p:txBody>
      </p:sp>
      <p:cxnSp>
        <p:nvCxnSpPr>
          <p:cNvPr id="30" name="Conector de seta reta 29"/>
          <p:cNvCxnSpPr>
            <a:stCxn id="27" idx="3"/>
          </p:cNvCxnSpPr>
          <p:nvPr/>
        </p:nvCxnSpPr>
        <p:spPr>
          <a:xfrm>
            <a:off x="1331640" y="2681625"/>
            <a:ext cx="1224136" cy="747375"/>
          </a:xfrm>
          <a:prstGeom prst="straightConnector1">
            <a:avLst/>
          </a:prstGeom>
          <a:ln w="38100">
            <a:solidFill>
              <a:srgbClr val="53D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673036" y="1772816"/>
            <a:ext cx="1440160" cy="13681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4" name="Seta para a direita 53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24" name="Conector de seta reta 23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a livre 40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0" name="Conector de seta reta 4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0" name="Seta para a direita 59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31" name="Forma livre 30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1403648" y="1988840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1651298" y="316035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6" name="Seta para a direita 65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9" name="CaixaDeTexto 6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2" name="Seta para baixo 41"/>
          <p:cNvSpPr/>
          <p:nvPr/>
        </p:nvSpPr>
        <p:spPr>
          <a:xfrm>
            <a:off x="608416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267744" y="134076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6600000" flipH="1" flipV="1">
            <a:off x="2330094" y="234889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>
            <a:off x="644420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555776" y="170080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0" flipH="1" flipV="1">
            <a:off x="2500880" y="291586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020272" y="21328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20687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930330" y="151381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7400000" flipH="1" flipV="1">
            <a:off x="2963652" y="2569318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V="1">
            <a:off x="7501837" y="2076633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3175382" y="171532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3134438" y="308834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920880" y="213557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2321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3962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95536" y="1315492"/>
            <a:ext cx="3888432" cy="1076368"/>
            <a:chOff x="5076056" y="5131916"/>
            <a:chExt cx="3888432" cy="1076368"/>
          </a:xfrm>
        </p:grpSpPr>
        <p:cxnSp>
          <p:nvCxnSpPr>
            <p:cNvPr id="44" name="Conector de seta reta 43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a livre 46"/>
            <p:cNvSpPr/>
            <p:nvPr/>
          </p:nvSpPr>
          <p:spPr>
            <a:xfrm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0" name="Conector reto 49"/>
          <p:cNvCxnSpPr/>
          <p:nvPr/>
        </p:nvCxnSpPr>
        <p:spPr>
          <a:xfrm>
            <a:off x="4608512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586514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 rot="19769128">
            <a:off x="6524792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20400000" flipV="1">
            <a:off x="6906906" y="2594440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20400000" flipV="1">
            <a:off x="6201340" y="286795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4572000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65" name="Seta para baixo 64"/>
          <p:cNvSpPr/>
          <p:nvPr/>
        </p:nvSpPr>
        <p:spPr>
          <a:xfrm rot="20400000" flipV="1">
            <a:off x="6799633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28"/>
          <p:cNvGrpSpPr/>
          <p:nvPr/>
        </p:nvGrpSpPr>
        <p:grpSpPr>
          <a:xfrm flipV="1">
            <a:off x="4946941" y="5067651"/>
            <a:ext cx="3997760" cy="1800001"/>
            <a:chOff x="338429" y="5067651"/>
            <a:chExt cx="3997760" cy="1800001"/>
          </a:xfrm>
        </p:grpSpPr>
        <p:cxnSp>
          <p:nvCxnSpPr>
            <p:cNvPr id="67" name="Conector de seta reta 6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28"/>
          <p:cNvGrpSpPr/>
          <p:nvPr/>
        </p:nvGrpSpPr>
        <p:grpSpPr>
          <a:xfrm>
            <a:off x="4716016" y="2591636"/>
            <a:ext cx="864096" cy="621340"/>
            <a:chOff x="251520" y="1619508"/>
            <a:chExt cx="864096" cy="621340"/>
          </a:xfrm>
        </p:grpSpPr>
        <p:sp>
          <p:nvSpPr>
            <p:cNvPr id="77" name="Seta para a direita 7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004048" y="1315492"/>
            <a:ext cx="3888432" cy="1076368"/>
            <a:chOff x="5076056" y="5131916"/>
            <a:chExt cx="3888432" cy="1076368"/>
          </a:xfrm>
        </p:grpSpPr>
        <p:cxnSp>
          <p:nvCxnSpPr>
            <p:cNvPr id="80" name="Conector de seta reta 79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orma livre 81"/>
            <p:cNvSpPr/>
            <p:nvPr/>
          </p:nvSpPr>
          <p:spPr>
            <a:xfrm flipH="1"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2274212" y="142729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4" name="CaixaDeTexto 83"/>
          <p:cNvSpPr txBox="1"/>
          <p:nvPr/>
        </p:nvSpPr>
        <p:spPr>
          <a:xfrm>
            <a:off x="6401228" y="141277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5" name="CaixaDeTexto 84"/>
          <p:cNvSpPr txBox="1"/>
          <p:nvPr/>
        </p:nvSpPr>
        <p:spPr>
          <a:xfrm>
            <a:off x="1389134" y="18570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6" name="CaixaDeTexto 85"/>
          <p:cNvSpPr txBox="1"/>
          <p:nvPr/>
        </p:nvSpPr>
        <p:spPr>
          <a:xfrm>
            <a:off x="7286306" y="185933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7" name="CaixaDeTexto 86"/>
          <p:cNvSpPr txBox="1"/>
          <p:nvPr/>
        </p:nvSpPr>
        <p:spPr>
          <a:xfrm>
            <a:off x="35496" y="13314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norte</a:t>
            </a:r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7596336" y="132625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sul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orma livre 5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9" name="Seta para a direita 5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1" name="CaixaDeTexto 6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53" name="Seta para baixo 52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6" name="Conector de seta reta 55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66" name="CaixaDeTexto 65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67" name="Forma livre 66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Forma livre 72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4" name="Grupo 73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75" name="Seta para a direita 74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7" name="CaixaDeTexto 76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8" name="CaixaDeTexto 77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4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7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5364088" y="2924944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Como separar os campos do núcleo e da crosta?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3" name="Retângulo 2"/>
          <p:cNvSpPr>
            <a:spLocks noChangeAspect="1"/>
          </p:cNvSpPr>
          <p:nvPr/>
        </p:nvSpPr>
        <p:spPr>
          <a:xfrm>
            <a:off x="5508104" y="2780928"/>
            <a:ext cx="2160240" cy="21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28277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68580" y="422108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Para separar os campos do núcleo e da crosta é preciso compreender o campo “</a:t>
            </a:r>
            <a:r>
              <a:rPr lang="pt-BR" sz="4000" b="1" smtClean="0">
                <a:solidFill>
                  <a:srgbClr val="53D2FF"/>
                </a:solidFill>
              </a:rPr>
              <a:t>?</a:t>
            </a:r>
            <a:r>
              <a:rPr lang="pt-BR" sz="3200" smtClean="0"/>
              <a:t>”</a:t>
            </a:r>
            <a:endParaRPr lang="pt-BR" sz="3200" b="1" smtClean="0">
              <a:solidFill>
                <a:srgbClr val="53D2FF"/>
              </a:solidFill>
            </a:endParaRPr>
          </a:p>
        </p:txBody>
      </p:sp>
      <p:grpSp>
        <p:nvGrpSpPr>
          <p:cNvPr id="13" name="Grupo 26"/>
          <p:cNvGrpSpPr/>
          <p:nvPr/>
        </p:nvGrpSpPr>
        <p:grpSpPr>
          <a:xfrm>
            <a:off x="2670764" y="2371527"/>
            <a:ext cx="3787958" cy="769441"/>
            <a:chOff x="63962" y="1507431"/>
            <a:chExt cx="3787958" cy="769441"/>
          </a:xfrm>
        </p:grpSpPr>
        <p:sp>
          <p:nvSpPr>
            <p:cNvPr id="14" name="CaixaDeTexto 13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5" name="Forma livre 14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Seja a crosta uma casca elipsoidal com espessura e sucetibilidade constantes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Seja a crosta uma casca elipsoidal com espessura e sucetibilidade constantes</a:t>
            </a:r>
            <a:endParaRPr lang="pt-BR" sz="2000"/>
          </a:p>
        </p:txBody>
      </p:sp>
      <p:sp>
        <p:nvSpPr>
          <p:cNvPr id="12" name="CaixaDeTexto 11"/>
          <p:cNvSpPr txBox="1"/>
          <p:nvPr/>
        </p:nvSpPr>
        <p:spPr>
          <a:xfrm>
            <a:off x="144016" y="4278575"/>
            <a:ext cx="219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É possível calcular o campo externo produzido por esta casca quando a mesma é magnetizada por uma fonte interna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Espessura e </a:t>
            </a:r>
            <a:r>
              <a:rPr lang="pt-BR" dirty="0" err="1" smtClean="0"/>
              <a:t>sucetibilidade</a:t>
            </a:r>
            <a:r>
              <a:rPr lang="pt-BR" dirty="0" smtClean="0"/>
              <a:t> constantes</a:t>
            </a:r>
          </a:p>
          <a:p>
            <a:endParaRPr lang="pt-BR" dirty="0" smtClean="0"/>
          </a:p>
          <a:p>
            <a:r>
              <a:rPr lang="pt-BR" dirty="0" smtClean="0"/>
              <a:t>O campo é linear em relação à </a:t>
            </a:r>
            <a:r>
              <a:rPr lang="pt-BR" dirty="0" err="1" smtClean="0"/>
              <a:t>sucetilibidade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nulo de acordo com o teorema de </a:t>
            </a:r>
            <a:r>
              <a:rPr lang="pt-BR" dirty="0" err="1" smtClean="0">
                <a:solidFill>
                  <a:srgbClr val="FF0000"/>
                </a:solidFill>
              </a:rPr>
              <a:t>Runcorn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/>
          <a:lstStyle/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(LESUR; JACKSON, 2000)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smtClean="0"/>
          </a:p>
          <a:p>
            <a:r>
              <a:rPr lang="pt-BR" smtClean="0"/>
              <a:t>Espessura e sucetibilidade constantes</a:t>
            </a:r>
          </a:p>
          <a:p>
            <a:endParaRPr lang="pt-BR" smtClean="0"/>
          </a:p>
          <a:p>
            <a:r>
              <a:rPr lang="pt-BR" smtClean="0"/>
              <a:t>O campo é linear em relação à sucetilibidade</a:t>
            </a:r>
          </a:p>
          <a:p>
            <a:endParaRPr lang="pt-BR" smtClean="0"/>
          </a:p>
          <a:p>
            <a:r>
              <a:rPr lang="pt-BR" smtClean="0">
                <a:solidFill>
                  <a:srgbClr val="FF0000"/>
                </a:solidFill>
              </a:rPr>
              <a:t>O campo externo induzido pela casca é nulo de acordo com o teorema de Runcorn</a:t>
            </a:r>
          </a:p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r>
              <a:rPr lang="pt-BR" smtClean="0"/>
              <a:t>Casca elipsoidal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>
            <a:normAutofit lnSpcReduction="10000"/>
          </a:bodyPr>
          <a:lstStyle/>
          <a:p>
            <a:endParaRPr lang="pt-BR" sz="1800" smtClean="0"/>
          </a:p>
          <a:p>
            <a:r>
              <a:rPr lang="pt-BR" smtClean="0"/>
              <a:t>Espessura e sucetibilidade constantes</a:t>
            </a:r>
          </a:p>
          <a:p>
            <a:endParaRPr lang="pt-BR" smtClean="0"/>
          </a:p>
          <a:p>
            <a:r>
              <a:rPr lang="pt-BR" smtClean="0"/>
              <a:t>O campo possui termos lineares e não-lineares em relação à sucetibilidade</a:t>
            </a:r>
          </a:p>
          <a:p>
            <a:endParaRPr lang="pt-BR" smtClean="0">
              <a:solidFill>
                <a:srgbClr val="FF0000"/>
              </a:solidFill>
            </a:endParaRPr>
          </a:p>
          <a:p>
            <a:r>
              <a:rPr lang="pt-BR" smtClean="0">
                <a:solidFill>
                  <a:srgbClr val="FF0000"/>
                </a:solidFill>
              </a:rPr>
              <a:t>O campo externo induzido pela casca é não-nulo</a:t>
            </a:r>
          </a:p>
          <a:p>
            <a:endParaRPr lang="pt-BR" smtClean="0"/>
          </a:p>
          <a:p>
            <a:endParaRPr lang="pt-BR" smtClean="0"/>
          </a:p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pt-BR" smtClean="0"/>
              <a:t>Há efeito de desmagnetização.</a:t>
            </a:r>
          </a:p>
          <a:p>
            <a:endParaRPr lang="pt-BR" smtClean="0"/>
          </a:p>
          <a:p>
            <a:r>
              <a:rPr lang="pt-BR" smtClean="0"/>
              <a:t>O campo é dominado por grandes comprimentos de onda.</a:t>
            </a:r>
          </a:p>
          <a:p>
            <a:endParaRPr lang="pt-BR" smtClean="0"/>
          </a:p>
          <a:p>
            <a:r>
              <a:rPr lang="pt-BR" smtClean="0"/>
              <a:t>Para valores razoáveis de sucetibilidade e espessura, o campo induzido por uma </a:t>
            </a:r>
            <a:r>
              <a:rPr lang="pt-BR" smtClean="0">
                <a:solidFill>
                  <a:srgbClr val="FF0000"/>
                </a:solidFill>
              </a:rPr>
              <a:t>casca elipsoidal</a:t>
            </a:r>
            <a:r>
              <a:rPr lang="pt-BR" smtClean="0"/>
              <a:t> magnetizada por uma fonte interna é da ordem de </a:t>
            </a:r>
            <a:r>
              <a:rPr lang="pt-BR" smtClean="0">
                <a:solidFill>
                  <a:srgbClr val="FF0000"/>
                </a:solidFill>
              </a:rPr>
              <a:t>10</a:t>
            </a:r>
            <a:r>
              <a:rPr lang="pt-BR" baseline="30000" smtClean="0">
                <a:solidFill>
                  <a:srgbClr val="FF0000"/>
                </a:solidFill>
              </a:rPr>
              <a:t>-2</a:t>
            </a:r>
            <a:r>
              <a:rPr lang="pt-BR" smtClean="0">
                <a:solidFill>
                  <a:srgbClr val="FF0000"/>
                </a:solidFill>
              </a:rPr>
              <a:t>nT</a:t>
            </a:r>
            <a:r>
              <a:rPr lang="pt-BR" smtClean="0"/>
              <a:t>, que é </a:t>
            </a:r>
            <a:r>
              <a:rPr lang="pt-BR" smtClean="0">
                <a:solidFill>
                  <a:srgbClr val="FF0000"/>
                </a:solidFill>
              </a:rPr>
              <a:t>muito pequeno</a:t>
            </a:r>
            <a:r>
              <a:rPr lang="pt-BR" smtClean="0"/>
              <a:t> em relação ao campo geomagnético interno.</a:t>
            </a:r>
          </a:p>
          <a:p>
            <a:endParaRPr lang="pt-BR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523636"/>
            <a:ext cx="734481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Na prática, é razoável considerar que a crosta produz um campo dominado por </a:t>
            </a:r>
            <a:r>
              <a:rPr lang="pt-BR" sz="3200" smtClean="0">
                <a:solidFill>
                  <a:srgbClr val="0000FF"/>
                </a:solidFill>
              </a:rPr>
              <a:t>curtos comprimentos de onda</a:t>
            </a:r>
            <a:endParaRPr lang="pt-BR" sz="3200">
              <a:solidFill>
                <a:srgbClr val="0000FF"/>
              </a:solidFill>
            </a:endParaRPr>
          </a:p>
        </p:txBody>
      </p:sp>
      <p:grpSp>
        <p:nvGrpSpPr>
          <p:cNvPr id="7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148064" y="473036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Próximo passo: desenvolver uma “ferramenta” capaz de descrever o campo geomagnético em termos dos comprimentos de onda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5" name="Retângulo 24"/>
          <p:cNvSpPr>
            <a:spLocks noChangeAspect="1"/>
          </p:cNvSpPr>
          <p:nvPr/>
        </p:nvSpPr>
        <p:spPr>
          <a:xfrm>
            <a:off x="1876772" y="1413976"/>
            <a:ext cx="5400000" cy="539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572000" y="234888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Considera-se que não há correntes elétricas fluindo nas proximidades da superfície da Terra e nem no ar.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5937126" y="4509120"/>
          <a:ext cx="144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ção" r:id="rId3" imgW="482400" imgH="152280" progId="Equation.3">
                  <p:embed/>
                </p:oleObj>
              </mc:Choice>
              <mc:Fallback>
                <p:oleObj name="Equação" r:id="rId3" imgW="48240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126" y="4509120"/>
                        <a:ext cx="144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994276" y="5545138"/>
          <a:ext cx="1331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276" y="5545138"/>
                        <a:ext cx="13319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483808" y="4394132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483768" y="5948758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778202" y="4590074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778202" y="5704830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-7484" y="1988840"/>
            <a:ext cx="363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CC00"/>
                </a:solidFill>
              </a:rPr>
              <a:t>Raio médio da Terra</a:t>
            </a:r>
            <a:endParaRPr lang="pt-BR" sz="2400">
              <a:solidFill>
                <a:srgbClr val="00CC00"/>
              </a:solidFill>
            </a:endParaRP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647482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(HULOT </a:t>
            </a:r>
            <a:r>
              <a:rPr lang="pt-BR" sz="1600" i="1" smtClean="0"/>
              <a:t>et. al.</a:t>
            </a:r>
            <a:r>
              <a:rPr lang="pt-BR" sz="1600" smtClean="0"/>
              <a:t>, 2010)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37112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37112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4008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4008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110980" y="612238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08048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141132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30674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17"/>
          <p:cNvSpPr/>
          <p:nvPr/>
        </p:nvSpPr>
        <p:spPr>
          <a:xfrm>
            <a:off x="35496" y="1938614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043608" y="197432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00066" y="26869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014580" y="33645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00628" y="404055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683568" y="637439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180636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713720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203262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969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6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3" name="Equação" r:id="rId3" imgW="1193760" imgH="1257120" progId="Equation.3">
                  <p:embed/>
                </p:oleObj>
              </mc:Choice>
              <mc:Fallback>
                <p:oleObj name="Equação" r:id="rId3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4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6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8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9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Elipse 14"/>
          <p:cNvSpPr/>
          <p:nvPr/>
        </p:nvSpPr>
        <p:spPr>
          <a:xfrm>
            <a:off x="7797364" y="46816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7949764" y="60358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884456" y="3256518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7740352" y="1887804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874072" y="4091088"/>
            <a:ext cx="576000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5013176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Vetor que contem os coeficientes de Gauss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Conector de seta reta 22"/>
          <p:cNvCxnSpPr>
            <a:stCxn id="20" idx="0"/>
          </p:cNvCxnSpPr>
          <p:nvPr/>
        </p:nvCxnSpPr>
        <p:spPr>
          <a:xfrm flipV="1">
            <a:off x="4608004" y="4653136"/>
            <a:ext cx="324036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6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7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8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9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1944216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0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1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2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3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4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5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6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7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6021288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9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0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3563888" y="1988840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O potencial não é medido, mas sim outras grandezas derivadas dele</a:t>
            </a:r>
            <a:endParaRPr lang="pt-BR" sz="24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79432" y="1816357"/>
            <a:ext cx="7995988" cy="4898034"/>
            <a:chOff x="467536" y="1816358"/>
            <a:chExt cx="3997994" cy="244901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/>
          </p:nvGraphicFramePr>
          <p:xfrm>
            <a:off x="467536" y="183059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4" name="Equação" r:id="rId3" imgW="533160" imgH="317160" progId="Equation.3">
                    <p:embed/>
                  </p:oleObj>
                </mc:Choice>
                <mc:Fallback>
                  <p:oleObj name="Equação" r:id="rId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36" y="183059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/>
          </p:nvGraphicFramePr>
          <p:xfrm>
            <a:off x="480239" y="2514668"/>
            <a:ext cx="1657350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5" name="Equação" r:id="rId5" imgW="825480" imgH="342720" progId="Equation.3">
                    <p:embed/>
                  </p:oleObj>
                </mc:Choice>
                <mc:Fallback>
                  <p:oleObj name="Equação" r:id="rId5" imgW="825480" imgH="342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39" y="2514668"/>
                          <a:ext cx="1657350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/>
          </p:nvGraphicFramePr>
          <p:xfrm>
            <a:off x="467536" y="3270752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6" name="Equação" r:id="rId7" imgW="419040" imgH="317160" progId="Equation.3">
                    <p:embed/>
                  </p:oleObj>
                </mc:Choice>
                <mc:Fallback>
                  <p:oleObj name="Equação" r:id="rId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36" y="3270752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7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8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9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0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228601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(MERRILL; McELHINNY; McFADDEN, 1996)</a:t>
            </a:r>
          </a:p>
          <a:p>
            <a:r>
              <a:rPr lang="pt-BR" sz="1600" smtClean="0"/>
              <a:t>(LANZA; MELONI, 2006)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34"/>
          <p:cNvGrpSpPr/>
          <p:nvPr/>
        </p:nvGrpSpPr>
        <p:grpSpPr>
          <a:xfrm>
            <a:off x="323984" y="2889080"/>
            <a:ext cx="4104000" cy="2520000"/>
            <a:chOff x="4860496" y="4249554"/>
            <a:chExt cx="4104000" cy="2520000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8" name="Equação" r:id="rId3" imgW="533160" imgH="317160" progId="Equation.3">
                    <p:embed/>
                  </p:oleObj>
                </mc:Choice>
                <mc:Fallback>
                  <p:oleObj name="Equação" r:id="rId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9" name="Equação" r:id="rId5" imgW="825480" imgH="342720" progId="Equation.3">
                    <p:embed/>
                  </p:oleObj>
                </mc:Choice>
                <mc:Fallback>
                  <p:oleObj name="Equação" r:id="rId5" imgW="825480" imgH="342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0" name="Equação" r:id="rId7" imgW="419040" imgH="317160" progId="Equation.3">
                    <p:embed/>
                  </p:oleObj>
                </mc:Choice>
                <mc:Fallback>
                  <p:oleObj name="Equação" r:id="rId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1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2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3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4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tângulo 42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3"/>
          <p:cNvGrpSpPr/>
          <p:nvPr/>
        </p:nvGrpSpPr>
        <p:grpSpPr>
          <a:xfrm>
            <a:off x="6372200" y="2204864"/>
            <a:ext cx="2448272" cy="3888432"/>
            <a:chOff x="6444208" y="1916832"/>
            <a:chExt cx="2448272" cy="3888432"/>
          </a:xfrm>
        </p:grpSpPr>
        <p:graphicFrame>
          <p:nvGraphicFramePr>
            <p:cNvPr id="45" name="Objeto 44"/>
            <p:cNvGraphicFramePr>
              <a:graphicFrameLocks noChangeAspect="1"/>
            </p:cNvGraphicFramePr>
            <p:nvPr/>
          </p:nvGraphicFramePr>
          <p:xfrm>
            <a:off x="6486525" y="1989138"/>
            <a:ext cx="2401888" cy="3735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5" name="Equação" r:id="rId17" imgW="799920" imgH="1244520" progId="Equation.3">
                    <p:embed/>
                  </p:oleObj>
                </mc:Choice>
                <mc:Fallback>
                  <p:oleObj name="Equação" r:id="rId17" imgW="799920" imgH="12445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525" y="1989138"/>
                          <a:ext cx="2401888" cy="3735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tângulo 45"/>
            <p:cNvSpPr/>
            <p:nvPr/>
          </p:nvSpPr>
          <p:spPr>
            <a:xfrm>
              <a:off x="6444208" y="1916832"/>
              <a:ext cx="2448272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Seta para a direita 46"/>
          <p:cNvSpPr/>
          <p:nvPr/>
        </p:nvSpPr>
        <p:spPr>
          <a:xfrm>
            <a:off x="4716016" y="3969060"/>
            <a:ext cx="1296144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7" name="CaixaDeTexto 16"/>
          <p:cNvSpPr txBox="1"/>
          <p:nvPr/>
        </p:nvSpPr>
        <p:spPr>
          <a:xfrm>
            <a:off x="539552" y="55892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Grandezas que dependem dos coeficientes de Gauss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ção" r:id="rId3" imgW="799920" imgH="1244520" progId="Equation.3">
                  <p:embed/>
                </p:oleObj>
              </mc:Choice>
              <mc:Fallback>
                <p:oleObj name="Equação" r:id="rId3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ângulo 16"/>
          <p:cNvSpPr/>
          <p:nvPr/>
        </p:nvSpPr>
        <p:spPr>
          <a:xfrm>
            <a:off x="108233" y="1916832"/>
            <a:ext cx="2232248" cy="349958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7" name="CaixaDeTexto 6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43"/>
          <p:cNvGrpSpPr>
            <a:grpSpLocks noChangeAspect="1"/>
          </p:cNvGrpSpPr>
          <p:nvPr/>
        </p:nvGrpSpPr>
        <p:grpSpPr>
          <a:xfrm>
            <a:off x="2951820" y="1916832"/>
            <a:ext cx="1296145" cy="3499589"/>
            <a:chOff x="6956515" y="1916832"/>
            <a:chExt cx="1440161" cy="3888432"/>
          </a:xfrm>
        </p:grpSpPr>
        <p:graphicFrame>
          <p:nvGraphicFramePr>
            <p:cNvPr id="15" name="Objeto 14"/>
            <p:cNvGraphicFramePr>
              <a:graphicFrameLocks noChangeAspect="1"/>
            </p:cNvGraphicFramePr>
            <p:nvPr/>
          </p:nvGraphicFramePr>
          <p:xfrm>
            <a:off x="7018575" y="1988352"/>
            <a:ext cx="1335263" cy="3735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7" name="Equação" r:id="rId3" imgW="444240" imgH="1244520" progId="Equation.3">
                    <p:embed/>
                  </p:oleObj>
                </mc:Choice>
                <mc:Fallback>
                  <p:oleObj name="Equação" r:id="rId3" imgW="444240" imgH="12445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8575" y="1988352"/>
                          <a:ext cx="1335263" cy="37359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tângulo 15"/>
            <p:cNvSpPr/>
            <p:nvPr/>
          </p:nvSpPr>
          <p:spPr>
            <a:xfrm>
              <a:off x="6956515" y="1916832"/>
              <a:ext cx="1440161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8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3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1701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0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1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860032" y="4725144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Queremos encontrar os coeficientes de Gauss que minimizam a “diferença” entre os dados preditos e os dados observados.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grpSp>
        <p:nvGrpSpPr>
          <p:cNvPr id="17" name="Grupo 16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6" name="Equação" r:id="rId7" imgW="1295280" imgH="228600" progId="Equation.3">
                    <p:embed/>
                  </p:oleObj>
                </mc:Choice>
                <mc:Fallback>
                  <p:oleObj name="Equação" r:id="rId7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7" name="Equação" r:id="rId9" imgW="990360" imgH="203040" progId="Equation.3">
                    <p:embed/>
                  </p:oleObj>
                </mc:Choice>
                <mc:Fallback>
                  <p:oleObj name="Equação" r:id="rId9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tângulo 11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2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3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4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653697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Diferença entre os dados observados e os preditos, ponderada pela covariância dos dados observados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12160" y="2672992"/>
            <a:ext cx="1224136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6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7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8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9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81745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Regularização e/ou introdução de informação a priori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394826" y="2672992"/>
            <a:ext cx="1368000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9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0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9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0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1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2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1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3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4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5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6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7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8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9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3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4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5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6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3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67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68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69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0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1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2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3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7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8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9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0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1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2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3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4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5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6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7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36" name="CaixaDeTexto 35"/>
          <p:cNvSpPr txBox="1"/>
          <p:nvPr/>
        </p:nvSpPr>
        <p:spPr>
          <a:xfrm>
            <a:off x="2088232" y="3610759"/>
            <a:ext cx="3275856" cy="25545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3200" smtClean="0"/>
          </a:p>
          <a:p>
            <a:pPr algn="ctr"/>
            <a:endParaRPr lang="pt-BR" sz="3200" smtClean="0"/>
          </a:p>
          <a:p>
            <a:pPr algn="ctr"/>
            <a:r>
              <a:rPr lang="pt-BR" sz="3200" smtClean="0"/>
              <a:t>Problema inverso</a:t>
            </a:r>
          </a:p>
          <a:p>
            <a:pPr algn="ctr"/>
            <a:endParaRPr lang="pt-BR" sz="3200" smtClean="0"/>
          </a:p>
          <a:p>
            <a:pPr algn="r"/>
            <a:r>
              <a:rPr lang="pt-BR" sz="1600" smtClean="0"/>
              <a:t>(MENKE, 1989)</a:t>
            </a:r>
          </a:p>
          <a:p>
            <a:pPr algn="r"/>
            <a:r>
              <a:rPr lang="pt-BR" sz="1600" smtClean="0"/>
              <a:t>(TARANTOLA, 2005)</a:t>
            </a:r>
            <a:endParaRPr lang="pt-BR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pic>
        <p:nvPicPr>
          <p:cNvPr id="6" name="Imagem 5" descr="Merril_Fig_2-7_normalized_power_spherical_harmonics.tif"/>
          <p:cNvPicPr>
            <a:picLocks noChangeAspect="1"/>
          </p:cNvPicPr>
          <p:nvPr/>
        </p:nvPicPr>
        <p:blipFill>
          <a:blip r:embed="rId3" cstate="print"/>
          <a:srcRect l="5757" t="588" r="7564" b="16391"/>
          <a:stretch>
            <a:fillRect/>
          </a:stretch>
        </p:blipFill>
        <p:spPr>
          <a:xfrm>
            <a:off x="0" y="1879754"/>
            <a:ext cx="6408712" cy="4933622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184525" y="2636838"/>
          <a:ext cx="5870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ção" r:id="rId4" imgW="1955520" imgH="342720" progId="Equation.3">
                  <p:embed/>
                </p:oleObj>
              </mc:Choice>
              <mc:Fallback>
                <p:oleObj name="Equação" r:id="rId4" imgW="1955520" imgH="3427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636838"/>
                        <a:ext cx="58705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355976" y="6516052"/>
            <a:ext cx="478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Modificado de Merrill,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 e McFadden (1996)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99792" y="6444044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Grau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653226" y="389240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162938" y="5507705"/>
            <a:ext cx="14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059832" y="5219675"/>
            <a:ext cx="14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4440000">
            <a:off x="1448368" y="3677663"/>
            <a:ext cx="14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572000" y="5229200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483768" y="4941168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691680" y="3582541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4035</Words>
  <Application>Microsoft Office PowerPoint</Application>
  <PresentationFormat>Apresentação na tela (4:3)</PresentationFormat>
  <Paragraphs>747</Paragraphs>
  <Slides>113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113</vt:i4>
      </vt:variant>
    </vt:vector>
  </HeadingPairs>
  <TitlesOfParts>
    <vt:vector size="115" baseType="lpstr">
      <vt:lpstr>Tema do Office</vt:lpstr>
      <vt:lpstr>Equação</vt:lpstr>
      <vt:lpstr>Campo Geomagnético</vt:lpstr>
      <vt:lpstr>Estrutura</vt:lpstr>
      <vt:lpstr>Estrutura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Estrutura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Estrutura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Separação entre os campos do núcleo e da crosta</vt:lpstr>
      <vt:lpstr>Separação entre os campos do núcleo e da crosta</vt:lpstr>
      <vt:lpstr>Separação entre os campos do núcleo e da crosta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Separação entre os campos do núcleo e da crosta</vt:lpstr>
      <vt:lpstr>Separação entre os campos do núcleo e da crosta</vt:lpstr>
      <vt:lpstr>Separação entre os campos do núcleo e da crosta</vt:lpstr>
      <vt:lpstr>Separação entre os campos do núcleo e da crosta</vt:lpstr>
      <vt:lpstr>Separação entre os campos do núcleo e da crosta</vt:lpstr>
      <vt:lpstr>Separação entre os campos do núcleo e da crosta</vt:lpstr>
      <vt:lpstr>Considerações finais</vt:lpstr>
      <vt:lpstr>Apresentação do PowerPoint</vt:lpstr>
      <vt:lpstr>Considerações finais</vt:lpstr>
      <vt:lpstr>Considerações finais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magnético crustal induzido pelo núcleo</dc:title>
  <dc:creator>Valeria</dc:creator>
  <cp:lastModifiedBy>Vanderlei</cp:lastModifiedBy>
  <cp:revision>54</cp:revision>
  <dcterms:created xsi:type="dcterms:W3CDTF">2011-11-16T19:12:13Z</dcterms:created>
  <dcterms:modified xsi:type="dcterms:W3CDTF">2014-11-17T17:53:38Z</dcterms:modified>
</cp:coreProperties>
</file>