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257" r:id="rId3"/>
    <p:sldId id="396" r:id="rId4"/>
    <p:sldId id="258" r:id="rId5"/>
    <p:sldId id="377" r:id="rId6"/>
    <p:sldId id="372" r:id="rId7"/>
    <p:sldId id="371" r:id="rId8"/>
    <p:sldId id="373" r:id="rId9"/>
    <p:sldId id="378" r:id="rId10"/>
    <p:sldId id="376" r:id="rId11"/>
    <p:sldId id="374" r:id="rId12"/>
    <p:sldId id="386" r:id="rId13"/>
    <p:sldId id="379" r:id="rId14"/>
    <p:sldId id="381" r:id="rId15"/>
    <p:sldId id="382" r:id="rId16"/>
    <p:sldId id="383" r:id="rId17"/>
    <p:sldId id="384" r:id="rId18"/>
    <p:sldId id="389" r:id="rId19"/>
    <p:sldId id="387" r:id="rId20"/>
    <p:sldId id="388" r:id="rId21"/>
    <p:sldId id="385" r:id="rId22"/>
    <p:sldId id="392" r:id="rId23"/>
    <p:sldId id="390" r:id="rId24"/>
    <p:sldId id="391" r:id="rId25"/>
    <p:sldId id="393" r:id="rId26"/>
    <p:sldId id="395" r:id="rId27"/>
    <p:sldId id="394" r:id="rId28"/>
    <p:sldId id="397" r:id="rId29"/>
    <p:sldId id="370" r:id="rId30"/>
    <p:sldId id="259" r:id="rId31"/>
    <p:sldId id="316" r:id="rId32"/>
    <p:sldId id="270" r:id="rId33"/>
    <p:sldId id="271" r:id="rId34"/>
    <p:sldId id="272" r:id="rId35"/>
    <p:sldId id="398" r:id="rId36"/>
    <p:sldId id="273" r:id="rId37"/>
    <p:sldId id="274" r:id="rId38"/>
    <p:sldId id="317" r:id="rId39"/>
    <p:sldId id="277" r:id="rId40"/>
    <p:sldId id="318" r:id="rId41"/>
    <p:sldId id="279" r:id="rId42"/>
    <p:sldId id="278" r:id="rId43"/>
    <p:sldId id="284" r:id="rId44"/>
    <p:sldId id="283" r:id="rId45"/>
    <p:sldId id="281" r:id="rId46"/>
    <p:sldId id="294" r:id="rId47"/>
    <p:sldId id="295" r:id="rId48"/>
    <p:sldId id="296" r:id="rId49"/>
    <p:sldId id="297" r:id="rId50"/>
    <p:sldId id="298" r:id="rId51"/>
    <p:sldId id="400" r:id="rId52"/>
    <p:sldId id="399" r:id="rId53"/>
    <p:sldId id="299" r:id="rId54"/>
    <p:sldId id="300" r:id="rId55"/>
    <p:sldId id="291" r:id="rId56"/>
    <p:sldId id="292" r:id="rId57"/>
    <p:sldId id="293" r:id="rId58"/>
    <p:sldId id="336" r:id="rId59"/>
    <p:sldId id="346" r:id="rId60"/>
    <p:sldId id="350" r:id="rId61"/>
    <p:sldId id="352" r:id="rId62"/>
    <p:sldId id="356" r:id="rId63"/>
    <p:sldId id="357" r:id="rId64"/>
    <p:sldId id="349" r:id="rId65"/>
    <p:sldId id="358" r:id="rId66"/>
    <p:sldId id="364" r:id="rId67"/>
    <p:sldId id="365" r:id="rId68"/>
    <p:sldId id="261" r:id="rId69"/>
    <p:sldId id="288" r:id="rId70"/>
    <p:sldId id="289" r:id="rId71"/>
    <p:sldId id="287" r:id="rId72"/>
    <p:sldId id="307" r:id="rId73"/>
    <p:sldId id="308" r:id="rId74"/>
    <p:sldId id="309" r:id="rId75"/>
    <p:sldId id="290" r:id="rId76"/>
    <p:sldId id="310" r:id="rId77"/>
    <p:sldId id="314" r:id="rId78"/>
    <p:sldId id="313" r:id="rId79"/>
    <p:sldId id="315" r:id="rId80"/>
    <p:sldId id="319" r:id="rId81"/>
    <p:sldId id="320" r:id="rId82"/>
    <p:sldId id="321" r:id="rId83"/>
    <p:sldId id="322" r:id="rId84"/>
    <p:sldId id="303" r:id="rId85"/>
    <p:sldId id="323" r:id="rId86"/>
    <p:sldId id="306" r:id="rId87"/>
    <p:sldId id="324" r:id="rId88"/>
    <p:sldId id="366" r:id="rId89"/>
    <p:sldId id="367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9" r:id="rId98"/>
    <p:sldId id="269" r:id="rId99"/>
    <p:sldId id="332" r:id="rId100"/>
    <p:sldId id="263" r:id="rId101"/>
    <p:sldId id="341" r:id="rId102"/>
    <p:sldId id="342" r:id="rId103"/>
    <p:sldId id="343" r:id="rId104"/>
    <p:sldId id="344" r:id="rId105"/>
    <p:sldId id="345" r:id="rId106"/>
    <p:sldId id="335" r:id="rId107"/>
    <p:sldId id="360" r:id="rId108"/>
    <p:sldId id="361" r:id="rId109"/>
    <p:sldId id="362" r:id="rId110"/>
    <p:sldId id="363" r:id="rId111"/>
    <p:sldId id="359" r:id="rId112"/>
    <p:sldId id="380" r:id="rId113"/>
    <p:sldId id="368" r:id="rId114"/>
    <p:sldId id="369" r:id="rId1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0000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1" autoAdjust="0"/>
  </p:normalViewPr>
  <p:slideViewPr>
    <p:cSldViewPr showGuides="1">
      <p:cViewPr>
        <p:scale>
          <a:sx n="70" d="100"/>
          <a:sy n="70" d="100"/>
        </p:scale>
        <p:origin x="-13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9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Relationship Id="rId4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27.wmf"/><Relationship Id="rId12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4.wmf"/><Relationship Id="rId10" Type="http://schemas.openxmlformats.org/officeDocument/2006/relationships/image" Target="../media/image24.wmf"/><Relationship Id="rId4" Type="http://schemas.openxmlformats.org/officeDocument/2006/relationships/image" Target="../media/image13.wmf"/><Relationship Id="rId9" Type="http://schemas.openxmlformats.org/officeDocument/2006/relationships/image" Target="../media/image2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27.wmf"/><Relationship Id="rId12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4.wmf"/><Relationship Id="rId10" Type="http://schemas.openxmlformats.org/officeDocument/2006/relationships/image" Target="../media/image24.wmf"/><Relationship Id="rId4" Type="http://schemas.openxmlformats.org/officeDocument/2006/relationships/image" Target="../media/image13.wmf"/><Relationship Id="rId9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27.wmf"/><Relationship Id="rId12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4.wmf"/><Relationship Id="rId10" Type="http://schemas.openxmlformats.org/officeDocument/2006/relationships/image" Target="../media/image24.wmf"/><Relationship Id="rId4" Type="http://schemas.openxmlformats.org/officeDocument/2006/relationships/image" Target="../media/image13.wmf"/><Relationship Id="rId9" Type="http://schemas.openxmlformats.org/officeDocument/2006/relationships/image" Target="../media/image2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C717-D192-49D1-88DF-F0E2B4403A2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3F40-79CF-42DE-96B5-1C2EF61407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93F40-79CF-42DE-96B5-1C2EF614073B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1CBB-658D-48E5-B9C3-7CAD26E0BB76}" type="datetimeFigureOut">
              <a:rPr lang="pt-BR" smtClean="0"/>
              <a:pPr/>
              <a:t>15/11/2014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4DDC-F210-4EBD-98D4-F71407B76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7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8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1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3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13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25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2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2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29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04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2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08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2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12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5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3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 </a:t>
            </a:r>
            <a:r>
              <a:rPr lang="pt-BR" dirty="0" smtClean="0"/>
              <a:t>Geomagnético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014178" y="3559197"/>
            <a:ext cx="1116000" cy="11160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23528" y="410087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base 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r>
              <a:rPr lang="pt-BR" sz="2400" dirty="0" smtClean="0"/>
              <a:t> está a ≈ 500 km de altitude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87824" y="4113676"/>
            <a:ext cx="936104" cy="3234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7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91680" y="3429000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do núcleo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27310" y="4523634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da crosta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29494" y="510492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Ruído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91880" y="4285545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smtClean="0"/>
              <a:t>Modificado de Merrill, McElhinny e McFadden (1996)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14848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2843808" y="37890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516216" y="4751273"/>
            <a:ext cx="26279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1115616" y="4005064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516216" y="4751273"/>
            <a:ext cx="2627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Produzem campo pequeno nos longos comprimentos de onda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pic>
        <p:nvPicPr>
          <p:cNvPr id="4" name="Imagem 3" descr="espectro_potencia_modelos_crosta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9" y="1773336"/>
            <a:ext cx="6452387" cy="468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21998" y="6525344"/>
            <a:ext cx="39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Modificado de Lesur e Jackson (2000)</a:t>
            </a:r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2123728" y="1628800"/>
            <a:ext cx="28803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564950" y="3712386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Potência (nT</a:t>
            </a:r>
            <a:r>
              <a:rPr lang="pt-BR" baseline="30000" smtClean="0"/>
              <a:t>2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39936" y="6237312"/>
            <a:ext cx="75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Grau</a:t>
            </a:r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045029" y="2307771"/>
            <a:ext cx="4934857" cy="2830286"/>
          </a:xfrm>
          <a:custGeom>
            <a:avLst/>
            <a:gdLst>
              <a:gd name="connsiteX0" fmla="*/ 0 w 4934857"/>
              <a:gd name="connsiteY0" fmla="*/ 0 h 2830286"/>
              <a:gd name="connsiteX1" fmla="*/ 14514 w 4934857"/>
              <a:gd name="connsiteY1" fmla="*/ 87086 h 2830286"/>
              <a:gd name="connsiteX2" fmla="*/ 43542 w 4934857"/>
              <a:gd name="connsiteY2" fmla="*/ 174172 h 2830286"/>
              <a:gd name="connsiteX3" fmla="*/ 72571 w 4934857"/>
              <a:gd name="connsiteY3" fmla="*/ 261258 h 2830286"/>
              <a:gd name="connsiteX4" fmla="*/ 87085 w 4934857"/>
              <a:gd name="connsiteY4" fmla="*/ 304800 h 2830286"/>
              <a:gd name="connsiteX5" fmla="*/ 101600 w 4934857"/>
              <a:gd name="connsiteY5" fmla="*/ 362858 h 2830286"/>
              <a:gd name="connsiteX6" fmla="*/ 116114 w 4934857"/>
              <a:gd name="connsiteY6" fmla="*/ 449943 h 2830286"/>
              <a:gd name="connsiteX7" fmla="*/ 130628 w 4934857"/>
              <a:gd name="connsiteY7" fmla="*/ 493486 h 2830286"/>
              <a:gd name="connsiteX8" fmla="*/ 145142 w 4934857"/>
              <a:gd name="connsiteY8" fmla="*/ 551543 h 2830286"/>
              <a:gd name="connsiteX9" fmla="*/ 174171 w 4934857"/>
              <a:gd name="connsiteY9" fmla="*/ 638629 h 2830286"/>
              <a:gd name="connsiteX10" fmla="*/ 188685 w 4934857"/>
              <a:gd name="connsiteY10" fmla="*/ 696686 h 2830286"/>
              <a:gd name="connsiteX11" fmla="*/ 217714 w 4934857"/>
              <a:gd name="connsiteY11" fmla="*/ 783772 h 2830286"/>
              <a:gd name="connsiteX12" fmla="*/ 232228 w 4934857"/>
              <a:gd name="connsiteY12" fmla="*/ 827315 h 2830286"/>
              <a:gd name="connsiteX13" fmla="*/ 246742 w 4934857"/>
              <a:gd name="connsiteY13" fmla="*/ 928915 h 2830286"/>
              <a:gd name="connsiteX14" fmla="*/ 275771 w 4934857"/>
              <a:gd name="connsiteY14" fmla="*/ 986972 h 2830286"/>
              <a:gd name="connsiteX15" fmla="*/ 304800 w 4934857"/>
              <a:gd name="connsiteY15" fmla="*/ 1074058 h 2830286"/>
              <a:gd name="connsiteX16" fmla="*/ 333828 w 4934857"/>
              <a:gd name="connsiteY16" fmla="*/ 1161143 h 2830286"/>
              <a:gd name="connsiteX17" fmla="*/ 348342 w 4934857"/>
              <a:gd name="connsiteY17" fmla="*/ 1204686 h 2830286"/>
              <a:gd name="connsiteX18" fmla="*/ 377371 w 4934857"/>
              <a:gd name="connsiteY18" fmla="*/ 1248229 h 2830286"/>
              <a:gd name="connsiteX19" fmla="*/ 406400 w 4934857"/>
              <a:gd name="connsiteY19" fmla="*/ 1335315 h 2830286"/>
              <a:gd name="connsiteX20" fmla="*/ 435428 w 4934857"/>
              <a:gd name="connsiteY20" fmla="*/ 1378858 h 2830286"/>
              <a:gd name="connsiteX21" fmla="*/ 478971 w 4934857"/>
              <a:gd name="connsiteY21" fmla="*/ 1509486 h 2830286"/>
              <a:gd name="connsiteX22" fmla="*/ 493485 w 4934857"/>
              <a:gd name="connsiteY22" fmla="*/ 1553029 h 2830286"/>
              <a:gd name="connsiteX23" fmla="*/ 522514 w 4934857"/>
              <a:gd name="connsiteY23" fmla="*/ 1596572 h 2830286"/>
              <a:gd name="connsiteX24" fmla="*/ 537028 w 4934857"/>
              <a:gd name="connsiteY24" fmla="*/ 1640115 h 2830286"/>
              <a:gd name="connsiteX25" fmla="*/ 566057 w 4934857"/>
              <a:gd name="connsiteY25" fmla="*/ 1683658 h 2830286"/>
              <a:gd name="connsiteX26" fmla="*/ 580571 w 4934857"/>
              <a:gd name="connsiteY26" fmla="*/ 1741715 h 2830286"/>
              <a:gd name="connsiteX27" fmla="*/ 609600 w 4934857"/>
              <a:gd name="connsiteY27" fmla="*/ 1828800 h 2830286"/>
              <a:gd name="connsiteX28" fmla="*/ 624114 w 4934857"/>
              <a:gd name="connsiteY28" fmla="*/ 1872343 h 2830286"/>
              <a:gd name="connsiteX29" fmla="*/ 667657 w 4934857"/>
              <a:gd name="connsiteY29" fmla="*/ 2002972 h 2830286"/>
              <a:gd name="connsiteX30" fmla="*/ 682171 w 4934857"/>
              <a:gd name="connsiteY30" fmla="*/ 2046515 h 2830286"/>
              <a:gd name="connsiteX31" fmla="*/ 740228 w 4934857"/>
              <a:gd name="connsiteY31" fmla="*/ 2133600 h 2830286"/>
              <a:gd name="connsiteX32" fmla="*/ 769257 w 4934857"/>
              <a:gd name="connsiteY32" fmla="*/ 2177143 h 2830286"/>
              <a:gd name="connsiteX33" fmla="*/ 812800 w 4934857"/>
              <a:gd name="connsiteY33" fmla="*/ 2220686 h 2830286"/>
              <a:gd name="connsiteX34" fmla="*/ 870857 w 4934857"/>
              <a:gd name="connsiteY34" fmla="*/ 2307772 h 2830286"/>
              <a:gd name="connsiteX35" fmla="*/ 928914 w 4934857"/>
              <a:gd name="connsiteY35" fmla="*/ 2394858 h 2830286"/>
              <a:gd name="connsiteX36" fmla="*/ 943428 w 4934857"/>
              <a:gd name="connsiteY36" fmla="*/ 2438400 h 2830286"/>
              <a:gd name="connsiteX37" fmla="*/ 1001485 w 4934857"/>
              <a:gd name="connsiteY37" fmla="*/ 2525486 h 2830286"/>
              <a:gd name="connsiteX38" fmla="*/ 1074057 w 4934857"/>
              <a:gd name="connsiteY38" fmla="*/ 2627086 h 2830286"/>
              <a:gd name="connsiteX39" fmla="*/ 1161142 w 4934857"/>
              <a:gd name="connsiteY39" fmla="*/ 2685143 h 2830286"/>
              <a:gd name="connsiteX40" fmla="*/ 1204685 w 4934857"/>
              <a:gd name="connsiteY40" fmla="*/ 2714172 h 2830286"/>
              <a:gd name="connsiteX41" fmla="*/ 1248228 w 4934857"/>
              <a:gd name="connsiteY41" fmla="*/ 2743200 h 2830286"/>
              <a:gd name="connsiteX42" fmla="*/ 1335314 w 4934857"/>
              <a:gd name="connsiteY42" fmla="*/ 2772229 h 2830286"/>
              <a:gd name="connsiteX43" fmla="*/ 1407885 w 4934857"/>
              <a:gd name="connsiteY43" fmla="*/ 2786743 h 2830286"/>
              <a:gd name="connsiteX44" fmla="*/ 1494971 w 4934857"/>
              <a:gd name="connsiteY44" fmla="*/ 2801258 h 2830286"/>
              <a:gd name="connsiteX45" fmla="*/ 1538514 w 4934857"/>
              <a:gd name="connsiteY45" fmla="*/ 2815772 h 2830286"/>
              <a:gd name="connsiteX46" fmla="*/ 1596571 w 4934857"/>
              <a:gd name="connsiteY46" fmla="*/ 2830286 h 2830286"/>
              <a:gd name="connsiteX47" fmla="*/ 1944914 w 4934857"/>
              <a:gd name="connsiteY47" fmla="*/ 2815772 h 2830286"/>
              <a:gd name="connsiteX48" fmla="*/ 1988457 w 4934857"/>
              <a:gd name="connsiteY48" fmla="*/ 2801258 h 2830286"/>
              <a:gd name="connsiteX49" fmla="*/ 2496457 w 4934857"/>
              <a:gd name="connsiteY49" fmla="*/ 2772229 h 2830286"/>
              <a:gd name="connsiteX50" fmla="*/ 2583542 w 4934857"/>
              <a:gd name="connsiteY50" fmla="*/ 2757715 h 2830286"/>
              <a:gd name="connsiteX51" fmla="*/ 2627085 w 4934857"/>
              <a:gd name="connsiteY51" fmla="*/ 2743200 h 2830286"/>
              <a:gd name="connsiteX52" fmla="*/ 2728685 w 4934857"/>
              <a:gd name="connsiteY52" fmla="*/ 2728686 h 2830286"/>
              <a:gd name="connsiteX53" fmla="*/ 2830285 w 4934857"/>
              <a:gd name="connsiteY53" fmla="*/ 2699658 h 2830286"/>
              <a:gd name="connsiteX54" fmla="*/ 2946400 w 4934857"/>
              <a:gd name="connsiteY54" fmla="*/ 2685143 h 2830286"/>
              <a:gd name="connsiteX55" fmla="*/ 3004457 w 4934857"/>
              <a:gd name="connsiteY55" fmla="*/ 2670629 h 2830286"/>
              <a:gd name="connsiteX56" fmla="*/ 3251200 w 4934857"/>
              <a:gd name="connsiteY56" fmla="*/ 2641600 h 2830286"/>
              <a:gd name="connsiteX57" fmla="*/ 3483428 w 4934857"/>
              <a:gd name="connsiteY57" fmla="*/ 2612572 h 2830286"/>
              <a:gd name="connsiteX58" fmla="*/ 3541485 w 4934857"/>
              <a:gd name="connsiteY58" fmla="*/ 2598058 h 2830286"/>
              <a:gd name="connsiteX59" fmla="*/ 3672114 w 4934857"/>
              <a:gd name="connsiteY59" fmla="*/ 2583543 h 2830286"/>
              <a:gd name="connsiteX60" fmla="*/ 3759200 w 4934857"/>
              <a:gd name="connsiteY60" fmla="*/ 2569029 h 2830286"/>
              <a:gd name="connsiteX61" fmla="*/ 3802742 w 4934857"/>
              <a:gd name="connsiteY61" fmla="*/ 2554515 h 2830286"/>
              <a:gd name="connsiteX62" fmla="*/ 3933371 w 4934857"/>
              <a:gd name="connsiteY62" fmla="*/ 2525486 h 2830286"/>
              <a:gd name="connsiteX63" fmla="*/ 4049485 w 4934857"/>
              <a:gd name="connsiteY63" fmla="*/ 2510972 h 2830286"/>
              <a:gd name="connsiteX64" fmla="*/ 4093028 w 4934857"/>
              <a:gd name="connsiteY64" fmla="*/ 2496458 h 2830286"/>
              <a:gd name="connsiteX65" fmla="*/ 4310742 w 4934857"/>
              <a:gd name="connsiteY65" fmla="*/ 2452915 h 2830286"/>
              <a:gd name="connsiteX66" fmla="*/ 4441371 w 4934857"/>
              <a:gd name="connsiteY66" fmla="*/ 2409372 h 2830286"/>
              <a:gd name="connsiteX67" fmla="*/ 4484914 w 4934857"/>
              <a:gd name="connsiteY67" fmla="*/ 2394858 h 2830286"/>
              <a:gd name="connsiteX68" fmla="*/ 4717142 w 4934857"/>
              <a:gd name="connsiteY68" fmla="*/ 2351315 h 2830286"/>
              <a:gd name="connsiteX69" fmla="*/ 4804228 w 4934857"/>
              <a:gd name="connsiteY69" fmla="*/ 2322286 h 2830286"/>
              <a:gd name="connsiteX70" fmla="*/ 4934857 w 4934857"/>
              <a:gd name="connsiteY70" fmla="*/ 2293258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34857" h="2830286">
                <a:moveTo>
                  <a:pt x="0" y="0"/>
                </a:moveTo>
                <a:cubicBezTo>
                  <a:pt x="4838" y="29029"/>
                  <a:pt x="7377" y="58536"/>
                  <a:pt x="14514" y="87086"/>
                </a:cubicBezTo>
                <a:cubicBezTo>
                  <a:pt x="21935" y="116771"/>
                  <a:pt x="33866" y="145143"/>
                  <a:pt x="43542" y="174172"/>
                </a:cubicBezTo>
                <a:lnTo>
                  <a:pt x="72571" y="261258"/>
                </a:lnTo>
                <a:cubicBezTo>
                  <a:pt x="77409" y="275772"/>
                  <a:pt x="83374" y="289958"/>
                  <a:pt x="87085" y="304800"/>
                </a:cubicBezTo>
                <a:cubicBezTo>
                  <a:pt x="91923" y="324153"/>
                  <a:pt x="97688" y="343297"/>
                  <a:pt x="101600" y="362858"/>
                </a:cubicBezTo>
                <a:cubicBezTo>
                  <a:pt x="107372" y="391715"/>
                  <a:pt x="109730" y="421215"/>
                  <a:pt x="116114" y="449943"/>
                </a:cubicBezTo>
                <a:cubicBezTo>
                  <a:pt x="119433" y="464878"/>
                  <a:pt x="126425" y="478775"/>
                  <a:pt x="130628" y="493486"/>
                </a:cubicBezTo>
                <a:cubicBezTo>
                  <a:pt x="136108" y="512666"/>
                  <a:pt x="139410" y="532436"/>
                  <a:pt x="145142" y="551543"/>
                </a:cubicBezTo>
                <a:cubicBezTo>
                  <a:pt x="153935" y="580851"/>
                  <a:pt x="166750" y="608944"/>
                  <a:pt x="174171" y="638629"/>
                </a:cubicBezTo>
                <a:cubicBezTo>
                  <a:pt x="179009" y="657981"/>
                  <a:pt x="182953" y="677579"/>
                  <a:pt x="188685" y="696686"/>
                </a:cubicBezTo>
                <a:cubicBezTo>
                  <a:pt x="197478" y="725994"/>
                  <a:pt x="208038" y="754743"/>
                  <a:pt x="217714" y="783772"/>
                </a:cubicBezTo>
                <a:lnTo>
                  <a:pt x="232228" y="827315"/>
                </a:lnTo>
                <a:cubicBezTo>
                  <a:pt x="237066" y="861182"/>
                  <a:pt x="237741" y="895910"/>
                  <a:pt x="246742" y="928915"/>
                </a:cubicBezTo>
                <a:cubicBezTo>
                  <a:pt x="252435" y="949789"/>
                  <a:pt x="267735" y="966883"/>
                  <a:pt x="275771" y="986972"/>
                </a:cubicBezTo>
                <a:cubicBezTo>
                  <a:pt x="287135" y="1015382"/>
                  <a:pt x="295124" y="1045029"/>
                  <a:pt x="304800" y="1074058"/>
                </a:cubicBezTo>
                <a:lnTo>
                  <a:pt x="333828" y="1161143"/>
                </a:lnTo>
                <a:cubicBezTo>
                  <a:pt x="338666" y="1175657"/>
                  <a:pt x="339855" y="1191956"/>
                  <a:pt x="348342" y="1204686"/>
                </a:cubicBezTo>
                <a:lnTo>
                  <a:pt x="377371" y="1248229"/>
                </a:lnTo>
                <a:cubicBezTo>
                  <a:pt x="387047" y="1277258"/>
                  <a:pt x="389427" y="1309855"/>
                  <a:pt x="406400" y="1335315"/>
                </a:cubicBezTo>
                <a:cubicBezTo>
                  <a:pt x="416076" y="1349829"/>
                  <a:pt x="428343" y="1362918"/>
                  <a:pt x="435428" y="1378858"/>
                </a:cubicBezTo>
                <a:cubicBezTo>
                  <a:pt x="435434" y="1378872"/>
                  <a:pt x="471712" y="1487708"/>
                  <a:pt x="478971" y="1509486"/>
                </a:cubicBezTo>
                <a:cubicBezTo>
                  <a:pt x="483809" y="1524000"/>
                  <a:pt x="484998" y="1540299"/>
                  <a:pt x="493485" y="1553029"/>
                </a:cubicBezTo>
                <a:lnTo>
                  <a:pt x="522514" y="1596572"/>
                </a:lnTo>
                <a:cubicBezTo>
                  <a:pt x="527352" y="1611086"/>
                  <a:pt x="530186" y="1626431"/>
                  <a:pt x="537028" y="1640115"/>
                </a:cubicBezTo>
                <a:cubicBezTo>
                  <a:pt x="544829" y="1655717"/>
                  <a:pt x="559185" y="1667624"/>
                  <a:pt x="566057" y="1683658"/>
                </a:cubicBezTo>
                <a:cubicBezTo>
                  <a:pt x="573915" y="1701993"/>
                  <a:pt x="574839" y="1722608"/>
                  <a:pt x="580571" y="1741715"/>
                </a:cubicBezTo>
                <a:cubicBezTo>
                  <a:pt x="589364" y="1771023"/>
                  <a:pt x="599924" y="1799772"/>
                  <a:pt x="609600" y="1828800"/>
                </a:cubicBezTo>
                <a:lnTo>
                  <a:pt x="624114" y="1872343"/>
                </a:lnTo>
                <a:lnTo>
                  <a:pt x="667657" y="2002972"/>
                </a:lnTo>
                <a:cubicBezTo>
                  <a:pt x="672495" y="2017486"/>
                  <a:pt x="673684" y="2033785"/>
                  <a:pt x="682171" y="2046515"/>
                </a:cubicBezTo>
                <a:lnTo>
                  <a:pt x="740228" y="2133600"/>
                </a:lnTo>
                <a:cubicBezTo>
                  <a:pt x="749904" y="2148114"/>
                  <a:pt x="756922" y="2164808"/>
                  <a:pt x="769257" y="2177143"/>
                </a:cubicBezTo>
                <a:cubicBezTo>
                  <a:pt x="783771" y="2191657"/>
                  <a:pt x="800198" y="2204483"/>
                  <a:pt x="812800" y="2220686"/>
                </a:cubicBezTo>
                <a:cubicBezTo>
                  <a:pt x="834219" y="2248225"/>
                  <a:pt x="870857" y="2307772"/>
                  <a:pt x="870857" y="2307772"/>
                </a:cubicBezTo>
                <a:cubicBezTo>
                  <a:pt x="905367" y="2411305"/>
                  <a:pt x="856433" y="2286138"/>
                  <a:pt x="928914" y="2394858"/>
                </a:cubicBezTo>
                <a:cubicBezTo>
                  <a:pt x="937400" y="2407588"/>
                  <a:pt x="935998" y="2425026"/>
                  <a:pt x="943428" y="2438400"/>
                </a:cubicBezTo>
                <a:cubicBezTo>
                  <a:pt x="960371" y="2468898"/>
                  <a:pt x="982133" y="2496457"/>
                  <a:pt x="1001485" y="2525486"/>
                </a:cubicBezTo>
                <a:cubicBezTo>
                  <a:pt x="1015607" y="2546669"/>
                  <a:pt x="1059328" y="2613994"/>
                  <a:pt x="1074057" y="2627086"/>
                </a:cubicBezTo>
                <a:cubicBezTo>
                  <a:pt x="1100132" y="2650264"/>
                  <a:pt x="1132114" y="2665791"/>
                  <a:pt x="1161142" y="2685143"/>
                </a:cubicBezTo>
                <a:lnTo>
                  <a:pt x="1204685" y="2714172"/>
                </a:lnTo>
                <a:cubicBezTo>
                  <a:pt x="1219199" y="2723848"/>
                  <a:pt x="1231679" y="2737684"/>
                  <a:pt x="1248228" y="2743200"/>
                </a:cubicBezTo>
                <a:cubicBezTo>
                  <a:pt x="1277257" y="2752876"/>
                  <a:pt x="1305309" y="2766228"/>
                  <a:pt x="1335314" y="2772229"/>
                </a:cubicBezTo>
                <a:lnTo>
                  <a:pt x="1407885" y="2786743"/>
                </a:lnTo>
                <a:cubicBezTo>
                  <a:pt x="1436839" y="2792008"/>
                  <a:pt x="1466243" y="2794874"/>
                  <a:pt x="1494971" y="2801258"/>
                </a:cubicBezTo>
                <a:cubicBezTo>
                  <a:pt x="1509906" y="2804577"/>
                  <a:pt x="1523803" y="2811569"/>
                  <a:pt x="1538514" y="2815772"/>
                </a:cubicBezTo>
                <a:cubicBezTo>
                  <a:pt x="1557694" y="2821252"/>
                  <a:pt x="1577219" y="2825448"/>
                  <a:pt x="1596571" y="2830286"/>
                </a:cubicBezTo>
                <a:cubicBezTo>
                  <a:pt x="1712685" y="2825448"/>
                  <a:pt x="1829016" y="2824357"/>
                  <a:pt x="1944914" y="2815772"/>
                </a:cubicBezTo>
                <a:cubicBezTo>
                  <a:pt x="1960172" y="2814642"/>
                  <a:pt x="1973242" y="2802860"/>
                  <a:pt x="1988457" y="2801258"/>
                </a:cubicBezTo>
                <a:cubicBezTo>
                  <a:pt x="2049249" y="2794859"/>
                  <a:pt x="2455734" y="2774372"/>
                  <a:pt x="2496457" y="2772229"/>
                </a:cubicBezTo>
                <a:cubicBezTo>
                  <a:pt x="2525485" y="2767391"/>
                  <a:pt x="2554814" y="2764099"/>
                  <a:pt x="2583542" y="2757715"/>
                </a:cubicBezTo>
                <a:cubicBezTo>
                  <a:pt x="2598477" y="2754396"/>
                  <a:pt x="2612083" y="2746201"/>
                  <a:pt x="2627085" y="2743200"/>
                </a:cubicBezTo>
                <a:cubicBezTo>
                  <a:pt x="2660631" y="2736491"/>
                  <a:pt x="2694818" y="2733524"/>
                  <a:pt x="2728685" y="2728686"/>
                </a:cubicBezTo>
                <a:cubicBezTo>
                  <a:pt x="2763197" y="2717182"/>
                  <a:pt x="2793835" y="2705733"/>
                  <a:pt x="2830285" y="2699658"/>
                </a:cubicBezTo>
                <a:cubicBezTo>
                  <a:pt x="2868761" y="2693245"/>
                  <a:pt x="2907924" y="2691556"/>
                  <a:pt x="2946400" y="2685143"/>
                </a:cubicBezTo>
                <a:cubicBezTo>
                  <a:pt x="2966076" y="2681864"/>
                  <a:pt x="2984831" y="2674197"/>
                  <a:pt x="3004457" y="2670629"/>
                </a:cubicBezTo>
                <a:cubicBezTo>
                  <a:pt x="3095562" y="2654065"/>
                  <a:pt x="3155343" y="2652661"/>
                  <a:pt x="3251200" y="2641600"/>
                </a:cubicBezTo>
                <a:cubicBezTo>
                  <a:pt x="3328698" y="2632658"/>
                  <a:pt x="3407745" y="2631492"/>
                  <a:pt x="3483428" y="2612572"/>
                </a:cubicBezTo>
                <a:cubicBezTo>
                  <a:pt x="3502780" y="2607734"/>
                  <a:pt x="3521769" y="2601091"/>
                  <a:pt x="3541485" y="2598058"/>
                </a:cubicBezTo>
                <a:cubicBezTo>
                  <a:pt x="3584787" y="2591396"/>
                  <a:pt x="3628687" y="2589333"/>
                  <a:pt x="3672114" y="2583543"/>
                </a:cubicBezTo>
                <a:cubicBezTo>
                  <a:pt x="3701285" y="2579654"/>
                  <a:pt x="3730171" y="2573867"/>
                  <a:pt x="3759200" y="2569029"/>
                </a:cubicBezTo>
                <a:cubicBezTo>
                  <a:pt x="3773714" y="2564191"/>
                  <a:pt x="3788032" y="2558718"/>
                  <a:pt x="3802742" y="2554515"/>
                </a:cubicBezTo>
                <a:cubicBezTo>
                  <a:pt x="3836457" y="2544882"/>
                  <a:pt x="3900940" y="2530475"/>
                  <a:pt x="3933371" y="2525486"/>
                </a:cubicBezTo>
                <a:cubicBezTo>
                  <a:pt x="3971923" y="2519555"/>
                  <a:pt x="4010780" y="2515810"/>
                  <a:pt x="4049485" y="2510972"/>
                </a:cubicBezTo>
                <a:cubicBezTo>
                  <a:pt x="4063999" y="2506134"/>
                  <a:pt x="4078317" y="2500661"/>
                  <a:pt x="4093028" y="2496458"/>
                </a:cubicBezTo>
                <a:cubicBezTo>
                  <a:pt x="4164303" y="2476094"/>
                  <a:pt x="4237783" y="2465075"/>
                  <a:pt x="4310742" y="2452915"/>
                </a:cubicBezTo>
                <a:lnTo>
                  <a:pt x="4441371" y="2409372"/>
                </a:lnTo>
                <a:cubicBezTo>
                  <a:pt x="4455885" y="2404534"/>
                  <a:pt x="4469823" y="2397373"/>
                  <a:pt x="4484914" y="2394858"/>
                </a:cubicBezTo>
                <a:cubicBezTo>
                  <a:pt x="4537633" y="2386071"/>
                  <a:pt x="4682352" y="2362912"/>
                  <a:pt x="4717142" y="2351315"/>
                </a:cubicBezTo>
                <a:cubicBezTo>
                  <a:pt x="4746171" y="2341639"/>
                  <a:pt x="4774543" y="2329707"/>
                  <a:pt x="4804228" y="2322286"/>
                </a:cubicBezTo>
                <a:cubicBezTo>
                  <a:pt x="4925036" y="2292085"/>
                  <a:pt x="4880446" y="2293258"/>
                  <a:pt x="4934857" y="22932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030514" y="5062419"/>
            <a:ext cx="4572000" cy="844895"/>
          </a:xfrm>
          <a:custGeom>
            <a:avLst/>
            <a:gdLst>
              <a:gd name="connsiteX0" fmla="*/ 0 w 4572000"/>
              <a:gd name="connsiteY0" fmla="*/ 844895 h 844895"/>
              <a:gd name="connsiteX1" fmla="*/ 14515 w 4572000"/>
              <a:gd name="connsiteY1" fmla="*/ 699752 h 844895"/>
              <a:gd name="connsiteX2" fmla="*/ 58057 w 4572000"/>
              <a:gd name="connsiteY2" fmla="*/ 554610 h 844895"/>
              <a:gd name="connsiteX3" fmla="*/ 72572 w 4572000"/>
              <a:gd name="connsiteY3" fmla="*/ 511067 h 844895"/>
              <a:gd name="connsiteX4" fmla="*/ 87086 w 4572000"/>
              <a:gd name="connsiteY4" fmla="*/ 467524 h 844895"/>
              <a:gd name="connsiteX5" fmla="*/ 130629 w 4572000"/>
              <a:gd name="connsiteY5" fmla="*/ 423981 h 844895"/>
              <a:gd name="connsiteX6" fmla="*/ 188686 w 4572000"/>
              <a:gd name="connsiteY6" fmla="*/ 336895 h 844895"/>
              <a:gd name="connsiteX7" fmla="*/ 319315 w 4572000"/>
              <a:gd name="connsiteY7" fmla="*/ 249810 h 844895"/>
              <a:gd name="connsiteX8" fmla="*/ 362857 w 4572000"/>
              <a:gd name="connsiteY8" fmla="*/ 220781 h 844895"/>
              <a:gd name="connsiteX9" fmla="*/ 508000 w 4572000"/>
              <a:gd name="connsiteY9" fmla="*/ 177238 h 844895"/>
              <a:gd name="connsiteX10" fmla="*/ 711200 w 4572000"/>
              <a:gd name="connsiteY10" fmla="*/ 148210 h 844895"/>
              <a:gd name="connsiteX11" fmla="*/ 798286 w 4572000"/>
              <a:gd name="connsiteY11" fmla="*/ 133695 h 844895"/>
              <a:gd name="connsiteX12" fmla="*/ 870857 w 4572000"/>
              <a:gd name="connsiteY12" fmla="*/ 119181 h 844895"/>
              <a:gd name="connsiteX13" fmla="*/ 1045029 w 4572000"/>
              <a:gd name="connsiteY13" fmla="*/ 104667 h 844895"/>
              <a:gd name="connsiteX14" fmla="*/ 1320800 w 4572000"/>
              <a:gd name="connsiteY14" fmla="*/ 75638 h 844895"/>
              <a:gd name="connsiteX15" fmla="*/ 1741715 w 4572000"/>
              <a:gd name="connsiteY15" fmla="*/ 90152 h 844895"/>
              <a:gd name="connsiteX16" fmla="*/ 1828800 w 4572000"/>
              <a:gd name="connsiteY16" fmla="*/ 61124 h 844895"/>
              <a:gd name="connsiteX17" fmla="*/ 2090057 w 4572000"/>
              <a:gd name="connsiteY17" fmla="*/ 32095 h 844895"/>
              <a:gd name="connsiteX18" fmla="*/ 2409372 w 4572000"/>
              <a:gd name="connsiteY18" fmla="*/ 3067 h 844895"/>
              <a:gd name="connsiteX19" fmla="*/ 2975429 w 4572000"/>
              <a:gd name="connsiteY19" fmla="*/ 17581 h 844895"/>
              <a:gd name="connsiteX20" fmla="*/ 4005943 w 4572000"/>
              <a:gd name="connsiteY20" fmla="*/ 17581 h 844895"/>
              <a:gd name="connsiteX21" fmla="*/ 4572000 w 4572000"/>
              <a:gd name="connsiteY21" fmla="*/ 17581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72000" h="844895">
                <a:moveTo>
                  <a:pt x="0" y="844895"/>
                </a:moveTo>
                <a:cubicBezTo>
                  <a:pt x="4838" y="796514"/>
                  <a:pt x="7639" y="747886"/>
                  <a:pt x="14515" y="699752"/>
                </a:cubicBezTo>
                <a:cubicBezTo>
                  <a:pt x="19999" y="661364"/>
                  <a:pt x="47956" y="584914"/>
                  <a:pt x="58057" y="554610"/>
                </a:cubicBezTo>
                <a:lnTo>
                  <a:pt x="72572" y="511067"/>
                </a:lnTo>
                <a:cubicBezTo>
                  <a:pt x="77410" y="496553"/>
                  <a:pt x="76268" y="478342"/>
                  <a:pt x="87086" y="467524"/>
                </a:cubicBezTo>
                <a:cubicBezTo>
                  <a:pt x="101600" y="453010"/>
                  <a:pt x="118027" y="440184"/>
                  <a:pt x="130629" y="423981"/>
                </a:cubicBezTo>
                <a:cubicBezTo>
                  <a:pt x="152048" y="396442"/>
                  <a:pt x="159657" y="356247"/>
                  <a:pt x="188686" y="336895"/>
                </a:cubicBezTo>
                <a:lnTo>
                  <a:pt x="319315" y="249810"/>
                </a:lnTo>
                <a:cubicBezTo>
                  <a:pt x="333829" y="240134"/>
                  <a:pt x="346308" y="226297"/>
                  <a:pt x="362857" y="220781"/>
                </a:cubicBezTo>
                <a:cubicBezTo>
                  <a:pt x="418399" y="202267"/>
                  <a:pt x="453159" y="188206"/>
                  <a:pt x="508000" y="177238"/>
                </a:cubicBezTo>
                <a:cubicBezTo>
                  <a:pt x="594583" y="159922"/>
                  <a:pt x="617546" y="161589"/>
                  <a:pt x="711200" y="148210"/>
                </a:cubicBezTo>
                <a:cubicBezTo>
                  <a:pt x="740333" y="144048"/>
                  <a:pt x="769332" y="138960"/>
                  <a:pt x="798286" y="133695"/>
                </a:cubicBezTo>
                <a:cubicBezTo>
                  <a:pt x="822557" y="129282"/>
                  <a:pt x="846357" y="122063"/>
                  <a:pt x="870857" y="119181"/>
                </a:cubicBezTo>
                <a:cubicBezTo>
                  <a:pt x="928717" y="112374"/>
                  <a:pt x="986972" y="109505"/>
                  <a:pt x="1045029" y="104667"/>
                </a:cubicBezTo>
                <a:cubicBezTo>
                  <a:pt x="1147394" y="87605"/>
                  <a:pt x="1203394" y="75638"/>
                  <a:pt x="1320800" y="75638"/>
                </a:cubicBezTo>
                <a:cubicBezTo>
                  <a:pt x="1461188" y="75638"/>
                  <a:pt x="1601410" y="85314"/>
                  <a:pt x="1741715" y="90152"/>
                </a:cubicBezTo>
                <a:lnTo>
                  <a:pt x="1828800" y="61124"/>
                </a:lnTo>
                <a:cubicBezTo>
                  <a:pt x="1941342" y="23611"/>
                  <a:pt x="1857083" y="47627"/>
                  <a:pt x="2090057" y="32095"/>
                </a:cubicBezTo>
                <a:cubicBezTo>
                  <a:pt x="2218440" y="0"/>
                  <a:pt x="2190682" y="3067"/>
                  <a:pt x="2409372" y="3067"/>
                </a:cubicBezTo>
                <a:cubicBezTo>
                  <a:pt x="2598120" y="3067"/>
                  <a:pt x="2786743" y="12743"/>
                  <a:pt x="2975429" y="17581"/>
                </a:cubicBezTo>
                <a:cubicBezTo>
                  <a:pt x="3411316" y="66012"/>
                  <a:pt x="3013684" y="27405"/>
                  <a:pt x="4005943" y="17581"/>
                </a:cubicBezTo>
                <a:lnTo>
                  <a:pt x="4572000" y="17581"/>
                </a:ln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040040" y="2262358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949891" y="2443786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949891" y="2607884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65532" y="3596823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Espectro de potência proveniente de modelos de campo crustal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72200" y="1556792"/>
            <a:ext cx="27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Espectro de potência proveniente dos coeficientes dos harmônicos esféricos ajustados ao campo geomagnético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516216" y="4751273"/>
            <a:ext cx="262798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Explicam os curtos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Produzem campo pequeno nos longos comprimentos de onda</a:t>
            </a:r>
          </a:p>
          <a:p>
            <a:pPr>
              <a:buFont typeface="Arial" pitchFamily="34" charset="0"/>
              <a:buChar char="•"/>
            </a:pPr>
            <a:r>
              <a:rPr lang="pt-BR" sz="1600" smtClean="0">
                <a:solidFill>
                  <a:srgbClr val="0000FF"/>
                </a:solidFill>
              </a:rPr>
              <a:t> Negligenciam o campo induzido na crosta por ela mesma</a:t>
            </a:r>
            <a:endParaRPr lang="pt-BR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573016"/>
            <a:ext cx="8784976" cy="29523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2990" y="116632"/>
            <a:ext cx="7560840" cy="6624736"/>
            <a:chOff x="179512" y="764704"/>
            <a:chExt cx="7560840" cy="6624736"/>
          </a:xfrm>
        </p:grpSpPr>
        <p:sp>
          <p:nvSpPr>
            <p:cNvPr id="19" name="Elipse 18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baixo 27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>
              <a:off x="1331640" y="1912184"/>
              <a:ext cx="1224136" cy="1516817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4581128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79512" y="1484784"/>
            <a:ext cx="8784976" cy="2088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Considerando a crosta como uma casca elipsoidal com sucetibilidade constante, o campo produzido por esta devido a indução do núcleo é praticamente desprezível.</a:t>
            </a:r>
          </a:p>
          <a:p>
            <a:endParaRPr lang="pt-BR" sz="1100" smtClean="0"/>
          </a:p>
          <a:p>
            <a:r>
              <a:rPr lang="pt-BR" smtClean="0"/>
              <a:t>É razoável negligenciar o campo induzido na crosta por ela mesma</a:t>
            </a:r>
          </a:p>
          <a:p>
            <a:endParaRPr lang="pt-BR" sz="1100" smtClean="0"/>
          </a:p>
          <a:p>
            <a:r>
              <a:rPr lang="pt-BR" smtClean="0"/>
              <a:t>Nesse sentido, o campo produzido pela crosta é essencialmente devido às heterogeneidades locais e, portanto, dominado por curtos comprimentos de onda.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556792"/>
            <a:ext cx="8784976" cy="3096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2990" y="116632"/>
            <a:ext cx="8943506" cy="6624736"/>
            <a:chOff x="179512" y="764704"/>
            <a:chExt cx="8943506" cy="6624736"/>
          </a:xfrm>
        </p:grpSpPr>
        <p:sp>
          <p:nvSpPr>
            <p:cNvPr id="3" name="Elipse 2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baixo 11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orma livre 1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15"/>
            <p:cNvCxnSpPr>
              <a:stCxn id="17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79512" y="1358186"/>
              <a:ext cx="1152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smtClean="0">
                  <a:solidFill>
                    <a:srgbClr val="53D2FF"/>
                  </a:solidFill>
                </a:rPr>
                <a:t>≈0</a:t>
              </a:r>
              <a:endParaRPr lang="pt-BR" sz="6600">
                <a:solidFill>
                  <a:srgbClr val="53D2FF"/>
                </a:solidFill>
              </a:endParaRPr>
            </a:p>
          </p:txBody>
        </p:sp>
        <p:cxnSp>
          <p:nvCxnSpPr>
            <p:cNvPr id="19" name="Conector de seta reta 18"/>
            <p:cNvCxnSpPr>
              <a:stCxn id="18" idx="3"/>
            </p:cNvCxnSpPr>
            <p:nvPr/>
          </p:nvCxnSpPr>
          <p:spPr>
            <a:xfrm>
              <a:off x="1331640" y="1912184"/>
              <a:ext cx="1224136" cy="1516816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26"/>
          <p:cNvGrpSpPr/>
          <p:nvPr/>
        </p:nvGrpSpPr>
        <p:grpSpPr>
          <a:xfrm>
            <a:off x="5242070" y="6021296"/>
            <a:ext cx="3779912" cy="720080"/>
            <a:chOff x="72008" y="1527764"/>
            <a:chExt cx="3779912" cy="720080"/>
          </a:xfrm>
          <a:solidFill>
            <a:schemeClr val="bg1"/>
          </a:solidFill>
        </p:grpSpPr>
        <p:sp>
          <p:nvSpPr>
            <p:cNvPr id="27" name="Retângulo 26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07504" y="1571306"/>
              <a:ext cx="216024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2" name="Forma livre 21"/>
            <p:cNvSpPr/>
            <p:nvPr/>
          </p:nvSpPr>
          <p:spPr>
            <a:xfrm rot="960000">
              <a:off x="1648700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grpFill/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5358" y="1556784"/>
              <a:ext cx="360040" cy="5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13264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</p:grpSp>
      <p:cxnSp>
        <p:nvCxnSpPr>
          <p:cNvPr id="28" name="Conector de seta reta 27"/>
          <p:cNvCxnSpPr/>
          <p:nvPr/>
        </p:nvCxnSpPr>
        <p:spPr>
          <a:xfrm flipH="1" flipV="1">
            <a:off x="8388424" y="5733256"/>
            <a:ext cx="576064" cy="10812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999356" y="527159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50232" y="4235352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MENKE, W. </a:t>
            </a:r>
            <a:r>
              <a:rPr lang="pt-BR" b="1" smtClean="0"/>
              <a:t>Geophysical data analysis:</a:t>
            </a:r>
            <a:r>
              <a:rPr lang="pt-BR" smtClean="0"/>
              <a:t> Discrete inverse theory. San Diego: Academic Press Inc., 1989.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HERNDON, M. </a:t>
            </a:r>
            <a:r>
              <a:rPr lang="pt-BR" dirty="0" err="1" smtClean="0"/>
              <a:t>Feasibility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a nuclear </a:t>
            </a:r>
            <a:r>
              <a:rPr lang="pt-BR" dirty="0" err="1" smtClean="0"/>
              <a:t>fission</a:t>
            </a:r>
            <a:r>
              <a:rPr lang="pt-BR" dirty="0" smtClean="0"/>
              <a:t> </a:t>
            </a:r>
            <a:r>
              <a:rPr lang="pt-BR" dirty="0" err="1" smtClean="0"/>
              <a:t>reactor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center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 as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. </a:t>
            </a:r>
            <a:r>
              <a:rPr lang="pt-BR" b="1" dirty="0" smtClean="0"/>
              <a:t>J. </a:t>
            </a:r>
            <a:r>
              <a:rPr lang="pt-BR" b="1" dirty="0" err="1" smtClean="0"/>
              <a:t>Geomag</a:t>
            </a:r>
            <a:r>
              <a:rPr lang="pt-BR" b="1" dirty="0" smtClean="0"/>
              <a:t>. </a:t>
            </a:r>
            <a:r>
              <a:rPr lang="pt-BR" b="1" dirty="0" err="1" smtClean="0"/>
              <a:t>Geoelectr</a:t>
            </a:r>
            <a:r>
              <a:rPr lang="pt-BR" b="1" dirty="0" smtClean="0"/>
              <a:t>.</a:t>
            </a:r>
            <a:r>
              <a:rPr lang="pt-BR" dirty="0" smtClean="0"/>
              <a:t>, v. 45, p. 423-437, 1993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232" y="4977000"/>
            <a:ext cx="82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MERRILL, R. T.; McELHINNY, M. W.; McFADDEN, P. L. </a:t>
            </a:r>
            <a:r>
              <a:rPr lang="pt-BR" b="1" smtClean="0"/>
              <a:t>The magnetic field of the Earth</a:t>
            </a:r>
            <a:r>
              <a:rPr lang="pt-BR" smtClean="0"/>
              <a:t>: Paleomagnetism, the core, and the deep mantle. International geophysics series, v. 63, p. 531, 1996.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0232" y="3493704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LESUR, V.; JACKSON, A. Exact solutions for internally induced magnetization in a shell. </a:t>
            </a:r>
            <a:r>
              <a:rPr lang="pt-BR" b="1" smtClean="0"/>
              <a:t>Geophys. J. Int.</a:t>
            </a:r>
            <a:r>
              <a:rPr lang="pt-BR" smtClean="0"/>
              <a:t>,  v. 140, p. 453-459, 2000.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2010408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HULOT,  G; FINLEY, C. C.;  CONSTABLE, C. G.; OLSEN, N.; MANDEA, M. The </a:t>
            </a:r>
            <a:r>
              <a:rPr lang="pt-BR" dirty="0" err="1" smtClean="0"/>
              <a:t>magnetic</a:t>
            </a:r>
            <a:r>
              <a:rPr lang="pt-BR" dirty="0" smtClean="0"/>
              <a:t> </a:t>
            </a:r>
            <a:r>
              <a:rPr lang="pt-BR" dirty="0" err="1" smtClean="0"/>
              <a:t>field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planet</a:t>
            </a:r>
            <a:r>
              <a:rPr lang="pt-BR" dirty="0" smtClean="0"/>
              <a:t> Earth. </a:t>
            </a:r>
            <a:r>
              <a:rPr lang="pt-BR" b="1" dirty="0" smtClean="0"/>
              <a:t>Space </a:t>
            </a:r>
            <a:r>
              <a:rPr lang="pt-BR" b="1" dirty="0" err="1" smtClean="0"/>
              <a:t>Sci</a:t>
            </a:r>
            <a:r>
              <a:rPr lang="pt-BR" b="1" dirty="0" smtClean="0"/>
              <a:t>. Rev.</a:t>
            </a:r>
            <a:r>
              <a:rPr lang="pt-BR" dirty="0" smtClean="0"/>
              <a:t>, v. 152, p. 159-222, 2010.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0232" y="2752056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LANZA, R.; MELONI, A. </a:t>
            </a:r>
            <a:r>
              <a:rPr lang="pt-BR" b="1" dirty="0" smtClean="0"/>
              <a:t>The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magnetism</a:t>
            </a:r>
            <a:r>
              <a:rPr lang="pt-BR" b="1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for </a:t>
            </a:r>
            <a:r>
              <a:rPr lang="pt-BR" dirty="0" err="1" smtClean="0"/>
              <a:t>geologists</a:t>
            </a:r>
            <a:r>
              <a:rPr lang="pt-BR" dirty="0" smtClean="0"/>
              <a:t>. Berlim: Springer, 2006.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0232" y="5995645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TARANTOLA, A. </a:t>
            </a:r>
            <a:r>
              <a:rPr lang="pt-BR" b="1" smtClean="0"/>
              <a:t>Inverse problem theory and methods for model parameter estimation.</a:t>
            </a:r>
            <a:r>
              <a:rPr lang="pt-BR" smtClean="0"/>
              <a:t> Philadelphia: SIAM, 2005.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0232" y="126876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COWLEY, </a:t>
            </a:r>
            <a:r>
              <a:rPr lang="pt-BR" dirty="0"/>
              <a:t>S. W. H</a:t>
            </a:r>
            <a:r>
              <a:rPr lang="pt-BR" dirty="0" smtClean="0"/>
              <a:t>., </a:t>
            </a:r>
            <a:r>
              <a:rPr lang="pt-BR" dirty="0" err="1" smtClean="0"/>
              <a:t>Magnetosphere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Earth.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232" y="198884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LANGEL, </a:t>
            </a:r>
            <a:r>
              <a:rPr lang="pt-BR" dirty="0" smtClean="0"/>
              <a:t>R</a:t>
            </a:r>
            <a:r>
              <a:rPr lang="pt-BR" dirty="0" smtClean="0"/>
              <a:t>. </a:t>
            </a:r>
            <a:r>
              <a:rPr lang="pt-BR" dirty="0" smtClean="0"/>
              <a:t>A. e HINZE, W. J.,</a:t>
            </a:r>
            <a:r>
              <a:rPr lang="pt-BR" dirty="0" smtClean="0"/>
              <a:t> </a:t>
            </a:r>
            <a:r>
              <a:rPr lang="pt-BR" b="1" dirty="0" smtClean="0"/>
              <a:t>The </a:t>
            </a:r>
            <a:r>
              <a:rPr lang="pt-BR" b="1" dirty="0" err="1" smtClean="0"/>
              <a:t>magnetic</a:t>
            </a:r>
            <a:r>
              <a:rPr lang="pt-BR" b="1" dirty="0" smtClean="0"/>
              <a:t> </a:t>
            </a:r>
            <a:r>
              <a:rPr lang="pt-BR" b="1" dirty="0" err="1" smtClean="0"/>
              <a:t>field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Earth’s</a:t>
            </a:r>
            <a:r>
              <a:rPr lang="pt-BR" b="1" dirty="0" smtClean="0"/>
              <a:t> </a:t>
            </a:r>
            <a:r>
              <a:rPr lang="pt-BR" b="1" dirty="0" err="1" smtClean="0"/>
              <a:t>Lithosphere</a:t>
            </a:r>
            <a:r>
              <a:rPr lang="pt-BR" dirty="0" smtClean="0"/>
              <a:t>: The </a:t>
            </a:r>
            <a:r>
              <a:rPr lang="pt-BR" dirty="0" err="1" smtClean="0"/>
              <a:t>satellite</a:t>
            </a:r>
            <a:r>
              <a:rPr lang="pt-BR" dirty="0" smtClean="0"/>
              <a:t> perspective</a:t>
            </a:r>
            <a:r>
              <a:rPr lang="pt-BR" dirty="0" smtClean="0"/>
              <a:t>. Cambridge: CUP, 1998.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4816" y="270892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GLA</a:t>
            </a:r>
            <a:r>
              <a:rPr lang="el-GR" dirty="0" smtClean="0"/>
              <a:t>β</a:t>
            </a:r>
            <a:r>
              <a:rPr lang="pt-BR" dirty="0" smtClean="0"/>
              <a:t>MEIER, K., </a:t>
            </a:r>
            <a:r>
              <a:rPr lang="pt-BR" dirty="0" err="1" smtClean="0"/>
              <a:t>Geomagnetic</a:t>
            </a:r>
            <a:r>
              <a:rPr lang="pt-BR" dirty="0" smtClean="0"/>
              <a:t> </a:t>
            </a:r>
            <a:r>
              <a:rPr lang="pt-BR" dirty="0" err="1" smtClean="0"/>
              <a:t>pulsations</a:t>
            </a:r>
            <a:r>
              <a:rPr lang="pt-BR" dirty="0" smtClean="0"/>
              <a:t>. In: </a:t>
            </a:r>
            <a:r>
              <a:rPr lang="pt-BR" b="1" dirty="0" err="1" smtClean="0"/>
              <a:t>Encyclopedia</a:t>
            </a:r>
            <a:r>
              <a:rPr lang="pt-BR" b="1" dirty="0" smtClean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 smtClean="0"/>
              <a:t>Geomagnetism</a:t>
            </a:r>
            <a:r>
              <a:rPr lang="pt-BR" b="1" dirty="0" smtClean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Paleomagnetism</a:t>
            </a:r>
            <a:r>
              <a:rPr lang="pt-BR" dirty="0"/>
              <a:t>, </a:t>
            </a:r>
            <a:r>
              <a:rPr lang="pt-BR" dirty="0" err="1" smtClean="0"/>
              <a:t>Eds</a:t>
            </a:r>
            <a:r>
              <a:rPr lang="pt-BR" dirty="0"/>
              <a:t>: </a:t>
            </a:r>
            <a:r>
              <a:rPr lang="pt-BR" dirty="0" err="1" smtClean="0"/>
              <a:t>Gubbins</a:t>
            </a:r>
            <a:r>
              <a:rPr lang="pt-BR" dirty="0"/>
              <a:t>, D.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Herrero-Bervera</a:t>
            </a:r>
            <a:r>
              <a:rPr lang="pt-BR" dirty="0"/>
              <a:t>, E., Springer, p. </a:t>
            </a:r>
            <a:r>
              <a:rPr lang="pt-BR" dirty="0" smtClean="0"/>
              <a:t>656– 664, 2007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i="1" baseline="30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9617" y="62068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17" y="62068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29494" y="510492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Ruído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39330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843217">
            <a:off x="2415449" y="4829888"/>
            <a:ext cx="136815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 rot="20488750">
            <a:off x="1361384" y="3547583"/>
            <a:ext cx="1368152" cy="470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i="1" baseline="30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91680" y="3429000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do núcleo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27310" y="4523634"/>
            <a:ext cx="12241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Campo da crosta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9617" y="62068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17" y="62068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627784" y="4567176"/>
            <a:ext cx="1008112" cy="57550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63888" y="2564904"/>
            <a:ext cx="2232248" cy="64633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Heterogeneidades locais na crosta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629494" y="5104920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Ruído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39330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04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62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285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5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 33"/>
          <p:cNvSpPr/>
          <p:nvPr/>
        </p:nvSpPr>
        <p:spPr>
          <a:xfrm>
            <a:off x="4549321" y="836712"/>
            <a:ext cx="4610445" cy="5849007"/>
          </a:xfrm>
          <a:custGeom>
            <a:avLst/>
            <a:gdLst>
              <a:gd name="connsiteX0" fmla="*/ 4578913 w 4610445"/>
              <a:gd name="connsiteY0" fmla="*/ 0 h 5849007"/>
              <a:gd name="connsiteX1" fmla="*/ 3948293 w 4610445"/>
              <a:gd name="connsiteY1" fmla="*/ 15766 h 5849007"/>
              <a:gd name="connsiteX2" fmla="*/ 3506858 w 4610445"/>
              <a:gd name="connsiteY2" fmla="*/ 15766 h 5849007"/>
              <a:gd name="connsiteX3" fmla="*/ 2860472 w 4610445"/>
              <a:gd name="connsiteY3" fmla="*/ 63062 h 5849007"/>
              <a:gd name="connsiteX4" fmla="*/ 2229851 w 4610445"/>
              <a:gd name="connsiteY4" fmla="*/ 126124 h 5849007"/>
              <a:gd name="connsiteX5" fmla="*/ 1709589 w 4610445"/>
              <a:gd name="connsiteY5" fmla="*/ 236483 h 5849007"/>
              <a:gd name="connsiteX6" fmla="*/ 1126265 w 4610445"/>
              <a:gd name="connsiteY6" fmla="*/ 520262 h 5849007"/>
              <a:gd name="connsiteX7" fmla="*/ 779424 w 4610445"/>
              <a:gd name="connsiteY7" fmla="*/ 882869 h 5849007"/>
              <a:gd name="connsiteX8" fmla="*/ 479879 w 4610445"/>
              <a:gd name="connsiteY8" fmla="*/ 1292772 h 5849007"/>
              <a:gd name="connsiteX9" fmla="*/ 211865 w 4610445"/>
              <a:gd name="connsiteY9" fmla="*/ 1828800 h 5849007"/>
              <a:gd name="connsiteX10" fmla="*/ 22679 w 4610445"/>
              <a:gd name="connsiteY10" fmla="*/ 2569779 h 5849007"/>
              <a:gd name="connsiteX11" fmla="*/ 6913 w 4610445"/>
              <a:gd name="connsiteY11" fmla="*/ 3074276 h 5849007"/>
              <a:gd name="connsiteX12" fmla="*/ 54210 w 4610445"/>
              <a:gd name="connsiteY12" fmla="*/ 3610304 h 5849007"/>
              <a:gd name="connsiteX13" fmla="*/ 133038 w 4610445"/>
              <a:gd name="connsiteY13" fmla="*/ 4051738 h 5849007"/>
              <a:gd name="connsiteX14" fmla="*/ 369520 w 4610445"/>
              <a:gd name="connsiteY14" fmla="*/ 4650828 h 5849007"/>
              <a:gd name="connsiteX15" fmla="*/ 669065 w 4610445"/>
              <a:gd name="connsiteY15" fmla="*/ 5076497 h 5849007"/>
              <a:gd name="connsiteX16" fmla="*/ 1015907 w 4610445"/>
              <a:gd name="connsiteY16" fmla="*/ 5360276 h 5849007"/>
              <a:gd name="connsiteX17" fmla="*/ 1473107 w 4610445"/>
              <a:gd name="connsiteY17" fmla="*/ 5675586 h 5849007"/>
              <a:gd name="connsiteX18" fmla="*/ 2119493 w 4610445"/>
              <a:gd name="connsiteY18" fmla="*/ 5817476 h 5849007"/>
              <a:gd name="connsiteX19" fmla="*/ 2986596 w 4610445"/>
              <a:gd name="connsiteY19" fmla="*/ 5833241 h 5849007"/>
              <a:gd name="connsiteX20" fmla="*/ 3806403 w 4610445"/>
              <a:gd name="connsiteY20" fmla="*/ 5849007 h 5849007"/>
              <a:gd name="connsiteX21" fmla="*/ 4610445 w 4610445"/>
              <a:gd name="connsiteY21" fmla="*/ 5833241 h 584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10445" h="5849007">
                <a:moveTo>
                  <a:pt x="4578913" y="0"/>
                </a:moveTo>
                <a:lnTo>
                  <a:pt x="3948293" y="15766"/>
                </a:lnTo>
                <a:cubicBezTo>
                  <a:pt x="3769617" y="18394"/>
                  <a:pt x="3688161" y="7883"/>
                  <a:pt x="3506858" y="15766"/>
                </a:cubicBezTo>
                <a:cubicBezTo>
                  <a:pt x="3325555" y="23649"/>
                  <a:pt x="3073307" y="44669"/>
                  <a:pt x="2860472" y="63062"/>
                </a:cubicBezTo>
                <a:cubicBezTo>
                  <a:pt x="2647637" y="81455"/>
                  <a:pt x="2421665" y="97221"/>
                  <a:pt x="2229851" y="126124"/>
                </a:cubicBezTo>
                <a:cubicBezTo>
                  <a:pt x="2038037" y="155028"/>
                  <a:pt x="1893520" y="170793"/>
                  <a:pt x="1709589" y="236483"/>
                </a:cubicBezTo>
                <a:cubicBezTo>
                  <a:pt x="1525658" y="302173"/>
                  <a:pt x="1281292" y="412531"/>
                  <a:pt x="1126265" y="520262"/>
                </a:cubicBezTo>
                <a:cubicBezTo>
                  <a:pt x="971238" y="627993"/>
                  <a:pt x="887155" y="754117"/>
                  <a:pt x="779424" y="882869"/>
                </a:cubicBezTo>
                <a:cubicBezTo>
                  <a:pt x="671693" y="1011621"/>
                  <a:pt x="574472" y="1135117"/>
                  <a:pt x="479879" y="1292772"/>
                </a:cubicBezTo>
                <a:cubicBezTo>
                  <a:pt x="385286" y="1450427"/>
                  <a:pt x="288065" y="1615966"/>
                  <a:pt x="211865" y="1828800"/>
                </a:cubicBezTo>
                <a:cubicBezTo>
                  <a:pt x="135665" y="2041634"/>
                  <a:pt x="56838" y="2362200"/>
                  <a:pt x="22679" y="2569779"/>
                </a:cubicBezTo>
                <a:cubicBezTo>
                  <a:pt x="-11480" y="2777358"/>
                  <a:pt x="1658" y="2900855"/>
                  <a:pt x="6913" y="3074276"/>
                </a:cubicBezTo>
                <a:cubicBezTo>
                  <a:pt x="12168" y="3247697"/>
                  <a:pt x="33189" y="3447394"/>
                  <a:pt x="54210" y="3610304"/>
                </a:cubicBezTo>
                <a:cubicBezTo>
                  <a:pt x="75231" y="3773214"/>
                  <a:pt x="80486" y="3878317"/>
                  <a:pt x="133038" y="4051738"/>
                </a:cubicBezTo>
                <a:cubicBezTo>
                  <a:pt x="185590" y="4225159"/>
                  <a:pt x="280182" y="4480035"/>
                  <a:pt x="369520" y="4650828"/>
                </a:cubicBezTo>
                <a:cubicBezTo>
                  <a:pt x="458858" y="4821621"/>
                  <a:pt x="561334" y="4958256"/>
                  <a:pt x="669065" y="5076497"/>
                </a:cubicBezTo>
                <a:cubicBezTo>
                  <a:pt x="776796" y="5194738"/>
                  <a:pt x="881900" y="5260428"/>
                  <a:pt x="1015907" y="5360276"/>
                </a:cubicBezTo>
                <a:cubicBezTo>
                  <a:pt x="1149914" y="5460124"/>
                  <a:pt x="1289176" y="5599386"/>
                  <a:pt x="1473107" y="5675586"/>
                </a:cubicBezTo>
                <a:cubicBezTo>
                  <a:pt x="1657038" y="5751786"/>
                  <a:pt x="1867245" y="5791200"/>
                  <a:pt x="2119493" y="5817476"/>
                </a:cubicBezTo>
                <a:cubicBezTo>
                  <a:pt x="2371741" y="5843752"/>
                  <a:pt x="2986596" y="5833241"/>
                  <a:pt x="2986596" y="5833241"/>
                </a:cubicBezTo>
                <a:lnTo>
                  <a:pt x="3806403" y="5849007"/>
                </a:lnTo>
                <a:cubicBezTo>
                  <a:pt x="4077044" y="5849007"/>
                  <a:pt x="4343744" y="5841124"/>
                  <a:pt x="4610445" y="5833241"/>
                </a:cubicBezTo>
              </a:path>
            </a:pathLst>
          </a:custGeom>
          <a:solidFill>
            <a:srgbClr val="00FF00">
              <a:alpha val="40000"/>
            </a:srgb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71086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940152" y="3068960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6372200" y="3674641"/>
            <a:ext cx="432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58822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318254" y="3620049"/>
            <a:ext cx="540000" cy="54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572000" y="3890049"/>
            <a:ext cx="1692000" cy="2093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0506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6900966" y="3880585"/>
            <a:ext cx="1764000" cy="209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380312" y="397544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≈ 1000 R</a:t>
            </a:r>
            <a:r>
              <a:rPr lang="pt-BR" sz="2400" baseline="-25000" dirty="0" smtClean="0"/>
              <a:t>T</a:t>
            </a:r>
            <a:endParaRPr lang="pt-BR" sz="2400" baseline="-25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694518" y="3573016"/>
            <a:ext cx="106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818736" y="2247255"/>
            <a:ext cx="1921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5877272"/>
            <a:ext cx="23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solidFill>
                  <a:srgbClr val="0000FF"/>
                </a:solidFill>
              </a:rPr>
              <a:t>Magnetopausa</a:t>
            </a:r>
            <a:endParaRPr lang="pt-BR" sz="2400" dirty="0">
              <a:solidFill>
                <a:srgbClr val="0000FF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940152" y="6147692"/>
            <a:ext cx="828272" cy="233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3985991" y="1392072"/>
            <a:ext cx="640600" cy="5268035"/>
          </a:xfrm>
          <a:custGeom>
            <a:avLst/>
            <a:gdLst>
              <a:gd name="connsiteX0" fmla="*/ 640600 w 640600"/>
              <a:gd name="connsiteY0" fmla="*/ 5268035 h 5268035"/>
              <a:gd name="connsiteX1" fmla="*/ 353997 w 640600"/>
              <a:gd name="connsiteY1" fmla="*/ 4640238 h 5268035"/>
              <a:gd name="connsiteX2" fmla="*/ 94690 w 640600"/>
              <a:gd name="connsiteY2" fmla="*/ 3739486 h 5268035"/>
              <a:gd name="connsiteX3" fmla="*/ 12803 w 640600"/>
              <a:gd name="connsiteY3" fmla="*/ 2784143 h 5268035"/>
              <a:gd name="connsiteX4" fmla="*/ 26451 w 640600"/>
              <a:gd name="connsiteY4" fmla="*/ 1801504 h 5268035"/>
              <a:gd name="connsiteX5" fmla="*/ 258463 w 640600"/>
              <a:gd name="connsiteY5" fmla="*/ 723331 h 5268035"/>
              <a:gd name="connsiteX6" fmla="*/ 449531 w 640600"/>
              <a:gd name="connsiteY6" fmla="*/ 218364 h 5268035"/>
              <a:gd name="connsiteX7" fmla="*/ 545066 w 640600"/>
              <a:gd name="connsiteY7" fmla="*/ 0 h 526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600" h="5268035">
                <a:moveTo>
                  <a:pt x="640600" y="5268035"/>
                </a:moveTo>
                <a:cubicBezTo>
                  <a:pt x="542791" y="5081515"/>
                  <a:pt x="444982" y="4894996"/>
                  <a:pt x="353997" y="4640238"/>
                </a:cubicBezTo>
                <a:cubicBezTo>
                  <a:pt x="263012" y="4385480"/>
                  <a:pt x="151556" y="4048835"/>
                  <a:pt x="94690" y="3739486"/>
                </a:cubicBezTo>
                <a:cubicBezTo>
                  <a:pt x="37824" y="3430137"/>
                  <a:pt x="24176" y="3107140"/>
                  <a:pt x="12803" y="2784143"/>
                </a:cubicBezTo>
                <a:cubicBezTo>
                  <a:pt x="1430" y="2461146"/>
                  <a:pt x="-14492" y="2144973"/>
                  <a:pt x="26451" y="1801504"/>
                </a:cubicBezTo>
                <a:cubicBezTo>
                  <a:pt x="67394" y="1458035"/>
                  <a:pt x="187950" y="987188"/>
                  <a:pt x="258463" y="723331"/>
                </a:cubicBezTo>
                <a:cubicBezTo>
                  <a:pt x="328976" y="459474"/>
                  <a:pt x="401764" y="338919"/>
                  <a:pt x="449531" y="218364"/>
                </a:cubicBezTo>
                <a:cubicBezTo>
                  <a:pt x="497298" y="97809"/>
                  <a:pt x="521182" y="48904"/>
                  <a:pt x="545066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87624" y="3501008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onde o vento solar se choca com a magnetosfera (Arco de Choque). Nesta região, o vento solar é freado, comprimido e aquecido, formando uma região turbulenta entre o Arco de Choque e a </a:t>
            </a:r>
            <a:r>
              <a:rPr lang="pt-BR" dirty="0" err="1" smtClean="0"/>
              <a:t>Magnetopausa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 rot="19756925">
            <a:off x="4230037" y="6107242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a direita 44"/>
          <p:cNvSpPr/>
          <p:nvPr/>
        </p:nvSpPr>
        <p:spPr>
          <a:xfrm rot="17740708">
            <a:off x="5730523" y="4484628"/>
            <a:ext cx="1080120" cy="533549"/>
          </a:xfrm>
          <a:prstGeom prst="righ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763688" y="6374016"/>
            <a:ext cx="2160240" cy="40011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Correntes elétricas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56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5000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6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267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tângulo 29"/>
          <p:cNvSpPr/>
          <p:nvPr/>
        </p:nvSpPr>
        <p:spPr>
          <a:xfrm>
            <a:off x="3347864" y="2204864"/>
            <a:ext cx="2952328" cy="44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54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84066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</a:t>
            </a:r>
            <a:r>
              <a:rPr lang="pt-BR" sz="2000" dirty="0" smtClean="0"/>
              <a:t>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5377"/>
              </p:ext>
            </p:extLst>
          </p:nvPr>
        </p:nvGraphicFramePr>
        <p:xfrm>
          <a:off x="683568" y="2399168"/>
          <a:ext cx="5280586" cy="4054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40293"/>
                <a:gridCol w="2640293"/>
              </a:tblGrid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Correntes</a:t>
                      </a:r>
                      <a:r>
                        <a:rPr lang="pt-BR" sz="2400" baseline="0" dirty="0" smtClean="0"/>
                        <a:t> elétricas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Intensidade (</a:t>
                      </a:r>
                      <a:r>
                        <a:rPr lang="pt-BR" sz="2400" dirty="0" err="1" smtClean="0"/>
                        <a:t>nT</a:t>
                      </a:r>
                      <a:r>
                        <a:rPr lang="pt-BR" sz="2400" dirty="0" smtClean="0"/>
                        <a:t>)</a:t>
                      </a:r>
                      <a:endParaRPr lang="pt-BR" sz="2400" dirty="0"/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err="1" smtClean="0"/>
                        <a:t>Magnetopausa</a:t>
                      </a:r>
                      <a:r>
                        <a:rPr lang="pt-BR" sz="2400" baseline="0" dirty="0" smtClean="0"/>
                        <a:t> (limite vento solar – magnetosfera)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1</a:t>
                      </a:r>
                      <a:endParaRPr lang="pt-BR" sz="2400" baseline="30000" dirty="0"/>
                    </a:p>
                  </a:txBody>
                  <a:tcPr anchor="ctr"/>
                </a:tc>
              </a:tr>
              <a:tr h="8383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Magnetosfera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2</a:t>
                      </a:r>
                    </a:p>
                  </a:txBody>
                  <a:tcPr anchor="ctr"/>
                </a:tc>
              </a:tr>
              <a:tr h="1177860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/>
                        <a:t>Limite entre a Magnetosfera e a Ionosfera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/>
                        <a:t>≈ 10</a:t>
                      </a:r>
                      <a:r>
                        <a:rPr lang="pt-BR" sz="2400" baseline="30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72200" y="342900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duração destas perturbações pode variar de </a:t>
            </a:r>
            <a:r>
              <a:rPr lang="pt-BR" sz="2400" dirty="0" err="1" smtClean="0"/>
              <a:t>milisegundos</a:t>
            </a:r>
            <a:r>
              <a:rPr lang="pt-BR" sz="2400" dirty="0" smtClean="0"/>
              <a:t> até horas e dias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58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19672" y="3412157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perturbações podem ser divididas entre aquelas com periodicidade “quase” diárias e “quase” aleatórias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851"/>
            <a:ext cx="9144000" cy="427248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64440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Tabela 2.2 de MERRILL (1996)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0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025"/>
            <a:ext cx="4680000" cy="19505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" y="4492536"/>
            <a:ext cx="4644000" cy="196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0"/>
          <a:stretch/>
        </p:blipFill>
        <p:spPr>
          <a:xfrm>
            <a:off x="4644008" y="2096038"/>
            <a:ext cx="4464000" cy="21250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0" y="4221088"/>
            <a:ext cx="453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Valores horários das componentes do campo magnético em San Juan (Porto Rico), em abril de 1980 (Figura 2.6 do LANGEL e HINZE, 1998).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34197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26900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59832" y="5593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4500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23395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31000 </a:t>
            </a:r>
            <a:r>
              <a:rPr lang="pt-BR" dirty="0" err="1" smtClean="0"/>
              <a:t>nT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115020" y="387469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384740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079016" y="62100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499992" y="5301208"/>
            <a:ext cx="46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dias variações podem ser mascaradas pelo efeito de outras perturbações magnéticas. Estas perturbações com periodicidade “quase” diária e livres do efeito de adicionais são denominadas </a:t>
            </a:r>
            <a:r>
              <a:rPr lang="pt-BR" i="1" dirty="0" smtClean="0"/>
              <a:t>solar </a:t>
            </a:r>
            <a:r>
              <a:rPr lang="pt-BR" i="1" dirty="0" err="1" smtClean="0"/>
              <a:t>quiet-day</a:t>
            </a:r>
            <a:r>
              <a:rPr lang="pt-BR" i="1" dirty="0" smtClean="0"/>
              <a:t> </a:t>
            </a:r>
            <a:r>
              <a:rPr lang="pt-BR" i="1" dirty="0" err="1" smtClean="0"/>
              <a:t>variations</a:t>
            </a:r>
            <a:r>
              <a:rPr lang="pt-BR" dirty="0" smtClean="0"/>
              <a:t> (</a:t>
            </a:r>
            <a:r>
              <a:rPr lang="pt-BR" dirty="0" err="1" smtClean="0"/>
              <a:t>Sq</a:t>
            </a:r>
            <a:r>
              <a:rPr lang="pt-BR" dirty="0" smtClean="0"/>
              <a:t>).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35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</a:t>
            </a:r>
            <a:r>
              <a:rPr lang="pt-BR" sz="1600" dirty="0" smtClean="0"/>
              <a:t>1998)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97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7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010850" cy="40677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91680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G35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292080" y="249289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Micropulsações</a:t>
            </a:r>
            <a:r>
              <a:rPr lang="pt-BR" dirty="0" smtClean="0"/>
              <a:t> são perturbações com frequências que variam de 1 </a:t>
            </a:r>
            <a:r>
              <a:rPr lang="pt-BR" i="1" dirty="0" err="1" smtClean="0"/>
              <a:t>m</a:t>
            </a:r>
            <a:r>
              <a:rPr lang="pt-BR" dirty="0" err="1" smtClean="0"/>
              <a:t>Hz</a:t>
            </a:r>
            <a:r>
              <a:rPr lang="pt-BR" dirty="0" smtClean="0"/>
              <a:t> (T = 10</a:t>
            </a:r>
            <a:r>
              <a:rPr lang="pt-BR" baseline="30000" dirty="0" smtClean="0"/>
              <a:t>3 </a:t>
            </a:r>
            <a:r>
              <a:rPr lang="pt-BR" dirty="0" smtClean="0"/>
              <a:t>s) até valores maiores que 1 Hz (T ≥ 1 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39330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dirty="0" err="1" smtClean="0"/>
              <a:t>micropulsações</a:t>
            </a:r>
            <a:r>
              <a:rPr lang="pt-BR" dirty="0" smtClean="0"/>
              <a:t> de baixa frequência podem atingir cerca de dezenas ou centenas de </a:t>
            </a:r>
            <a:r>
              <a:rPr lang="pt-BR" dirty="0" err="1" smtClean="0"/>
              <a:t>nT</a:t>
            </a:r>
            <a:r>
              <a:rPr lang="pt-BR" dirty="0" smtClean="0"/>
              <a:t> (nos polos) enquanto as alta frequência podem atingir alguns </a:t>
            </a:r>
            <a:r>
              <a:rPr lang="pt-BR" dirty="0" err="1" smtClean="0"/>
              <a:t>nT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21998" y="6525344"/>
            <a:ext cx="185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0362" y="5733256"/>
            <a:ext cx="370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Diferentemente da perturbação mostrada nos slides anteriores, as </a:t>
            </a:r>
            <a:r>
              <a:rPr lang="pt-BR" dirty="0" err="1" smtClean="0"/>
              <a:t>micropulsações</a:t>
            </a:r>
            <a:r>
              <a:rPr lang="pt-BR" dirty="0" smtClean="0"/>
              <a:t> são mais aleatórias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9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8" y="2349529"/>
            <a:ext cx="6804000" cy="39597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62880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Perturbação magnética produzida na superfície da Terra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21998" y="6525344"/>
            <a:ext cx="200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(GLA</a:t>
            </a:r>
            <a:r>
              <a:rPr lang="el-GR" sz="1600" dirty="0" smtClean="0"/>
              <a:t>β</a:t>
            </a:r>
            <a:r>
              <a:rPr lang="pt-BR" sz="1600" dirty="0" smtClean="0"/>
              <a:t>MEIER, 2007)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60212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G7 de </a:t>
            </a:r>
            <a:r>
              <a:rPr lang="pt-BR" dirty="0" err="1" smtClean="0"/>
              <a:t>Gla</a:t>
            </a:r>
            <a:r>
              <a:rPr lang="el-GR" dirty="0" smtClean="0"/>
              <a:t>β</a:t>
            </a:r>
            <a:r>
              <a:rPr lang="pt-BR" dirty="0" err="1" smtClean="0"/>
              <a:t>meier</a:t>
            </a:r>
            <a:r>
              <a:rPr lang="pt-BR" dirty="0" smtClean="0"/>
              <a:t> (2007)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</a:t>
            </a:r>
            <a:r>
              <a:rPr lang="pt-BR" sz="2000" dirty="0" smtClean="0"/>
              <a:t>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16832"/>
            <a:ext cx="7308304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5040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interno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</a:t>
            </a:r>
            <a:r>
              <a:rPr lang="pt-BR" sz="2000" dirty="0" smtClean="0"/>
              <a:t>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412776"/>
            <a:ext cx="7308304" cy="532859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zoom_crosta.emf"/>
          <p:cNvPicPr>
            <a:picLocks noChangeAspect="1"/>
          </p:cNvPicPr>
          <p:nvPr/>
        </p:nvPicPr>
        <p:blipFill>
          <a:blip r:embed="rId2" cstate="print"/>
          <a:srcRect l="15398" t="71000" r="61952" b="6328"/>
          <a:stretch>
            <a:fillRect/>
          </a:stretch>
        </p:blipFill>
        <p:spPr>
          <a:xfrm rot="2615125">
            <a:off x="-492253" y="2755884"/>
            <a:ext cx="3780622" cy="37838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1187624" y="3068960"/>
            <a:ext cx="144016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1835696" y="4696116"/>
            <a:ext cx="821116" cy="18292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5196" y="1700808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 rot="20061835">
            <a:off x="769785" y="6732865"/>
            <a:ext cx="1728192" cy="132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39552" y="3429000"/>
            <a:ext cx="494244" cy="884932"/>
          </a:xfrm>
          <a:custGeom>
            <a:avLst/>
            <a:gdLst>
              <a:gd name="connsiteX0" fmla="*/ 149470 w 494244"/>
              <a:gd name="connsiteY0" fmla="*/ 29980 h 884932"/>
              <a:gd name="connsiteX1" fmla="*/ 149470 w 494244"/>
              <a:gd name="connsiteY1" fmla="*/ 29980 h 884932"/>
              <a:gd name="connsiteX2" fmla="*/ 329352 w 494244"/>
              <a:gd name="connsiteY2" fmla="*/ 164892 h 884932"/>
              <a:gd name="connsiteX3" fmla="*/ 449274 w 494244"/>
              <a:gd name="connsiteY3" fmla="*/ 299803 h 884932"/>
              <a:gd name="connsiteX4" fmla="*/ 494244 w 494244"/>
              <a:gd name="connsiteY4" fmla="*/ 464695 h 884932"/>
              <a:gd name="connsiteX5" fmla="*/ 479254 w 494244"/>
              <a:gd name="connsiteY5" fmla="*/ 629587 h 884932"/>
              <a:gd name="connsiteX6" fmla="*/ 419293 w 494244"/>
              <a:gd name="connsiteY6" fmla="*/ 779488 h 884932"/>
              <a:gd name="connsiteX7" fmla="*/ 299372 w 494244"/>
              <a:gd name="connsiteY7" fmla="*/ 884420 h 884932"/>
              <a:gd name="connsiteX8" fmla="*/ 119490 w 494244"/>
              <a:gd name="connsiteY8" fmla="*/ 869429 h 884932"/>
              <a:gd name="connsiteX9" fmla="*/ 59529 w 494244"/>
              <a:gd name="connsiteY9" fmla="*/ 779488 h 884932"/>
              <a:gd name="connsiteX10" fmla="*/ 29549 w 494244"/>
              <a:gd name="connsiteY10" fmla="*/ 734518 h 884932"/>
              <a:gd name="connsiteX11" fmla="*/ 29549 w 494244"/>
              <a:gd name="connsiteY11" fmla="*/ 524656 h 884932"/>
              <a:gd name="connsiteX12" fmla="*/ 59529 w 494244"/>
              <a:gd name="connsiteY12" fmla="*/ 434715 h 884932"/>
              <a:gd name="connsiteX13" fmla="*/ 74520 w 494244"/>
              <a:gd name="connsiteY13" fmla="*/ 194872 h 884932"/>
              <a:gd name="connsiteX14" fmla="*/ 89510 w 494244"/>
              <a:gd name="connsiteY14" fmla="*/ 134911 h 884932"/>
              <a:gd name="connsiteX15" fmla="*/ 149470 w 494244"/>
              <a:gd name="connsiteY15" fmla="*/ 0 h 884932"/>
              <a:gd name="connsiteX16" fmla="*/ 149470 w 494244"/>
              <a:gd name="connsiteY16" fmla="*/ 29980 h 88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4244" h="884932">
                <a:moveTo>
                  <a:pt x="149470" y="29980"/>
                </a:moveTo>
                <a:lnTo>
                  <a:pt x="149470" y="29980"/>
                </a:lnTo>
                <a:cubicBezTo>
                  <a:pt x="209431" y="74951"/>
                  <a:pt x="271181" y="117629"/>
                  <a:pt x="329352" y="164892"/>
                </a:cubicBezTo>
                <a:cubicBezTo>
                  <a:pt x="376546" y="203237"/>
                  <a:pt x="411716" y="252855"/>
                  <a:pt x="449274" y="299803"/>
                </a:cubicBezTo>
                <a:cubicBezTo>
                  <a:pt x="487311" y="413915"/>
                  <a:pt x="473056" y="358756"/>
                  <a:pt x="494244" y="464695"/>
                </a:cubicBezTo>
                <a:cubicBezTo>
                  <a:pt x="489247" y="519659"/>
                  <a:pt x="488845" y="575236"/>
                  <a:pt x="479254" y="629587"/>
                </a:cubicBezTo>
                <a:cubicBezTo>
                  <a:pt x="474928" y="654099"/>
                  <a:pt x="440270" y="752518"/>
                  <a:pt x="419293" y="779488"/>
                </a:cubicBezTo>
                <a:cubicBezTo>
                  <a:pt x="372076" y="840195"/>
                  <a:pt x="353103" y="848598"/>
                  <a:pt x="299372" y="884420"/>
                </a:cubicBezTo>
                <a:cubicBezTo>
                  <a:pt x="239411" y="879423"/>
                  <a:pt x="177627" y="884932"/>
                  <a:pt x="119490" y="869429"/>
                </a:cubicBezTo>
                <a:cubicBezTo>
                  <a:pt x="70310" y="856314"/>
                  <a:pt x="76034" y="812498"/>
                  <a:pt x="59529" y="779488"/>
                </a:cubicBezTo>
                <a:cubicBezTo>
                  <a:pt x="51472" y="763374"/>
                  <a:pt x="39542" y="749508"/>
                  <a:pt x="29549" y="734518"/>
                </a:cubicBezTo>
                <a:cubicBezTo>
                  <a:pt x="0" y="645868"/>
                  <a:pt x="3024" y="674968"/>
                  <a:pt x="29549" y="524656"/>
                </a:cubicBezTo>
                <a:cubicBezTo>
                  <a:pt x="35041" y="493535"/>
                  <a:pt x="59529" y="434715"/>
                  <a:pt x="59529" y="434715"/>
                </a:cubicBezTo>
                <a:cubicBezTo>
                  <a:pt x="64526" y="354767"/>
                  <a:pt x="66549" y="274578"/>
                  <a:pt x="74520" y="194872"/>
                </a:cubicBezTo>
                <a:cubicBezTo>
                  <a:pt x="76570" y="174372"/>
                  <a:pt x="86123" y="155233"/>
                  <a:pt x="89510" y="134911"/>
                </a:cubicBezTo>
                <a:cubicBezTo>
                  <a:pt x="100327" y="70007"/>
                  <a:pt x="68688" y="0"/>
                  <a:pt x="149470" y="0"/>
                </a:cubicBezTo>
                <a:cubicBezTo>
                  <a:pt x="156537" y="0"/>
                  <a:pt x="149470" y="24983"/>
                  <a:pt x="149470" y="299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673075">
            <a:off x="934069" y="5040943"/>
            <a:ext cx="397569" cy="1394086"/>
          </a:xfrm>
          <a:custGeom>
            <a:avLst/>
            <a:gdLst>
              <a:gd name="connsiteX0" fmla="*/ 6572 w 397569"/>
              <a:gd name="connsiteY0" fmla="*/ 299804 h 1394086"/>
              <a:gd name="connsiteX1" fmla="*/ 6572 w 397569"/>
              <a:gd name="connsiteY1" fmla="*/ 299804 h 1394086"/>
              <a:gd name="connsiteX2" fmla="*/ 21562 w 397569"/>
              <a:gd name="connsiteY2" fmla="*/ 1154243 h 1394086"/>
              <a:gd name="connsiteX3" fmla="*/ 36552 w 397569"/>
              <a:gd name="connsiteY3" fmla="*/ 1199213 h 1394086"/>
              <a:gd name="connsiteX4" fmla="*/ 81523 w 397569"/>
              <a:gd name="connsiteY4" fmla="*/ 1319135 h 1394086"/>
              <a:gd name="connsiteX5" fmla="*/ 156474 w 397569"/>
              <a:gd name="connsiteY5" fmla="*/ 1394086 h 1394086"/>
              <a:gd name="connsiteX6" fmla="*/ 216434 w 397569"/>
              <a:gd name="connsiteY6" fmla="*/ 1379095 h 1394086"/>
              <a:gd name="connsiteX7" fmla="*/ 231424 w 397569"/>
              <a:gd name="connsiteY7" fmla="*/ 1334125 h 1394086"/>
              <a:gd name="connsiteX8" fmla="*/ 216434 w 397569"/>
              <a:gd name="connsiteY8" fmla="*/ 1139253 h 1394086"/>
              <a:gd name="connsiteX9" fmla="*/ 231424 w 397569"/>
              <a:gd name="connsiteY9" fmla="*/ 824459 h 1394086"/>
              <a:gd name="connsiteX10" fmla="*/ 246415 w 397569"/>
              <a:gd name="connsiteY10" fmla="*/ 779489 h 1394086"/>
              <a:gd name="connsiteX11" fmla="*/ 261405 w 397569"/>
              <a:gd name="connsiteY11" fmla="*/ 494676 h 1394086"/>
              <a:gd name="connsiteX12" fmla="*/ 291385 w 397569"/>
              <a:gd name="connsiteY12" fmla="*/ 464695 h 1394086"/>
              <a:gd name="connsiteX13" fmla="*/ 381326 w 397569"/>
              <a:gd name="connsiteY13" fmla="*/ 404735 h 1394086"/>
              <a:gd name="connsiteX14" fmla="*/ 396316 w 397569"/>
              <a:gd name="connsiteY14" fmla="*/ 359764 h 1394086"/>
              <a:gd name="connsiteX15" fmla="*/ 381326 w 397569"/>
              <a:gd name="connsiteY15" fmla="*/ 224853 h 1394086"/>
              <a:gd name="connsiteX16" fmla="*/ 276395 w 397569"/>
              <a:gd name="connsiteY16" fmla="*/ 134912 h 1394086"/>
              <a:gd name="connsiteX17" fmla="*/ 231424 w 397569"/>
              <a:gd name="connsiteY17" fmla="*/ 44971 h 1394086"/>
              <a:gd name="connsiteX18" fmla="*/ 201444 w 397569"/>
              <a:gd name="connsiteY18" fmla="*/ 0 h 1394086"/>
              <a:gd name="connsiteX19" fmla="*/ 81523 w 397569"/>
              <a:gd name="connsiteY19" fmla="*/ 14991 h 1394086"/>
              <a:gd name="connsiteX20" fmla="*/ 21562 w 397569"/>
              <a:gd name="connsiteY20" fmla="*/ 119922 h 1394086"/>
              <a:gd name="connsiteX21" fmla="*/ 6572 w 397569"/>
              <a:gd name="connsiteY21" fmla="*/ 299804 h 13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569" h="1394086">
                <a:moveTo>
                  <a:pt x="6572" y="299804"/>
                </a:moveTo>
                <a:lnTo>
                  <a:pt x="6572" y="299804"/>
                </a:lnTo>
                <a:cubicBezTo>
                  <a:pt x="11569" y="584617"/>
                  <a:pt x="12072" y="869544"/>
                  <a:pt x="21562" y="1154243"/>
                </a:cubicBezTo>
                <a:cubicBezTo>
                  <a:pt x="22088" y="1170035"/>
                  <a:pt x="32211" y="1184020"/>
                  <a:pt x="36552" y="1199213"/>
                </a:cubicBezTo>
                <a:cubicBezTo>
                  <a:pt x="49915" y="1245982"/>
                  <a:pt x="49972" y="1278570"/>
                  <a:pt x="81523" y="1319135"/>
                </a:cubicBezTo>
                <a:cubicBezTo>
                  <a:pt x="103215" y="1347025"/>
                  <a:pt x="156474" y="1394086"/>
                  <a:pt x="156474" y="1394086"/>
                </a:cubicBezTo>
                <a:cubicBezTo>
                  <a:pt x="176461" y="1389089"/>
                  <a:pt x="200347" y="1391965"/>
                  <a:pt x="216434" y="1379095"/>
                </a:cubicBezTo>
                <a:cubicBezTo>
                  <a:pt x="228772" y="1369224"/>
                  <a:pt x="231424" y="1349926"/>
                  <a:pt x="231424" y="1334125"/>
                </a:cubicBezTo>
                <a:cubicBezTo>
                  <a:pt x="231424" y="1268976"/>
                  <a:pt x="221431" y="1204210"/>
                  <a:pt x="216434" y="1139253"/>
                </a:cubicBezTo>
                <a:cubicBezTo>
                  <a:pt x="221431" y="1034322"/>
                  <a:pt x="222700" y="929146"/>
                  <a:pt x="231424" y="824459"/>
                </a:cubicBezTo>
                <a:cubicBezTo>
                  <a:pt x="232736" y="808713"/>
                  <a:pt x="244984" y="795225"/>
                  <a:pt x="246415" y="779489"/>
                </a:cubicBezTo>
                <a:cubicBezTo>
                  <a:pt x="255022" y="684810"/>
                  <a:pt x="247960" y="588790"/>
                  <a:pt x="261405" y="494676"/>
                </a:cubicBezTo>
                <a:cubicBezTo>
                  <a:pt x="263404" y="480685"/>
                  <a:pt x="280079" y="473175"/>
                  <a:pt x="291385" y="464695"/>
                </a:cubicBezTo>
                <a:cubicBezTo>
                  <a:pt x="320210" y="443076"/>
                  <a:pt x="381326" y="404735"/>
                  <a:pt x="381326" y="404735"/>
                </a:cubicBezTo>
                <a:cubicBezTo>
                  <a:pt x="386323" y="389745"/>
                  <a:pt x="396316" y="375565"/>
                  <a:pt x="396316" y="359764"/>
                </a:cubicBezTo>
                <a:cubicBezTo>
                  <a:pt x="396316" y="314517"/>
                  <a:pt x="397569" y="267084"/>
                  <a:pt x="381326" y="224853"/>
                </a:cubicBezTo>
                <a:cubicBezTo>
                  <a:pt x="368791" y="192263"/>
                  <a:pt x="306536" y="155006"/>
                  <a:pt x="276395" y="134912"/>
                </a:cubicBezTo>
                <a:cubicBezTo>
                  <a:pt x="190476" y="6031"/>
                  <a:pt x="293487" y="169095"/>
                  <a:pt x="231424" y="44971"/>
                </a:cubicBezTo>
                <a:cubicBezTo>
                  <a:pt x="223367" y="28857"/>
                  <a:pt x="211437" y="14990"/>
                  <a:pt x="201444" y="0"/>
                </a:cubicBezTo>
                <a:cubicBezTo>
                  <a:pt x="161470" y="4997"/>
                  <a:pt x="120388" y="4391"/>
                  <a:pt x="81523" y="14991"/>
                </a:cubicBezTo>
                <a:cubicBezTo>
                  <a:pt x="21592" y="31336"/>
                  <a:pt x="31261" y="66574"/>
                  <a:pt x="21562" y="119922"/>
                </a:cubicBezTo>
                <a:cubicBezTo>
                  <a:pt x="0" y="238512"/>
                  <a:pt x="9070" y="269824"/>
                  <a:pt x="6572" y="29980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67544" y="1498396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467544" y="1948190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67544" y="2380238"/>
            <a:ext cx="288032" cy="2880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99592" y="1457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baixa</a:t>
            </a:r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899592" y="19075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média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899592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Sucetibilidade alta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123728" y="623767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Heterogeneidades na crosta</a:t>
            </a:r>
            <a:endParaRPr lang="pt-BR" sz="2400"/>
          </a:p>
        </p:txBody>
      </p:sp>
      <p:cxnSp>
        <p:nvCxnSpPr>
          <p:cNvPr id="38" name="Conector de seta reta 37"/>
          <p:cNvCxnSpPr/>
          <p:nvPr/>
        </p:nvCxnSpPr>
        <p:spPr>
          <a:xfrm flipH="1" flipV="1">
            <a:off x="1331640" y="5877272"/>
            <a:ext cx="9361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971600" y="4293096"/>
            <a:ext cx="1296144" cy="2016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6876256" y="6165304"/>
            <a:ext cx="1548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6876256" y="3140968"/>
            <a:ext cx="0" cy="3204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H="1" flipV="1">
            <a:off x="7056256" y="439503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79838" y="4221088"/>
            <a:ext cx="168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Reator de fissão nuclear</a:t>
            </a:r>
            <a:endParaRPr lang="pt-BR" sz="2000"/>
          </a:p>
        </p:txBody>
      </p:sp>
      <p:cxnSp>
        <p:nvCxnSpPr>
          <p:cNvPr id="21" name="Conector reto 20"/>
          <p:cNvCxnSpPr/>
          <p:nvPr/>
        </p:nvCxnSpPr>
        <p:spPr>
          <a:xfrm rot="16200000" flipH="1" flipV="1">
            <a:off x="7056256" y="29589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279838" y="2938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Dínamo</a:t>
            </a:r>
            <a:endParaRPr lang="pt-BR" sz="2000"/>
          </a:p>
        </p:txBody>
      </p:sp>
      <p:sp>
        <p:nvSpPr>
          <p:cNvPr id="16" name="CaixaDeTexto 15"/>
          <p:cNvSpPr txBox="1"/>
          <p:nvPr/>
        </p:nvSpPr>
        <p:spPr>
          <a:xfrm>
            <a:off x="7164288" y="494116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smtClean="0"/>
              <a:t>(HERNDON, 1993)</a:t>
            </a:r>
            <a:endParaRPr lang="pt-BR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7092280" y="328498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smtClean="0"/>
              <a:t>(MERRILL; McELHINNY; </a:t>
            </a:r>
          </a:p>
          <a:p>
            <a:r>
              <a:rPr lang="pt-BR" sz="1400" smtClean="0"/>
              <a:t>McFADDEN, 1996)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Retângulo 12"/>
          <p:cNvSpPr/>
          <p:nvPr/>
        </p:nvSpPr>
        <p:spPr>
          <a:xfrm>
            <a:off x="6876256" y="5531746"/>
            <a:ext cx="14760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6876256" y="4854646"/>
            <a:ext cx="0" cy="9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 flipH="1" flipV="1">
            <a:off x="7056256" y="467755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279838" y="468507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mtClean="0"/>
              <a:t>Indução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Fontes do campo geomagnético interno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Elipse 17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49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Fontes do campo geomagnético externo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Fontes </a:t>
            </a:r>
            <a:r>
              <a:rPr lang="pt-BR" sz="2000" dirty="0" smtClean="0"/>
              <a:t>do campo geomagnético interno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Características do campo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Magnetização induzida por uma fonte interna em uma casca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Teorema de </a:t>
            </a:r>
            <a:r>
              <a:rPr lang="pt-BR" sz="1600" dirty="0" err="1" smtClean="0"/>
              <a:t>Runcorn</a:t>
            </a:r>
            <a:endParaRPr lang="pt-BR" sz="1600" dirty="0" smtClean="0"/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Efeito produzido pela </a:t>
            </a:r>
            <a:r>
              <a:rPr lang="pt-BR" sz="1600" dirty="0" err="1" smtClean="0"/>
              <a:t>elipticidade</a:t>
            </a:r>
            <a:r>
              <a:rPr lang="pt-BR" sz="1600" dirty="0" smtClean="0"/>
              <a:t> da Terra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Descrição matemática do campo geomagnético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Harmônicos esféricos</a:t>
            </a:r>
          </a:p>
          <a:p>
            <a:pPr lvl="1">
              <a:lnSpc>
                <a:spcPct val="150000"/>
              </a:lnSpc>
            </a:pPr>
            <a:r>
              <a:rPr lang="pt-BR" sz="1600" dirty="0" smtClean="0"/>
              <a:t>Espectro de potência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Separação entre os campos do núcleo e da crosta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Considerações finais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2420888"/>
            <a:ext cx="7308304" cy="4320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64494" y="908720"/>
            <a:ext cx="7308304" cy="10081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2" name="Elipse 11"/>
          <p:cNvSpPr/>
          <p:nvPr/>
        </p:nvSpPr>
        <p:spPr>
          <a:xfrm>
            <a:off x="651621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092280" y="1497558"/>
            <a:ext cx="187220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Campo da crosta</a:t>
            </a:r>
          </a:p>
          <a:p>
            <a:pPr algn="ctr"/>
            <a:r>
              <a:rPr lang="pt-BR" smtClean="0"/>
              <a:t>+</a:t>
            </a:r>
          </a:p>
          <a:p>
            <a:pPr algn="ctr"/>
            <a:r>
              <a:rPr lang="pt-BR" smtClean="0"/>
              <a:t>Campo do núcleo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8" name="Seta para baixo 17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23" name="Grupo 22"/>
          <p:cNvGrpSpPr/>
          <p:nvPr/>
        </p:nvGrpSpPr>
        <p:grpSpPr>
          <a:xfrm>
            <a:off x="179512" y="764704"/>
            <a:ext cx="7560840" cy="6624736"/>
            <a:chOff x="179512" y="764704"/>
            <a:chExt cx="7560840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grpSp>
        <p:nvGrpSpPr>
          <p:cNvPr id="31" name="Grupo 30"/>
          <p:cNvGrpSpPr/>
          <p:nvPr/>
        </p:nvGrpSpPr>
        <p:grpSpPr>
          <a:xfrm>
            <a:off x="179512" y="764704"/>
            <a:ext cx="8943506" cy="6624736"/>
            <a:chOff x="179512" y="764704"/>
            <a:chExt cx="8943506" cy="6624736"/>
          </a:xfrm>
        </p:grpSpPr>
        <p:sp>
          <p:nvSpPr>
            <p:cNvPr id="4" name="Elipse 3"/>
            <p:cNvSpPr/>
            <p:nvPr/>
          </p:nvSpPr>
          <p:spPr>
            <a:xfrm>
              <a:off x="2584804" y="2133296"/>
              <a:ext cx="3960000" cy="3960000"/>
            </a:xfrm>
            <a:prstGeom prst="ellipse">
              <a:avLst/>
            </a:prstGeom>
            <a:solidFill>
              <a:srgbClr val="53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2757686" y="2320252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717032"/>
              <a:ext cx="43204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-312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/>
            <p:cNvCxnSpPr>
              <a:stCxn id="29" idx="1"/>
            </p:cNvCxnSpPr>
            <p:nvPr/>
          </p:nvCxnSpPr>
          <p:spPr>
            <a:xfrm flipH="1">
              <a:off x="5868144" y="1580893"/>
              <a:ext cx="1382666" cy="6239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7250810" y="980728"/>
              <a:ext cx="18722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>
                  <a:solidFill>
                    <a:srgbClr val="0000FF"/>
                  </a:solidFill>
                </a:rPr>
                <a:t>Campo gerado por uma heterogeneidade na crosta</a:t>
              </a:r>
              <a:endParaRPr lang="pt-BR">
                <a:solidFill>
                  <a:srgbClr val="0000FF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9512" y="1358186"/>
              <a:ext cx="115212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600" smtClean="0">
                  <a:solidFill>
                    <a:srgbClr val="53D2FF"/>
                  </a:solidFill>
                </a:rPr>
                <a:t>?</a:t>
              </a:r>
              <a:endParaRPr lang="pt-BR" sz="16600">
                <a:solidFill>
                  <a:srgbClr val="53D2FF"/>
                </a:solidFill>
              </a:endParaRPr>
            </a:p>
          </p:txBody>
        </p:sp>
        <p:cxnSp>
          <p:nvCxnSpPr>
            <p:cNvPr id="30" name="Conector de seta reta 29"/>
            <p:cNvCxnSpPr>
              <a:stCxn id="27" idx="3"/>
            </p:cNvCxnSpPr>
            <p:nvPr/>
          </p:nvCxnSpPr>
          <p:spPr>
            <a:xfrm>
              <a:off x="1331640" y="2681625"/>
              <a:ext cx="1224136" cy="747375"/>
            </a:xfrm>
            <a:prstGeom prst="straightConnector1">
              <a:avLst/>
            </a:prstGeom>
            <a:ln w="38100">
              <a:solidFill>
                <a:srgbClr val="53D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572000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2555776" y="1556792"/>
            <a:ext cx="2016224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572000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55776" y="2420888"/>
            <a:ext cx="2016224" cy="331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403648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572000" y="764704"/>
            <a:ext cx="3168352" cy="662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0800000" flipV="1">
            <a:off x="4355977" y="3717032"/>
            <a:ext cx="43204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Campo do núcleo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Forma livre 22"/>
          <p:cNvSpPr/>
          <p:nvPr/>
        </p:nvSpPr>
        <p:spPr>
          <a:xfrm rot="-312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Campo da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cxnSp>
        <p:nvCxnSpPr>
          <p:cNvPr id="28" name="Conector de seta reta 27"/>
          <p:cNvCxnSpPr>
            <a:stCxn id="29" idx="1"/>
          </p:cNvCxnSpPr>
          <p:nvPr/>
        </p:nvCxnSpPr>
        <p:spPr>
          <a:xfrm flipH="1">
            <a:off x="5868144" y="1580893"/>
            <a:ext cx="1382666" cy="6239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250810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0000FF"/>
                </a:solidFill>
              </a:rPr>
              <a:t>Campo gerado por uma heterogeneidade na crosta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79512" y="1358186"/>
            <a:ext cx="11521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smtClean="0">
                <a:solidFill>
                  <a:srgbClr val="53D2FF"/>
                </a:solidFill>
              </a:rPr>
              <a:t>?</a:t>
            </a:r>
            <a:endParaRPr lang="pt-BR" sz="16600">
              <a:solidFill>
                <a:srgbClr val="53D2FF"/>
              </a:solidFill>
            </a:endParaRPr>
          </a:p>
        </p:txBody>
      </p:sp>
      <p:cxnSp>
        <p:nvCxnSpPr>
          <p:cNvPr id="30" name="Conector de seta reta 29"/>
          <p:cNvCxnSpPr>
            <a:stCxn id="27" idx="3"/>
          </p:cNvCxnSpPr>
          <p:nvPr/>
        </p:nvCxnSpPr>
        <p:spPr>
          <a:xfrm>
            <a:off x="1331640" y="2681625"/>
            <a:ext cx="1224136" cy="747375"/>
          </a:xfrm>
          <a:prstGeom prst="straightConnector1">
            <a:avLst/>
          </a:prstGeom>
          <a:ln w="38100">
            <a:solidFill>
              <a:srgbClr val="53D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73036" y="1772816"/>
            <a:ext cx="1440160" cy="13681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4" name="Seta para a direita 53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24" name="Conector de seta reta 23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vre 40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grpSp>
        <p:nvGrpSpPr>
          <p:cNvPr id="46" name="Grupo 4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0" name="Conector de seta reta 4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0" name="Seta para a direita 59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31" name="Forma livre 30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1403648" y="1988840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1651298" y="316035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6" name="Seta para a direita 65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9" name="CaixaDeTexto 6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2" name="Seta para baixo 41"/>
          <p:cNvSpPr/>
          <p:nvPr/>
        </p:nvSpPr>
        <p:spPr>
          <a:xfrm>
            <a:off x="608416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267744" y="134076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6600000" flipH="1" flipV="1">
            <a:off x="2330094" y="234889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>
            <a:off x="6444208" y="7510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555776" y="1700808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0" flipH="1" flipV="1">
            <a:off x="2500880" y="291586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020272" y="2132856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2930330" y="151381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7400000" flipH="1" flipV="1">
            <a:off x="2963652" y="2569318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V="1">
            <a:off x="7501837" y="2076633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687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2" name="Seta para baixo 51"/>
          <p:cNvSpPr/>
          <p:nvPr/>
        </p:nvSpPr>
        <p:spPr>
          <a:xfrm>
            <a:off x="3175382" y="171532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eta para baixo 63"/>
          <p:cNvSpPr/>
          <p:nvPr/>
        </p:nvSpPr>
        <p:spPr>
          <a:xfrm rot="1200000" flipH="1" flipV="1">
            <a:off x="3134438" y="3088346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50" name="Seta para baixo 49"/>
          <p:cNvSpPr/>
          <p:nvPr/>
        </p:nvSpPr>
        <p:spPr>
          <a:xfrm flipH="1" flipV="1">
            <a:off x="7920880" y="2135572"/>
            <a:ext cx="288032" cy="936104"/>
          </a:xfrm>
          <a:prstGeom prst="downArrow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5" name="Forma livre 44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 46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940780" y="11976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9" name="CaixaDeTexto 48"/>
          <p:cNvSpPr txBox="1"/>
          <p:nvPr/>
        </p:nvSpPr>
        <p:spPr>
          <a:xfrm>
            <a:off x="6055702" y="162734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2321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7" name="Conector de seta reta 5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7" name="Seta para a direita 6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0" name="CaixaDeTexto 69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3962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5536" y="1315492"/>
            <a:ext cx="3888432" cy="1076368"/>
            <a:chOff x="5076056" y="5131916"/>
            <a:chExt cx="3888432" cy="1076368"/>
          </a:xfrm>
        </p:grpSpPr>
        <p:cxnSp>
          <p:nvCxnSpPr>
            <p:cNvPr id="44" name="Conector de seta reta 43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rma livre 46"/>
            <p:cNvSpPr/>
            <p:nvPr/>
          </p:nvSpPr>
          <p:spPr>
            <a:xfrm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0" name="Conector reto 49"/>
          <p:cNvCxnSpPr/>
          <p:nvPr/>
        </p:nvCxnSpPr>
        <p:spPr>
          <a:xfrm>
            <a:off x="4608512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86514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 rot="19769128">
            <a:off x="6524792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 rot="20400000" flipV="1">
            <a:off x="6906906" y="2594440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 rot="20400000" flipV="1">
            <a:off x="6201340" y="286795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4572000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65" name="Seta para baixo 64"/>
          <p:cNvSpPr/>
          <p:nvPr/>
        </p:nvSpPr>
        <p:spPr>
          <a:xfrm rot="20400000" flipV="1">
            <a:off x="6799633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28"/>
          <p:cNvGrpSpPr/>
          <p:nvPr/>
        </p:nvGrpSpPr>
        <p:grpSpPr>
          <a:xfrm flipV="1">
            <a:off x="4946941" y="5067651"/>
            <a:ext cx="3997760" cy="1800001"/>
            <a:chOff x="338429" y="5067651"/>
            <a:chExt cx="3997760" cy="1800001"/>
          </a:xfrm>
        </p:grpSpPr>
        <p:cxnSp>
          <p:nvCxnSpPr>
            <p:cNvPr id="67" name="Conector de seta reta 66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28"/>
          <p:cNvGrpSpPr/>
          <p:nvPr/>
        </p:nvGrpSpPr>
        <p:grpSpPr>
          <a:xfrm>
            <a:off x="4716016" y="2591636"/>
            <a:ext cx="864096" cy="621340"/>
            <a:chOff x="251520" y="1619508"/>
            <a:chExt cx="864096" cy="621340"/>
          </a:xfrm>
        </p:grpSpPr>
        <p:sp>
          <p:nvSpPr>
            <p:cNvPr id="77" name="Seta para a direita 76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004048" y="1315492"/>
            <a:ext cx="3888432" cy="1076368"/>
            <a:chOff x="5076056" y="5131916"/>
            <a:chExt cx="3888432" cy="1076368"/>
          </a:xfrm>
        </p:grpSpPr>
        <p:cxnSp>
          <p:nvCxnSpPr>
            <p:cNvPr id="80" name="Conector de seta reta 79"/>
            <p:cNvCxnSpPr/>
            <p:nvPr/>
          </p:nvCxnSpPr>
          <p:spPr>
            <a:xfrm>
              <a:off x="5076056" y="5949280"/>
              <a:ext cx="3888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 flipH="1">
              <a:off x="5254171" y="513191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2274212" y="142729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4" name="CaixaDeTexto 83"/>
          <p:cNvSpPr txBox="1"/>
          <p:nvPr/>
        </p:nvSpPr>
        <p:spPr>
          <a:xfrm>
            <a:off x="6401228" y="141277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85" name="CaixaDeTexto 84"/>
          <p:cNvSpPr txBox="1"/>
          <p:nvPr/>
        </p:nvSpPr>
        <p:spPr>
          <a:xfrm>
            <a:off x="1389134" y="185701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6" name="CaixaDeTexto 85"/>
          <p:cNvSpPr txBox="1"/>
          <p:nvPr/>
        </p:nvSpPr>
        <p:spPr>
          <a:xfrm>
            <a:off x="7286306" y="185933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87" name="CaixaDeTexto 86"/>
          <p:cNvSpPr txBox="1"/>
          <p:nvPr/>
        </p:nvSpPr>
        <p:spPr>
          <a:xfrm>
            <a:off x="35496" y="13314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norte</a:t>
            </a:r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7596336" y="13262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Hemisfério</a:t>
            </a:r>
          </a:p>
          <a:p>
            <a:pPr algn="ctr"/>
            <a:r>
              <a:rPr lang="pt-BR" smtClean="0"/>
              <a:t>sul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vre 45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54" name="Seta para baixo 53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8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30" name="Conector de seta reta 29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orma livre 5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59" name="Seta para a direita 5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sp>
        <p:nvSpPr>
          <p:cNvPr id="53" name="Seta para baixo 52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6" name="Conector de seta reta 55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66" name="CaixaDeTexto 65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67" name="Forma livre 66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Forma livre 72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75" name="Seta para a direita 74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7" name="CaixaDeTexto 76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8" name="CaixaDeTexto 77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4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3429000"/>
            <a:ext cx="4572000" cy="792088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Características do campo do núcleo e da crosta </a:t>
            </a:r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364502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Crosta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427984" y="161950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 (nT)</a:t>
            </a:r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244408" y="2708920"/>
            <a:ext cx="720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mtClean="0">
                <a:solidFill>
                  <a:srgbClr val="53D2FF"/>
                </a:solidFill>
              </a:rPr>
              <a:t>?</a:t>
            </a:r>
            <a:endParaRPr lang="pt-BR" sz="8800" b="1">
              <a:solidFill>
                <a:srgbClr val="53D2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63962" y="1507431"/>
            <a:ext cx="3787958" cy="769441"/>
            <a:chOff x="63962" y="1507431"/>
            <a:chExt cx="3787958" cy="769441"/>
          </a:xfrm>
        </p:grpSpPr>
        <p:sp>
          <p:nvSpPr>
            <p:cNvPr id="28" name="CaixaDeTexto 27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29" name="Forma livre 28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5652120" y="21955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FF0000"/>
                </a:solidFill>
              </a:rPr>
              <a:t>Comprimento de onda longo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2120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rgbClr val="0000FF"/>
                </a:solidFill>
              </a:rPr>
              <a:t>Comprimento de onda curto</a:t>
            </a:r>
            <a:endParaRPr lang="pt-BR">
              <a:solidFill>
                <a:srgbClr val="0000FF"/>
              </a:solidFill>
            </a:endParaRPr>
          </a:p>
        </p:txBody>
      </p:sp>
      <p:sp>
        <p:nvSpPr>
          <p:cNvPr id="55" name="Seta para baixo 54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56"/>
          <p:cNvGrpSpPr/>
          <p:nvPr/>
        </p:nvGrpSpPr>
        <p:grpSpPr>
          <a:xfrm>
            <a:off x="338429" y="5067651"/>
            <a:ext cx="3997760" cy="1800001"/>
            <a:chOff x="338429" y="5067651"/>
            <a:chExt cx="3997760" cy="1800001"/>
          </a:xfrm>
        </p:grpSpPr>
        <p:cxnSp>
          <p:nvCxnSpPr>
            <p:cNvPr id="58" name="Conector de seta reta 57"/>
            <p:cNvCxnSpPr/>
            <p:nvPr/>
          </p:nvCxnSpPr>
          <p:spPr>
            <a:xfrm rot="1200000" flipH="1">
              <a:off x="43361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200000" flipH="1">
              <a:off x="3832600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3331389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2835145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2338307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843252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335290" y="5067652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833484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338429" y="5067651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orma livre 66"/>
          <p:cNvSpPr/>
          <p:nvPr/>
        </p:nvSpPr>
        <p:spPr>
          <a:xfrm>
            <a:off x="5254171" y="513191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67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69" name="Seta para a direita 68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Norte</a:t>
              </a:r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940780" y="524371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+</a:t>
            </a:r>
            <a:endParaRPr lang="pt-BR" sz="4000"/>
          </a:p>
        </p:txBody>
      </p:sp>
      <p:sp>
        <p:nvSpPr>
          <p:cNvPr id="72" name="CaixaDeTexto 71"/>
          <p:cNvSpPr txBox="1"/>
          <p:nvPr/>
        </p:nvSpPr>
        <p:spPr>
          <a:xfrm>
            <a:off x="6055702" y="567344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/>
              <a:t>-</a:t>
            </a:r>
            <a:endParaRPr lang="pt-BR" sz="4000"/>
          </a:p>
        </p:txBody>
      </p:sp>
      <p:sp>
        <p:nvSpPr>
          <p:cNvPr id="44" name="CaixaDeTexto 43"/>
          <p:cNvSpPr txBox="1"/>
          <p:nvPr/>
        </p:nvSpPr>
        <p:spPr>
          <a:xfrm>
            <a:off x="5364088" y="2924944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Como separar os campos do núcleo e da crosta?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68580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Para separar os campos do núcleo e da crosta é preciso compreender o campo “</a:t>
            </a:r>
            <a:r>
              <a:rPr lang="pt-BR" sz="4000" b="1" smtClean="0">
                <a:solidFill>
                  <a:srgbClr val="53D2FF"/>
                </a:solidFill>
              </a:rPr>
              <a:t>?</a:t>
            </a:r>
            <a:r>
              <a:rPr lang="pt-BR" sz="3200" smtClean="0"/>
              <a:t>”</a:t>
            </a:r>
            <a:endParaRPr lang="pt-BR" sz="3200" b="1" smtClean="0">
              <a:solidFill>
                <a:srgbClr val="53D2FF"/>
              </a:solidFill>
            </a:endParaRPr>
          </a:p>
        </p:txBody>
      </p:sp>
      <p:grpSp>
        <p:nvGrpSpPr>
          <p:cNvPr id="13" name="Grupo 26"/>
          <p:cNvGrpSpPr/>
          <p:nvPr/>
        </p:nvGrpSpPr>
        <p:grpSpPr>
          <a:xfrm>
            <a:off x="2670764" y="2371527"/>
            <a:ext cx="3787958" cy="769441"/>
            <a:chOff x="63962" y="1507431"/>
            <a:chExt cx="3787958" cy="769441"/>
          </a:xfrm>
        </p:grpSpPr>
        <p:sp>
          <p:nvSpPr>
            <p:cNvPr id="14" name="CaixaDeTexto 13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5" name="Forma livre 14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408424" y="382526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07504" y="148478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177705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07504" y="206932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236158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504" y="26538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7504" y="294612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504" y="323839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35306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504" y="382292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07504" y="41151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504" y="440746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7504" y="469973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7504" y="499200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07504" y="5284268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07504" y="55765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7504" y="5868804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07504" y="6161072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07504" y="645333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08104" y="318335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Terra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155679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Partículas carregadas emitidas pelo Sol</a:t>
            </a:r>
          </a:p>
          <a:p>
            <a:pPr algn="ctr"/>
            <a:r>
              <a:rPr lang="pt-BR" dirty="0" smtClean="0"/>
              <a:t>(vento solar)</a:t>
            </a:r>
            <a:endParaRPr lang="pt-BR" dirty="0"/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5508104" y="2780928"/>
            <a:ext cx="2160240" cy="21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43608" y="2671752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Estas partículas derivam do gás de hidrogênio presente na atmosfera solar, que é aquecido na coroa solar até ≈ 10</a:t>
            </a:r>
            <a:r>
              <a:rPr lang="pt-BR" baseline="30000" dirty="0" smtClean="0"/>
              <a:t>6 </a:t>
            </a:r>
            <a:r>
              <a:rPr lang="pt-BR" dirty="0" smtClean="0"/>
              <a:t>°C. A esta temperatura, os átomos se quebram e formam um plasma de elétrons, prótons e partículas alfa, que viaja a uma velocidade de cerca de ≈ 500 km/s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7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Seja a crosta uma casca elipsoidal com espessura e sucetibilidade constantes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Separação entre os campos do núcleo e da crosta</a:t>
            </a: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020272" y="5676056"/>
            <a:ext cx="288032" cy="288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20272" y="6314836"/>
            <a:ext cx="288032" cy="2880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55892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Crosta</a:t>
            </a:r>
            <a:endParaRPr lang="pt-BR" sz="2400"/>
          </a:p>
        </p:txBody>
      </p:sp>
      <p:sp>
        <p:nvSpPr>
          <p:cNvPr id="11" name="CaixaDeTexto 10"/>
          <p:cNvSpPr txBox="1"/>
          <p:nvPr/>
        </p:nvSpPr>
        <p:spPr>
          <a:xfrm>
            <a:off x="7380312" y="62280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Núcleo</a:t>
            </a:r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144016" y="1844824"/>
            <a:ext cx="2195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Seja a crosta uma casca elipsoidal com espessura e sucetibilidade constantes</a:t>
            </a:r>
            <a:endParaRPr lang="pt-BR" sz="2000"/>
          </a:p>
        </p:txBody>
      </p:sp>
      <p:sp>
        <p:nvSpPr>
          <p:cNvPr id="12" name="CaixaDeTexto 11"/>
          <p:cNvSpPr txBox="1"/>
          <p:nvPr/>
        </p:nvSpPr>
        <p:spPr>
          <a:xfrm>
            <a:off x="144016" y="4278575"/>
            <a:ext cx="219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É possível calcular o campo externo produzido por esta casca quando a mesma é magnetizada por uma fonte interna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Espessura e </a:t>
            </a:r>
            <a:r>
              <a:rPr lang="pt-BR" dirty="0" err="1" smtClean="0"/>
              <a:t>sucetibilidade</a:t>
            </a:r>
            <a:r>
              <a:rPr lang="pt-BR" dirty="0" smtClean="0"/>
              <a:t> constantes</a:t>
            </a:r>
          </a:p>
          <a:p>
            <a:endParaRPr lang="pt-BR" dirty="0" smtClean="0"/>
          </a:p>
          <a:p>
            <a:r>
              <a:rPr lang="pt-BR" dirty="0" smtClean="0"/>
              <a:t>O campo é linear em relação à </a:t>
            </a:r>
            <a:r>
              <a:rPr lang="pt-BR" dirty="0" err="1" smtClean="0"/>
              <a:t>sucetilibidade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O campo externo induzido pela casca é nulo de acordo com o teorema de </a:t>
            </a:r>
            <a:r>
              <a:rPr lang="pt-BR" dirty="0" err="1" smtClean="0">
                <a:solidFill>
                  <a:srgbClr val="FF0000"/>
                </a:solidFill>
              </a:rPr>
              <a:t>Runcorn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/>
          <a:lstStyle/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(LESUR; JACKSON, 2000)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57200" y="1934294"/>
            <a:ext cx="4040188" cy="639762"/>
          </a:xfrm>
        </p:spPr>
        <p:txBody>
          <a:bodyPr/>
          <a:lstStyle/>
          <a:p>
            <a:pPr algn="ctr"/>
            <a:r>
              <a:rPr lang="pt-BR" smtClean="0"/>
              <a:t>Casca esférica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457200" y="2574056"/>
            <a:ext cx="4040188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smtClean="0"/>
          </a:p>
          <a:p>
            <a:r>
              <a:rPr lang="pt-BR" smtClean="0"/>
              <a:t>Espessura e sucetibilidade constantes</a:t>
            </a:r>
          </a:p>
          <a:p>
            <a:endParaRPr lang="pt-BR" smtClean="0"/>
          </a:p>
          <a:p>
            <a:r>
              <a:rPr lang="pt-BR" smtClean="0"/>
              <a:t>O campo é linear em relação à sucetilibidade</a:t>
            </a:r>
          </a:p>
          <a:p>
            <a:endParaRPr lang="pt-BR" smtClean="0"/>
          </a:p>
          <a:p>
            <a:r>
              <a:rPr lang="pt-BR" smtClean="0">
                <a:solidFill>
                  <a:srgbClr val="FF0000"/>
                </a:solidFill>
              </a:rPr>
              <a:t>O campo externo induzido pela casca é nulo de acordo com o teorema de Runcorn</a:t>
            </a:r>
          </a:p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4645025" y="1934294"/>
            <a:ext cx="4041775" cy="639762"/>
          </a:xfrm>
        </p:spPr>
        <p:txBody>
          <a:bodyPr/>
          <a:lstStyle/>
          <a:p>
            <a:pPr algn="ctr"/>
            <a:r>
              <a:rPr lang="pt-BR" smtClean="0"/>
              <a:t>Casca elipsoidal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4645025" y="2574056"/>
            <a:ext cx="4041775" cy="3951288"/>
          </a:xfrm>
        </p:spPr>
        <p:txBody>
          <a:bodyPr>
            <a:normAutofit lnSpcReduction="10000"/>
          </a:bodyPr>
          <a:lstStyle/>
          <a:p>
            <a:endParaRPr lang="pt-BR" sz="1800" smtClean="0"/>
          </a:p>
          <a:p>
            <a:r>
              <a:rPr lang="pt-BR" smtClean="0"/>
              <a:t>Espessura e sucetibilidade constantes</a:t>
            </a:r>
          </a:p>
          <a:p>
            <a:endParaRPr lang="pt-BR" smtClean="0"/>
          </a:p>
          <a:p>
            <a:r>
              <a:rPr lang="pt-BR" smtClean="0"/>
              <a:t>O campo possui termos lineares e não-lineares em relação à sucetibilidade</a:t>
            </a:r>
          </a:p>
          <a:p>
            <a:endParaRPr lang="pt-BR" smtClean="0">
              <a:solidFill>
                <a:srgbClr val="FF0000"/>
              </a:solidFill>
            </a:endParaRPr>
          </a:p>
          <a:p>
            <a:r>
              <a:rPr lang="pt-BR" smtClean="0">
                <a:solidFill>
                  <a:srgbClr val="FF0000"/>
                </a:solidFill>
              </a:rPr>
              <a:t>O campo externo induzido pela casca é não-nulo</a:t>
            </a:r>
          </a:p>
          <a:p>
            <a:endParaRPr lang="pt-BR" smtClean="0"/>
          </a:p>
          <a:p>
            <a:endParaRPr lang="pt-BR" smtClean="0"/>
          </a:p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smtClean="0"/>
              <a:t>Há efeito de desmagnetização.</a:t>
            </a:r>
          </a:p>
          <a:p>
            <a:endParaRPr lang="pt-BR" smtClean="0"/>
          </a:p>
          <a:p>
            <a:r>
              <a:rPr lang="pt-BR" smtClean="0"/>
              <a:t>O campo é dominado por grandes comprimentos de onda.</a:t>
            </a:r>
          </a:p>
          <a:p>
            <a:endParaRPr lang="pt-BR" smtClean="0"/>
          </a:p>
          <a:p>
            <a:r>
              <a:rPr lang="pt-BR" smtClean="0"/>
              <a:t>Para valores razoáveis de sucetibilidade e espessura, o campo induzido por uma </a:t>
            </a:r>
            <a:r>
              <a:rPr lang="pt-BR" smtClean="0">
                <a:solidFill>
                  <a:srgbClr val="FF0000"/>
                </a:solidFill>
              </a:rPr>
              <a:t>casca elipsoidal</a:t>
            </a:r>
            <a:r>
              <a:rPr lang="pt-BR" smtClean="0"/>
              <a:t> magnetizada por uma fonte interna é da ordem de </a:t>
            </a:r>
            <a:r>
              <a:rPr lang="pt-BR" smtClean="0">
                <a:solidFill>
                  <a:srgbClr val="FF0000"/>
                </a:solidFill>
              </a:rPr>
              <a:t>10</a:t>
            </a:r>
            <a:r>
              <a:rPr lang="pt-BR" baseline="30000" smtClean="0">
                <a:solidFill>
                  <a:srgbClr val="FF0000"/>
                </a:solidFill>
              </a:rPr>
              <a:t>-2</a:t>
            </a:r>
            <a:r>
              <a:rPr lang="pt-BR" smtClean="0">
                <a:solidFill>
                  <a:srgbClr val="FF0000"/>
                </a:solidFill>
              </a:rPr>
              <a:t>nT</a:t>
            </a:r>
            <a:r>
              <a:rPr lang="pt-BR" smtClean="0"/>
              <a:t>, que é </a:t>
            </a:r>
            <a:r>
              <a:rPr lang="pt-BR" smtClean="0">
                <a:solidFill>
                  <a:srgbClr val="FF0000"/>
                </a:solidFill>
              </a:rPr>
              <a:t>muito pequeno</a:t>
            </a:r>
            <a:r>
              <a:rPr lang="pt-BR" smtClean="0"/>
              <a:t> em relação ao campo geomagnético interno.</a:t>
            </a:r>
          </a:p>
          <a:p>
            <a:endParaRPr lang="pt-BR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23636"/>
            <a:ext cx="734481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Na prática, é razoável considerar que a crosta produz um campo dominado por </a:t>
            </a:r>
            <a:r>
              <a:rPr lang="pt-BR" sz="3200" smtClean="0">
                <a:solidFill>
                  <a:srgbClr val="0000FF"/>
                </a:solidFill>
              </a:rPr>
              <a:t>curtos comprimentos de onda</a:t>
            </a:r>
            <a:endParaRPr lang="pt-BR" sz="3200">
              <a:solidFill>
                <a:srgbClr val="0000FF"/>
              </a:solidFill>
            </a:endParaRPr>
          </a:p>
        </p:txBody>
      </p:sp>
      <p:grpSp>
        <p:nvGrpSpPr>
          <p:cNvPr id="7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6" name="CaixaDeTexto 15"/>
          <p:cNvSpPr txBox="1"/>
          <p:nvPr/>
        </p:nvSpPr>
        <p:spPr>
          <a:xfrm>
            <a:off x="-21998" y="6525344"/>
            <a:ext cx="221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(LESUR; JACKSON, 2000)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Magnetização induzida por uma fonte interna em uma casca</a:t>
            </a: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03648" y="4974267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Comprimento de onda curto</a:t>
            </a:r>
            <a:endParaRPr lang="pt-BR" sz="2400">
              <a:solidFill>
                <a:srgbClr val="0000FF"/>
              </a:solidFill>
            </a:endParaRPr>
          </a:p>
        </p:txBody>
      </p:sp>
      <p:grpSp>
        <p:nvGrpSpPr>
          <p:cNvPr id="3" name="Grupo 26"/>
          <p:cNvGrpSpPr/>
          <p:nvPr/>
        </p:nvGrpSpPr>
        <p:grpSpPr>
          <a:xfrm>
            <a:off x="2670764" y="2348880"/>
            <a:ext cx="3787958" cy="769441"/>
            <a:chOff x="63962" y="1507431"/>
            <a:chExt cx="3787958" cy="769441"/>
          </a:xfrm>
        </p:grpSpPr>
        <p:sp>
          <p:nvSpPr>
            <p:cNvPr id="9" name="CaixaDeTexto 8"/>
            <p:cNvSpPr txBox="1"/>
            <p:nvPr/>
          </p:nvSpPr>
          <p:spPr>
            <a:xfrm>
              <a:off x="63962" y="1556792"/>
              <a:ext cx="2160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B</a:t>
              </a:r>
              <a:r>
                <a:rPr lang="pt-BR" sz="2400" baseline="-25000" smtClean="0"/>
                <a:t>observado</a:t>
              </a:r>
              <a:r>
                <a:rPr lang="pt-BR" sz="3200" smtClean="0"/>
                <a:t> = </a:t>
              </a:r>
              <a:endParaRPr lang="pt-BR" sz="3200"/>
            </a:p>
          </p:txBody>
        </p:sp>
        <p:sp>
          <p:nvSpPr>
            <p:cNvPr id="10" name="Forma livre 9"/>
            <p:cNvSpPr/>
            <p:nvPr/>
          </p:nvSpPr>
          <p:spPr>
            <a:xfrm rot="960000">
              <a:off x="1605158" y="1815951"/>
              <a:ext cx="432048" cy="152400"/>
            </a:xfrm>
            <a:custGeom>
              <a:avLst/>
              <a:gdLst>
                <a:gd name="connsiteX0" fmla="*/ 0 w 3468914"/>
                <a:gd name="connsiteY0" fmla="*/ 682171 h 682171"/>
                <a:gd name="connsiteX1" fmla="*/ 87085 w 3468914"/>
                <a:gd name="connsiteY1" fmla="*/ 653142 h 682171"/>
                <a:gd name="connsiteX2" fmla="*/ 232228 w 3468914"/>
                <a:gd name="connsiteY2" fmla="*/ 624114 h 682171"/>
                <a:gd name="connsiteX3" fmla="*/ 319314 w 3468914"/>
                <a:gd name="connsiteY3" fmla="*/ 595085 h 682171"/>
                <a:gd name="connsiteX4" fmla="*/ 362857 w 3468914"/>
                <a:gd name="connsiteY4" fmla="*/ 580571 h 682171"/>
                <a:gd name="connsiteX5" fmla="*/ 406400 w 3468914"/>
                <a:gd name="connsiteY5" fmla="*/ 566057 h 682171"/>
                <a:gd name="connsiteX6" fmla="*/ 449942 w 3468914"/>
                <a:gd name="connsiteY6" fmla="*/ 537028 h 682171"/>
                <a:gd name="connsiteX7" fmla="*/ 566057 w 3468914"/>
                <a:gd name="connsiteY7" fmla="*/ 508000 h 682171"/>
                <a:gd name="connsiteX8" fmla="*/ 1045028 w 3468914"/>
                <a:gd name="connsiteY8" fmla="*/ 464457 h 682171"/>
                <a:gd name="connsiteX9" fmla="*/ 1088571 w 3468914"/>
                <a:gd name="connsiteY9" fmla="*/ 449942 h 682171"/>
                <a:gd name="connsiteX10" fmla="*/ 1204685 w 3468914"/>
                <a:gd name="connsiteY10" fmla="*/ 435428 h 682171"/>
                <a:gd name="connsiteX11" fmla="*/ 1320800 w 3468914"/>
                <a:gd name="connsiteY11" fmla="*/ 406400 h 682171"/>
                <a:gd name="connsiteX12" fmla="*/ 1756228 w 3468914"/>
                <a:gd name="connsiteY12" fmla="*/ 391885 h 682171"/>
                <a:gd name="connsiteX13" fmla="*/ 1886857 w 3468914"/>
                <a:gd name="connsiteY13" fmla="*/ 377371 h 682171"/>
                <a:gd name="connsiteX14" fmla="*/ 1973942 w 3468914"/>
                <a:gd name="connsiteY14" fmla="*/ 348342 h 682171"/>
                <a:gd name="connsiteX15" fmla="*/ 2017485 w 3468914"/>
                <a:gd name="connsiteY15" fmla="*/ 333828 h 682171"/>
                <a:gd name="connsiteX16" fmla="*/ 2293257 w 3468914"/>
                <a:gd name="connsiteY16" fmla="*/ 290285 h 682171"/>
                <a:gd name="connsiteX17" fmla="*/ 2336800 w 3468914"/>
                <a:gd name="connsiteY17" fmla="*/ 261257 h 682171"/>
                <a:gd name="connsiteX18" fmla="*/ 2380342 w 3468914"/>
                <a:gd name="connsiteY18" fmla="*/ 246742 h 682171"/>
                <a:gd name="connsiteX19" fmla="*/ 2685142 w 3468914"/>
                <a:gd name="connsiteY19" fmla="*/ 232228 h 682171"/>
                <a:gd name="connsiteX20" fmla="*/ 2772228 w 3468914"/>
                <a:gd name="connsiteY20" fmla="*/ 203200 h 682171"/>
                <a:gd name="connsiteX21" fmla="*/ 2815771 w 3468914"/>
                <a:gd name="connsiteY21" fmla="*/ 188685 h 682171"/>
                <a:gd name="connsiteX22" fmla="*/ 2873828 w 3468914"/>
                <a:gd name="connsiteY22" fmla="*/ 174171 h 682171"/>
                <a:gd name="connsiteX23" fmla="*/ 2960914 w 3468914"/>
                <a:gd name="connsiteY23" fmla="*/ 145142 h 682171"/>
                <a:gd name="connsiteX24" fmla="*/ 3062514 w 3468914"/>
                <a:gd name="connsiteY24" fmla="*/ 116114 h 682171"/>
                <a:gd name="connsiteX25" fmla="*/ 3106057 w 3468914"/>
                <a:gd name="connsiteY25" fmla="*/ 87085 h 682171"/>
                <a:gd name="connsiteX26" fmla="*/ 3381828 w 3468914"/>
                <a:gd name="connsiteY26" fmla="*/ 43542 h 682171"/>
                <a:gd name="connsiteX27" fmla="*/ 3425371 w 3468914"/>
                <a:gd name="connsiteY27" fmla="*/ 14514 h 682171"/>
                <a:gd name="connsiteX28" fmla="*/ 3468914 w 3468914"/>
                <a:gd name="connsiteY28" fmla="*/ 0 h 68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68914" h="682171">
                  <a:moveTo>
                    <a:pt x="0" y="682171"/>
                  </a:moveTo>
                  <a:cubicBezTo>
                    <a:pt x="29028" y="672495"/>
                    <a:pt x="57400" y="660563"/>
                    <a:pt x="87085" y="653142"/>
                  </a:cubicBezTo>
                  <a:cubicBezTo>
                    <a:pt x="244013" y="613910"/>
                    <a:pt x="111617" y="660297"/>
                    <a:pt x="232228" y="624114"/>
                  </a:cubicBezTo>
                  <a:cubicBezTo>
                    <a:pt x="261536" y="615321"/>
                    <a:pt x="290285" y="604761"/>
                    <a:pt x="319314" y="595085"/>
                  </a:cubicBezTo>
                  <a:lnTo>
                    <a:pt x="362857" y="580571"/>
                  </a:lnTo>
                  <a:lnTo>
                    <a:pt x="406400" y="566057"/>
                  </a:lnTo>
                  <a:cubicBezTo>
                    <a:pt x="420914" y="556381"/>
                    <a:pt x="434340" y="544829"/>
                    <a:pt x="449942" y="537028"/>
                  </a:cubicBezTo>
                  <a:cubicBezTo>
                    <a:pt x="479695" y="522152"/>
                    <a:pt x="538457" y="513520"/>
                    <a:pt x="566057" y="508000"/>
                  </a:cubicBezTo>
                  <a:cubicBezTo>
                    <a:pt x="732881" y="396783"/>
                    <a:pt x="571786" y="493139"/>
                    <a:pt x="1045028" y="464457"/>
                  </a:cubicBezTo>
                  <a:cubicBezTo>
                    <a:pt x="1060299" y="463531"/>
                    <a:pt x="1073518" y="452679"/>
                    <a:pt x="1088571" y="449942"/>
                  </a:cubicBezTo>
                  <a:cubicBezTo>
                    <a:pt x="1126948" y="442964"/>
                    <a:pt x="1166347" y="442616"/>
                    <a:pt x="1204685" y="435428"/>
                  </a:cubicBezTo>
                  <a:cubicBezTo>
                    <a:pt x="1243898" y="428076"/>
                    <a:pt x="1280926" y="407729"/>
                    <a:pt x="1320800" y="406400"/>
                  </a:cubicBezTo>
                  <a:lnTo>
                    <a:pt x="1756228" y="391885"/>
                  </a:lnTo>
                  <a:cubicBezTo>
                    <a:pt x="1799771" y="387047"/>
                    <a:pt x="1843897" y="385963"/>
                    <a:pt x="1886857" y="377371"/>
                  </a:cubicBezTo>
                  <a:cubicBezTo>
                    <a:pt x="1916861" y="371370"/>
                    <a:pt x="1944914" y="358018"/>
                    <a:pt x="1973942" y="348342"/>
                  </a:cubicBezTo>
                  <a:cubicBezTo>
                    <a:pt x="1988456" y="343504"/>
                    <a:pt x="2002394" y="336343"/>
                    <a:pt x="2017485" y="333828"/>
                  </a:cubicBezTo>
                  <a:cubicBezTo>
                    <a:pt x="2225402" y="299176"/>
                    <a:pt x="2133390" y="313124"/>
                    <a:pt x="2293257" y="290285"/>
                  </a:cubicBezTo>
                  <a:cubicBezTo>
                    <a:pt x="2307771" y="280609"/>
                    <a:pt x="2321198" y="269058"/>
                    <a:pt x="2336800" y="261257"/>
                  </a:cubicBezTo>
                  <a:cubicBezTo>
                    <a:pt x="2350484" y="254415"/>
                    <a:pt x="2365096" y="248013"/>
                    <a:pt x="2380342" y="246742"/>
                  </a:cubicBezTo>
                  <a:cubicBezTo>
                    <a:pt x="2481706" y="238295"/>
                    <a:pt x="2583542" y="237066"/>
                    <a:pt x="2685142" y="232228"/>
                  </a:cubicBezTo>
                  <a:lnTo>
                    <a:pt x="2772228" y="203200"/>
                  </a:lnTo>
                  <a:cubicBezTo>
                    <a:pt x="2786742" y="198362"/>
                    <a:pt x="2800928" y="192396"/>
                    <a:pt x="2815771" y="188685"/>
                  </a:cubicBezTo>
                  <a:cubicBezTo>
                    <a:pt x="2835123" y="183847"/>
                    <a:pt x="2854721" y="179903"/>
                    <a:pt x="2873828" y="174171"/>
                  </a:cubicBezTo>
                  <a:cubicBezTo>
                    <a:pt x="2903136" y="165378"/>
                    <a:pt x="2931229" y="152563"/>
                    <a:pt x="2960914" y="145142"/>
                  </a:cubicBezTo>
                  <a:cubicBezTo>
                    <a:pt x="3033814" y="126917"/>
                    <a:pt x="3000047" y="136936"/>
                    <a:pt x="3062514" y="116114"/>
                  </a:cubicBezTo>
                  <a:cubicBezTo>
                    <a:pt x="3077028" y="106438"/>
                    <a:pt x="3089663" y="93046"/>
                    <a:pt x="3106057" y="87085"/>
                  </a:cubicBezTo>
                  <a:cubicBezTo>
                    <a:pt x="3204028" y="51459"/>
                    <a:pt x="3276181" y="53147"/>
                    <a:pt x="3381828" y="43542"/>
                  </a:cubicBezTo>
                  <a:cubicBezTo>
                    <a:pt x="3396342" y="33866"/>
                    <a:pt x="3409769" y="22315"/>
                    <a:pt x="3425371" y="14514"/>
                  </a:cubicBezTo>
                  <a:cubicBezTo>
                    <a:pt x="3439055" y="7672"/>
                    <a:pt x="3468914" y="0"/>
                    <a:pt x="3468914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433250" y="1784139"/>
              <a:ext cx="576064" cy="216024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405358" y="1507431"/>
              <a:ext cx="3600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smtClean="0">
                  <a:solidFill>
                    <a:srgbClr val="53D2FF"/>
                  </a:solidFill>
                </a:rPr>
                <a:t>?</a:t>
              </a:r>
              <a:endParaRPr lang="pt-BR" sz="4400" b="1">
                <a:solidFill>
                  <a:srgbClr val="53D2FF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05520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45318" y="1599764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smtClean="0"/>
                <a:t>+</a:t>
              </a:r>
              <a:endParaRPr lang="pt-BR" sz="32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2008" y="1527764"/>
              <a:ext cx="377991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5796136" y="2204864"/>
            <a:ext cx="720080" cy="1224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436096" y="34917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≈ 0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1403648" y="3861048"/>
            <a:ext cx="216024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Comprimento de onda longo</a:t>
            </a:r>
            <a:endParaRPr lang="pt-BR" sz="2400">
              <a:solidFill>
                <a:srgbClr val="FF0000"/>
              </a:solidFill>
            </a:endParaRPr>
          </a:p>
        </p:txBody>
      </p:sp>
      <p:cxnSp>
        <p:nvCxnSpPr>
          <p:cNvPr id="20" name="Conector de seta reta 19"/>
          <p:cNvCxnSpPr>
            <a:stCxn id="6" idx="3"/>
          </p:cNvCxnSpPr>
          <p:nvPr/>
        </p:nvCxnSpPr>
        <p:spPr>
          <a:xfrm flipV="1">
            <a:off x="3563888" y="2996952"/>
            <a:ext cx="1728192" cy="23928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91880" y="2852936"/>
            <a:ext cx="864096" cy="131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148064" y="473036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Próximo passo: desenvolver uma “ferramenta” capaz de descrever o campo geomagnético em termos dos comprimentos de onda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Retângulo 24"/>
          <p:cNvSpPr>
            <a:spLocks noChangeAspect="1"/>
          </p:cNvSpPr>
          <p:nvPr/>
        </p:nvSpPr>
        <p:spPr>
          <a:xfrm>
            <a:off x="1876772" y="1413976"/>
            <a:ext cx="5400000" cy="539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sp>
        <p:nvSpPr>
          <p:cNvPr id="7" name="Elipse 6"/>
          <p:cNvSpPr/>
          <p:nvPr/>
        </p:nvSpPr>
        <p:spPr>
          <a:xfrm>
            <a:off x="863888" y="3176912"/>
            <a:ext cx="2520000" cy="25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23888" y="2636912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2340000">
            <a:off x="3167968" y="2977554"/>
            <a:ext cx="288032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83888" y="3896912"/>
            <a:ext cx="1080000" cy="10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34888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Considera-se que não há correntes elétricas fluindo nas proximidades da superfície da Terra e nem no ar.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5937126" y="4509120"/>
          <a:ext cx="144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ção" r:id="rId3" imgW="482400" imgH="152280" progId="Equation.3">
                  <p:embed/>
                </p:oleObj>
              </mc:Choice>
              <mc:Fallback>
                <p:oleObj name="Equação" r:id="rId3" imgW="48240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126" y="4509120"/>
                        <a:ext cx="1446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94276" y="5545138"/>
          <a:ext cx="133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76" y="5545138"/>
                        <a:ext cx="13319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4189561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4189561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93566" y="2204864"/>
          <a:ext cx="1331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ção" r:id="rId5" imgW="444240" imgH="164880" progId="Equation.3">
                  <p:embed/>
                </p:oleObj>
              </mc:Choice>
              <mc:Fallback>
                <p:oleObj name="Equação" r:id="rId5" imgW="4442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566" y="2204864"/>
                        <a:ext cx="1331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4235486" y="2904802"/>
            <a:ext cx="648072" cy="10801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028" y="4163032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9291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579646" y="4509120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434386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406602" y="561832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6136" y="3174067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Coeficientes de Gauss</a:t>
            </a:r>
            <a:endParaRPr lang="pt-BR" sz="2400">
              <a:solidFill>
                <a:srgbClr val="FF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23292" y="4437192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222344" y="5553304"/>
            <a:ext cx="1296000" cy="612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0" y="2996952"/>
            <a:ext cx="36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00FF"/>
                </a:solidFill>
              </a:rPr>
              <a:t>Funções de Schmidt parcialmente normalizadas</a:t>
            </a:r>
            <a:endParaRPr lang="pt-BR" sz="2400">
              <a:solidFill>
                <a:srgbClr val="0000FF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483808" y="4394132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5948758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78202" y="4590074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778202" y="5704830"/>
            <a:ext cx="360000" cy="3600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-7484" y="1988840"/>
            <a:ext cx="363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CC00"/>
                </a:solidFill>
              </a:rPr>
              <a:t>Raio médio da Terra</a:t>
            </a:r>
            <a:endParaRPr lang="pt-BR" sz="2400">
              <a:solidFill>
                <a:srgbClr val="00CC00"/>
              </a:solidFill>
            </a:endParaRP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647482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(HULOT </a:t>
            </a:r>
            <a:r>
              <a:rPr lang="pt-BR" sz="1600" i="1" smtClean="0"/>
              <a:t>et. al.</a:t>
            </a:r>
            <a:r>
              <a:rPr lang="pt-BR" sz="1600" smtClean="0"/>
              <a:t>, 2010)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37112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491880" y="444008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4008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29980" y="5285581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5285581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4221088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088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9980" y="6092825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80" y="6092825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110980" y="612238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08048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141132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630674" y="612232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35496" y="1938614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043608" y="197432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00066" y="26869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14580" y="33645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000628" y="404055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683568" y="637439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180636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3720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2203262" y="6374340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69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4405313" y="1855788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ção" r:id="rId3" imgW="1193760" imgH="1257120" progId="Equation.3">
                  <p:embed/>
                </p:oleObj>
              </mc:Choice>
              <mc:Fallback>
                <p:oleObj name="Equação" r:id="rId3" imgW="1193760" imgH="1257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855788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Equação" r:id="rId5" imgW="1180800" imgH="190440" progId="Equation.3">
                  <p:embed/>
                </p:oleObj>
              </mc:Choice>
              <mc:Fallback>
                <p:oleObj name="Equação" r:id="rId5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Equação" r:id="rId7" imgW="812520" imgH="203040" progId="Equation.3">
                  <p:embed/>
                </p:oleObj>
              </mc:Choice>
              <mc:Fallback>
                <p:oleObj name="Equação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ção" r:id="rId9" imgW="1536480" imgH="266400" progId="Equation.3">
                  <p:embed/>
                </p:oleObj>
              </mc:Choice>
              <mc:Fallback>
                <p:oleObj name="Equação" r:id="rId9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ção" r:id="rId11" imgW="1218960" imgH="215640" progId="Equation.3">
                  <p:embed/>
                </p:oleObj>
              </mc:Choice>
              <mc:Fallback>
                <p:oleObj name="Equação" r:id="rId11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Equação" r:id="rId13" imgW="1511280" imgH="291960" progId="Equation.3">
                  <p:embed/>
                </p:oleObj>
              </mc:Choice>
              <mc:Fallback>
                <p:oleObj name="Equação" r:id="rId13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ção" r:id="rId15" imgW="1523880" imgH="266400" progId="Equation.3">
                  <p:embed/>
                </p:oleObj>
              </mc:Choice>
              <mc:Fallback>
                <p:oleObj name="Equação" r:id="rId15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ção" r:id="rId17" imgW="1511280" imgH="266400" progId="Equation.3">
                  <p:embed/>
                </p:oleObj>
              </mc:Choice>
              <mc:Fallback>
                <p:oleObj name="Equação" r:id="rId17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Elipse 14"/>
          <p:cNvSpPr/>
          <p:nvPr/>
        </p:nvSpPr>
        <p:spPr>
          <a:xfrm>
            <a:off x="7797364" y="46816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7949764" y="6035802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884456" y="3256518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740352" y="1887804"/>
            <a:ext cx="792000" cy="79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874072" y="4091088"/>
            <a:ext cx="576000" cy="57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3491880" y="501317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Vetor que contem os coeficientes de Gauss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onector de seta reta 22"/>
          <p:cNvCxnSpPr>
            <a:stCxn id="20" idx="0"/>
          </p:cNvCxnSpPr>
          <p:nvPr/>
        </p:nvCxnSpPr>
        <p:spPr>
          <a:xfrm flipV="1">
            <a:off x="4608004" y="4653136"/>
            <a:ext cx="32403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1944216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80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7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8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0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6098682" y="6021288"/>
            <a:ext cx="280831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988840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Potencial predito na posição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smtClean="0">
                <a:solidFill>
                  <a:srgbClr val="FF0000"/>
                </a:solidFill>
              </a:rPr>
              <a:t> e tempo </a:t>
            </a:r>
            <a:r>
              <a:rPr lang="pt-BR" sz="28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sz="2800" i="1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baseline="-4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pt-BR" sz="28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8805" y="4800128"/>
          <a:ext cx="3548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ção" r:id="rId3" imgW="1180800" imgH="190440" progId="Equation.3">
                  <p:embed/>
                </p:oleObj>
              </mc:Choice>
              <mc:Fallback>
                <p:oleObj name="Equação" r:id="rId3" imgW="11808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" y="4800128"/>
                        <a:ext cx="35480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6905" y="5531469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ção" r:id="rId5" imgW="812520" imgH="203040" progId="Equation.3">
                  <p:embed/>
                </p:oleObj>
              </mc:Choice>
              <mc:Fallback>
                <p:oleObj name="Equação" r:id="rId5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5531469"/>
                        <a:ext cx="1787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504" y="1959496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ção" r:id="rId7" imgW="1536480" imgH="266400" progId="Equation.3">
                  <p:embed/>
                </p:oleObj>
              </mc:Choice>
              <mc:Fallback>
                <p:oleObj name="Equação" r:id="rId7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59496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6905" y="6338713"/>
          <a:ext cx="2681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ção" r:id="rId9" imgW="1218960" imgH="215640" progId="Equation.3">
                  <p:embed/>
                </p:oleObj>
              </mc:Choice>
              <mc:Fallback>
                <p:oleObj name="Equação" r:id="rId9" imgW="1218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5" y="6338713"/>
                        <a:ext cx="26812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2638640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ção" r:id="rId11" imgW="1511280" imgH="291960" progId="Equation.3">
                  <p:embed/>
                </p:oleObj>
              </mc:Choice>
              <mc:Fallback>
                <p:oleObj name="Equação" r:id="rId11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8640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3368584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ção" r:id="rId13" imgW="1523880" imgH="266400" progId="Equation.3">
                  <p:embed/>
                </p:oleObj>
              </mc:Choice>
              <mc:Fallback>
                <p:oleObj name="Equação" r:id="rId13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8584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4047728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ção" r:id="rId15" imgW="1511280" imgH="266400" progId="Equation.3">
                  <p:embed/>
                </p:oleObj>
              </mc:Choice>
              <mc:Fallback>
                <p:oleObj name="Equação" r:id="rId15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7728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405312" y="1856184"/>
          <a:ext cx="4775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ção" r:id="rId17" imgW="1193760" imgH="1257120" progId="Equation.3">
                  <p:embed/>
                </p:oleObj>
              </mc:Choice>
              <mc:Fallback>
                <p:oleObj name="Equação" r:id="rId17" imgW="1193760" imgH="1257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2" y="1856184"/>
                        <a:ext cx="47752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563888" y="1988840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O potencial não é medido, mas sim outras grandezas derivadas dele</a:t>
            </a:r>
            <a:endParaRPr lang="pt-BR" sz="2400" i="1" baseline="-40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579432" y="1816357"/>
            <a:ext cx="7995988" cy="4898034"/>
            <a:chOff x="467536" y="1816358"/>
            <a:chExt cx="3997994" cy="2449017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467536" y="183059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Equação" r:id="rId3" imgW="533160" imgH="317160" progId="Equation.3">
                    <p:embed/>
                  </p:oleObj>
                </mc:Choice>
                <mc:Fallback>
                  <p:oleObj name="Equação" r:id="rId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36" y="183059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480239" y="2514668"/>
            <a:ext cx="1657350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Equação" r:id="rId5" imgW="825480" imgH="342720" progId="Equation.3">
                    <p:embed/>
                  </p:oleObj>
                </mc:Choice>
                <mc:Fallback>
                  <p:oleObj name="Equação" r:id="rId5" imgW="825480" imgH="342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39" y="2514668"/>
                          <a:ext cx="1657350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467536" y="3270752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2" name="Equação" r:id="rId7" imgW="419040" imgH="317160" progId="Equation.3">
                    <p:embed/>
                  </p:oleObj>
                </mc:Choice>
                <mc:Fallback>
                  <p:oleObj name="Equação" r:id="rId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36" y="3270752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2555768" y="1816358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3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1816358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2555768" y="2292972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4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292972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555768" y="2767999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5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2767999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2555768" y="3551000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6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68" y="3551000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tângulo 17"/>
          <p:cNvSpPr>
            <a:spLocks noChangeAspect="1"/>
          </p:cNvSpPr>
          <p:nvPr/>
        </p:nvSpPr>
        <p:spPr>
          <a:xfrm>
            <a:off x="468456" y="1772816"/>
            <a:ext cx="8208000" cy="50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228601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mtClean="0"/>
              <a:t>(MERRILL; McELHINNY; McFADDEN, 1996)</a:t>
            </a:r>
          </a:p>
          <a:p>
            <a:r>
              <a:rPr lang="pt-BR" sz="1600" smtClean="0"/>
              <a:t>(LANZA; MELONI, 2006)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34"/>
          <p:cNvGrpSpPr/>
          <p:nvPr/>
        </p:nvGrpSpPr>
        <p:grpSpPr>
          <a:xfrm>
            <a:off x="323984" y="2889080"/>
            <a:ext cx="4104000" cy="2520000"/>
            <a:chOff x="4860496" y="4249554"/>
            <a:chExt cx="4104000" cy="2520000"/>
          </a:xfrm>
        </p:grpSpPr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2" name="Equação" r:id="rId3" imgW="533160" imgH="317160" progId="Equation.3">
                    <p:embed/>
                  </p:oleObj>
                </mc:Choice>
                <mc:Fallback>
                  <p:oleObj name="Equação" r:id="rId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3" name="Equação" r:id="rId5" imgW="825480" imgH="342720" progId="Equation.3">
                    <p:embed/>
                  </p:oleObj>
                </mc:Choice>
                <mc:Fallback>
                  <p:oleObj name="Equação" r:id="rId5" imgW="825480" imgH="342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4" name="Equação" r:id="rId7" imgW="419040" imgH="317160" progId="Equation.3">
                    <p:embed/>
                  </p:oleObj>
                </mc:Choice>
                <mc:Fallback>
                  <p:oleObj name="Equação" r:id="rId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5" name="Equação" r:id="rId9" imgW="952200" imgH="203040" progId="Equation.3">
                    <p:embed/>
                  </p:oleObj>
                </mc:Choice>
                <mc:Fallback>
                  <p:oleObj name="Equação" r:id="rId9" imgW="95220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6" name="Equação" r:id="rId11" imgW="736560" imgH="203040" progId="Equation.3">
                    <p:embed/>
                  </p:oleObj>
                </mc:Choice>
                <mc:Fallback>
                  <p:oleObj name="Equação" r:id="rId11" imgW="73656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7" name="Equação" r:id="rId13" imgW="711000" imgH="355320" progId="Equation.3">
                    <p:embed/>
                  </p:oleObj>
                </mc:Choice>
                <mc:Fallback>
                  <p:oleObj name="Equação" r:id="rId13" imgW="711000" imgH="355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8" name="Equação" r:id="rId15" imgW="672840" imgH="355320" progId="Equation.3">
                    <p:embed/>
                  </p:oleObj>
                </mc:Choice>
                <mc:Fallback>
                  <p:oleObj name="Equação" r:id="rId1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tângulo 42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3"/>
          <p:cNvGrpSpPr/>
          <p:nvPr/>
        </p:nvGrpSpPr>
        <p:grpSpPr>
          <a:xfrm>
            <a:off x="6372200" y="2204864"/>
            <a:ext cx="2448272" cy="3888432"/>
            <a:chOff x="6444208" y="1916832"/>
            <a:chExt cx="2448272" cy="3888432"/>
          </a:xfrm>
        </p:grpSpPr>
        <p:graphicFrame>
          <p:nvGraphicFramePr>
            <p:cNvPr id="45" name="Objeto 44"/>
            <p:cNvGraphicFramePr>
              <a:graphicFrameLocks noChangeAspect="1"/>
            </p:cNvGraphicFramePr>
            <p:nvPr/>
          </p:nvGraphicFramePr>
          <p:xfrm>
            <a:off x="6486525" y="1989138"/>
            <a:ext cx="2401888" cy="3735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29" name="Equação" r:id="rId17" imgW="799920" imgH="1244520" progId="Equation.3">
                    <p:embed/>
                  </p:oleObj>
                </mc:Choice>
                <mc:Fallback>
                  <p:oleObj name="Equação" r:id="rId17" imgW="799920" imgH="12445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989138"/>
                          <a:ext cx="2401888" cy="3735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tângulo 45"/>
            <p:cNvSpPr/>
            <p:nvPr/>
          </p:nvSpPr>
          <p:spPr>
            <a:xfrm>
              <a:off x="6444208" y="1916832"/>
              <a:ext cx="2448272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Seta para a direita 46"/>
          <p:cNvSpPr/>
          <p:nvPr/>
        </p:nvSpPr>
        <p:spPr>
          <a:xfrm>
            <a:off x="4716016" y="3969060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55892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Grandezas que dependem dos coeficientes de Gauss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ção" r:id="rId3" imgW="799920" imgH="1244520" progId="Equation.3">
                  <p:embed/>
                </p:oleObj>
              </mc:Choice>
              <mc:Fallback>
                <p:oleObj name="Equação" r:id="rId3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08233" y="1916832"/>
            <a:ext cx="2232248" cy="349958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7" name="CaixaDeTexto 6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pSp>
        <p:nvGrpSpPr>
          <p:cNvPr id="3" name="Grupo 43"/>
          <p:cNvGrpSpPr>
            <a:grpSpLocks noChangeAspect="1"/>
          </p:cNvGrpSpPr>
          <p:nvPr/>
        </p:nvGrpSpPr>
        <p:grpSpPr>
          <a:xfrm>
            <a:off x="2951820" y="1916832"/>
            <a:ext cx="1296145" cy="3499589"/>
            <a:chOff x="6956515" y="1916832"/>
            <a:chExt cx="1440161" cy="3888432"/>
          </a:xfrm>
        </p:grpSpPr>
        <p:graphicFrame>
          <p:nvGraphicFramePr>
            <p:cNvPr id="15" name="Objeto 14"/>
            <p:cNvGraphicFramePr>
              <a:graphicFrameLocks noChangeAspect="1"/>
            </p:cNvGraphicFramePr>
            <p:nvPr/>
          </p:nvGraphicFramePr>
          <p:xfrm>
            <a:off x="7018575" y="1988352"/>
            <a:ext cx="1335263" cy="3735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3" name="Equação" r:id="rId3" imgW="444240" imgH="1244520" progId="Equation.3">
                    <p:embed/>
                  </p:oleObj>
                </mc:Choice>
                <mc:Fallback>
                  <p:oleObj name="Equação" r:id="rId3" imgW="444240" imgH="1244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575" y="1988352"/>
                          <a:ext cx="1335263" cy="37359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tângulo 15"/>
            <p:cNvSpPr/>
            <p:nvPr/>
          </p:nvSpPr>
          <p:spPr>
            <a:xfrm>
              <a:off x="6956515" y="1916832"/>
              <a:ext cx="1440161" cy="3888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2" name="CaixaDeTexto 11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860032" y="472514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Queremos encontrar os coeficientes de Gauss que minimizam a “diferença” entre os dados preditos e os dados observados.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4932040" y="198884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Se os coeficientes de Gauss forem próximos aos valores verdadeiros, é de se esperar que os dados preditos sejam próximos aos dados observados.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Fontes do campo geomagnético </a:t>
            </a:r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4126772" y="3663676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580112" y="28953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Há uma outra região que envolve a Terra e é denominada </a:t>
            </a:r>
            <a:r>
              <a:rPr lang="pt-BR" sz="2400" dirty="0" smtClean="0">
                <a:solidFill>
                  <a:srgbClr val="0000FF"/>
                </a:solidFill>
              </a:rPr>
              <a:t>Magnetosfera</a:t>
            </a:r>
            <a:endParaRPr lang="pt-BR" sz="2400" dirty="0">
              <a:solidFill>
                <a:srgbClr val="0000FF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067808" y="3613596"/>
            <a:ext cx="1008000" cy="1008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03232" y="3429000"/>
            <a:ext cx="38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Região da atmosfera localizada a ≈ 60 - 1500 km de altitude. É constituída por prótons, elétrons e íons pesados (por ex., oxigênio).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1998" y="6525344"/>
            <a:ext cx="488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(MERRILL</a:t>
            </a:r>
            <a:r>
              <a:rPr lang="pt-BR" sz="1600" dirty="0"/>
              <a:t>, 1996; LANGEL e HINZE, 1998; </a:t>
            </a:r>
            <a:r>
              <a:rPr lang="pt-BR" sz="1600" dirty="0" smtClean="0"/>
              <a:t>COWLEY</a:t>
            </a:r>
            <a:r>
              <a:rPr lang="pt-BR" sz="1600" dirty="0"/>
              <a:t>, 2007)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70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ção" r:id="rId3" imgW="444240" imgH="1244520" progId="Equation.3">
                  <p:embed/>
                </p:oleObj>
              </mc:Choice>
              <mc:Fallback>
                <p:oleObj name="Equação" r:id="rId3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ção" r:id="rId5" imgW="799920" imgH="1244520" progId="Equation.3">
                  <p:embed/>
                </p:oleObj>
              </mc:Choice>
              <mc:Fallback>
                <p:oleObj name="Equação" r:id="rId5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grpSp>
        <p:nvGrpSpPr>
          <p:cNvPr id="17" name="Grupo 16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8" name="Equação" r:id="rId7" imgW="1295280" imgH="228600" progId="Equation.3">
                    <p:embed/>
                  </p:oleObj>
                </mc:Choice>
                <mc:Fallback>
                  <p:oleObj name="Equação" r:id="rId7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9" name="Equação" r:id="rId9" imgW="990360" imgH="203040" progId="Equation.3">
                    <p:embed/>
                  </p:oleObj>
                </mc:Choice>
                <mc:Fallback>
                  <p:oleObj name="Equação" r:id="rId9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tângulo 11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4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5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65369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Diferença entre os dados observados e os preditos, ponderada pela covariância dos dados observados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12160" y="2672992"/>
            <a:ext cx="1224136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4716017" y="1916832"/>
            <a:ext cx="4233395" cy="3506906"/>
            <a:chOff x="4716017" y="1916832"/>
            <a:chExt cx="4233395" cy="3506906"/>
          </a:xfrm>
        </p:grpSpPr>
        <p:graphicFrame>
          <p:nvGraphicFramePr>
            <p:cNvPr id="25" name="Objeto 24"/>
            <p:cNvGraphicFramePr>
              <a:graphicFrameLocks noChangeAspect="1"/>
            </p:cNvGraphicFramePr>
            <p:nvPr/>
          </p:nvGraphicFramePr>
          <p:xfrm>
            <a:off x="4860032" y="2669605"/>
            <a:ext cx="3894137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8" name="Equação" r:id="rId3" imgW="1295280" imgH="228600" progId="Equation.3">
                    <p:embed/>
                  </p:oleObj>
                </mc:Choice>
                <mc:Fallback>
                  <p:oleObj name="Equação" r:id="rId3" imgW="1295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2669605"/>
                          <a:ext cx="3894137" cy="687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5"/>
            <p:cNvGraphicFramePr>
              <a:graphicFrameLocks noChangeAspect="1"/>
            </p:cNvGraphicFramePr>
            <p:nvPr/>
          </p:nvGraphicFramePr>
          <p:xfrm>
            <a:off x="5318025" y="4257973"/>
            <a:ext cx="2978150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9" name="Equação" r:id="rId5" imgW="990360" imgH="203040" progId="Equation.3">
                    <p:embed/>
                  </p:oleObj>
                </mc:Choice>
                <mc:Fallback>
                  <p:oleObj name="Equação" r:id="rId5" imgW="9903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025" y="4257973"/>
                          <a:ext cx="2978150" cy="611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716017" y="1916832"/>
              <a:ext cx="4176464" cy="349958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60032" y="20608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Minimizar</a:t>
              </a:r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60032" y="363573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sendo</a:t>
              </a: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5085184"/>
              <a:ext cx="207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smtClean="0"/>
                <a:t>(HULOT </a:t>
              </a:r>
              <a:r>
                <a:rPr lang="pt-BR" sz="1600" i="1" smtClean="0"/>
                <a:t>et. al.,</a:t>
              </a:r>
              <a:r>
                <a:rPr lang="pt-BR" sz="1600" smtClean="0"/>
                <a:t> 2010)</a:t>
              </a:r>
              <a:endParaRPr lang="pt-BR" sz="160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3007674" y="1981200"/>
          <a:ext cx="1201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Equação" r:id="rId7" imgW="444240" imgH="1244520" progId="Equation.3">
                  <p:embed/>
                </p:oleObj>
              </mc:Choice>
              <mc:Fallback>
                <p:oleObj name="Equação" r:id="rId7" imgW="444240" imgH="1244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674" y="1981200"/>
                        <a:ext cx="1201737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43508" y="1981908"/>
          <a:ext cx="2161699" cy="336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ção" r:id="rId9" imgW="799920" imgH="1244520" progId="Equation.3">
                  <p:embed/>
                </p:oleObj>
              </mc:Choice>
              <mc:Fallback>
                <p:oleObj name="Equação" r:id="rId9" imgW="799920" imgH="12445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981908"/>
                        <a:ext cx="2161699" cy="3361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52249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preditos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Dados observados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572000" y="581745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Regularização e/ou introdução de informação a priori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394826" y="2672992"/>
            <a:ext cx="1368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19" name="CaixaDeTexto 18"/>
          <p:cNvSpPr txBox="1"/>
          <p:nvPr/>
        </p:nvSpPr>
        <p:spPr>
          <a:xfrm>
            <a:off x="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calculado)</a:t>
            </a:r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11760" y="623731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(Campo medido)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1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9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0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1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2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3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4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5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3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3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4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5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6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7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8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9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(Harmônicos esféricos)</a:t>
            </a:r>
            <a:endParaRPr lang="pt-BR" sz="320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979" y="1844824"/>
          <a:ext cx="90979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2" name="Equação" r:id="rId3" imgW="3365280" imgH="838080" progId="Equation.3">
                  <p:embed/>
                </p:oleObj>
              </mc:Choice>
              <mc:Fallback>
                <p:oleObj name="Equação" r:id="rId3" imgW="3365280" imgH="838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" y="1844824"/>
                        <a:ext cx="9097963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29028" y="1844824"/>
            <a:ext cx="9072000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07950" y="4221163"/>
          <a:ext cx="307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Equação" r:id="rId5" imgW="1536480" imgH="266400" progId="Equation.3">
                  <p:embed/>
                </p:oleObj>
              </mc:Choice>
              <mc:Fallback>
                <p:oleObj name="Equação" r:id="rId5" imgW="15364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21163"/>
                        <a:ext cx="3071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07504" y="4900232"/>
          <a:ext cx="302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Equação" r:id="rId7" imgW="1511280" imgH="291960" progId="Equation.3">
                  <p:embed/>
                </p:oleObj>
              </mc:Choice>
              <mc:Fallback>
                <p:oleObj name="Equação" r:id="rId7" imgW="15112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900232"/>
                        <a:ext cx="30210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07504" y="5630176"/>
          <a:ext cx="3046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Equação" r:id="rId9" imgW="1523880" imgH="266400" progId="Equation.3">
                  <p:embed/>
                </p:oleObj>
              </mc:Choice>
              <mc:Fallback>
                <p:oleObj name="Equação" r:id="rId9" imgW="152388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630176"/>
                        <a:ext cx="3046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7504" y="6309320"/>
          <a:ext cx="3021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Equação" r:id="rId11" imgW="1511280" imgH="266400" progId="Equation.3">
                  <p:embed/>
                </p:oleObj>
              </mc:Choice>
              <mc:Fallback>
                <p:oleObj name="Equação" r:id="rId11" imgW="1511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09320"/>
                        <a:ext cx="3021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/>
          <p:cNvSpPr/>
          <p:nvPr/>
        </p:nvSpPr>
        <p:spPr>
          <a:xfrm>
            <a:off x="359291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579646" y="2161884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434386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406602" y="3271088"/>
            <a:ext cx="86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5496" y="4191498"/>
            <a:ext cx="3204000" cy="262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64886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Recapitulando...</a:t>
            </a:r>
            <a:endParaRPr lang="pt-BR"/>
          </a:p>
        </p:txBody>
      </p:sp>
      <p:grpSp>
        <p:nvGrpSpPr>
          <p:cNvPr id="2" name="Grupo 34"/>
          <p:cNvGrpSpPr/>
          <p:nvPr/>
        </p:nvGrpSpPr>
        <p:grpSpPr>
          <a:xfrm>
            <a:off x="3391300" y="4235882"/>
            <a:ext cx="4104000" cy="2520000"/>
            <a:chOff x="4860496" y="4249554"/>
            <a:chExt cx="4104000" cy="252000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32040" y="4374282"/>
            <a:ext cx="1071562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7" name="Equação" r:id="rId13" imgW="533160" imgH="317160" progId="Equation.3">
                    <p:embed/>
                  </p:oleObj>
                </mc:Choice>
                <mc:Fallback>
                  <p:oleObj name="Equação" r:id="rId13" imgW="53316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4374282"/>
                          <a:ext cx="1071562" cy="63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4945517" y="5105638"/>
            <a:ext cx="165576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8" name="Equação" r:id="rId15" imgW="825480" imgH="342720" progId="Equation.3">
                    <p:embed/>
                  </p:oleObj>
                </mc:Choice>
                <mc:Fallback>
                  <p:oleObj name="Equação" r:id="rId15" imgW="82548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517" y="5105638"/>
                          <a:ext cx="1655762" cy="688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4932040" y="5887169"/>
            <a:ext cx="841375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9" name="Equação" r:id="rId17" imgW="419040" imgH="317160" progId="Equation.3">
                    <p:embed/>
                  </p:oleObj>
                </mc:Choice>
                <mc:Fallback>
                  <p:oleObj name="Equação" r:id="rId17" imgW="419040" imgH="317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5887169"/>
                          <a:ext cx="841375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7020272" y="4293096"/>
            <a:ext cx="190976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0" name="Equação" r:id="rId19" imgW="952200" imgH="203040" progId="Equation.3">
                    <p:embed/>
                  </p:oleObj>
                </mc:Choice>
                <mc:Fallback>
                  <p:oleObj name="Equação" r:id="rId19" imgW="95220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293096"/>
                          <a:ext cx="1909762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7020272" y="4769710"/>
            <a:ext cx="14763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1" name="Equação" r:id="rId21" imgW="736560" imgH="203040" progId="Equation.3">
                    <p:embed/>
                  </p:oleObj>
                </mc:Choice>
                <mc:Fallback>
                  <p:oleObj name="Equação" r:id="rId21" imgW="736560" imgH="203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769710"/>
                          <a:ext cx="14763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7020272" y="5244737"/>
            <a:ext cx="14255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2" name="Equação" r:id="rId23" imgW="711000" imgH="355320" progId="Equation.3">
                    <p:embed/>
                  </p:oleObj>
                </mc:Choice>
                <mc:Fallback>
                  <p:oleObj name="Equação" r:id="rId23" imgW="71100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5244737"/>
                          <a:ext cx="14255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7020272" y="6027738"/>
            <a:ext cx="1349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3" name="Equação" r:id="rId25" imgW="672840" imgH="355320" progId="Equation.3">
                    <p:embed/>
                  </p:oleObj>
                </mc:Choice>
                <mc:Fallback>
                  <p:oleObj name="Equação" r:id="rId25" imgW="672840" imgH="355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6027738"/>
                          <a:ext cx="1349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tângulo 28"/>
            <p:cNvSpPr/>
            <p:nvPr/>
          </p:nvSpPr>
          <p:spPr>
            <a:xfrm>
              <a:off x="4860496" y="4249554"/>
              <a:ext cx="4104000" cy="2520000"/>
            </a:xfrm>
            <a:prstGeom prst="rect">
              <a:avLst/>
            </a:prstGeom>
            <a:noFill/>
            <a:ln w="3810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Elipse 29"/>
          <p:cNvSpPr/>
          <p:nvPr/>
        </p:nvSpPr>
        <p:spPr>
          <a:xfrm>
            <a:off x="1043608" y="4221088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000066" y="4933674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014580" y="5611336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000628" y="6287312"/>
            <a:ext cx="396000" cy="39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902116" y="4757082"/>
            <a:ext cx="864096" cy="40011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  <a:endParaRPr lang="pt-BR" sz="2000"/>
          </a:p>
        </p:txBody>
      </p:sp>
      <p:sp>
        <p:nvSpPr>
          <p:cNvPr id="35" name="CaixaDeTexto 34"/>
          <p:cNvSpPr txBox="1"/>
          <p:nvPr/>
        </p:nvSpPr>
        <p:spPr>
          <a:xfrm>
            <a:off x="7596336" y="5549170"/>
            <a:ext cx="1475656" cy="4001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36" name="CaixaDeTexto 35"/>
          <p:cNvSpPr txBox="1"/>
          <p:nvPr/>
        </p:nvSpPr>
        <p:spPr>
          <a:xfrm>
            <a:off x="2088232" y="3610759"/>
            <a:ext cx="3275856" cy="25545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3200" smtClean="0"/>
          </a:p>
          <a:p>
            <a:pPr algn="ctr"/>
            <a:endParaRPr lang="pt-BR" sz="3200" smtClean="0"/>
          </a:p>
          <a:p>
            <a:pPr algn="ctr"/>
            <a:r>
              <a:rPr lang="pt-BR" sz="3200" smtClean="0"/>
              <a:t>Problema inverso</a:t>
            </a:r>
          </a:p>
          <a:p>
            <a:pPr algn="ctr"/>
            <a:endParaRPr lang="pt-BR" sz="3200" smtClean="0"/>
          </a:p>
          <a:p>
            <a:pPr algn="r"/>
            <a:r>
              <a:rPr lang="pt-BR" sz="1600" smtClean="0"/>
              <a:t>(MENKE, 1989)</a:t>
            </a:r>
          </a:p>
          <a:p>
            <a:pPr algn="r"/>
            <a:r>
              <a:rPr lang="pt-BR" sz="1600" smtClean="0"/>
              <a:t>(TARANTOLA, 2005)</a:t>
            </a:r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3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ção" r:id="rId4" imgW="1955520" imgH="342720" progId="Equation.3">
                  <p:embed/>
                </p:oleObj>
              </mc:Choice>
              <mc:Fallback>
                <p:oleObj name="Equação" r:id="rId4" imgW="1955520" imgH="3427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Modificado de Merrill, </a:t>
            </a:r>
            <a:r>
              <a:rPr lang="pt-BR" sz="1600" dirty="0" err="1" smtClean="0"/>
              <a:t>McElhinny</a:t>
            </a:r>
            <a:r>
              <a:rPr lang="pt-BR" sz="1600" dirty="0" smtClean="0"/>
              <a:t> e McFadden (1996)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162938" y="550770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59832" y="521967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4440000">
            <a:off x="1448368" y="3677663"/>
            <a:ext cx="14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572000" y="5229200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83768" y="4941168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691680" y="3582541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36732" y="119675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/>
              <a:t>(Espectro de potência)</a:t>
            </a:r>
            <a:endParaRPr lang="pt-BR" sz="3200"/>
          </a:p>
        </p:txBody>
      </p:sp>
      <p:pic>
        <p:nvPicPr>
          <p:cNvPr id="6" name="Imagem 5" descr="Merril_Fig_2-7_normalized_power_spherical_harmonics.tif"/>
          <p:cNvPicPr>
            <a:picLocks noChangeAspect="1"/>
          </p:cNvPicPr>
          <p:nvPr/>
        </p:nvPicPr>
        <p:blipFill>
          <a:blip r:embed="rId4" cstate="print"/>
          <a:srcRect l="5757" t="588" r="7564" b="16391"/>
          <a:stretch>
            <a:fillRect/>
          </a:stretch>
        </p:blipFill>
        <p:spPr>
          <a:xfrm>
            <a:off x="0" y="1879754"/>
            <a:ext cx="6408712" cy="493362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84525" y="2636838"/>
          <a:ext cx="58705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ção" r:id="rId5" imgW="1955520" imgH="342720" progId="Equation.3">
                  <p:embed/>
                </p:oleObj>
              </mc:Choice>
              <mc:Fallback>
                <p:oleObj name="Equação" r:id="rId5" imgW="195552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636838"/>
                        <a:ext cx="58705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699792" y="6444044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Grau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653226" y="3892406"/>
            <a:ext cx="1872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t-BR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162938" y="550770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059832" y="5219675"/>
            <a:ext cx="144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4440000">
            <a:off x="1448368" y="3677663"/>
            <a:ext cx="14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572000" y="5229200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83768" y="4941168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691680" y="3582541"/>
            <a:ext cx="1152128" cy="287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Autofit/>
          </a:bodyPr>
          <a:lstStyle/>
          <a:p>
            <a:r>
              <a:rPr lang="pt-BR" sz="3800" smtClean="0"/>
              <a:t>Descrição matemática do campo geomagnético</a:t>
            </a:r>
            <a:endParaRPr lang="pt-BR" sz="3800"/>
          </a:p>
        </p:txBody>
      </p:sp>
      <p:sp>
        <p:nvSpPr>
          <p:cNvPr id="20" name="CaixaDeTexto 19"/>
          <p:cNvSpPr txBox="1"/>
          <p:nvPr/>
        </p:nvSpPr>
        <p:spPr>
          <a:xfrm>
            <a:off x="1043608" y="2132856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grande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491880" y="4285545"/>
            <a:ext cx="17281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>
                <a:solidFill>
                  <a:srgbClr val="FF0000"/>
                </a:solidFill>
              </a:rPr>
              <a:t>Comprimento de onda pequeno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355976" y="6516052"/>
            <a:ext cx="478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smtClean="0"/>
              <a:t>Modificado de Merrill, McElhinny e McFadden (1996)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4037</Words>
  <Application>Microsoft Office PowerPoint</Application>
  <PresentationFormat>Apresentação na tela (4:3)</PresentationFormat>
  <Paragraphs>755</Paragraphs>
  <Slides>114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114</vt:i4>
      </vt:variant>
    </vt:vector>
  </HeadingPairs>
  <TitlesOfParts>
    <vt:vector size="116" baseType="lpstr">
      <vt:lpstr>Tema do Office</vt:lpstr>
      <vt:lpstr>Equação</vt:lpstr>
      <vt:lpstr>Campo Geomagnético</vt:lpstr>
      <vt:lpstr>Estrutura</vt:lpstr>
      <vt:lpstr>Estrutura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Fontes do campo geomagnético externo</vt:lpstr>
      <vt:lpstr>Estrutura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Fontes do campo geomagnético interno</vt:lpstr>
      <vt:lpstr>Estrutura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Características do campo do núcleo e da crosta </vt:lpstr>
      <vt:lpstr>Separação entre os campos do núcleo e da crosta</vt:lpstr>
      <vt:lpstr>Separação entre os campos do núcleo e da crosta</vt:lpstr>
      <vt:lpstr>Separação entre os campos do núcleo e da crosta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Magnetização induzida por uma fonte interna em uma casca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Descrição matemática do campo geomagnético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Separação entre os campos do núcleo e da crosta</vt:lpstr>
      <vt:lpstr>Considerações finais</vt:lpstr>
      <vt:lpstr>Apresentação do PowerPoint</vt:lpstr>
      <vt:lpstr>Considerações finais</vt:lpstr>
      <vt:lpstr>Considerações finais</vt:lpstr>
      <vt:lpstr>Apresentação do PowerPoint</vt:lpstr>
      <vt:lpstr>Referências bibliográficas</vt:lpstr>
      <vt:lpstr>Referências bibliográficas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 crustal induzido pelo núcleo</dc:title>
  <dc:creator>Valeria</dc:creator>
  <cp:lastModifiedBy>Vanderlei</cp:lastModifiedBy>
  <cp:revision>52</cp:revision>
  <dcterms:created xsi:type="dcterms:W3CDTF">2011-11-16T19:12:13Z</dcterms:created>
  <dcterms:modified xsi:type="dcterms:W3CDTF">2014-11-16T02:08:05Z</dcterms:modified>
</cp:coreProperties>
</file>