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0" r:id="rId9"/>
    <p:sldId id="271" r:id="rId10"/>
    <p:sldId id="263" r:id="rId11"/>
    <p:sldId id="264" r:id="rId12"/>
    <p:sldId id="265" r:id="rId13"/>
    <p:sldId id="266" r:id="rId14"/>
    <p:sldId id="267" r:id="rId15"/>
    <p:sldId id="268" r:id="rId16"/>
    <p:sldId id="269" r:id="rId17"/>
  </p:sldIdLst>
  <p:sldSz cx="9144000" cy="6858000" type="screen4x3"/>
  <p:notesSz cx="6858000" cy="9144000"/>
  <p:embeddedFontLst>
    <p:embeddedFont>
      <p:font typeface="Consolas" panose="020B0609020204030204" pitchFamily="49" charset="0"/>
      <p:regular r:id="rId19"/>
      <p:bold r:id="rId20"/>
      <p:italic r:id="rId21"/>
      <p:boldItalic r:id="rId22"/>
    </p:embeddedFont>
    <p:embeddedFont>
      <p:font typeface="Quattrocento Sans" panose="020B05020500000200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82"/>
      </p:cViewPr>
      <p:guideLst>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hu-HU"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05" name="Google Shape;10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c31079a500_0_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c31079a500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1" name="Google Shape;171;g1c31079a500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10</a:t>
            </a:fld>
            <a:endParaRPr 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c31079a500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c31079a500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g1c31079a500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11</a:t>
            </a:fld>
            <a:endParaRPr 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9" name="Google Shape;19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hu-HU"/>
              <a:t>http://www.axure.com/sample-prototypes</a:t>
            </a:r>
          </a:p>
        </p:txBody>
      </p:sp>
      <p:sp>
        <p:nvSpPr>
          <p:cNvPr id="206" name="Google Shape;2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13</a:t>
            </a:fld>
            <a:endParaRPr 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c31079a500_0_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c31079a500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hu-HU"/>
              <a:t>http://www.axure.com/sample-prototypes</a:t>
            </a:r>
          </a:p>
        </p:txBody>
      </p:sp>
      <p:sp>
        <p:nvSpPr>
          <p:cNvPr id="213" name="Google Shape;213;g1c31079a500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14</a:t>
            </a:fld>
            <a:endParaRPr 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31079a500_0_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1c31079a500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hu-HU"/>
              <a:t>http://www.axure.com/sample-prototypes</a:t>
            </a:r>
          </a:p>
        </p:txBody>
      </p:sp>
      <p:sp>
        <p:nvSpPr>
          <p:cNvPr id="220" name="Google Shape;220;g1c31079a500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15</a:t>
            </a:fld>
            <a:endParaRPr 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 name="Google Shape;11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3</a:t>
            </a:fld>
            <a:endParaRPr 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4</a:t>
            </a:fld>
            <a:endParaRPr 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5</a:t>
            </a:fld>
            <a:endParaRPr 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30676fc96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1c30676fc9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5" name="Google Shape;155;g1c30676fc9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6</a:t>
            </a:fld>
            <a:endParaRPr 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31079a500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c31079a500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3" name="Google Shape;163;g1c31079a500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7</a:t>
            </a:fld>
            <a:endParaRPr 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31079a500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c31079a500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3" name="Google Shape;163;g1c31079a500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8</a:t>
            </a:fld>
            <a:endParaRPr lang="hu-HU"/>
          </a:p>
        </p:txBody>
      </p:sp>
    </p:spTree>
    <p:extLst>
      <p:ext uri="{BB962C8B-B14F-4D97-AF65-F5344CB8AC3E}">
        <p14:creationId xmlns:p14="http://schemas.microsoft.com/office/powerpoint/2010/main" val="151866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c31079a500_0_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c31079a500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1" name="Google Shape;171;g1c31079a500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hu-HU"/>
              <a:t>9</a:t>
            </a:fld>
            <a:endParaRPr lang="hu-HU"/>
          </a:p>
        </p:txBody>
      </p:sp>
    </p:spTree>
    <p:extLst>
      <p:ext uri="{BB962C8B-B14F-4D97-AF65-F5344CB8AC3E}">
        <p14:creationId xmlns:p14="http://schemas.microsoft.com/office/powerpoint/2010/main" val="3267790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őcím" type="title">
  <p:cSld name="TITLE">
    <p:spTree>
      <p:nvGrpSpPr>
        <p:cNvPr id="1" name="Shape 16"/>
        <p:cNvGrpSpPr/>
        <p:nvPr/>
      </p:nvGrpSpPr>
      <p:grpSpPr>
        <a:xfrm>
          <a:off x="0" y="0"/>
          <a:ext cx="0" cy="0"/>
          <a:chOff x="0" y="0"/>
          <a:chExt cx="0" cy="0"/>
        </a:xfrm>
      </p:grpSpPr>
      <p:sp>
        <p:nvSpPr>
          <p:cNvPr id="17" name="Google Shape;17;p47"/>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18" name="Google Shape;18;p47"/>
          <p:cNvSpPr/>
          <p:nvPr/>
        </p:nvSpPr>
        <p:spPr>
          <a:xfrm>
            <a:off x="0" y="5166000"/>
            <a:ext cx="9144000" cy="1692000"/>
          </a:xfrm>
          <a:prstGeom prst="rect">
            <a:avLst/>
          </a:prstGeom>
          <a:gradFill>
            <a:gsLst>
              <a:gs pos="0">
                <a:srgbClr val="C81426"/>
              </a:gs>
              <a:gs pos="100000">
                <a:srgbClr val="910B26"/>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224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9" name="Google Shape;19;p47"/>
          <p:cNvPicPr preferRelativeResize="0"/>
          <p:nvPr/>
        </p:nvPicPr>
        <p:blipFill rotWithShape="1">
          <a:blip r:embed="rId2"/>
          <a:srcRect/>
          <a:stretch>
            <a:fillRect/>
          </a:stretch>
        </p:blipFill>
        <p:spPr>
          <a:xfrm>
            <a:off x="178531" y="5684401"/>
            <a:ext cx="4037070" cy="729902"/>
          </a:xfrm>
          <a:prstGeom prst="rect">
            <a:avLst/>
          </a:prstGeom>
          <a:noFill/>
          <a:ln>
            <a:noFill/>
          </a:ln>
        </p:spPr>
      </p:pic>
      <p:sp>
        <p:nvSpPr>
          <p:cNvPr id="20" name="Google Shape;20;p47"/>
          <p:cNvSpPr txBox="1">
            <a:spLocks noGrp="1"/>
          </p:cNvSpPr>
          <p:nvPr>
            <p:ph type="ctrTitle"/>
          </p:nvPr>
        </p:nvSpPr>
        <p:spPr>
          <a:xfrm>
            <a:off x="2123728" y="1269554"/>
            <a:ext cx="6563072" cy="2303462"/>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6000"/>
              <a:buFont typeface="Arial" panose="020B0604020202020204"/>
              <a:buNone/>
              <a:defRPr sz="60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7"/>
          <p:cNvSpPr txBox="1">
            <a:spLocks noGrp="1"/>
          </p:cNvSpPr>
          <p:nvPr>
            <p:ph type="subTitle" idx="1"/>
          </p:nvPr>
        </p:nvSpPr>
        <p:spPr>
          <a:xfrm>
            <a:off x="2128367" y="3636000"/>
            <a:ext cx="6558433" cy="1260000"/>
          </a:xfrm>
          <a:prstGeom prst="rect">
            <a:avLst/>
          </a:prstGeom>
          <a:noFill/>
          <a:ln>
            <a:noFill/>
          </a:ln>
        </p:spPr>
        <p:txBody>
          <a:bodyPr spcFirstLastPara="1" wrap="square" lIns="0" tIns="45700" rIns="91425" bIns="45700" anchor="t" anchorCtr="0">
            <a:normAutofit/>
          </a:bodyPr>
          <a:lstStyle>
            <a:lvl1pPr lvl="0" algn="l">
              <a:lnSpc>
                <a:spcPct val="100000"/>
              </a:lnSpc>
              <a:spcBef>
                <a:spcPts val="1200"/>
              </a:spcBef>
              <a:spcAft>
                <a:spcPts val="0"/>
              </a:spcAft>
              <a:buSzPts val="3200"/>
              <a:buNone/>
              <a:defRPr sz="3200"/>
            </a:lvl1pPr>
            <a:lvl2pPr lvl="1" algn="ctr">
              <a:lnSpc>
                <a:spcPct val="100000"/>
              </a:lnSpc>
              <a:spcBef>
                <a:spcPts val="400"/>
              </a:spcBef>
              <a:spcAft>
                <a:spcPts val="0"/>
              </a:spcAft>
              <a:buSzPts val="2000"/>
              <a:buNone/>
              <a:defRPr sz="2000"/>
            </a:lvl2pPr>
            <a:lvl3pPr lvl="2" algn="ctr">
              <a:lnSpc>
                <a:spcPct val="100000"/>
              </a:lnSpc>
              <a:spcBef>
                <a:spcPts val="400"/>
              </a:spcBef>
              <a:spcAft>
                <a:spcPts val="0"/>
              </a:spcAft>
              <a:buSzPts val="1800"/>
              <a:buNone/>
              <a:defRPr sz="1800"/>
            </a:lvl3pPr>
            <a:lvl4pPr lvl="3" algn="ctr">
              <a:lnSpc>
                <a:spcPct val="100000"/>
              </a:lnSpc>
              <a:spcBef>
                <a:spcPts val="350"/>
              </a:spcBef>
              <a:spcAft>
                <a:spcPts val="0"/>
              </a:spcAft>
              <a:buSzPts val="1600"/>
              <a:buNone/>
              <a:defRPr sz="1600"/>
            </a:lvl4pPr>
            <a:lvl5pPr lvl="4" algn="ctr">
              <a:lnSpc>
                <a:spcPct val="100000"/>
              </a:lnSpc>
              <a:spcBef>
                <a:spcPts val="35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iemelés">
  <p:cSld name="Kiemelés">
    <p:spTree>
      <p:nvGrpSpPr>
        <p:cNvPr id="1" name="Shape 58"/>
        <p:cNvGrpSpPr/>
        <p:nvPr/>
      </p:nvGrpSpPr>
      <p:grpSpPr>
        <a:xfrm>
          <a:off x="0" y="0"/>
          <a:ext cx="0" cy="0"/>
          <a:chOff x="0" y="0"/>
          <a:chExt cx="0" cy="0"/>
        </a:xfrm>
      </p:grpSpPr>
      <p:sp>
        <p:nvSpPr>
          <p:cNvPr id="59" name="Google Shape;59;p56"/>
          <p:cNvSpPr/>
          <p:nvPr/>
        </p:nvSpPr>
        <p:spPr>
          <a:xfrm>
            <a:off x="0" y="0"/>
            <a:ext cx="9143999" cy="6858000"/>
          </a:xfrm>
          <a:prstGeom prst="rect">
            <a:avLst/>
          </a:prstGeom>
          <a:gradFill>
            <a:gsLst>
              <a:gs pos="0">
                <a:srgbClr val="C81426"/>
              </a:gs>
              <a:gs pos="100000">
                <a:srgbClr val="910B26"/>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224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 name="Google Shape;60;p56"/>
          <p:cNvSpPr txBox="1">
            <a:spLocks noGrp="1"/>
          </p:cNvSpPr>
          <p:nvPr>
            <p:ph type="body" idx="1"/>
          </p:nvPr>
        </p:nvSpPr>
        <p:spPr>
          <a:xfrm>
            <a:off x="440997" y="2607299"/>
            <a:ext cx="8249922" cy="1050302"/>
          </a:xfrm>
          <a:prstGeom prst="rect">
            <a:avLst/>
          </a:prstGeom>
          <a:noFill/>
          <a:ln>
            <a:noFill/>
          </a:ln>
        </p:spPr>
        <p:txBody>
          <a:bodyPr spcFirstLastPara="1" wrap="square" lIns="91425" tIns="45700" rIns="91425" bIns="45700" anchor="t" anchorCtr="0">
            <a:normAutofit/>
          </a:bodyPr>
          <a:lstStyle>
            <a:lvl1pPr marL="457200" marR="0" lvl="0" indent="-228600" algn="ctr">
              <a:lnSpc>
                <a:spcPct val="100000"/>
              </a:lnSpc>
              <a:spcBef>
                <a:spcPts val="1200"/>
              </a:spcBef>
              <a:spcAft>
                <a:spcPts val="0"/>
              </a:spcAft>
              <a:buClr>
                <a:schemeClr val="dk2"/>
              </a:buClr>
              <a:buSzPts val="5400"/>
              <a:buFont typeface="Arial" panose="020B0604020202020204"/>
              <a:buNone/>
              <a:defRPr sz="5400">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rráskód">
  <p:cSld name="Forráskód">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4400"/>
              <a:buFont typeface="Arial" panose="020B0604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64" name="Google Shape;64;p57"/>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3200"/>
              <a:buNone/>
              <a:defRPr>
                <a:latin typeface="Consolas" panose="020B0609020204030204"/>
                <a:ea typeface="Consolas" panose="020B0609020204030204"/>
                <a:cs typeface="Consolas" panose="020B0609020204030204"/>
                <a:sym typeface="Consolas" panose="020B0609020204030204"/>
              </a:defRPr>
            </a:lvl1pPr>
            <a:lvl2pPr marL="914400" lvl="1" indent="-228600" algn="l">
              <a:lnSpc>
                <a:spcPct val="100000"/>
              </a:lnSpc>
              <a:spcBef>
                <a:spcPts val="400"/>
              </a:spcBef>
              <a:spcAft>
                <a:spcPts val="0"/>
              </a:spcAft>
              <a:buSzPts val="2800"/>
              <a:buFont typeface="Arial" panose="020B0604020202020204"/>
              <a:buNone/>
              <a:defRPr>
                <a:latin typeface="Consolas" panose="020B0609020204030204"/>
                <a:ea typeface="Consolas" panose="020B0609020204030204"/>
                <a:cs typeface="Consolas" panose="020B0609020204030204"/>
                <a:sym typeface="Consolas" panose="020B0609020204030204"/>
              </a:defRPr>
            </a:lvl2pPr>
            <a:lvl3pPr marL="1371600" lvl="2" indent="-228600" algn="l">
              <a:lnSpc>
                <a:spcPct val="100000"/>
              </a:lnSpc>
              <a:spcBef>
                <a:spcPts val="400"/>
              </a:spcBef>
              <a:spcAft>
                <a:spcPts val="0"/>
              </a:spcAft>
              <a:buSzPts val="2400"/>
              <a:buFont typeface="Arial" panose="020B0604020202020204"/>
              <a:buNone/>
              <a:defRPr>
                <a:latin typeface="Consolas" panose="020B0609020204030204"/>
                <a:ea typeface="Consolas" panose="020B0609020204030204"/>
                <a:cs typeface="Consolas" panose="020B0609020204030204"/>
                <a:sym typeface="Consolas" panose="020B0609020204030204"/>
              </a:defRPr>
            </a:lvl3pPr>
            <a:lvl4pPr marL="1828800" lvl="3" indent="-228600" algn="l">
              <a:lnSpc>
                <a:spcPct val="100000"/>
              </a:lnSpc>
              <a:spcBef>
                <a:spcPts val="350"/>
              </a:spcBef>
              <a:spcAft>
                <a:spcPts val="0"/>
              </a:spcAft>
              <a:buSzPts val="2000"/>
              <a:buFont typeface="Arial" panose="020B0604020202020204"/>
              <a:buNone/>
              <a:defRPr>
                <a:latin typeface="Consolas" panose="020B0609020204030204"/>
                <a:ea typeface="Consolas" panose="020B0609020204030204"/>
                <a:cs typeface="Consolas" panose="020B0609020204030204"/>
                <a:sym typeface="Consolas" panose="020B0609020204030204"/>
              </a:defRPr>
            </a:lvl4pPr>
            <a:lvl5pPr marL="2286000" lvl="4" indent="-228600" algn="l">
              <a:lnSpc>
                <a:spcPct val="100000"/>
              </a:lnSpc>
              <a:spcBef>
                <a:spcPts val="350"/>
              </a:spcBef>
              <a:spcAft>
                <a:spcPts val="0"/>
              </a:spcAft>
              <a:buSzPts val="2000"/>
              <a:buFont typeface="Arial" panose="020B0604020202020204"/>
              <a:buNone/>
              <a:defRPr>
                <a:latin typeface="Consolas" panose="020B0609020204030204"/>
                <a:ea typeface="Consolas" panose="020B0609020204030204"/>
                <a:cs typeface="Consolas" panose="020B0609020204030204"/>
                <a:sym typeface="Consolas" panose="020B060902020403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árom kiemelt pont">
  <p:cSld name="Három kiemelt pont">
    <p:spTree>
      <p:nvGrpSpPr>
        <p:cNvPr id="1" name="Shape 65"/>
        <p:cNvGrpSpPr/>
        <p:nvPr/>
      </p:nvGrpSpPr>
      <p:grpSpPr>
        <a:xfrm>
          <a:off x="0" y="0"/>
          <a:ext cx="0" cy="0"/>
          <a:chOff x="0" y="0"/>
          <a:chExt cx="0" cy="0"/>
        </a:xfrm>
      </p:grpSpPr>
      <p:sp>
        <p:nvSpPr>
          <p:cNvPr id="66" name="Google Shape;66;p58"/>
          <p:cNvSpPr/>
          <p:nvPr/>
        </p:nvSpPr>
        <p:spPr>
          <a:xfrm>
            <a:off x="0" y="6100119"/>
            <a:ext cx="9135762" cy="766119"/>
          </a:xfrm>
          <a:prstGeom prst="rect">
            <a:avLst/>
          </a:prstGeom>
          <a:solidFill>
            <a:schemeClr val="lt1"/>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67;p58"/>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8"/>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69" name="Google Shape;69;p58"/>
          <p:cNvSpPr txBox="1">
            <a:spLocks noGrp="1"/>
          </p:cNvSpPr>
          <p:nvPr>
            <p:ph type="body" idx="1"/>
          </p:nvPr>
        </p:nvSpPr>
        <p:spPr>
          <a:xfrm>
            <a:off x="457200" y="1051199"/>
            <a:ext cx="8229600" cy="16590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3200"/>
              <a:buFont typeface="Arial" panose="020B0604020202020204"/>
              <a:buNone/>
              <a:defRPr/>
            </a:lvl1pPr>
            <a:lvl2pPr marL="914400" lvl="1" indent="-228600" algn="l">
              <a:lnSpc>
                <a:spcPct val="100000"/>
              </a:lnSpc>
              <a:spcBef>
                <a:spcPts val="400"/>
              </a:spcBef>
              <a:spcAft>
                <a:spcPts val="0"/>
              </a:spcAft>
              <a:buSzPts val="2800"/>
              <a:buFont typeface="Arial" panose="020B0604020202020204"/>
              <a:buNone/>
              <a:defRPr/>
            </a:lvl2pPr>
            <a:lvl3pPr marL="1371600" lvl="2" indent="-228600" algn="l">
              <a:lnSpc>
                <a:spcPct val="100000"/>
              </a:lnSpc>
              <a:spcBef>
                <a:spcPts val="400"/>
              </a:spcBef>
              <a:spcAft>
                <a:spcPts val="0"/>
              </a:spcAft>
              <a:buSzPts val="2400"/>
              <a:buFont typeface="Arial" panose="020B0604020202020204"/>
              <a:buNone/>
              <a:defRPr/>
            </a:lvl3pPr>
            <a:lvl4pPr marL="1828800" lvl="3" indent="-228600" algn="l">
              <a:lnSpc>
                <a:spcPct val="100000"/>
              </a:lnSpc>
              <a:spcBef>
                <a:spcPts val="350"/>
              </a:spcBef>
              <a:spcAft>
                <a:spcPts val="0"/>
              </a:spcAft>
              <a:buSzPts val="2000"/>
              <a:buFont typeface="Arial" panose="020B0604020202020204"/>
              <a:buNone/>
              <a:defRPr/>
            </a:lvl4pPr>
            <a:lvl5pPr marL="2286000" lvl="4" indent="-228600" algn="l">
              <a:lnSpc>
                <a:spcPct val="100000"/>
              </a:lnSpc>
              <a:spcBef>
                <a:spcPts val="350"/>
              </a:spcBef>
              <a:spcAft>
                <a:spcPts val="0"/>
              </a:spcAft>
              <a:buSzPts val="2000"/>
              <a:buFont typeface="Arial" panose="020B0604020202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58"/>
          <p:cNvSpPr txBox="1">
            <a:spLocks noGrp="1"/>
          </p:cNvSpPr>
          <p:nvPr>
            <p:ph type="body" idx="2"/>
          </p:nvPr>
        </p:nvSpPr>
        <p:spPr>
          <a:xfrm>
            <a:off x="457200" y="2903676"/>
            <a:ext cx="2640227" cy="3526661"/>
          </a:xfrm>
          <a:prstGeom prst="rect">
            <a:avLst/>
          </a:prstGeom>
          <a:solidFill>
            <a:schemeClr val="accent2"/>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8"/>
          <p:cNvSpPr txBox="1">
            <a:spLocks noGrp="1"/>
          </p:cNvSpPr>
          <p:nvPr>
            <p:ph type="body" idx="3"/>
          </p:nvPr>
        </p:nvSpPr>
        <p:spPr>
          <a:xfrm>
            <a:off x="3251886" y="2903677"/>
            <a:ext cx="2640227" cy="3526660"/>
          </a:xfrm>
          <a:prstGeom prst="rect">
            <a:avLst/>
          </a:prstGeom>
          <a:solidFill>
            <a:schemeClr val="accent2"/>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58"/>
          <p:cNvSpPr txBox="1">
            <a:spLocks noGrp="1"/>
          </p:cNvSpPr>
          <p:nvPr>
            <p:ph type="body" idx="4"/>
          </p:nvPr>
        </p:nvSpPr>
        <p:spPr>
          <a:xfrm>
            <a:off x="6046572" y="2903677"/>
            <a:ext cx="2640227" cy="3526660"/>
          </a:xfrm>
          <a:prstGeom prst="rect">
            <a:avLst/>
          </a:prstGeom>
          <a:solidFill>
            <a:schemeClr val="accent2"/>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árom kiemelt pont 2.">
  <p:cSld name="Három kiemelt pont 2.">
    <p:spTree>
      <p:nvGrpSpPr>
        <p:cNvPr id="1" name="Shape 73"/>
        <p:cNvGrpSpPr/>
        <p:nvPr/>
      </p:nvGrpSpPr>
      <p:grpSpPr>
        <a:xfrm>
          <a:off x="0" y="0"/>
          <a:ext cx="0" cy="0"/>
          <a:chOff x="0" y="0"/>
          <a:chExt cx="0" cy="0"/>
        </a:xfrm>
      </p:grpSpPr>
      <p:sp>
        <p:nvSpPr>
          <p:cNvPr id="74" name="Google Shape;74;p59"/>
          <p:cNvSpPr/>
          <p:nvPr/>
        </p:nvSpPr>
        <p:spPr>
          <a:xfrm>
            <a:off x="0" y="6100119"/>
            <a:ext cx="9135762" cy="766119"/>
          </a:xfrm>
          <a:prstGeom prst="rect">
            <a:avLst/>
          </a:prstGeom>
          <a:solidFill>
            <a:schemeClr val="lt1"/>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59"/>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77" name="Google Shape;77;p59"/>
          <p:cNvSpPr txBox="1">
            <a:spLocks noGrp="1"/>
          </p:cNvSpPr>
          <p:nvPr>
            <p:ph type="body" idx="1"/>
          </p:nvPr>
        </p:nvSpPr>
        <p:spPr>
          <a:xfrm>
            <a:off x="457200" y="1136822"/>
            <a:ext cx="2640227" cy="5293515"/>
          </a:xfrm>
          <a:prstGeom prst="rect">
            <a:avLst/>
          </a:prstGeom>
          <a:solidFill>
            <a:schemeClr val="accent6"/>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9"/>
          <p:cNvSpPr txBox="1">
            <a:spLocks noGrp="1"/>
          </p:cNvSpPr>
          <p:nvPr>
            <p:ph type="body" idx="2"/>
          </p:nvPr>
        </p:nvSpPr>
        <p:spPr>
          <a:xfrm>
            <a:off x="3251886" y="1136822"/>
            <a:ext cx="2640227" cy="5293515"/>
          </a:xfrm>
          <a:prstGeom prst="rect">
            <a:avLst/>
          </a:prstGeom>
          <a:solidFill>
            <a:schemeClr val="accent5"/>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59"/>
          <p:cNvSpPr txBox="1">
            <a:spLocks noGrp="1"/>
          </p:cNvSpPr>
          <p:nvPr>
            <p:ph type="body" idx="3"/>
          </p:nvPr>
        </p:nvSpPr>
        <p:spPr>
          <a:xfrm>
            <a:off x="6046572" y="1136822"/>
            <a:ext cx="2640227" cy="5293515"/>
          </a:xfrm>
          <a:prstGeom prst="rect">
            <a:avLst/>
          </a:prstGeom>
          <a:solidFill>
            <a:schemeClr val="accent3"/>
          </a:solidFill>
          <a:ln>
            <a:noFill/>
          </a:ln>
        </p:spPr>
        <p:txBody>
          <a:bodyPr spcFirstLastPara="1" wrap="square" lIns="91425" tIns="45700" rIns="91425" bIns="45700" anchor="t" anchorCtr="0">
            <a:normAutofit/>
          </a:bodyPr>
          <a:lstStyle>
            <a:lvl1pPr marL="457200" lvl="0" indent="-228600" algn="ctr">
              <a:lnSpc>
                <a:spcPct val="100000"/>
              </a:lnSpc>
              <a:spcBef>
                <a:spcPts val="1200"/>
              </a:spcBef>
              <a:spcAft>
                <a:spcPts val="0"/>
              </a:spcAft>
              <a:buSzPts val="3200"/>
              <a:buNone/>
              <a:defRPr>
                <a:solidFill>
                  <a:schemeClr val="lt1"/>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jtett lábléc">
  <p:cSld name="Rejtett lábléc">
    <p:spTree>
      <p:nvGrpSpPr>
        <p:cNvPr id="1" name="Shape 80"/>
        <p:cNvGrpSpPr/>
        <p:nvPr/>
      </p:nvGrpSpPr>
      <p:grpSpPr>
        <a:xfrm>
          <a:off x="0" y="0"/>
          <a:ext cx="0" cy="0"/>
          <a:chOff x="0" y="0"/>
          <a:chExt cx="0" cy="0"/>
        </a:xfrm>
      </p:grpSpPr>
      <p:sp>
        <p:nvSpPr>
          <p:cNvPr id="81" name="Google Shape;81;p60"/>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83" name="Google Shape;83;p60"/>
          <p:cNvSpPr/>
          <p:nvPr/>
        </p:nvSpPr>
        <p:spPr>
          <a:xfrm>
            <a:off x="0" y="6100119"/>
            <a:ext cx="9135762" cy="766119"/>
          </a:xfrm>
          <a:prstGeom prst="rect">
            <a:avLst/>
          </a:prstGeom>
          <a:solidFill>
            <a:schemeClr val="lt1"/>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dézet">
  <p:cSld name="Idézet">
    <p:spTree>
      <p:nvGrpSpPr>
        <p:cNvPr id="1" name="Shape 84"/>
        <p:cNvGrpSpPr/>
        <p:nvPr/>
      </p:nvGrpSpPr>
      <p:grpSpPr>
        <a:xfrm>
          <a:off x="0" y="0"/>
          <a:ext cx="0" cy="0"/>
          <a:chOff x="0" y="0"/>
          <a:chExt cx="0" cy="0"/>
        </a:xfrm>
      </p:grpSpPr>
      <p:sp>
        <p:nvSpPr>
          <p:cNvPr id="85" name="Google Shape;85;p61"/>
          <p:cNvSpPr txBox="1">
            <a:spLocks noGrp="1"/>
          </p:cNvSpPr>
          <p:nvPr>
            <p:ph type="title"/>
          </p:nvPr>
        </p:nvSpPr>
        <p:spPr>
          <a:xfrm>
            <a:off x="453081" y="1372467"/>
            <a:ext cx="8229600" cy="31552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5400"/>
              <a:buFont typeface="Arial" panose="020B0604020202020204"/>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1"/>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87" name="Google Shape;87;p61"/>
          <p:cNvSpPr/>
          <p:nvPr/>
        </p:nvSpPr>
        <p:spPr>
          <a:xfrm>
            <a:off x="0" y="6100119"/>
            <a:ext cx="9135762" cy="766119"/>
          </a:xfrm>
          <a:prstGeom prst="rect">
            <a:avLst/>
          </a:prstGeom>
          <a:solidFill>
            <a:schemeClr val="lt1"/>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61"/>
          <p:cNvSpPr txBox="1"/>
          <p:nvPr/>
        </p:nvSpPr>
        <p:spPr>
          <a:xfrm>
            <a:off x="4567882" y="4969941"/>
            <a:ext cx="4114800" cy="1130177"/>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dk1"/>
              </a:buClr>
              <a:buSzPts val="2800"/>
              <a:buFont typeface="Arial" panose="020B0604020202020204"/>
              <a:buNone/>
            </a:pPr>
            <a:r>
              <a:rPr lang="hu-HU" sz="2800" b="0" i="0" u="none" strike="noStrike" cap="none">
                <a:solidFill>
                  <a:schemeClr val="dk1"/>
                </a:solidFill>
                <a:latin typeface="Arial" panose="020B0604020202020204"/>
                <a:ea typeface="Arial" panose="020B0604020202020204"/>
                <a:cs typeface="Arial" panose="020B0604020202020204"/>
                <a:sym typeface="Arial" panose="020B0604020202020204"/>
              </a:rPr>
              <a:t>Szerző Neve</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Clr>
                <a:schemeClr val="dk1"/>
              </a:buClr>
              <a:buSzPts val="2800"/>
              <a:buFont typeface="Arial" panose="020B0604020202020204"/>
              <a:buNone/>
            </a:pPr>
            <a:r>
              <a:rPr lang="hu-HU" sz="2800" b="0" i="0" u="none" strike="noStrike" cap="none">
                <a:solidFill>
                  <a:schemeClr val="dk1"/>
                </a:solidFill>
                <a:latin typeface="Arial" panose="020B0604020202020204"/>
                <a:ea typeface="Arial" panose="020B0604020202020204"/>
                <a:cs typeface="Arial" panose="020B0604020202020204"/>
                <a:sym typeface="Arial" panose="020B0604020202020204"/>
              </a:rPr>
              <a:t>Cím</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ormál">
  <p:cSld name="Normál">
    <p:spTree>
      <p:nvGrpSpPr>
        <p:cNvPr id="1" name="Shape 89"/>
        <p:cNvGrpSpPr/>
        <p:nvPr/>
      </p:nvGrpSpPr>
      <p:grpSpPr>
        <a:xfrm>
          <a:off x="0" y="0"/>
          <a:ext cx="0" cy="0"/>
          <a:chOff x="0" y="0"/>
          <a:chExt cx="0" cy="0"/>
        </a:xfrm>
      </p:grpSpPr>
      <p:sp>
        <p:nvSpPr>
          <p:cNvPr id="90" name="Google Shape;90;p62"/>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2"/>
          <p:cNvSpPr txBox="1">
            <a:spLocks noGrp="1"/>
          </p:cNvSpPr>
          <p:nvPr>
            <p:ph type="body" idx="1"/>
          </p:nvPr>
        </p:nvSpPr>
        <p:spPr>
          <a:xfrm>
            <a:off x="201931" y="1416424"/>
            <a:ext cx="8741880" cy="527171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sak cím">
  <p:cSld name="Csak cím">
    <p:spTree>
      <p:nvGrpSpPr>
        <p:cNvPr id="1" name="Shape 92"/>
        <p:cNvGrpSpPr/>
        <p:nvPr/>
      </p:nvGrpSpPr>
      <p:grpSpPr>
        <a:xfrm>
          <a:off x="0" y="0"/>
          <a:ext cx="0" cy="0"/>
          <a:chOff x="0" y="0"/>
          <a:chExt cx="0" cy="0"/>
        </a:xfrm>
      </p:grpSpPr>
      <p:sp>
        <p:nvSpPr>
          <p:cNvPr id="93" name="Google Shape;93;p63"/>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ék cím">
  <p:cSld name="Kék cím">
    <p:spTree>
      <p:nvGrpSpPr>
        <p:cNvPr id="1" name="Shape 94"/>
        <p:cNvGrpSpPr/>
        <p:nvPr/>
      </p:nvGrpSpPr>
      <p:grpSpPr>
        <a:xfrm>
          <a:off x="0" y="0"/>
          <a:ext cx="0" cy="0"/>
          <a:chOff x="0" y="0"/>
          <a:chExt cx="0" cy="0"/>
        </a:xfrm>
      </p:grpSpPr>
      <p:sp>
        <p:nvSpPr>
          <p:cNvPr id="95" name="Google Shape;95;p64"/>
          <p:cNvSpPr/>
          <p:nvPr/>
        </p:nvSpPr>
        <p:spPr>
          <a:xfrm>
            <a:off x="2378" y="488"/>
            <a:ext cx="9143999" cy="889199"/>
          </a:xfrm>
          <a:prstGeom prst="rect">
            <a:avLst/>
          </a:prstGeom>
          <a:solidFill>
            <a:srgbClr val="0078E1"/>
          </a:solidFill>
          <a:ln>
            <a:noFill/>
          </a:ln>
        </p:spPr>
        <p:txBody>
          <a:bodyPr spcFirstLastPara="1" wrap="square" lIns="102850" tIns="102850" rIns="102850" bIns="102850" anchor="b" anchorCtr="0">
            <a:noAutofit/>
          </a:bodyPr>
          <a:lstStyle/>
          <a:p>
            <a:pPr marL="0" marR="0" lvl="0" indent="0" algn="l" rtl="0">
              <a:lnSpc>
                <a:spcPct val="100000"/>
              </a:lnSpc>
              <a:spcBef>
                <a:spcPts val="0"/>
              </a:spcBef>
              <a:spcAft>
                <a:spcPts val="0"/>
              </a:spcAft>
              <a:buClr>
                <a:srgbClr val="000000"/>
              </a:buClr>
              <a:buSzPts val="450"/>
              <a:buFont typeface="Arial" panose="020B0604020202020204"/>
              <a:buNone/>
            </a:pPr>
            <a:endParaRPr sz="450" b="0" i="0" u="none" strike="noStrike" cap="none">
              <a:solidFill>
                <a:srgbClr val="0000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6" name="Google Shape;96;p64"/>
          <p:cNvSpPr txBox="1">
            <a:spLocks noGrp="1"/>
          </p:cNvSpPr>
          <p:nvPr>
            <p:ph type="title"/>
          </p:nvPr>
        </p:nvSpPr>
        <p:spPr>
          <a:xfrm>
            <a:off x="474783" y="128740"/>
            <a:ext cx="8068693" cy="68394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panose="020B0604020202020204"/>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97" name="Google Shape;97;p64"/>
          <p:cNvGrpSpPr/>
          <p:nvPr/>
        </p:nvGrpSpPr>
        <p:grpSpPr>
          <a:xfrm>
            <a:off x="8458298" y="178167"/>
            <a:ext cx="661724" cy="550952"/>
            <a:chOff x="10085391" y="7151688"/>
            <a:chExt cx="4700584" cy="2663825"/>
          </a:xfrm>
        </p:grpSpPr>
        <p:sp>
          <p:nvSpPr>
            <p:cNvPr id="98" name="Google Shape;98;p64"/>
            <p:cNvSpPr/>
            <p:nvPr/>
          </p:nvSpPr>
          <p:spPr>
            <a:xfrm>
              <a:off x="10085391" y="7580311"/>
              <a:ext cx="2109786" cy="2235202"/>
            </a:xfrm>
            <a:custGeom>
              <a:avLst/>
              <a:gdLst/>
              <a:ahLst/>
              <a:cxnLst/>
              <a:rect l="l" t="t" r="r" b="b"/>
              <a:pathLst>
                <a:path w="601" h="635" extrusionOk="0">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25"/>
                <a:buFont typeface="Arial" panose="020B0604020202020204"/>
                <a:buNone/>
              </a:pPr>
              <a:endParaRPr sz="13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64"/>
            <p:cNvSpPr/>
            <p:nvPr/>
          </p:nvSpPr>
          <p:spPr>
            <a:xfrm>
              <a:off x="12195175" y="7151688"/>
              <a:ext cx="2590800" cy="2663825"/>
            </a:xfrm>
            <a:custGeom>
              <a:avLst/>
              <a:gdLst/>
              <a:ahLst/>
              <a:cxnLst/>
              <a:rect l="l" t="t" r="r" b="b"/>
              <a:pathLst>
                <a:path w="738" h="757" extrusionOk="0">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25"/>
                <a:buFont typeface="Arial" panose="020B0604020202020204"/>
                <a:buNone/>
              </a:pPr>
              <a:endParaRPr sz="13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64"/>
            <p:cNvSpPr/>
            <p:nvPr/>
          </p:nvSpPr>
          <p:spPr>
            <a:xfrm>
              <a:off x="11945037" y="8018899"/>
              <a:ext cx="776288" cy="774699"/>
            </a:xfrm>
            <a:custGeom>
              <a:avLst/>
              <a:gdLst/>
              <a:ahLst/>
              <a:cxnLst/>
              <a:rect l="l" t="t" r="r" b="b"/>
              <a:pathLst>
                <a:path w="221" h="220" extrusionOk="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25"/>
                <a:buFont typeface="Arial" panose="020B0604020202020204"/>
                <a:buNone/>
              </a:pPr>
              <a:endParaRPr sz="13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64"/>
            <p:cNvSpPr/>
            <p:nvPr/>
          </p:nvSpPr>
          <p:spPr>
            <a:xfrm>
              <a:off x="11220428" y="8556826"/>
              <a:ext cx="1060449" cy="1062040"/>
            </a:xfrm>
            <a:custGeom>
              <a:avLst/>
              <a:gdLst/>
              <a:ahLst/>
              <a:cxnLst/>
              <a:rect l="l" t="t" r="r" b="b"/>
              <a:pathLst>
                <a:path w="302" h="302" extrusionOk="0">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25"/>
                <a:buFont typeface="Arial" panose="020B0604020202020204"/>
                <a:buNone/>
              </a:pPr>
              <a:endParaRPr sz="13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64"/>
            <p:cNvSpPr/>
            <p:nvPr/>
          </p:nvSpPr>
          <p:spPr>
            <a:xfrm>
              <a:off x="12468065" y="8253012"/>
              <a:ext cx="1547813" cy="1550989"/>
            </a:xfrm>
            <a:custGeom>
              <a:avLst/>
              <a:gdLst/>
              <a:ahLst/>
              <a:cxnLst/>
              <a:rect l="l" t="t" r="r" b="b"/>
              <a:pathLst>
                <a:path w="441" h="441" extrusionOk="0">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25"/>
                <a:buFont typeface="Arial" panose="020B0604020202020204"/>
                <a:buNone/>
              </a:pPr>
              <a:endParaRPr sz="132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rtalom">
  <p:cSld name="Tartalom">
    <p:spTree>
      <p:nvGrpSpPr>
        <p:cNvPr id="1" name="Shape 22"/>
        <p:cNvGrpSpPr/>
        <p:nvPr/>
      </p:nvGrpSpPr>
      <p:grpSpPr>
        <a:xfrm>
          <a:off x="0" y="0"/>
          <a:ext cx="0" cy="0"/>
          <a:chOff x="0" y="0"/>
          <a:chExt cx="0" cy="0"/>
        </a:xfrm>
      </p:grpSpPr>
      <p:sp>
        <p:nvSpPr>
          <p:cNvPr id="23" name="Google Shape;23;p48"/>
          <p:cNvSpPr/>
          <p:nvPr/>
        </p:nvSpPr>
        <p:spPr>
          <a:xfrm>
            <a:off x="3547241" y="0"/>
            <a:ext cx="5754414"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224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 name="Google Shape;24;p48"/>
          <p:cNvSpPr/>
          <p:nvPr/>
        </p:nvSpPr>
        <p:spPr>
          <a:xfrm>
            <a:off x="1" y="0"/>
            <a:ext cx="3547240" cy="6858000"/>
          </a:xfrm>
          <a:prstGeom prst="rect">
            <a:avLst/>
          </a:prstGeom>
          <a:gradFill>
            <a:gsLst>
              <a:gs pos="0">
                <a:srgbClr val="C81426"/>
              </a:gs>
              <a:gs pos="100000">
                <a:srgbClr val="910B26"/>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224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 name="Google Shape;25;p48"/>
          <p:cNvSpPr txBox="1">
            <a:spLocks noGrp="1"/>
          </p:cNvSpPr>
          <p:nvPr>
            <p:ph type="body" idx="1"/>
          </p:nvPr>
        </p:nvSpPr>
        <p:spPr>
          <a:xfrm>
            <a:off x="4098597" y="1297482"/>
            <a:ext cx="4094217" cy="434657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chemeClr val="dk2"/>
              </a:buClr>
              <a:buSzPts val="3200"/>
              <a:buFont typeface="Arial" panose="020B0604020202020204"/>
              <a:buNone/>
              <a:defRPr>
                <a:solidFill>
                  <a:schemeClr val="dk2"/>
                </a:solidFill>
              </a:defRPr>
            </a:lvl1pPr>
            <a:lvl2pPr marL="914400" lvl="1" indent="-342900" algn="l">
              <a:lnSpc>
                <a:spcPct val="100000"/>
              </a:lnSpc>
              <a:spcBef>
                <a:spcPts val="400"/>
              </a:spcBef>
              <a:spcAft>
                <a:spcPts val="0"/>
              </a:spcAft>
              <a:buSzPts val="1800"/>
              <a:buChar char="&gt;"/>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8"/>
          <p:cNvSpPr txBox="1"/>
          <p:nvPr/>
        </p:nvSpPr>
        <p:spPr>
          <a:xfrm>
            <a:off x="546100" y="120869"/>
            <a:ext cx="7646714" cy="7670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panose="020B0604020202020204"/>
              <a:buNone/>
            </a:pPr>
            <a:r>
              <a:rPr lang="en-US" altLang="hu-HU" sz="4400" b="1" i="0" u="none" strike="noStrike" cap="none">
                <a:solidFill>
                  <a:schemeClr val="lt1"/>
                </a:solidFill>
                <a:latin typeface="Arial" panose="020B0604020202020204"/>
                <a:ea typeface="Arial" panose="020B0604020202020204"/>
                <a:cs typeface="Arial" panose="020B0604020202020204"/>
                <a:sym typeface="Arial" panose="020B0604020202020204"/>
              </a:rPr>
              <a:t>Tartalom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rmál (felsorolás)">
  <p:cSld name="Normál (felsorolás)">
    <p:spTree>
      <p:nvGrpSpPr>
        <p:cNvPr id="1" name="Shape 27"/>
        <p:cNvGrpSpPr/>
        <p:nvPr/>
      </p:nvGrpSpPr>
      <p:grpSpPr>
        <a:xfrm>
          <a:off x="0" y="0"/>
          <a:ext cx="0" cy="0"/>
          <a:chOff x="0" y="0"/>
          <a:chExt cx="0" cy="0"/>
        </a:xfrm>
      </p:grpSpPr>
      <p:sp>
        <p:nvSpPr>
          <p:cNvPr id="28" name="Google Shape;28;p49"/>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9"/>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30" name="Google Shape;30;p49"/>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Font typeface="Arial" panose="020B0604020202020204"/>
              <a:buChar char="•"/>
              <a:defRPr/>
            </a:lvl4pPr>
            <a:lvl5pPr marL="2286000" lvl="4" indent="-355600" algn="l">
              <a:lnSpc>
                <a:spcPct val="100000"/>
              </a:lnSpc>
              <a:spcBef>
                <a:spcPts val="350"/>
              </a:spcBef>
              <a:spcAft>
                <a:spcPts val="0"/>
              </a:spcAft>
              <a:buSzPts val="20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ejezetcím">
  <p:cSld name="Fejezetcím">
    <p:spTree>
      <p:nvGrpSpPr>
        <p:cNvPr id="1" name="Shape 31"/>
        <p:cNvGrpSpPr/>
        <p:nvPr/>
      </p:nvGrpSpPr>
      <p:grpSpPr>
        <a:xfrm>
          <a:off x="0" y="0"/>
          <a:ext cx="0" cy="0"/>
          <a:chOff x="0" y="0"/>
          <a:chExt cx="0" cy="0"/>
        </a:xfrm>
      </p:grpSpPr>
      <p:sp>
        <p:nvSpPr>
          <p:cNvPr id="32" name="Google Shape;32;p50"/>
          <p:cNvSpPr/>
          <p:nvPr/>
        </p:nvSpPr>
        <p:spPr>
          <a:xfrm>
            <a:off x="0" y="3674076"/>
            <a:ext cx="9144000" cy="3183924"/>
          </a:xfrm>
          <a:prstGeom prst="rect">
            <a:avLst/>
          </a:prstGeom>
          <a:gradFill>
            <a:gsLst>
              <a:gs pos="0">
                <a:srgbClr val="C81426"/>
              </a:gs>
              <a:gs pos="100000">
                <a:srgbClr val="910B26"/>
              </a:gs>
            </a:gsLst>
            <a:lin ang="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2"/>
              </a:buClr>
              <a:buSzPts val="2240"/>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 name="Google Shape;33;p50"/>
          <p:cNvSpPr txBox="1">
            <a:spLocks noGrp="1"/>
          </p:cNvSpPr>
          <p:nvPr>
            <p:ph type="title"/>
          </p:nvPr>
        </p:nvSpPr>
        <p:spPr>
          <a:xfrm>
            <a:off x="465438" y="1882115"/>
            <a:ext cx="8229600" cy="176832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4800"/>
              <a:buFont typeface="Arial" panose="020B0604020202020204"/>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0"/>
          <p:cNvSpPr txBox="1">
            <a:spLocks noGrp="1"/>
          </p:cNvSpPr>
          <p:nvPr>
            <p:ph type="subTitle" idx="1"/>
          </p:nvPr>
        </p:nvSpPr>
        <p:spPr>
          <a:xfrm>
            <a:off x="465438" y="3671115"/>
            <a:ext cx="8229600" cy="1260000"/>
          </a:xfrm>
          <a:prstGeom prst="rect">
            <a:avLst/>
          </a:prstGeom>
          <a:noFill/>
          <a:ln>
            <a:noFill/>
          </a:ln>
        </p:spPr>
        <p:txBody>
          <a:bodyPr spcFirstLastPara="1" wrap="square" lIns="0" tIns="45700" rIns="91425" bIns="45700" anchor="t" anchorCtr="0">
            <a:normAutofit/>
          </a:bodyPr>
          <a:lstStyle>
            <a:lvl1pPr lvl="0" algn="l">
              <a:lnSpc>
                <a:spcPct val="100000"/>
              </a:lnSpc>
              <a:spcBef>
                <a:spcPts val="1200"/>
              </a:spcBef>
              <a:spcAft>
                <a:spcPts val="0"/>
              </a:spcAft>
              <a:buSzPts val="3200"/>
              <a:buNone/>
              <a:defRPr sz="3200">
                <a:solidFill>
                  <a:schemeClr val="lt1"/>
                </a:solidFill>
              </a:defRPr>
            </a:lvl1pPr>
            <a:lvl2pPr lvl="1" algn="ctr">
              <a:lnSpc>
                <a:spcPct val="100000"/>
              </a:lnSpc>
              <a:spcBef>
                <a:spcPts val="400"/>
              </a:spcBef>
              <a:spcAft>
                <a:spcPts val="0"/>
              </a:spcAft>
              <a:buSzPts val="2000"/>
              <a:buNone/>
              <a:defRPr sz="2000"/>
            </a:lvl2pPr>
            <a:lvl3pPr lvl="2" algn="ctr">
              <a:lnSpc>
                <a:spcPct val="100000"/>
              </a:lnSpc>
              <a:spcBef>
                <a:spcPts val="400"/>
              </a:spcBef>
              <a:spcAft>
                <a:spcPts val="0"/>
              </a:spcAft>
              <a:buSzPts val="1800"/>
              <a:buNone/>
              <a:defRPr sz="1800"/>
            </a:lvl3pPr>
            <a:lvl4pPr lvl="3" algn="ctr">
              <a:lnSpc>
                <a:spcPct val="100000"/>
              </a:lnSpc>
              <a:spcBef>
                <a:spcPts val="350"/>
              </a:spcBef>
              <a:spcAft>
                <a:spcPts val="0"/>
              </a:spcAft>
              <a:buSzPts val="1600"/>
              <a:buNone/>
              <a:defRPr sz="1600"/>
            </a:lvl4pPr>
            <a:lvl5pPr lvl="4" algn="ctr">
              <a:lnSpc>
                <a:spcPct val="100000"/>
              </a:lnSpc>
              <a:spcBef>
                <a:spcPts val="35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5" name="Google Shape;35;p50"/>
          <p:cNvPicPr preferRelativeResize="0"/>
          <p:nvPr/>
        </p:nvPicPr>
        <p:blipFill rotWithShape="1">
          <a:blip r:embed="rId2"/>
          <a:srcRect/>
          <a:stretch>
            <a:fillRect/>
          </a:stretch>
        </p:blipFill>
        <p:spPr>
          <a:xfrm>
            <a:off x="7941718" y="6413863"/>
            <a:ext cx="861226" cy="3007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rmál (Hierarchikus)">
  <p:cSld name="Normál (Hierarchiku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1"/>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39" name="Google Shape;39;p51"/>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3200"/>
              <a:buNone/>
              <a:defRPr/>
            </a:lvl1pPr>
            <a:lvl2pPr marL="914400" lvl="1" indent="-228600" algn="l">
              <a:lnSpc>
                <a:spcPct val="100000"/>
              </a:lnSpc>
              <a:spcBef>
                <a:spcPts val="400"/>
              </a:spcBef>
              <a:spcAft>
                <a:spcPts val="0"/>
              </a:spcAft>
              <a:buSzPts val="2800"/>
              <a:buFont typeface="Arial" panose="020B0604020202020204"/>
              <a:buNone/>
              <a:defRPr/>
            </a:lvl2pPr>
            <a:lvl3pPr marL="1371600" lvl="2" indent="-228600" algn="l">
              <a:lnSpc>
                <a:spcPct val="100000"/>
              </a:lnSpc>
              <a:spcBef>
                <a:spcPts val="400"/>
              </a:spcBef>
              <a:spcAft>
                <a:spcPts val="0"/>
              </a:spcAft>
              <a:buSzPts val="2400"/>
              <a:buFont typeface="Arial" panose="020B0604020202020204"/>
              <a:buNone/>
              <a:defRPr/>
            </a:lvl3pPr>
            <a:lvl4pPr marL="1828800" lvl="3" indent="-228600" algn="l">
              <a:lnSpc>
                <a:spcPct val="100000"/>
              </a:lnSpc>
              <a:spcBef>
                <a:spcPts val="350"/>
              </a:spcBef>
              <a:spcAft>
                <a:spcPts val="0"/>
              </a:spcAft>
              <a:buSzPts val="2000"/>
              <a:buFont typeface="Arial" panose="020B0604020202020204"/>
              <a:buNone/>
              <a:defRPr/>
            </a:lvl4pPr>
            <a:lvl5pPr marL="2286000" lvl="4" indent="-228600" algn="l">
              <a:lnSpc>
                <a:spcPct val="100000"/>
              </a:lnSpc>
              <a:spcBef>
                <a:spcPts val="350"/>
              </a:spcBef>
              <a:spcAft>
                <a:spcPts val="0"/>
              </a:spcAft>
              <a:buSzPts val="2000"/>
              <a:buFont typeface="Arial" panose="020B0604020202020204"/>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gyéni elrendezés">
  <p:cSld name="Egyéni elrendezés">
    <p:spTree>
      <p:nvGrpSpPr>
        <p:cNvPr id="1" name="Shape 40"/>
        <p:cNvGrpSpPr/>
        <p:nvPr/>
      </p:nvGrpSpPr>
      <p:grpSpPr>
        <a:xfrm>
          <a:off x="0" y="0"/>
          <a:ext cx="0" cy="0"/>
          <a:chOff x="0" y="0"/>
          <a:chExt cx="0" cy="0"/>
        </a:xfrm>
      </p:grpSpPr>
      <p:sp>
        <p:nvSpPr>
          <p:cNvPr id="41" name="Google Shape;41;p52"/>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2"/>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ét hasáb">
  <p:cSld name="Két hasáb">
    <p:spTree>
      <p:nvGrpSpPr>
        <p:cNvPr id="1" name="Shape 43"/>
        <p:cNvGrpSpPr/>
        <p:nvPr/>
      </p:nvGrpSpPr>
      <p:grpSpPr>
        <a:xfrm>
          <a:off x="0" y="0"/>
          <a:ext cx="0" cy="0"/>
          <a:chOff x="0" y="0"/>
          <a:chExt cx="0" cy="0"/>
        </a:xfrm>
      </p:grpSpPr>
      <p:sp>
        <p:nvSpPr>
          <p:cNvPr id="44" name="Google Shape;44;p53"/>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3"/>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46" name="Google Shape;46;p53"/>
          <p:cNvSpPr txBox="1">
            <a:spLocks noGrp="1"/>
          </p:cNvSpPr>
          <p:nvPr>
            <p:ph type="body" idx="1"/>
          </p:nvPr>
        </p:nvSpPr>
        <p:spPr>
          <a:xfrm>
            <a:off x="457199" y="1051200"/>
            <a:ext cx="4009698"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Font typeface="Arial" panose="020B0604020202020204"/>
              <a:buChar char="•"/>
              <a:defRPr/>
            </a:lvl4pPr>
            <a:lvl5pPr marL="2286000" lvl="4" indent="-355600" algn="l">
              <a:lnSpc>
                <a:spcPct val="100000"/>
              </a:lnSpc>
              <a:spcBef>
                <a:spcPts val="350"/>
              </a:spcBef>
              <a:spcAft>
                <a:spcPts val="0"/>
              </a:spcAft>
              <a:buSzPts val="20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3"/>
          <p:cNvSpPr txBox="1">
            <a:spLocks noGrp="1"/>
          </p:cNvSpPr>
          <p:nvPr>
            <p:ph type="body" idx="2"/>
          </p:nvPr>
        </p:nvSpPr>
        <p:spPr>
          <a:xfrm>
            <a:off x="4677102" y="1051200"/>
            <a:ext cx="4009698"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Font typeface="Arial" panose="020B0604020202020204"/>
              <a:buChar char="•"/>
              <a:defRPr/>
            </a:lvl4pPr>
            <a:lvl5pPr marL="2286000" lvl="4" indent="-355600" algn="l">
              <a:lnSpc>
                <a:spcPct val="100000"/>
              </a:lnSpc>
              <a:spcBef>
                <a:spcPts val="350"/>
              </a:spcBef>
              <a:spcAft>
                <a:spcPts val="0"/>
              </a:spcAft>
              <a:buSzPts val="20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ér hasáb 1:2">
  <p:cSld name="Kér hasáb 1:2">
    <p:spTree>
      <p:nvGrpSpPr>
        <p:cNvPr id="1" name="Shape 48"/>
        <p:cNvGrpSpPr/>
        <p:nvPr/>
      </p:nvGrpSpPr>
      <p:grpSpPr>
        <a:xfrm>
          <a:off x="0" y="0"/>
          <a:ext cx="0" cy="0"/>
          <a:chOff x="0" y="0"/>
          <a:chExt cx="0" cy="0"/>
        </a:xfrm>
      </p:grpSpPr>
      <p:sp>
        <p:nvSpPr>
          <p:cNvPr id="49" name="Google Shape;49;p54"/>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4"/>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51" name="Google Shape;51;p54"/>
          <p:cNvSpPr txBox="1">
            <a:spLocks noGrp="1"/>
          </p:cNvSpPr>
          <p:nvPr>
            <p:ph type="body" idx="1"/>
          </p:nvPr>
        </p:nvSpPr>
        <p:spPr>
          <a:xfrm>
            <a:off x="457199" y="1051200"/>
            <a:ext cx="2490953"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Font typeface="Arial" panose="020B0604020202020204"/>
              <a:buChar char="•"/>
              <a:defRPr/>
            </a:lvl4pPr>
            <a:lvl5pPr marL="2286000" lvl="4" indent="-355600" algn="l">
              <a:lnSpc>
                <a:spcPct val="100000"/>
              </a:lnSpc>
              <a:spcBef>
                <a:spcPts val="350"/>
              </a:spcBef>
              <a:spcAft>
                <a:spcPts val="0"/>
              </a:spcAft>
              <a:buSzPts val="20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4"/>
          <p:cNvSpPr txBox="1">
            <a:spLocks noGrp="1"/>
          </p:cNvSpPr>
          <p:nvPr>
            <p:ph type="body" idx="2"/>
          </p:nvPr>
        </p:nvSpPr>
        <p:spPr>
          <a:xfrm>
            <a:off x="3163614" y="1051200"/>
            <a:ext cx="5523185"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Font typeface="Arial" panose="020B0604020202020204"/>
              <a:buChar char="•"/>
              <a:defRPr/>
            </a:lvl4pPr>
            <a:lvl5pPr marL="2286000" lvl="4" indent="-355600" algn="l">
              <a:lnSpc>
                <a:spcPct val="100000"/>
              </a:lnSpc>
              <a:spcBef>
                <a:spcPts val="350"/>
              </a:spcBef>
              <a:spcAft>
                <a:spcPts val="0"/>
              </a:spcAft>
              <a:buSzPts val="20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53"/>
        <p:cNvGrpSpPr/>
        <p:nvPr/>
      </p:nvGrpSpPr>
      <p:grpSpPr>
        <a:xfrm>
          <a:off x="0" y="0"/>
          <a:ext cx="0" cy="0"/>
          <a:chOff x="0" y="0"/>
          <a:chExt cx="0" cy="0"/>
        </a:xfrm>
      </p:grpSpPr>
      <p:sp>
        <p:nvSpPr>
          <p:cNvPr id="54" name="Google Shape;54;p55"/>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6" name="Google Shape;56;p55"/>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57" name="Google Shape;57;p55"/>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200"/>
              </a:spcBef>
              <a:spcAft>
                <a:spcPts val="0"/>
              </a:spcAft>
              <a:buSzPts val="3200"/>
              <a:buChar char="•"/>
              <a:defRPr/>
            </a:lvl1pPr>
            <a:lvl2pPr marL="914400" lvl="1" indent="-406400" algn="l">
              <a:lnSpc>
                <a:spcPct val="100000"/>
              </a:lnSpc>
              <a:spcBef>
                <a:spcPts val="400"/>
              </a:spcBef>
              <a:spcAft>
                <a:spcPts val="0"/>
              </a:spcAft>
              <a:buSzPts val="2800"/>
              <a:buFont typeface="Arial" panose="020B0604020202020204"/>
              <a:buChar char="&gt;"/>
              <a:defRPr/>
            </a:lvl2pPr>
            <a:lvl3pPr marL="1371600" lvl="2" indent="-381000" algn="l">
              <a:lnSpc>
                <a:spcPct val="100000"/>
              </a:lnSpc>
              <a:spcBef>
                <a:spcPts val="400"/>
              </a:spcBef>
              <a:spcAft>
                <a:spcPts val="0"/>
              </a:spcAft>
              <a:buSzPts val="2400"/>
              <a:buFont typeface="Arial" panose="020B0604020202020204"/>
              <a:buChar char="–"/>
              <a:defRPr/>
            </a:lvl3pPr>
            <a:lvl4pPr marL="1828800" lvl="3" indent="-355600" algn="l">
              <a:lnSpc>
                <a:spcPct val="100000"/>
              </a:lnSpc>
              <a:spcBef>
                <a:spcPts val="350"/>
              </a:spcBef>
              <a:spcAft>
                <a:spcPts val="0"/>
              </a:spcAft>
              <a:buSzPts val="2000"/>
              <a:buChar char="•"/>
              <a:defRPr/>
            </a:lvl4pPr>
            <a:lvl5pPr marL="2286000" lvl="4" indent="-355600" algn="l">
              <a:lnSpc>
                <a:spcPct val="100000"/>
              </a:lnSpc>
              <a:spcBef>
                <a:spcPts val="350"/>
              </a:spcBef>
              <a:spcAft>
                <a:spcPts val="0"/>
              </a:spcAft>
              <a:buSzPts val="20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p:nvPr/>
        </p:nvSpPr>
        <p:spPr>
          <a:xfrm>
            <a:off x="0" y="6335002"/>
            <a:ext cx="9144000" cy="522998"/>
          </a:xfrm>
          <a:prstGeom prst="rect">
            <a:avLst/>
          </a:prstGeom>
          <a:gradFill>
            <a:gsLst>
              <a:gs pos="0">
                <a:srgbClr val="C81426"/>
              </a:gs>
              <a:gs pos="100000">
                <a:srgbClr val="910B26"/>
              </a:gs>
            </a:gsLst>
            <a:lin ang="0" scaled="0"/>
          </a:grad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lt2"/>
              </a:buClr>
              <a:buSzPts val="2072"/>
              <a:buFont typeface="Arial" panose="020B0604020202020204"/>
              <a:buNone/>
            </a:pPr>
            <a:endParaRPr sz="296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 name="Google Shape;11;p46"/>
          <p:cNvSpPr txBox="1">
            <a:spLocks noGrp="1"/>
          </p:cNvSpPr>
          <p:nvPr>
            <p:ph type="body" idx="1"/>
          </p:nvPr>
        </p:nvSpPr>
        <p:spPr>
          <a:xfrm>
            <a:off x="457200" y="1052514"/>
            <a:ext cx="8229600" cy="51588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1200"/>
              </a:spcBef>
              <a:spcAft>
                <a:spcPts val="0"/>
              </a:spcAft>
              <a:buClr>
                <a:schemeClr val="dk2"/>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400"/>
              </a:spcBef>
              <a:spcAft>
                <a:spcPts val="0"/>
              </a:spcAft>
              <a:buClr>
                <a:schemeClr val="dk2"/>
              </a:buClr>
              <a:buSzPts val="2800"/>
              <a:buFont typeface="Arial" panose="020B0604020202020204"/>
              <a:buChar char="&gt;"/>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00"/>
              </a:spcBef>
              <a:spcAft>
                <a:spcPts val="0"/>
              </a:spcAft>
              <a:buClr>
                <a:schemeClr val="dk2"/>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35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35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46"/>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lvl1pPr marL="0" marR="0" lvl="0"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hu-HU"/>
              <a:t>‹#›</a:t>
            </a:fld>
            <a:endParaRPr lang="hu-HU"/>
          </a:p>
        </p:txBody>
      </p:sp>
      <p:sp>
        <p:nvSpPr>
          <p:cNvPr id="13" name="Google Shape;13;p46"/>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46"/>
          <p:cNvSpPr txBox="1"/>
          <p:nvPr/>
        </p:nvSpPr>
        <p:spPr>
          <a:xfrm>
            <a:off x="5000368" y="6430338"/>
            <a:ext cx="3686432" cy="30543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panose="020B0604020202020204"/>
              <a:buNone/>
            </a:pPr>
            <a:r>
              <a:rPr lang="hu-HU" sz="1400" b="0" i="0" u="none" strike="noStrike" cap="none">
                <a:solidFill>
                  <a:schemeClr val="lt1"/>
                </a:solidFill>
                <a:latin typeface="Arial" panose="020B0604020202020204"/>
                <a:ea typeface="Arial" panose="020B0604020202020204"/>
                <a:cs typeface="Arial" panose="020B0604020202020204"/>
                <a:sym typeface="Arial" panose="020B0604020202020204"/>
              </a:rPr>
              <a:t>szakdolgozat</a:t>
            </a: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5" name="Google Shape;15;p46"/>
          <p:cNvPicPr preferRelativeResize="0"/>
          <p:nvPr/>
        </p:nvPicPr>
        <p:blipFill rotWithShape="1">
          <a:blip r:embed="rId20"/>
          <a:srcRect/>
          <a:stretch>
            <a:fillRect/>
          </a:stretch>
        </p:blipFill>
        <p:spPr>
          <a:xfrm>
            <a:off x="255815" y="6463290"/>
            <a:ext cx="861226" cy="30074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699450" y="558150"/>
            <a:ext cx="7745100" cy="1260000"/>
          </a:xfrm>
          <a:prstGeom prst="rect">
            <a:avLst/>
          </a:prstGeom>
          <a:noFill/>
          <a:ln>
            <a:noFill/>
          </a:ln>
        </p:spPr>
        <p:txBody>
          <a:bodyPr spcFirstLastPara="1" wrap="square" lIns="0" tIns="45700" rIns="91425" bIns="45700" anchor="b" anchorCtr="0">
            <a:normAutofit/>
          </a:bodyPr>
          <a:lstStyle/>
          <a:p>
            <a:pPr marL="0" lvl="0" indent="0" algn="ctr" rtl="0">
              <a:lnSpc>
                <a:spcPct val="90000"/>
              </a:lnSpc>
              <a:spcBef>
                <a:spcPts val="0"/>
              </a:spcBef>
              <a:spcAft>
                <a:spcPts val="0"/>
              </a:spcAft>
              <a:buClr>
                <a:schemeClr val="dk2"/>
              </a:buClr>
              <a:buSzPts val="4800"/>
              <a:buFont typeface="Arial" panose="020B0604020202020204"/>
              <a:buNone/>
            </a:pPr>
            <a:r>
              <a:rPr lang="hu-HU" sz="4800" dirty="0"/>
              <a:t>Szakdolgozat bemutatása</a:t>
            </a:r>
            <a:endParaRPr sz="4800" dirty="0"/>
          </a:p>
        </p:txBody>
      </p:sp>
      <p:sp>
        <p:nvSpPr>
          <p:cNvPr id="108" name="Google Shape;108;p1"/>
          <p:cNvSpPr txBox="1">
            <a:spLocks noGrp="1"/>
          </p:cNvSpPr>
          <p:nvPr>
            <p:ph type="subTitle" idx="1"/>
          </p:nvPr>
        </p:nvSpPr>
        <p:spPr>
          <a:xfrm>
            <a:off x="810300" y="1974150"/>
            <a:ext cx="7523400" cy="678300"/>
          </a:xfrm>
          <a:prstGeom prst="rect">
            <a:avLst/>
          </a:prstGeom>
          <a:noFill/>
          <a:ln>
            <a:noFill/>
          </a:ln>
        </p:spPr>
        <p:txBody>
          <a:bodyPr spcFirstLastPara="1" wrap="square" lIns="0" tIns="45700" rIns="91425" bIns="45700" anchor="t" anchorCtr="0">
            <a:normAutofit/>
          </a:bodyPr>
          <a:lstStyle/>
          <a:p>
            <a:pPr marL="0" lvl="0" indent="0" algn="ctr" rtl="0">
              <a:lnSpc>
                <a:spcPct val="100000"/>
              </a:lnSpc>
              <a:spcBef>
                <a:spcPts val="0"/>
              </a:spcBef>
              <a:spcAft>
                <a:spcPts val="0"/>
              </a:spcAft>
              <a:buSzPts val="3200"/>
              <a:buNone/>
            </a:pPr>
            <a:r>
              <a:rPr lang="hu-HU" dirty="0"/>
              <a:t>Járműkölcsönző rendszer fejlesztése</a:t>
            </a:r>
          </a:p>
        </p:txBody>
      </p:sp>
      <p:sp>
        <p:nvSpPr>
          <p:cNvPr id="109" name="Google Shape;109;p1"/>
          <p:cNvSpPr txBox="1"/>
          <p:nvPr/>
        </p:nvSpPr>
        <p:spPr>
          <a:xfrm>
            <a:off x="4488692" y="4502412"/>
            <a:ext cx="4258500" cy="432300"/>
          </a:xfrm>
          <a:prstGeom prst="rect">
            <a:avLst/>
          </a:prstGeom>
          <a:noFill/>
          <a:ln>
            <a:noFill/>
          </a:ln>
        </p:spPr>
        <p:txBody>
          <a:bodyPr spcFirstLastPara="1" wrap="square" lIns="0" tIns="45700" rIns="91425" bIns="45700" anchor="t" anchorCtr="0">
            <a:normAutofit lnSpcReduction="10000"/>
          </a:bodyPr>
          <a:lstStyle/>
          <a:p>
            <a:pPr marL="0" marR="0" lvl="0" indent="0" algn="l" rtl="0">
              <a:lnSpc>
                <a:spcPct val="100000"/>
              </a:lnSpc>
              <a:spcBef>
                <a:spcPts val="0"/>
              </a:spcBef>
              <a:spcAft>
                <a:spcPts val="0"/>
              </a:spcAft>
              <a:buClr>
                <a:schemeClr val="dk2"/>
              </a:buClr>
              <a:buSzPts val="2400"/>
              <a:buFont typeface="Arial" panose="020B0604020202020204"/>
              <a:buNone/>
            </a:pPr>
            <a:r>
              <a:rPr lang="hu-HU"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Konzulens: Kövesdán Gábor</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10" name="Google Shape;110;p1"/>
          <p:cNvSpPr txBox="1"/>
          <p:nvPr/>
        </p:nvSpPr>
        <p:spPr>
          <a:xfrm>
            <a:off x="4488692" y="4070112"/>
            <a:ext cx="4258500" cy="432300"/>
          </a:xfrm>
          <a:prstGeom prst="rect">
            <a:avLst/>
          </a:prstGeom>
          <a:noFill/>
          <a:ln>
            <a:noFill/>
          </a:ln>
        </p:spPr>
        <p:txBody>
          <a:bodyPr spcFirstLastPara="1" wrap="square" lIns="0" tIns="45700" rIns="91425" bIns="45700" anchor="t" anchorCtr="0">
            <a:normAutofit lnSpcReduction="10000"/>
          </a:bodyPr>
          <a:lstStyle/>
          <a:p>
            <a:pPr marL="0" marR="0" lvl="0" indent="0" algn="l" rtl="0">
              <a:lnSpc>
                <a:spcPct val="100000"/>
              </a:lnSpc>
              <a:spcBef>
                <a:spcPts val="0"/>
              </a:spcBef>
              <a:spcAft>
                <a:spcPts val="0"/>
              </a:spcAft>
              <a:buClr>
                <a:schemeClr val="dk2"/>
              </a:buClr>
              <a:buSzPts val="2400"/>
              <a:buFont typeface="Arial" panose="020B0604020202020204"/>
              <a:buNone/>
            </a:pPr>
            <a:r>
              <a:rPr lang="hu-HU"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Hallgató: Bíró László</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c31079a500_0_50"/>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dirty="0"/>
              <a:t>Tesztelés</a:t>
            </a:r>
          </a:p>
        </p:txBody>
      </p:sp>
      <p:sp>
        <p:nvSpPr>
          <p:cNvPr id="174" name="Google Shape;174;g1c31079a500_0_50"/>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10</a:t>
            </a:fld>
            <a:endParaRPr lang="hu-HU"/>
          </a:p>
        </p:txBody>
      </p:sp>
      <p:sp>
        <p:nvSpPr>
          <p:cNvPr id="175" name="Google Shape;175;g1c31079a500_0_50"/>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200"/>
              </a:spcBef>
              <a:spcAft>
                <a:spcPts val="0"/>
              </a:spcAft>
              <a:buNone/>
            </a:pPr>
            <a:r>
              <a:rPr lang="hu-HU" sz="2400" b="1" dirty="0"/>
              <a:t>Statikus tesztelés: </a:t>
            </a:r>
            <a:endParaRPr sz="2400" b="1" dirty="0"/>
          </a:p>
          <a:p>
            <a:pPr marL="457200" lvl="0" indent="-381000" algn="l" rtl="0">
              <a:lnSpc>
                <a:spcPct val="100000"/>
              </a:lnSpc>
              <a:spcBef>
                <a:spcPts val="1200"/>
              </a:spcBef>
              <a:spcAft>
                <a:spcPts val="0"/>
              </a:spcAft>
              <a:buSzPts val="2400"/>
              <a:buChar char="-"/>
            </a:pPr>
            <a:r>
              <a:rPr lang="hu-HU" sz="2400" dirty="0"/>
              <a:t>Elején: Postman API </a:t>
            </a:r>
            <a:endParaRPr lang="en-US" sz="2400" dirty="0"/>
          </a:p>
          <a:p>
            <a:pPr marL="457200" lvl="0" indent="-381000" algn="l" rtl="0">
              <a:lnSpc>
                <a:spcPct val="100000"/>
              </a:lnSpc>
              <a:spcBef>
                <a:spcPts val="1200"/>
              </a:spcBef>
              <a:spcAft>
                <a:spcPts val="0"/>
              </a:spcAft>
              <a:buSzPts val="2400"/>
              <a:buChar char="-"/>
            </a:pPr>
            <a:r>
              <a:rPr lang="hu-HU" sz="2400" dirty="0"/>
              <a:t>Később: </a:t>
            </a:r>
            <a:r>
              <a:rPr lang="en-US" sz="2400" dirty="0"/>
              <a:t>Android </a:t>
            </a:r>
            <a:r>
              <a:rPr lang="en-US" sz="2400" dirty="0" err="1"/>
              <a:t>eszköz</a:t>
            </a:r>
            <a:r>
              <a:rPr lang="en-US" sz="2400" dirty="0"/>
              <a:t> (</a:t>
            </a:r>
            <a:r>
              <a:rPr lang="en-US" sz="2400" dirty="0" err="1"/>
              <a:t>kliens</a:t>
            </a:r>
            <a:r>
              <a:rPr lang="en-US" sz="2400" dirty="0"/>
              <a:t> </a:t>
            </a:r>
            <a:r>
              <a:rPr lang="en-US" sz="2400" dirty="0" err="1"/>
              <a:t>alkalmazás</a:t>
            </a:r>
            <a:r>
              <a:rPr lang="en-US" sz="2400" dirty="0"/>
              <a:t>)</a:t>
            </a:r>
            <a:endParaRPr sz="2400" dirty="0"/>
          </a:p>
          <a:p>
            <a:pPr marL="0" lvl="0" indent="0" algn="l" rtl="0">
              <a:lnSpc>
                <a:spcPct val="100000"/>
              </a:lnSpc>
              <a:spcBef>
                <a:spcPts val="1200"/>
              </a:spcBef>
              <a:spcAft>
                <a:spcPts val="0"/>
              </a:spcAft>
              <a:buNone/>
            </a:pPr>
            <a:r>
              <a:rPr lang="hu-HU" sz="2400" b="1" dirty="0"/>
              <a:t>Dinamikus tesztelés:</a:t>
            </a:r>
            <a:endParaRPr sz="2400" b="1" dirty="0"/>
          </a:p>
          <a:p>
            <a:pPr marL="457200" lvl="0" indent="-381000" algn="l" rtl="0">
              <a:lnSpc>
                <a:spcPct val="100000"/>
              </a:lnSpc>
              <a:spcBef>
                <a:spcPts val="1200"/>
              </a:spcBef>
              <a:spcAft>
                <a:spcPts val="0"/>
              </a:spcAft>
              <a:buSzPts val="2400"/>
              <a:buChar char="-"/>
            </a:pPr>
            <a:r>
              <a:rPr lang="hu-HU" sz="2400" dirty="0"/>
              <a:t>Az üzleti logika funkcióinak tesztelését végeztem el, amelyet megpróbáltam kiterjeszteni a Service osztályok függvényeinek egészére.</a:t>
            </a:r>
            <a:endParaRPr sz="2400" dirty="0"/>
          </a:p>
          <a:p>
            <a:pPr marL="457200" lvl="0" indent="-381000" algn="l" rtl="0">
              <a:lnSpc>
                <a:spcPct val="100000"/>
              </a:lnSpc>
              <a:spcBef>
                <a:spcPts val="0"/>
              </a:spcBef>
              <a:spcAft>
                <a:spcPts val="0"/>
              </a:spcAft>
              <a:buSzPts val="2400"/>
              <a:buChar char="-"/>
            </a:pPr>
            <a:r>
              <a:rPr lang="hu-HU" sz="2400" dirty="0" err="1"/>
              <a:t>JUnit</a:t>
            </a:r>
            <a:r>
              <a:rPr lang="hu-HU" sz="2400" dirty="0"/>
              <a:t> teszteket írtam, összesen 35 darabot</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c31079a500_0_16"/>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dirty="0"/>
              <a:t>Összegzés</a:t>
            </a:r>
          </a:p>
        </p:txBody>
      </p:sp>
      <p:sp>
        <p:nvSpPr>
          <p:cNvPr id="182" name="Google Shape;182;g1c31079a500_0_16"/>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11</a:t>
            </a:fld>
            <a:endParaRPr lang="hu-HU"/>
          </a:p>
        </p:txBody>
      </p:sp>
      <p:sp>
        <p:nvSpPr>
          <p:cNvPr id="183" name="Google Shape;183;g1c31079a500_0_16"/>
          <p:cNvSpPr/>
          <p:nvPr/>
        </p:nvSpPr>
        <p:spPr>
          <a:xfrm>
            <a:off x="6688800" y="2811825"/>
            <a:ext cx="7188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84" name="Google Shape;184;g1c31079a500_0_16"/>
          <p:cNvPicPr preferRelativeResize="0"/>
          <p:nvPr/>
        </p:nvPicPr>
        <p:blipFill rotWithShape="1">
          <a:blip r:embed="rId3"/>
          <a:srcRect/>
          <a:stretch>
            <a:fillRect/>
          </a:stretch>
        </p:blipFill>
        <p:spPr>
          <a:xfrm>
            <a:off x="7407600" y="2324800"/>
            <a:ext cx="1409975" cy="1409975"/>
          </a:xfrm>
          <a:prstGeom prst="rect">
            <a:avLst/>
          </a:prstGeom>
          <a:noFill/>
          <a:ln>
            <a:noFill/>
          </a:ln>
        </p:spPr>
      </p:pic>
      <p:sp>
        <p:nvSpPr>
          <p:cNvPr id="185" name="Google Shape;185;g1c31079a500_0_16"/>
          <p:cNvSpPr/>
          <p:nvPr/>
        </p:nvSpPr>
        <p:spPr>
          <a:xfrm rot="10800000">
            <a:off x="6688850" y="3335837"/>
            <a:ext cx="7188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86" name="Google Shape;186;g1c31079a500_0_16"/>
          <p:cNvPicPr preferRelativeResize="0"/>
          <p:nvPr/>
        </p:nvPicPr>
        <p:blipFill rotWithShape="1">
          <a:blip r:embed="rId4"/>
          <a:srcRect/>
          <a:stretch>
            <a:fillRect/>
          </a:stretch>
        </p:blipFill>
        <p:spPr>
          <a:xfrm>
            <a:off x="4572000" y="2538025"/>
            <a:ext cx="1873383" cy="983525"/>
          </a:xfrm>
          <a:prstGeom prst="rect">
            <a:avLst/>
          </a:prstGeom>
          <a:noFill/>
          <a:ln>
            <a:noFill/>
          </a:ln>
        </p:spPr>
      </p:pic>
      <p:sp>
        <p:nvSpPr>
          <p:cNvPr id="187" name="Google Shape;187;g1c31079a500_0_16"/>
          <p:cNvSpPr txBox="1"/>
          <p:nvPr/>
        </p:nvSpPr>
        <p:spPr>
          <a:xfrm>
            <a:off x="4571998" y="3521550"/>
            <a:ext cx="1845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Szerver</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g1c31079a500_0_16"/>
          <p:cNvSpPr txBox="1"/>
          <p:nvPr/>
        </p:nvSpPr>
        <p:spPr>
          <a:xfrm>
            <a:off x="7407600" y="3521550"/>
            <a:ext cx="1280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Adatbázis</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g1c31079a500_0_16"/>
          <p:cNvSpPr/>
          <p:nvPr/>
        </p:nvSpPr>
        <p:spPr>
          <a:xfrm rot="1845544">
            <a:off x="2582216" y="2130191"/>
            <a:ext cx="1828993" cy="218868"/>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g1c31079a500_0_16"/>
          <p:cNvSpPr/>
          <p:nvPr/>
        </p:nvSpPr>
        <p:spPr>
          <a:xfrm rot="-8954310">
            <a:off x="2402248" y="2604916"/>
            <a:ext cx="1734427" cy="218868"/>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1" name="Google Shape;191;g1c31079a500_0_16"/>
          <p:cNvSpPr txBox="1"/>
          <p:nvPr/>
        </p:nvSpPr>
        <p:spPr>
          <a:xfrm rot="1845763">
            <a:off x="2678049" y="2236068"/>
            <a:ext cx="1349016" cy="46181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REST API</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2" name="Google Shape;192;g1c31079a500_0_16"/>
          <p:cNvPicPr preferRelativeResize="0"/>
          <p:nvPr/>
        </p:nvPicPr>
        <p:blipFill rotWithShape="1">
          <a:blip r:embed="rId5"/>
          <a:srcRect l="22788" t="17307" r="28004"/>
          <a:stretch>
            <a:fillRect/>
          </a:stretch>
        </p:blipFill>
        <p:spPr>
          <a:xfrm>
            <a:off x="1312625" y="907200"/>
            <a:ext cx="1108775" cy="2030475"/>
          </a:xfrm>
          <a:prstGeom prst="rect">
            <a:avLst/>
          </a:prstGeom>
          <a:noFill/>
          <a:ln>
            <a:noFill/>
          </a:ln>
        </p:spPr>
      </p:pic>
      <p:sp>
        <p:nvSpPr>
          <p:cNvPr id="193" name="Google Shape;193;g1c31079a500_0_16"/>
          <p:cNvSpPr/>
          <p:nvPr/>
        </p:nvSpPr>
        <p:spPr>
          <a:xfrm rot="-1869771">
            <a:off x="2553830" y="3885920"/>
            <a:ext cx="1836041" cy="218713"/>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4" name="Google Shape;194;g1c31079a500_0_16"/>
          <p:cNvSpPr/>
          <p:nvPr/>
        </p:nvSpPr>
        <p:spPr>
          <a:xfrm rot="8931057">
            <a:off x="2821124" y="4367897"/>
            <a:ext cx="1734117" cy="218713"/>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5" name="Google Shape;195;g1c31079a500_0_16"/>
          <p:cNvSpPr txBox="1"/>
          <p:nvPr/>
        </p:nvSpPr>
        <p:spPr>
          <a:xfrm rot="-1869756">
            <a:off x="2834339" y="4056524"/>
            <a:ext cx="1349067" cy="46181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REST API</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6" name="Google Shape;196;g1c31079a500_0_16"/>
          <p:cNvPicPr preferRelativeResize="0"/>
          <p:nvPr/>
        </p:nvPicPr>
        <p:blipFill>
          <a:blip r:embed="rId6"/>
          <a:stretch>
            <a:fillRect/>
          </a:stretch>
        </p:blipFill>
        <p:spPr>
          <a:xfrm>
            <a:off x="690700" y="3734775"/>
            <a:ext cx="1964199" cy="1964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465438" y="1882115"/>
            <a:ext cx="8229600" cy="176832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4800"/>
              <a:buFont typeface="Arial" panose="020B0604020202020204"/>
              <a:buNone/>
            </a:pPr>
            <a:r>
              <a:rPr lang="hu-HU" dirty="0"/>
              <a:t>Bíráló kérdései</a:t>
            </a:r>
          </a:p>
        </p:txBody>
      </p:sp>
      <p:sp>
        <p:nvSpPr>
          <p:cNvPr id="202" name="Google Shape;202;p6"/>
          <p:cNvSpPr txBox="1">
            <a:spLocks noGrp="1"/>
          </p:cNvSpPr>
          <p:nvPr>
            <p:ph type="sldNum" idx="4294967295"/>
          </p:nvPr>
        </p:nvSpPr>
        <p:spPr>
          <a:xfrm>
            <a:off x="0" y="6430963"/>
            <a:ext cx="539750" cy="312737"/>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12</a:t>
            </a:fld>
            <a:endParaRPr lang="hu-H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p:nvPr/>
        </p:nvSpPr>
        <p:spPr>
          <a:xfrm>
            <a:off x="665325" y="276375"/>
            <a:ext cx="8025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hu-HU" sz="1800" dirty="0"/>
              <a:t>Hogyan kezeli a rendszer, hogy egy járműve</a:t>
            </a:r>
            <a:r>
              <a:rPr lang="en-US" sz="1800" dirty="0"/>
              <a:t>t</a:t>
            </a:r>
            <a:r>
              <a:rPr lang="hu-HU" sz="1800" dirty="0"/>
              <a:t> ne tudjon egyszerre több felhasználó kikölcsönözni? Egy felhasználó egy időben kölcsönözhet több járművet is? Amennyiben, igen, ez nem okoz gondot? Például valós felhasználás, hogy egy adott felhasználó egyszerre két autót is vezet?</a:t>
            </a:r>
            <a:endParaRPr sz="1800" dirty="0"/>
          </a:p>
        </p:txBody>
      </p:sp>
      <p:sp>
        <p:nvSpPr>
          <p:cNvPr id="175" name="Google Shape;175;g1c31079a500_0_50"/>
          <p:cNvSpPr txBox="1">
            <a:spLocks noGrp="1"/>
          </p:cNvSpPr>
          <p:nvPr>
            <p:ph type="body" idx="1"/>
          </p:nvPr>
        </p:nvSpPr>
        <p:spPr>
          <a:xfrm>
            <a:off x="782594" y="4133322"/>
            <a:ext cx="7603525" cy="2076342"/>
          </a:xfrm>
          <a:prstGeom prst="rect">
            <a:avLst/>
          </a:prstGeom>
          <a:noFill/>
          <a:ln>
            <a:noFill/>
          </a:ln>
        </p:spPr>
        <p:txBody>
          <a:bodyPr spcFirstLastPara="1" wrap="square" lIns="91425" tIns="45700" rIns="91425" bIns="45700" anchor="t" anchorCtr="0">
            <a:normAutofit fontScale="62500" lnSpcReduction="20000"/>
          </a:bodyPr>
          <a:lstStyle/>
          <a:p>
            <a:pPr marL="457200" lvl="0" indent="-381000" algn="l" rtl="0">
              <a:lnSpc>
                <a:spcPct val="100000"/>
              </a:lnSpc>
              <a:spcBef>
                <a:spcPts val="1200"/>
              </a:spcBef>
              <a:spcAft>
                <a:spcPts val="0"/>
              </a:spcAft>
              <a:buSzPts val="2400"/>
              <a:buChar char="-"/>
            </a:pPr>
            <a:r>
              <a:rPr lang="hu-HU" sz="2800" dirty="0"/>
              <a:t>A Spring boot beépített tranzakciókezelőjét használom</a:t>
            </a:r>
            <a:r>
              <a:rPr lang="en-US" sz="2800" dirty="0"/>
              <a:t>. A </a:t>
            </a:r>
            <a:r>
              <a:rPr lang="en-US" sz="2800" dirty="0" err="1"/>
              <a:t>generált</a:t>
            </a:r>
            <a:r>
              <a:rPr lang="en-US" sz="2800" dirty="0"/>
              <a:t> proxy </a:t>
            </a:r>
            <a:r>
              <a:rPr lang="en-US" sz="2800" dirty="0" err="1"/>
              <a:t>tartalmazza</a:t>
            </a:r>
            <a:r>
              <a:rPr lang="en-US" sz="2800" dirty="0"/>
              <a:t> a </a:t>
            </a:r>
            <a:r>
              <a:rPr lang="en-US" sz="2800" dirty="0" err="1"/>
              <a:t>tranzakció</a:t>
            </a:r>
            <a:r>
              <a:rPr lang="en-US" sz="2800" dirty="0"/>
              <a:t> </a:t>
            </a:r>
            <a:r>
              <a:rPr lang="en-US" sz="2800" dirty="0" err="1"/>
              <a:t>indítását</a:t>
            </a:r>
            <a:r>
              <a:rPr lang="en-US" sz="2800" dirty="0"/>
              <a:t>/</a:t>
            </a:r>
            <a:r>
              <a:rPr lang="en-US" sz="2800" dirty="0" err="1"/>
              <a:t>lezárását</a:t>
            </a:r>
            <a:r>
              <a:rPr lang="en-US" sz="2800" dirty="0"/>
              <a:t>/</a:t>
            </a:r>
            <a:r>
              <a:rPr lang="en-US" sz="2800" dirty="0" err="1"/>
              <a:t>visszagörgetését</a:t>
            </a:r>
            <a:r>
              <a:rPr lang="en-US" sz="2800" dirty="0"/>
              <a:t>.</a:t>
            </a:r>
            <a:endParaRPr lang="hu-HU" sz="2800" dirty="0"/>
          </a:p>
          <a:p>
            <a:pPr marL="457200" lvl="0" indent="-381000" algn="l" rtl="0">
              <a:lnSpc>
                <a:spcPct val="100000"/>
              </a:lnSpc>
              <a:spcBef>
                <a:spcPts val="1200"/>
              </a:spcBef>
              <a:spcAft>
                <a:spcPts val="0"/>
              </a:spcAft>
              <a:buSzPts val="2400"/>
              <a:buChar char="-"/>
            </a:pPr>
            <a:r>
              <a:rPr lang="hu-HU" sz="2800" dirty="0"/>
              <a:t>Igen, egy felhasználó kölcsönözhet több járművet is.</a:t>
            </a:r>
            <a:r>
              <a:rPr lang="en-US" sz="2800" dirty="0"/>
              <a:t> Az </a:t>
            </a:r>
            <a:r>
              <a:rPr lang="en-US" sz="2800" dirty="0" err="1"/>
              <a:t>alkalmazás</a:t>
            </a:r>
            <a:r>
              <a:rPr lang="en-US" sz="2800" dirty="0"/>
              <a:t> </a:t>
            </a:r>
            <a:r>
              <a:rPr lang="en-US" sz="2800" dirty="0" err="1"/>
              <a:t>szempontjából</a:t>
            </a:r>
            <a:r>
              <a:rPr lang="en-US" sz="2800" dirty="0"/>
              <a:t> nem </a:t>
            </a:r>
            <a:r>
              <a:rPr lang="en-US" sz="2800" dirty="0" err="1"/>
              <a:t>okoz</a:t>
            </a:r>
            <a:r>
              <a:rPr lang="en-US" sz="2800" dirty="0"/>
              <a:t> </a:t>
            </a:r>
            <a:r>
              <a:rPr lang="en-US" sz="2800" dirty="0" err="1"/>
              <a:t>gondot</a:t>
            </a:r>
            <a:r>
              <a:rPr lang="en-US" sz="2800" dirty="0"/>
              <a:t>.</a:t>
            </a:r>
          </a:p>
          <a:p>
            <a:pPr marL="457200" lvl="0" indent="-381000" algn="l" rtl="0">
              <a:lnSpc>
                <a:spcPct val="100000"/>
              </a:lnSpc>
              <a:spcBef>
                <a:spcPts val="1200"/>
              </a:spcBef>
              <a:spcAft>
                <a:spcPts val="0"/>
              </a:spcAft>
              <a:buSzPts val="2400"/>
              <a:buChar char="-"/>
            </a:pPr>
            <a:r>
              <a:rPr lang="en-US" altLang="hu-HU" sz="2800" dirty="0" err="1"/>
              <a:t>Ennek</a:t>
            </a:r>
            <a:r>
              <a:rPr lang="en-US" altLang="hu-HU" sz="2800" dirty="0"/>
              <a:t> </a:t>
            </a:r>
            <a:r>
              <a:rPr lang="en-US" altLang="hu-HU" sz="2800" dirty="0" err="1"/>
              <a:t>az</a:t>
            </a:r>
            <a:r>
              <a:rPr lang="en-US" altLang="hu-HU" sz="2800" dirty="0"/>
              <a:t> </a:t>
            </a:r>
            <a:r>
              <a:rPr lang="en-US" altLang="hu-HU" sz="2800" dirty="0" err="1"/>
              <a:t>eldöntése</a:t>
            </a:r>
            <a:r>
              <a:rPr lang="en-US" altLang="hu-HU" sz="2800" dirty="0"/>
              <a:t> </a:t>
            </a:r>
            <a:r>
              <a:rPr lang="en-US" altLang="hu-HU" sz="2800" dirty="0" err="1"/>
              <a:t>az</a:t>
            </a:r>
            <a:r>
              <a:rPr lang="en-US" altLang="hu-HU" sz="2800" dirty="0"/>
              <a:t> </a:t>
            </a:r>
            <a:r>
              <a:rPr lang="en-US" altLang="hu-HU" sz="2800" dirty="0" err="1"/>
              <a:t>üzleti</a:t>
            </a:r>
            <a:r>
              <a:rPr lang="en-US" altLang="hu-HU" sz="2800" dirty="0"/>
              <a:t> </a:t>
            </a:r>
            <a:r>
              <a:rPr lang="en-US" altLang="hu-HU" sz="2800" dirty="0" err="1"/>
              <a:t>logika</a:t>
            </a:r>
            <a:r>
              <a:rPr lang="en-US" altLang="hu-HU" sz="2800" dirty="0"/>
              <a:t> </a:t>
            </a:r>
            <a:r>
              <a:rPr lang="en-US" altLang="hu-HU" sz="2800" dirty="0" err="1"/>
              <a:t>része</a:t>
            </a:r>
            <a:r>
              <a:rPr lang="en-US" altLang="hu-HU" sz="2800" dirty="0"/>
              <a:t>, van </a:t>
            </a:r>
            <a:r>
              <a:rPr lang="en-US" altLang="hu-HU" sz="2800" dirty="0" err="1"/>
              <a:t>amikor</a:t>
            </a:r>
            <a:r>
              <a:rPr lang="en-US" altLang="hu-HU" sz="2800" dirty="0"/>
              <a:t> </a:t>
            </a:r>
            <a:r>
              <a:rPr lang="en-US" altLang="hu-HU" sz="2800" dirty="0" err="1"/>
              <a:t>hasznos</a:t>
            </a:r>
            <a:r>
              <a:rPr lang="en-US" altLang="hu-HU" sz="2800" dirty="0"/>
              <a:t>.</a:t>
            </a:r>
            <a:endParaRPr lang="hu-HU" altLang="hu-HU" sz="2800" dirty="0"/>
          </a:p>
        </p:txBody>
      </p:sp>
      <p:pic>
        <p:nvPicPr>
          <p:cNvPr id="3" name="Kép 2">
            <a:extLst>
              <a:ext uri="{FF2B5EF4-FFF2-40B4-BE49-F238E27FC236}">
                <a16:creationId xmlns:a16="http://schemas.microsoft.com/office/drawing/2014/main" id="{2178AEA4-4033-6753-F2D7-CAE5F756CD80}"/>
              </a:ext>
            </a:extLst>
          </p:cNvPr>
          <p:cNvPicPr>
            <a:picLocks noChangeAspect="1"/>
          </p:cNvPicPr>
          <p:nvPr/>
        </p:nvPicPr>
        <p:blipFill>
          <a:blip r:embed="rId3"/>
          <a:stretch>
            <a:fillRect/>
          </a:stretch>
        </p:blipFill>
        <p:spPr>
          <a:xfrm>
            <a:off x="2140571" y="1569375"/>
            <a:ext cx="5074508" cy="2355858"/>
          </a:xfrm>
          <a:prstGeom prst="rect">
            <a:avLst/>
          </a:prstGeom>
        </p:spPr>
      </p:pic>
      <p:sp>
        <p:nvSpPr>
          <p:cNvPr id="2" name="Google Shape;175;g1c31079a500_0_50">
            <a:extLst>
              <a:ext uri="{FF2B5EF4-FFF2-40B4-BE49-F238E27FC236}">
                <a16:creationId xmlns:a16="http://schemas.microsoft.com/office/drawing/2014/main" id="{0A73984A-0B2F-7EA9-FE24-E293718A8D79}"/>
              </a:ext>
            </a:extLst>
          </p:cNvPr>
          <p:cNvSpPr txBox="1">
            <a:spLocks/>
          </p:cNvSpPr>
          <p:nvPr/>
        </p:nvSpPr>
        <p:spPr>
          <a:xfrm>
            <a:off x="2140571" y="3717144"/>
            <a:ext cx="5074508" cy="4161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1200"/>
              </a:spcBef>
              <a:spcAft>
                <a:spcPts val="0"/>
              </a:spcAft>
              <a:buClr>
                <a:schemeClr val="dk2"/>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400"/>
              </a:spcBef>
              <a:spcAft>
                <a:spcPts val="0"/>
              </a:spcAft>
              <a:buClr>
                <a:schemeClr val="dk2"/>
              </a:buClr>
              <a:buSzPts val="2800"/>
              <a:buFont typeface="Arial" panose="020B0604020202020204"/>
              <a:buChar char="&gt;"/>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00"/>
              </a:spcBef>
              <a:spcAft>
                <a:spcPts val="0"/>
              </a:spcAft>
              <a:buClr>
                <a:schemeClr val="dk2"/>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35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35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indent="0">
              <a:buFont typeface="Arial" panose="020B0604020202020204"/>
              <a:buNone/>
            </a:pPr>
            <a:r>
              <a:rPr lang="en-US" sz="1200" i="1" dirty="0" err="1"/>
              <a:t>Forrás</a:t>
            </a:r>
            <a:r>
              <a:rPr lang="en-US" sz="1200" i="1" dirty="0"/>
              <a:t>: </a:t>
            </a:r>
            <a:r>
              <a:rPr lang="en-US" sz="1200" i="1" dirty="0" err="1"/>
              <a:t>Alkalmazásfejlesztési</a:t>
            </a:r>
            <a:r>
              <a:rPr lang="en-US" sz="1200" i="1" dirty="0"/>
              <a:t> </a:t>
            </a:r>
            <a:r>
              <a:rPr lang="en-US" sz="1200" i="1" dirty="0" err="1"/>
              <a:t>környezetek</a:t>
            </a:r>
            <a:r>
              <a:rPr lang="en-US" sz="1200" i="1" dirty="0"/>
              <a:t> (VIAUAC04) - </a:t>
            </a:r>
            <a:r>
              <a:rPr lang="en-US" sz="1200" i="1" dirty="0" err="1"/>
              <a:t>előadás</a:t>
            </a:r>
            <a:r>
              <a:rPr lang="en-US" sz="1200" i="1" dirty="0"/>
              <a:t> (2022)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c31079a500_0_74"/>
          <p:cNvSpPr txBox="1"/>
          <p:nvPr/>
        </p:nvSpPr>
        <p:spPr>
          <a:xfrm>
            <a:off x="665325" y="276375"/>
            <a:ext cx="80250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hu-HU" sz="2400" dirty="0"/>
              <a:t>Mennyire lenne egyszerű egy webes klienst is készíteni a megoldáshoz? </a:t>
            </a:r>
            <a:r>
              <a:rPr lang="hu-HU" sz="2400" dirty="0" err="1"/>
              <a:t>Javascript</a:t>
            </a:r>
            <a:r>
              <a:rPr lang="hu-HU" sz="2400" dirty="0"/>
              <a:t> oldalról is elérhető lenne a QR kód olvasás funkció?</a:t>
            </a:r>
            <a:endParaRPr sz="2400" dirty="0"/>
          </a:p>
        </p:txBody>
      </p:sp>
      <p:sp>
        <p:nvSpPr>
          <p:cNvPr id="175" name="Google Shape;175;g1c31079a500_0_50"/>
          <p:cNvSpPr txBox="1">
            <a:spLocks noGrp="1"/>
          </p:cNvSpPr>
          <p:nvPr>
            <p:ph type="body" idx="1"/>
          </p:nvPr>
        </p:nvSpPr>
        <p:spPr>
          <a:xfrm>
            <a:off x="666115" y="2094865"/>
            <a:ext cx="8020685" cy="41148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1200"/>
              </a:spcBef>
              <a:spcAft>
                <a:spcPts val="0"/>
              </a:spcAft>
              <a:buSzPts val="2400"/>
              <a:buChar char="-"/>
            </a:pPr>
            <a:r>
              <a:rPr lang="en-US" altLang="hu-HU" sz="2800" dirty="0"/>
              <a:t>Nem lenne </a:t>
            </a:r>
            <a:r>
              <a:rPr lang="en-US" altLang="hu-HU" sz="2800" dirty="0" err="1"/>
              <a:t>szerintem</a:t>
            </a:r>
            <a:r>
              <a:rPr lang="en-US" altLang="hu-HU" sz="2800" dirty="0"/>
              <a:t> </a:t>
            </a:r>
            <a:r>
              <a:rPr lang="en-US" altLang="hu-HU" sz="2800" dirty="0" err="1"/>
              <a:t>nehéz</a:t>
            </a:r>
            <a:r>
              <a:rPr lang="en-US" altLang="hu-HU" sz="2800" dirty="0"/>
              <a:t>, </a:t>
            </a:r>
            <a:r>
              <a:rPr lang="en-US" altLang="hu-HU" sz="2800" dirty="0" err="1"/>
              <a:t>mivel</a:t>
            </a:r>
            <a:r>
              <a:rPr lang="en-US" altLang="hu-HU" sz="2800" dirty="0"/>
              <a:t> </a:t>
            </a:r>
            <a:r>
              <a:rPr lang="en-US" altLang="hu-HU" sz="2800" dirty="0" err="1"/>
              <a:t>szerver</a:t>
            </a:r>
            <a:r>
              <a:rPr lang="en-US" altLang="hu-HU" sz="2800" dirty="0"/>
              <a:t> </a:t>
            </a:r>
            <a:r>
              <a:rPr lang="en-US" altLang="hu-HU" sz="2800" dirty="0" err="1"/>
              <a:t>szinten</a:t>
            </a:r>
            <a:r>
              <a:rPr lang="en-US" altLang="hu-HU" sz="2800" dirty="0"/>
              <a:t> nem </a:t>
            </a:r>
            <a:r>
              <a:rPr lang="en-US" altLang="hu-HU" sz="2800" dirty="0" err="1"/>
              <a:t>kell</a:t>
            </a:r>
            <a:r>
              <a:rPr lang="en-US" altLang="hu-HU" sz="2800" dirty="0"/>
              <a:t> </a:t>
            </a:r>
            <a:r>
              <a:rPr lang="en-US" altLang="hu-HU" sz="2800" dirty="0" err="1"/>
              <a:t>módosítani</a:t>
            </a:r>
            <a:r>
              <a:rPr lang="en-US" altLang="hu-HU" sz="2800" dirty="0"/>
              <a:t>.</a:t>
            </a:r>
            <a:endParaRPr lang="hu-HU" altLang="hu-HU" sz="2800" dirty="0"/>
          </a:p>
          <a:p>
            <a:pPr marL="457200" lvl="0" indent="-381000" algn="l" rtl="0">
              <a:lnSpc>
                <a:spcPct val="100000"/>
              </a:lnSpc>
              <a:spcBef>
                <a:spcPts val="1200"/>
              </a:spcBef>
              <a:spcAft>
                <a:spcPts val="0"/>
              </a:spcAft>
              <a:buSzPts val="2400"/>
              <a:buChar char="-"/>
            </a:pPr>
            <a:r>
              <a:rPr lang="hu-HU" altLang="hu-HU" sz="2800" dirty="0"/>
              <a:t>Meg lehet oldani, de nem látom értelmét.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c31079a500_0_80"/>
          <p:cNvSpPr txBox="1"/>
          <p:nvPr/>
        </p:nvSpPr>
        <p:spPr>
          <a:xfrm>
            <a:off x="568411" y="276375"/>
            <a:ext cx="8121914"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hu-HU" sz="2400" dirty="0"/>
              <a:t>Az Android felület megvalósításához a </a:t>
            </a:r>
            <a:r>
              <a:rPr lang="hu-HU" sz="2400" dirty="0" err="1"/>
              <a:t>Jetpack</a:t>
            </a:r>
            <a:r>
              <a:rPr lang="hu-HU" sz="2400" dirty="0"/>
              <a:t> </a:t>
            </a:r>
            <a:r>
              <a:rPr lang="hu-HU" sz="2400" dirty="0" err="1"/>
              <a:t>Compose</a:t>
            </a:r>
            <a:r>
              <a:rPr lang="hu-HU" sz="2400" dirty="0"/>
              <a:t>-t választotta? Mi az előnye a </a:t>
            </a:r>
            <a:r>
              <a:rPr lang="hu-HU" sz="2400" dirty="0" err="1"/>
              <a:t>Compose-nak</a:t>
            </a:r>
            <a:r>
              <a:rPr lang="hu-HU" sz="2400" dirty="0"/>
              <a:t> a korábbi felhasználói felület technológiához képest?</a:t>
            </a:r>
            <a:endParaRPr sz="2400" dirty="0"/>
          </a:p>
        </p:txBody>
      </p:sp>
      <p:sp>
        <p:nvSpPr>
          <p:cNvPr id="223" name="Google Shape;223;g1c31079a500_0_80"/>
          <p:cNvSpPr txBox="1"/>
          <p:nvPr/>
        </p:nvSpPr>
        <p:spPr>
          <a:xfrm>
            <a:off x="797250" y="1933450"/>
            <a:ext cx="802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175" name="Google Shape;175;g1c31079a500_0_50"/>
          <p:cNvSpPr txBox="1">
            <a:spLocks noGrp="1"/>
          </p:cNvSpPr>
          <p:nvPr>
            <p:ph type="body" idx="1"/>
          </p:nvPr>
        </p:nvSpPr>
        <p:spPr>
          <a:xfrm>
            <a:off x="568411" y="1933450"/>
            <a:ext cx="8025000" cy="41148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1200"/>
              </a:spcBef>
              <a:spcAft>
                <a:spcPts val="0"/>
              </a:spcAft>
              <a:buSzPts val="2400"/>
              <a:buChar char="-"/>
            </a:pPr>
            <a:r>
              <a:rPr lang="hu-HU" altLang="hu-HU" sz="2600" dirty="0"/>
              <a:t>Az </a:t>
            </a:r>
            <a:r>
              <a:rPr lang="en-US" altLang="hu-HU" sz="2600" dirty="0"/>
              <a:t>A</a:t>
            </a:r>
            <a:r>
              <a:rPr lang="hu-HU" altLang="hu-HU" sz="2600" dirty="0" err="1"/>
              <a:t>ndroid</a:t>
            </a:r>
            <a:r>
              <a:rPr lang="hu-HU" altLang="hu-HU" sz="2600" dirty="0"/>
              <a:t> </a:t>
            </a:r>
            <a:r>
              <a:rPr lang="en-US" altLang="hu-HU" sz="2600" dirty="0"/>
              <a:t>S</a:t>
            </a:r>
            <a:r>
              <a:rPr lang="hu-HU" altLang="hu-HU" sz="2600" dirty="0" err="1"/>
              <a:t>tudio</a:t>
            </a:r>
            <a:r>
              <a:rPr lang="hu-HU" altLang="hu-HU" sz="2600" dirty="0"/>
              <a:t> beépített lehetőségeit használtam</a:t>
            </a:r>
            <a:r>
              <a:rPr lang="en-US" altLang="hu-HU" sz="2600" dirty="0"/>
              <a:t>. </a:t>
            </a:r>
          </a:p>
          <a:p>
            <a:pPr marL="457200" lvl="0" indent="-381000" algn="l" rtl="0">
              <a:lnSpc>
                <a:spcPct val="100000"/>
              </a:lnSpc>
              <a:spcBef>
                <a:spcPts val="1200"/>
              </a:spcBef>
              <a:spcAft>
                <a:spcPts val="0"/>
              </a:spcAft>
              <a:buSzPts val="2400"/>
              <a:buChar char="-"/>
            </a:pPr>
            <a:r>
              <a:rPr lang="hu-HU" altLang="hu-HU" sz="2600" dirty="0" err="1"/>
              <a:t>Layout</a:t>
            </a:r>
            <a:r>
              <a:rPr lang="hu-HU" altLang="hu-HU" sz="2600" dirty="0"/>
              <a:t> </a:t>
            </a:r>
            <a:r>
              <a:rPr lang="en-US" altLang="hu-HU" sz="2600" dirty="0"/>
              <a:t>E</a:t>
            </a:r>
            <a:r>
              <a:rPr lang="hu-HU" altLang="hu-HU" sz="2600" dirty="0" err="1"/>
              <a:t>ditor</a:t>
            </a:r>
            <a:r>
              <a:rPr lang="hu-HU" altLang="hu-HU" sz="2600" dirty="0"/>
              <a:t> </a:t>
            </a:r>
            <a:r>
              <a:rPr lang="en-US" altLang="hu-HU" sz="2600" dirty="0"/>
              <a:t>+ </a:t>
            </a:r>
            <a:r>
              <a:rPr lang="en-US" altLang="hu-HU" sz="2600" dirty="0" err="1"/>
              <a:t>manuális</a:t>
            </a:r>
            <a:r>
              <a:rPr lang="en-US" altLang="hu-HU" sz="2600" dirty="0"/>
              <a:t> </a:t>
            </a:r>
            <a:r>
              <a:rPr lang="hu-HU" altLang="hu-HU" sz="2600" dirty="0" err="1"/>
              <a:t>xml</a:t>
            </a:r>
            <a:r>
              <a:rPr lang="hu-HU" altLang="hu-HU" sz="2600" dirty="0"/>
              <a:t> kód </a:t>
            </a:r>
            <a:r>
              <a:rPr lang="hu-HU" altLang="hu-HU" sz="2600" dirty="0" err="1"/>
              <a:t>módosí</a:t>
            </a:r>
            <a:r>
              <a:rPr lang="en-US" altLang="hu-HU" sz="2600" dirty="0" err="1"/>
              <a:t>tás</a:t>
            </a:r>
            <a:r>
              <a:rPr lang="en-US" altLang="hu-HU" sz="2600" dirty="0"/>
              <a:t>.</a:t>
            </a:r>
          </a:p>
          <a:p>
            <a:pPr marL="457200" lvl="0" indent="-381000" algn="l" rtl="0">
              <a:lnSpc>
                <a:spcPct val="100000"/>
              </a:lnSpc>
              <a:spcBef>
                <a:spcPts val="1200"/>
              </a:spcBef>
              <a:spcAft>
                <a:spcPts val="0"/>
              </a:spcAft>
              <a:buSzPts val="2400"/>
              <a:buChar char="-"/>
            </a:pPr>
            <a:r>
              <a:rPr lang="hu-HU" altLang="hu-HU" sz="2600" dirty="0"/>
              <a:t>A </a:t>
            </a:r>
            <a:r>
              <a:rPr lang="hu-HU" altLang="hu-HU" sz="2600" dirty="0" err="1"/>
              <a:t>Jetpack</a:t>
            </a:r>
            <a:r>
              <a:rPr lang="hu-HU" altLang="hu-HU" sz="2600" dirty="0"/>
              <a:t> </a:t>
            </a:r>
            <a:r>
              <a:rPr lang="hu-HU" altLang="hu-HU" sz="2600" dirty="0" err="1"/>
              <a:t>Compose</a:t>
            </a:r>
            <a:r>
              <a:rPr lang="hu-HU" altLang="hu-HU" sz="2600" dirty="0"/>
              <a:t> az ajánlott tervezési eszköz Android-hoz, amely jelenleg csak </a:t>
            </a:r>
            <a:r>
              <a:rPr lang="hu-HU" altLang="hu-HU" sz="2600" dirty="0" err="1"/>
              <a:t>Kotlin</a:t>
            </a:r>
            <a:r>
              <a:rPr lang="hu-HU" altLang="hu-HU" sz="2600" dirty="0"/>
              <a:t>-hoz érhető el, ha jól tudom. Az XML-hez képest kevesebb kóddal többet lehet megvalósítani.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2BF01E-A114-7A6D-FFCB-41C38192FB0F}"/>
              </a:ext>
            </a:extLst>
          </p:cNvPr>
          <p:cNvSpPr>
            <a:spLocks noGrp="1"/>
          </p:cNvSpPr>
          <p:nvPr>
            <p:ph type="title"/>
          </p:nvPr>
        </p:nvSpPr>
        <p:spPr>
          <a:xfrm>
            <a:off x="1611351" y="2438385"/>
            <a:ext cx="5921298" cy="1981229"/>
          </a:xfrm>
        </p:spPr>
        <p:txBody>
          <a:bodyPr>
            <a:normAutofit/>
          </a:bodyPr>
          <a:lstStyle/>
          <a:p>
            <a:pPr algn="ctr"/>
            <a:r>
              <a:rPr lang="en-US" sz="5400" dirty="0" err="1"/>
              <a:t>Köszönöm</a:t>
            </a:r>
            <a:r>
              <a:rPr lang="en-US" sz="5400" dirty="0"/>
              <a:t> </a:t>
            </a:r>
            <a:r>
              <a:rPr lang="en-US" sz="5400" dirty="0" err="1"/>
              <a:t>szépen</a:t>
            </a:r>
            <a:r>
              <a:rPr lang="en-US" sz="5400" dirty="0"/>
              <a:t> a </a:t>
            </a:r>
            <a:r>
              <a:rPr lang="en-US" sz="5400" dirty="0" err="1"/>
              <a:t>figyelmet</a:t>
            </a:r>
            <a:r>
              <a:rPr lang="en-US" sz="5400" dirty="0"/>
              <a:t>!</a:t>
            </a:r>
          </a:p>
        </p:txBody>
      </p:sp>
      <p:sp>
        <p:nvSpPr>
          <p:cNvPr id="3" name="Dia számának helye 2">
            <a:extLst>
              <a:ext uri="{FF2B5EF4-FFF2-40B4-BE49-F238E27FC236}">
                <a16:creationId xmlns:a16="http://schemas.microsoft.com/office/drawing/2014/main" id="{DC0F8A8A-2EC6-8F43-6B92-F6CA8AFEC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hu-HU" smtClean="0"/>
              <a:t>16</a:t>
            </a:fld>
            <a:endParaRPr lang="hu-HU"/>
          </a:p>
        </p:txBody>
      </p:sp>
    </p:spTree>
    <p:extLst>
      <p:ext uri="{BB962C8B-B14F-4D97-AF65-F5344CB8AC3E}">
        <p14:creationId xmlns:p14="http://schemas.microsoft.com/office/powerpoint/2010/main" val="283056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body" idx="1"/>
          </p:nvPr>
        </p:nvSpPr>
        <p:spPr>
          <a:xfrm>
            <a:off x="4098600" y="1297474"/>
            <a:ext cx="4094100" cy="46905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2"/>
              </a:buClr>
              <a:buSzPts val="3200"/>
              <a:buFont typeface="Arial" panose="020B0604020202020204"/>
              <a:buNone/>
            </a:pPr>
            <a:r>
              <a:rPr lang="hu-HU" dirty="0"/>
              <a:t>Bevezetés</a:t>
            </a:r>
          </a:p>
          <a:p>
            <a:pPr marL="0" marR="0" lvl="0" indent="0" algn="l" rtl="0">
              <a:lnSpc>
                <a:spcPct val="100000"/>
              </a:lnSpc>
              <a:spcBef>
                <a:spcPts val="1200"/>
              </a:spcBef>
              <a:spcAft>
                <a:spcPts val="0"/>
              </a:spcAft>
              <a:buClr>
                <a:schemeClr val="dk2"/>
              </a:buClr>
              <a:buSzPts val="3200"/>
              <a:buFont typeface="Arial" panose="020B0604020202020204"/>
              <a:buNone/>
            </a:pPr>
            <a:r>
              <a:rPr lang="hu-HU" dirty="0"/>
              <a:t>Technológiák</a:t>
            </a:r>
          </a:p>
          <a:p>
            <a:pPr marL="0" marR="0" lvl="0" indent="0" algn="l" rtl="0">
              <a:lnSpc>
                <a:spcPct val="100000"/>
              </a:lnSpc>
              <a:spcBef>
                <a:spcPts val="1200"/>
              </a:spcBef>
              <a:spcAft>
                <a:spcPts val="0"/>
              </a:spcAft>
              <a:buClr>
                <a:schemeClr val="dk2"/>
              </a:buClr>
              <a:buSzPts val="3200"/>
              <a:buFont typeface="Arial" panose="020B0604020202020204"/>
              <a:buNone/>
            </a:pPr>
            <a:r>
              <a:rPr lang="hu-HU" dirty="0"/>
              <a:t>Tervezés</a:t>
            </a:r>
          </a:p>
          <a:p>
            <a:pPr marL="0" marR="0" lvl="0" indent="0" algn="l" rtl="0">
              <a:lnSpc>
                <a:spcPct val="100000"/>
              </a:lnSpc>
              <a:spcBef>
                <a:spcPts val="1200"/>
              </a:spcBef>
              <a:spcAft>
                <a:spcPts val="0"/>
              </a:spcAft>
              <a:buClr>
                <a:schemeClr val="dk2"/>
              </a:buClr>
              <a:buSzPts val="3200"/>
              <a:buFont typeface="Arial" panose="020B0604020202020204"/>
              <a:buNone/>
            </a:pPr>
            <a:r>
              <a:rPr lang="hu-HU" dirty="0"/>
              <a:t>Implementáció</a:t>
            </a:r>
          </a:p>
          <a:p>
            <a:pPr marL="0" marR="0" lvl="0" indent="0" algn="l" rtl="0">
              <a:lnSpc>
                <a:spcPct val="100000"/>
              </a:lnSpc>
              <a:spcBef>
                <a:spcPts val="1200"/>
              </a:spcBef>
              <a:spcAft>
                <a:spcPts val="0"/>
              </a:spcAft>
              <a:buClr>
                <a:schemeClr val="dk2"/>
              </a:buClr>
              <a:buSzPts val="3200"/>
              <a:buFont typeface="Arial" panose="020B0604020202020204"/>
              <a:buNone/>
            </a:pPr>
            <a:r>
              <a:rPr lang="hu-HU" dirty="0"/>
              <a:t>Tesztelés</a:t>
            </a:r>
          </a:p>
          <a:p>
            <a:pPr marL="0" marR="0" lvl="0" indent="0" algn="l" rtl="0">
              <a:lnSpc>
                <a:spcPct val="100000"/>
              </a:lnSpc>
              <a:spcBef>
                <a:spcPts val="1200"/>
              </a:spcBef>
              <a:spcAft>
                <a:spcPts val="0"/>
              </a:spcAft>
              <a:buClr>
                <a:schemeClr val="dk2"/>
              </a:buClr>
              <a:buSzPts val="3200"/>
              <a:buFont typeface="Arial" panose="020B0604020202020204"/>
              <a:buNone/>
            </a:pPr>
            <a:r>
              <a:rPr lang="hu-HU" dirty="0"/>
              <a:t>Összegzés</a:t>
            </a:r>
          </a:p>
          <a:p>
            <a:pPr marL="0" marR="0" lvl="0" indent="0" algn="l" rtl="0">
              <a:lnSpc>
                <a:spcPct val="100000"/>
              </a:lnSpc>
              <a:spcBef>
                <a:spcPts val="1200"/>
              </a:spcBef>
              <a:spcAft>
                <a:spcPts val="0"/>
              </a:spcAft>
              <a:buClr>
                <a:schemeClr val="dk2"/>
              </a:buClr>
              <a:buSzPts val="3200"/>
              <a:buFont typeface="Arial" panose="020B0604020202020204"/>
              <a:buNone/>
            </a:pPr>
            <a:r>
              <a:rPr lang="en-US" dirty="0"/>
              <a:t>B</a:t>
            </a:r>
            <a:r>
              <a:rPr lang="hu-HU" dirty="0" err="1"/>
              <a:t>íráló</a:t>
            </a:r>
            <a:r>
              <a:rPr lang="hu-HU" dirty="0"/>
              <a:t> kérdései</a:t>
            </a:r>
          </a:p>
        </p:txBody>
      </p:sp>
      <p:sp>
        <p:nvSpPr>
          <p:cNvPr id="116" name="Google Shape;116;p2"/>
          <p:cNvSpPr txBox="1">
            <a:spLocks noGrp="1"/>
          </p:cNvSpPr>
          <p:nvPr>
            <p:ph type="sldNum" idx="4294967295"/>
          </p:nvPr>
        </p:nvSpPr>
        <p:spPr>
          <a:xfrm>
            <a:off x="0" y="6430963"/>
            <a:ext cx="539750" cy="312737"/>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2</a:t>
            </a:fld>
            <a:endParaRPr lang="hu-H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a:t>Bevezetés</a:t>
            </a:r>
          </a:p>
        </p:txBody>
      </p:sp>
      <p:sp>
        <p:nvSpPr>
          <p:cNvPr id="123" name="Google Shape;123;p3"/>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200"/>
              </a:spcBef>
              <a:spcAft>
                <a:spcPts val="0"/>
              </a:spcAft>
              <a:buSzPts val="3200"/>
              <a:buNone/>
            </a:pPr>
            <a:r>
              <a:rPr lang="hu-HU" dirty="0"/>
              <a:t>Cél: </a:t>
            </a:r>
          </a:p>
          <a:p>
            <a:pPr marL="457200" lvl="0" indent="-381000" algn="l" rtl="0">
              <a:lnSpc>
                <a:spcPct val="150000"/>
              </a:lnSpc>
              <a:spcBef>
                <a:spcPts val="1200"/>
              </a:spcBef>
              <a:spcAft>
                <a:spcPts val="0"/>
              </a:spcAft>
              <a:buSzPts val="2400"/>
              <a:buChar char="-"/>
            </a:pPr>
            <a:r>
              <a:rPr lang="en-US" sz="2400" dirty="0"/>
              <a:t>F</a:t>
            </a:r>
            <a:r>
              <a:rPr lang="hu-HU" sz="2400" dirty="0" err="1"/>
              <a:t>ull-stack</a:t>
            </a:r>
            <a:r>
              <a:rPr lang="hu-HU" sz="2400" dirty="0"/>
              <a:t> fejlesztés</a:t>
            </a:r>
            <a:r>
              <a:rPr lang="en-US" sz="2400" dirty="0"/>
              <a:t> </a:t>
            </a:r>
            <a:r>
              <a:rPr lang="en-US" sz="2400" dirty="0" err="1"/>
              <a:t>megismerése</a:t>
            </a:r>
            <a:endParaRPr lang="hu-HU" sz="2400" dirty="0"/>
          </a:p>
          <a:p>
            <a:pPr marL="457200" lvl="0" indent="-381000" algn="l" rtl="0">
              <a:lnSpc>
                <a:spcPct val="150000"/>
              </a:lnSpc>
              <a:spcBef>
                <a:spcPts val="0"/>
              </a:spcBef>
              <a:spcAft>
                <a:spcPts val="0"/>
              </a:spcAft>
              <a:buSzPts val="2400"/>
              <a:buChar char="-"/>
            </a:pPr>
            <a:r>
              <a:rPr lang="hu-HU" sz="2400" dirty="0"/>
              <a:t>Megtervezni az adatbázis szerkezetét</a:t>
            </a:r>
          </a:p>
          <a:p>
            <a:pPr marL="457200" lvl="0" indent="-381000" algn="l" rtl="0">
              <a:lnSpc>
                <a:spcPct val="150000"/>
              </a:lnSpc>
              <a:spcBef>
                <a:spcPts val="0"/>
              </a:spcBef>
              <a:spcAft>
                <a:spcPts val="0"/>
              </a:spcAft>
              <a:buSzPts val="2400"/>
              <a:buChar char="-"/>
            </a:pPr>
            <a:r>
              <a:rPr lang="hu-HU" sz="2400" dirty="0"/>
              <a:t>Megtervezni az adat küldésre használt JSON adatstruktúrák szerkezetét</a:t>
            </a:r>
            <a:endParaRPr sz="2400" dirty="0"/>
          </a:p>
          <a:p>
            <a:pPr marL="457200" lvl="0" indent="-381000" algn="l" rtl="0">
              <a:lnSpc>
                <a:spcPct val="150000"/>
              </a:lnSpc>
              <a:spcBef>
                <a:spcPts val="0"/>
              </a:spcBef>
              <a:spcAft>
                <a:spcPts val="0"/>
              </a:spcAft>
              <a:buSzPts val="2400"/>
              <a:buChar char="-"/>
            </a:pPr>
            <a:r>
              <a:rPr lang="hu-HU" sz="2400" dirty="0"/>
              <a:t>Letesztelni az elkészült alkalmazást</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a:t>Technológiák</a:t>
            </a:r>
          </a:p>
        </p:txBody>
      </p:sp>
      <p:sp>
        <p:nvSpPr>
          <p:cNvPr id="130" name="Google Shape;130;p4"/>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4</a:t>
            </a:fld>
            <a:endParaRPr lang="hu-HU"/>
          </a:p>
        </p:txBody>
      </p:sp>
      <p:sp>
        <p:nvSpPr>
          <p:cNvPr id="131" name="Google Shape;131;p4"/>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1200"/>
              </a:spcBef>
              <a:spcAft>
                <a:spcPts val="0"/>
              </a:spcAft>
              <a:buNone/>
            </a:pPr>
            <a:r>
              <a:rPr lang="hu-HU" sz="2300" b="1" dirty="0"/>
              <a:t>Fontosabb backend technológiák:</a:t>
            </a:r>
            <a:endParaRPr sz="2300" b="1" dirty="0"/>
          </a:p>
          <a:p>
            <a:pPr marL="457200" lvl="0" indent="-381000" algn="l" rtl="0">
              <a:lnSpc>
                <a:spcPct val="100000"/>
              </a:lnSpc>
              <a:spcBef>
                <a:spcPts val="1200"/>
              </a:spcBef>
              <a:spcAft>
                <a:spcPts val="0"/>
              </a:spcAft>
              <a:buSzPts val="2400"/>
              <a:buChar char="-"/>
            </a:pPr>
            <a:r>
              <a:rPr lang="hu-HU" sz="2300" dirty="0"/>
              <a:t>Java</a:t>
            </a:r>
            <a:endParaRPr sz="2300" dirty="0"/>
          </a:p>
          <a:p>
            <a:pPr marL="457200" lvl="0" indent="-381000" algn="l" rtl="0">
              <a:lnSpc>
                <a:spcPct val="100000"/>
              </a:lnSpc>
              <a:spcBef>
                <a:spcPts val="0"/>
              </a:spcBef>
              <a:spcAft>
                <a:spcPts val="0"/>
              </a:spcAft>
              <a:buSzPts val="2400"/>
              <a:buChar char="-"/>
            </a:pPr>
            <a:r>
              <a:rPr lang="hu-HU" sz="2300" dirty="0"/>
              <a:t>Spring (Spring boot, Spring MVC, Spring </a:t>
            </a:r>
            <a:r>
              <a:rPr lang="hu-HU" sz="2300" dirty="0" err="1"/>
              <a:t>Security</a:t>
            </a:r>
            <a:r>
              <a:rPr lang="hu-HU" sz="2300" dirty="0"/>
              <a:t>)</a:t>
            </a:r>
            <a:endParaRPr sz="2300" dirty="0"/>
          </a:p>
          <a:p>
            <a:pPr marL="457200" lvl="0" indent="-381000" algn="l" rtl="0">
              <a:lnSpc>
                <a:spcPct val="100000"/>
              </a:lnSpc>
              <a:spcBef>
                <a:spcPts val="0"/>
              </a:spcBef>
              <a:spcAft>
                <a:spcPts val="0"/>
              </a:spcAft>
              <a:buSzPts val="2400"/>
              <a:buChar char="-"/>
            </a:pPr>
            <a:r>
              <a:rPr lang="hu-HU" sz="2300" dirty="0" err="1"/>
              <a:t>MySQL</a:t>
            </a:r>
            <a:endParaRPr sz="2300" dirty="0"/>
          </a:p>
          <a:p>
            <a:pPr marL="0" lvl="0" indent="0" algn="l" rtl="0">
              <a:lnSpc>
                <a:spcPct val="100000"/>
              </a:lnSpc>
              <a:spcBef>
                <a:spcPts val="1200"/>
              </a:spcBef>
              <a:spcAft>
                <a:spcPts val="0"/>
              </a:spcAft>
              <a:buNone/>
            </a:pPr>
            <a:r>
              <a:rPr lang="hu-HU" sz="2300" b="1" dirty="0"/>
              <a:t>Fontosabb kliens technológiák:</a:t>
            </a:r>
            <a:endParaRPr sz="2300" b="1" dirty="0"/>
          </a:p>
          <a:p>
            <a:pPr marL="457200" lvl="0" indent="-381000" algn="l" rtl="0">
              <a:lnSpc>
                <a:spcPct val="100000"/>
              </a:lnSpc>
              <a:spcBef>
                <a:spcPts val="1200"/>
              </a:spcBef>
              <a:spcAft>
                <a:spcPts val="0"/>
              </a:spcAft>
              <a:buSzPts val="2400"/>
              <a:buChar char="-"/>
            </a:pPr>
            <a:r>
              <a:rPr lang="hu-HU" sz="2300" dirty="0"/>
              <a:t>Android</a:t>
            </a:r>
            <a:endParaRPr sz="2300" dirty="0"/>
          </a:p>
          <a:p>
            <a:pPr marL="457200" lvl="0" indent="-381000" algn="l" rtl="0">
              <a:lnSpc>
                <a:spcPct val="100000"/>
              </a:lnSpc>
              <a:spcBef>
                <a:spcPts val="0"/>
              </a:spcBef>
              <a:spcAft>
                <a:spcPts val="0"/>
              </a:spcAft>
              <a:buSzPts val="2400"/>
              <a:buChar char="-"/>
            </a:pPr>
            <a:r>
              <a:rPr lang="hu-HU" sz="2300" dirty="0" err="1"/>
              <a:t>Kotlin</a:t>
            </a:r>
            <a:endParaRPr sz="2300" dirty="0"/>
          </a:p>
          <a:p>
            <a:pPr marL="457200" lvl="0" indent="-381000" algn="l" rtl="0">
              <a:lnSpc>
                <a:spcPct val="100000"/>
              </a:lnSpc>
              <a:spcBef>
                <a:spcPts val="0"/>
              </a:spcBef>
              <a:spcAft>
                <a:spcPts val="0"/>
              </a:spcAft>
              <a:buSzPts val="2400"/>
              <a:buChar char="-"/>
            </a:pPr>
            <a:r>
              <a:rPr lang="hu-HU" sz="2300" dirty="0"/>
              <a:t>Retrofit2</a:t>
            </a:r>
            <a:endParaRPr sz="2300" dirty="0"/>
          </a:p>
          <a:p>
            <a:pPr marL="457200" lvl="0" indent="-381000" algn="l" rtl="0">
              <a:lnSpc>
                <a:spcPct val="100000"/>
              </a:lnSpc>
              <a:spcBef>
                <a:spcPts val="0"/>
              </a:spcBef>
              <a:spcAft>
                <a:spcPts val="0"/>
              </a:spcAft>
              <a:buSzPts val="2400"/>
              <a:buChar char="-"/>
            </a:pPr>
            <a:r>
              <a:rPr lang="hu-HU" sz="2300" dirty="0"/>
              <a:t>Okhttp3</a:t>
            </a:r>
            <a:endParaRPr sz="2300" dirty="0"/>
          </a:p>
          <a:p>
            <a:pPr marL="0" lvl="0" indent="0" algn="l" rtl="0">
              <a:lnSpc>
                <a:spcPct val="100000"/>
              </a:lnSpc>
              <a:spcBef>
                <a:spcPts val="1200"/>
              </a:spcBef>
              <a:spcAft>
                <a:spcPts val="0"/>
              </a:spcAft>
              <a:buNone/>
            </a:pPr>
            <a:r>
              <a:rPr lang="hu-HU" sz="2300" b="1" dirty="0" err="1"/>
              <a:t>Tool</a:t>
            </a:r>
            <a:r>
              <a:rPr lang="hu-HU" sz="2300" b="1" dirty="0"/>
              <a:t>-ok: </a:t>
            </a:r>
            <a:endParaRPr sz="2300" b="1" dirty="0"/>
          </a:p>
          <a:p>
            <a:pPr marL="457200" lvl="0" indent="-381000" algn="l" rtl="0">
              <a:lnSpc>
                <a:spcPct val="100000"/>
              </a:lnSpc>
              <a:spcBef>
                <a:spcPts val="1200"/>
              </a:spcBef>
              <a:spcAft>
                <a:spcPts val="0"/>
              </a:spcAft>
              <a:buSzPts val="2400"/>
              <a:buChar char="-"/>
            </a:pPr>
            <a:r>
              <a:rPr lang="hu-HU" sz="2300" dirty="0" err="1"/>
              <a:t>git</a:t>
            </a:r>
            <a:r>
              <a:rPr lang="hu-HU" sz="2300" dirty="0"/>
              <a:t> - verzió kezeléshez</a:t>
            </a:r>
            <a:endParaRPr sz="2300" dirty="0"/>
          </a:p>
          <a:p>
            <a:pPr marL="457200" lvl="0" indent="-381000" algn="l" rtl="0">
              <a:lnSpc>
                <a:spcPct val="100000"/>
              </a:lnSpc>
              <a:spcBef>
                <a:spcPts val="0"/>
              </a:spcBef>
              <a:spcAft>
                <a:spcPts val="0"/>
              </a:spcAft>
              <a:buSzPts val="2400"/>
              <a:buChar char="-"/>
            </a:pPr>
            <a:r>
              <a:rPr lang="hu-HU" sz="2300" dirty="0"/>
              <a:t>Visual </a:t>
            </a:r>
            <a:r>
              <a:rPr lang="hu-HU" sz="2300" dirty="0" err="1"/>
              <a:t>studio</a:t>
            </a:r>
            <a:r>
              <a:rPr lang="hu-HU" sz="2300" dirty="0"/>
              <a:t> </a:t>
            </a:r>
            <a:r>
              <a:rPr lang="hu-HU" sz="2300" dirty="0" err="1"/>
              <a:t>code</a:t>
            </a:r>
            <a:r>
              <a:rPr lang="hu-HU" sz="2300" dirty="0"/>
              <a:t> - szerverhez</a:t>
            </a:r>
            <a:endParaRPr sz="2300" dirty="0"/>
          </a:p>
          <a:p>
            <a:pPr marL="457200" lvl="0" indent="-381000" algn="l" rtl="0">
              <a:lnSpc>
                <a:spcPct val="100000"/>
              </a:lnSpc>
              <a:spcBef>
                <a:spcPts val="0"/>
              </a:spcBef>
              <a:spcAft>
                <a:spcPts val="0"/>
              </a:spcAft>
              <a:buSzPts val="2400"/>
              <a:buChar char="-"/>
            </a:pPr>
            <a:r>
              <a:rPr lang="hu-HU" sz="2300" dirty="0"/>
              <a:t>Android </a:t>
            </a:r>
            <a:r>
              <a:rPr lang="hu-HU" sz="2300" dirty="0" err="1"/>
              <a:t>studio</a:t>
            </a:r>
            <a:r>
              <a:rPr lang="hu-HU" sz="2300" dirty="0"/>
              <a:t> - klienshez</a:t>
            </a:r>
            <a:endParaRPr sz="2300" dirty="0"/>
          </a:p>
          <a:p>
            <a:pPr marL="457200" lvl="0" indent="-381000" algn="l" rtl="0">
              <a:lnSpc>
                <a:spcPct val="100000"/>
              </a:lnSpc>
              <a:spcBef>
                <a:spcPts val="0"/>
              </a:spcBef>
              <a:spcAft>
                <a:spcPts val="0"/>
              </a:spcAft>
              <a:buSzPts val="2400"/>
              <a:buChar char="-"/>
            </a:pPr>
            <a:r>
              <a:rPr lang="hu-HU" sz="2300" dirty="0"/>
              <a:t>Postman - Rest API teszteléshez</a:t>
            </a:r>
            <a:endParaRPr sz="2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a:t>Tervezés</a:t>
            </a:r>
          </a:p>
        </p:txBody>
      </p:sp>
      <p:sp>
        <p:nvSpPr>
          <p:cNvPr id="138" name="Google Shape;138;p5"/>
          <p:cNvSpPr txBox="1">
            <a:spLocks noGrp="1"/>
          </p:cNvSpPr>
          <p:nvPr>
            <p:ph type="sldNum" idx="12"/>
          </p:nvPr>
        </p:nvSpPr>
        <p:spPr>
          <a:xfrm>
            <a:off x="4302000" y="6430338"/>
            <a:ext cx="540000" cy="313361"/>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5</a:t>
            </a:fld>
            <a:endParaRPr lang="hu-HU"/>
          </a:p>
        </p:txBody>
      </p:sp>
      <p:sp>
        <p:nvSpPr>
          <p:cNvPr id="139" name="Google Shape;139;p5"/>
          <p:cNvSpPr txBox="1">
            <a:spLocks noGrp="1"/>
          </p:cNvSpPr>
          <p:nvPr>
            <p:ph type="body" idx="1"/>
          </p:nvPr>
        </p:nvSpPr>
        <p:spPr>
          <a:xfrm>
            <a:off x="457200" y="1125925"/>
            <a:ext cx="8229600" cy="5529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SzPts val="3200"/>
              <a:buNone/>
            </a:pPr>
            <a:r>
              <a:rPr lang="hu-HU"/>
              <a:t>A projekt szerkezete</a:t>
            </a:r>
            <a:endParaRPr i="1"/>
          </a:p>
        </p:txBody>
      </p:sp>
      <p:sp>
        <p:nvSpPr>
          <p:cNvPr id="140" name="Google Shape;140;p5"/>
          <p:cNvSpPr/>
          <p:nvPr/>
        </p:nvSpPr>
        <p:spPr>
          <a:xfrm>
            <a:off x="6214325" y="2795500"/>
            <a:ext cx="7188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41" name="Google Shape;141;p5"/>
          <p:cNvPicPr preferRelativeResize="0"/>
          <p:nvPr/>
        </p:nvPicPr>
        <p:blipFill rotWithShape="1">
          <a:blip r:embed="rId3"/>
          <a:srcRect/>
          <a:stretch>
            <a:fillRect/>
          </a:stretch>
        </p:blipFill>
        <p:spPr>
          <a:xfrm>
            <a:off x="6933125" y="2308475"/>
            <a:ext cx="1409975" cy="1409975"/>
          </a:xfrm>
          <a:prstGeom prst="rect">
            <a:avLst/>
          </a:prstGeom>
          <a:noFill/>
          <a:ln>
            <a:noFill/>
          </a:ln>
        </p:spPr>
      </p:pic>
      <p:sp>
        <p:nvSpPr>
          <p:cNvPr id="142" name="Google Shape;142;p5"/>
          <p:cNvSpPr/>
          <p:nvPr/>
        </p:nvSpPr>
        <p:spPr>
          <a:xfrm rot="10800000">
            <a:off x="6214375" y="3319512"/>
            <a:ext cx="7188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43" name="Google Shape;143;p5"/>
          <p:cNvPicPr preferRelativeResize="0"/>
          <p:nvPr/>
        </p:nvPicPr>
        <p:blipFill rotWithShape="1">
          <a:blip r:embed="rId4"/>
          <a:srcRect/>
          <a:stretch>
            <a:fillRect/>
          </a:stretch>
        </p:blipFill>
        <p:spPr>
          <a:xfrm>
            <a:off x="4097525" y="2521700"/>
            <a:ext cx="1873383" cy="983525"/>
          </a:xfrm>
          <a:prstGeom prst="rect">
            <a:avLst/>
          </a:prstGeom>
          <a:noFill/>
          <a:ln>
            <a:noFill/>
          </a:ln>
        </p:spPr>
      </p:pic>
      <p:sp>
        <p:nvSpPr>
          <p:cNvPr id="144" name="Google Shape;144;p5"/>
          <p:cNvSpPr txBox="1"/>
          <p:nvPr/>
        </p:nvSpPr>
        <p:spPr>
          <a:xfrm>
            <a:off x="4097523" y="3505225"/>
            <a:ext cx="1845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Szerver</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933125" y="3505225"/>
            <a:ext cx="1280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Adatbázis</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2563275" y="2795500"/>
            <a:ext cx="13491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rot="10800000">
            <a:off x="2563275" y="3319500"/>
            <a:ext cx="1349100" cy="219000"/>
          </a:xfrm>
          <a:prstGeom prst="rightArrow">
            <a:avLst>
              <a:gd name="adj1" fmla="val 47711"/>
              <a:gd name="adj2" fmla="val 94261"/>
            </a:avLst>
          </a:prstGeom>
          <a:solidFill>
            <a:srgbClr val="6FA8DC"/>
          </a:solidFill>
          <a:ln w="9525" cap="flat" cmpd="sng">
            <a:solidFill>
              <a:srgbClr val="0078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5"/>
          <p:cNvSpPr txBox="1"/>
          <p:nvPr/>
        </p:nvSpPr>
        <p:spPr>
          <a:xfrm>
            <a:off x="2563325" y="2451775"/>
            <a:ext cx="134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hu-HU" sz="1600" b="0" i="0" u="none" strike="noStrike" cap="none">
                <a:solidFill>
                  <a:srgbClr val="000000"/>
                </a:solidFill>
                <a:latin typeface="Arial" panose="020B0604020202020204"/>
                <a:ea typeface="Arial" panose="020B0604020202020204"/>
                <a:cs typeface="Arial" panose="020B0604020202020204"/>
                <a:sym typeface="Arial" panose="020B0604020202020204"/>
              </a:rPr>
              <a:t>request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txBox="1"/>
          <p:nvPr/>
        </p:nvSpPr>
        <p:spPr>
          <a:xfrm>
            <a:off x="2573650" y="3394575"/>
            <a:ext cx="12804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hu-HU" sz="1600" b="0" i="0" u="none" strike="noStrike" cap="none">
                <a:solidFill>
                  <a:srgbClr val="000000"/>
                </a:solidFill>
                <a:latin typeface="Arial" panose="020B0604020202020204"/>
                <a:ea typeface="Arial" panose="020B0604020202020204"/>
                <a:cs typeface="Arial" panose="020B0604020202020204"/>
                <a:sym typeface="Arial" panose="020B0604020202020204"/>
              </a:rPr>
              <a:t>response</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txBox="1"/>
          <p:nvPr/>
        </p:nvSpPr>
        <p:spPr>
          <a:xfrm>
            <a:off x="2563325" y="2923175"/>
            <a:ext cx="13491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hu-HU" sz="1800" b="1" i="0" u="none" strike="noStrike" cap="none">
                <a:solidFill>
                  <a:srgbClr val="000000"/>
                </a:solidFill>
                <a:latin typeface="Arial" panose="020B0604020202020204"/>
                <a:ea typeface="Arial" panose="020B0604020202020204"/>
                <a:cs typeface="Arial" panose="020B0604020202020204"/>
                <a:sym typeface="Arial" panose="020B0604020202020204"/>
              </a:rPr>
              <a:t>REST API</a:t>
            </a:r>
            <a:endParaRPr sz="1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1" name="Google Shape;151;p5"/>
          <p:cNvPicPr preferRelativeResize="0"/>
          <p:nvPr/>
        </p:nvPicPr>
        <p:blipFill rotWithShape="1">
          <a:blip r:embed="rId5"/>
          <a:srcRect l="22788" t="17307" r="28004"/>
          <a:stretch>
            <a:fillRect/>
          </a:stretch>
        </p:blipFill>
        <p:spPr>
          <a:xfrm>
            <a:off x="944175" y="2256625"/>
            <a:ext cx="1280400" cy="234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c30676fc96_0_0"/>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a:t>Implementáció - szerver</a:t>
            </a:r>
          </a:p>
        </p:txBody>
      </p:sp>
      <p:sp>
        <p:nvSpPr>
          <p:cNvPr id="158" name="Google Shape;158;g1c30676fc96_0_0"/>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6</a:t>
            </a:fld>
            <a:endParaRPr lang="hu-HU"/>
          </a:p>
        </p:txBody>
      </p:sp>
      <p:pic>
        <p:nvPicPr>
          <p:cNvPr id="159" name="Google Shape;159;g1c30676fc96_0_0"/>
          <p:cNvPicPr preferRelativeResize="0"/>
          <p:nvPr/>
        </p:nvPicPr>
        <p:blipFill>
          <a:blip r:embed="rId3"/>
          <a:stretch>
            <a:fillRect/>
          </a:stretch>
        </p:blipFill>
        <p:spPr>
          <a:xfrm>
            <a:off x="1714500" y="1524000"/>
            <a:ext cx="571500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c31079a500_0_56"/>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a:t>Implementáció - kliens</a:t>
            </a:r>
          </a:p>
        </p:txBody>
      </p:sp>
      <p:sp>
        <p:nvSpPr>
          <p:cNvPr id="166" name="Google Shape;166;g1c31079a500_0_56"/>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7</a:t>
            </a:fld>
            <a:endParaRPr lang="hu-HU"/>
          </a:p>
        </p:txBody>
      </p:sp>
      <p:pic>
        <p:nvPicPr>
          <p:cNvPr id="271" name="Kép 270">
            <a:extLst>
              <a:ext uri="{FF2B5EF4-FFF2-40B4-BE49-F238E27FC236}">
                <a16:creationId xmlns:a16="http://schemas.microsoft.com/office/drawing/2014/main" id="{C5CAE226-F045-E8D3-24D0-456FF7E1E7F5}"/>
              </a:ext>
            </a:extLst>
          </p:cNvPr>
          <p:cNvPicPr>
            <a:picLocks noChangeAspect="1"/>
          </p:cNvPicPr>
          <p:nvPr/>
        </p:nvPicPr>
        <p:blipFill>
          <a:blip r:embed="rId3"/>
          <a:stretch>
            <a:fillRect/>
          </a:stretch>
        </p:blipFill>
        <p:spPr>
          <a:xfrm>
            <a:off x="0" y="1059998"/>
            <a:ext cx="9144000" cy="47380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c31079a500_0_56"/>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hu-HU" dirty="0"/>
              <a:t>Implementáció - adatbázis</a:t>
            </a:r>
          </a:p>
        </p:txBody>
      </p:sp>
      <p:sp>
        <p:nvSpPr>
          <p:cNvPr id="166" name="Google Shape;166;g1c31079a500_0_56"/>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smtClean="0"/>
              <a:t>8</a:t>
            </a:fld>
            <a:endParaRPr lang="hu-HU"/>
          </a:p>
        </p:txBody>
      </p:sp>
      <p:sp>
        <p:nvSpPr>
          <p:cNvPr id="2" name="Google Shape;175;g1c31079a500_0_50">
            <a:extLst>
              <a:ext uri="{FF2B5EF4-FFF2-40B4-BE49-F238E27FC236}">
                <a16:creationId xmlns:a16="http://schemas.microsoft.com/office/drawing/2014/main" id="{7082C7D7-9CCD-8494-3B97-84C61D62E5CE}"/>
              </a:ext>
            </a:extLst>
          </p:cNvPr>
          <p:cNvSpPr txBox="1">
            <a:spLocks noGrp="1"/>
          </p:cNvSpPr>
          <p:nvPr>
            <p:ph type="body" idx="1"/>
          </p:nvPr>
        </p:nvSpPr>
        <p:spPr>
          <a:xfrm>
            <a:off x="457200" y="907200"/>
            <a:ext cx="8229600" cy="6415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None/>
            </a:pPr>
            <a:r>
              <a:rPr lang="en-US" sz="2400" dirty="0"/>
              <a:t>JPA (ORM) – </a:t>
            </a:r>
            <a:r>
              <a:rPr lang="en-US" sz="2400" dirty="0" err="1"/>
              <a:t>automatikus</a:t>
            </a:r>
            <a:r>
              <a:rPr lang="en-US" sz="2400" dirty="0"/>
              <a:t> </a:t>
            </a:r>
            <a:r>
              <a:rPr lang="en-US" sz="2400" dirty="0" err="1"/>
              <a:t>leképezés</a:t>
            </a:r>
            <a:r>
              <a:rPr lang="en-US" sz="2400" dirty="0"/>
              <a:t> (Hibernate)</a:t>
            </a:r>
          </a:p>
        </p:txBody>
      </p:sp>
      <p:pic>
        <p:nvPicPr>
          <p:cNvPr id="6" name="Kép 5">
            <a:extLst>
              <a:ext uri="{FF2B5EF4-FFF2-40B4-BE49-F238E27FC236}">
                <a16:creationId xmlns:a16="http://schemas.microsoft.com/office/drawing/2014/main" id="{7965CD49-EA02-54DD-B735-B33F227E794E}"/>
              </a:ext>
            </a:extLst>
          </p:cNvPr>
          <p:cNvPicPr>
            <a:picLocks noChangeAspect="1"/>
          </p:cNvPicPr>
          <p:nvPr/>
        </p:nvPicPr>
        <p:blipFill>
          <a:blip r:embed="rId3"/>
          <a:stretch>
            <a:fillRect/>
          </a:stretch>
        </p:blipFill>
        <p:spPr>
          <a:xfrm>
            <a:off x="820016" y="1548714"/>
            <a:ext cx="7503968" cy="4777945"/>
          </a:xfrm>
          <a:prstGeom prst="rect">
            <a:avLst/>
          </a:prstGeom>
        </p:spPr>
      </p:pic>
      <p:pic>
        <p:nvPicPr>
          <p:cNvPr id="1032" name="Picture 8">
            <a:extLst>
              <a:ext uri="{FF2B5EF4-FFF2-40B4-BE49-F238E27FC236}">
                <a16:creationId xmlns:a16="http://schemas.microsoft.com/office/drawing/2014/main" id="{3E42BCAE-B80C-115B-BA73-51365BAF9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828" y="1620499"/>
            <a:ext cx="2496064" cy="12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84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c31079a500_0_50"/>
          <p:cNvSpPr txBox="1">
            <a:spLocks noGrp="1"/>
          </p:cNvSpPr>
          <p:nvPr>
            <p:ph type="title"/>
          </p:nvPr>
        </p:nvSpPr>
        <p:spPr>
          <a:xfrm>
            <a:off x="457200" y="115200"/>
            <a:ext cx="8229600" cy="79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400"/>
              <a:buFont typeface="Arial" panose="020B0604020202020204"/>
              <a:buNone/>
            </a:pPr>
            <a:r>
              <a:rPr lang="en-US" dirty="0" err="1"/>
              <a:t>Validáció</a:t>
            </a:r>
            <a:endParaRPr lang="hu-HU" dirty="0"/>
          </a:p>
        </p:txBody>
      </p:sp>
      <p:sp>
        <p:nvSpPr>
          <p:cNvPr id="174" name="Google Shape;174;g1c31079a500_0_50"/>
          <p:cNvSpPr txBox="1">
            <a:spLocks noGrp="1"/>
          </p:cNvSpPr>
          <p:nvPr>
            <p:ph type="sldNum" idx="12"/>
          </p:nvPr>
        </p:nvSpPr>
        <p:spPr>
          <a:xfrm>
            <a:off x="4302000" y="6430338"/>
            <a:ext cx="540000" cy="313500"/>
          </a:xfrm>
          <a:prstGeom prst="rect">
            <a:avLst/>
          </a:prstGeom>
          <a:noFill/>
          <a:ln>
            <a:noFill/>
          </a:ln>
        </p:spPr>
        <p:txBody>
          <a:bodyPr spcFirstLastPara="1" wrap="square" lIns="36000" tIns="45700" rIns="36000" bIns="45700" anchor="ctr" anchorCtr="0">
            <a:noAutofit/>
          </a:bodyPr>
          <a:lstStyle/>
          <a:p>
            <a:pPr marL="0" lvl="0" indent="0" algn="ctr" rtl="0">
              <a:lnSpc>
                <a:spcPct val="100000"/>
              </a:lnSpc>
              <a:spcBef>
                <a:spcPts val="0"/>
              </a:spcBef>
              <a:spcAft>
                <a:spcPts val="0"/>
              </a:spcAft>
              <a:buSzPts val="1400"/>
              <a:buNone/>
            </a:pPr>
            <a:fld id="{00000000-1234-1234-1234-123412341234}" type="slidenum">
              <a:rPr lang="hu-HU"/>
              <a:t>9</a:t>
            </a:fld>
            <a:endParaRPr lang="hu-HU"/>
          </a:p>
        </p:txBody>
      </p:sp>
      <p:sp>
        <p:nvSpPr>
          <p:cNvPr id="175" name="Google Shape;175;g1c31079a500_0_50"/>
          <p:cNvSpPr txBox="1">
            <a:spLocks noGrp="1"/>
          </p:cNvSpPr>
          <p:nvPr>
            <p:ph type="body" idx="1"/>
          </p:nvPr>
        </p:nvSpPr>
        <p:spPr>
          <a:xfrm>
            <a:off x="457200" y="1051200"/>
            <a:ext cx="8229600" cy="5158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200"/>
              </a:spcBef>
              <a:spcAft>
                <a:spcPts val="0"/>
              </a:spcAft>
              <a:buNone/>
            </a:pPr>
            <a:r>
              <a:rPr lang="en-US" sz="2400" b="1" dirty="0" err="1"/>
              <a:t>Kliens</a:t>
            </a:r>
            <a:r>
              <a:rPr lang="en-US" sz="2400" b="1" dirty="0"/>
              <a:t>:</a:t>
            </a:r>
          </a:p>
          <a:p>
            <a:pPr marL="342900" lvl="0" indent="-342900" algn="l" rtl="0">
              <a:lnSpc>
                <a:spcPct val="100000"/>
              </a:lnSpc>
              <a:spcBef>
                <a:spcPts val="1200"/>
              </a:spcBef>
              <a:spcAft>
                <a:spcPts val="0"/>
              </a:spcAft>
              <a:buFontTx/>
              <a:buChar char="-"/>
            </a:pPr>
            <a:r>
              <a:rPr lang="en-US" sz="2400" dirty="0" err="1"/>
              <a:t>Jelszó</a:t>
            </a:r>
            <a:r>
              <a:rPr lang="en-US" sz="2400" dirty="0"/>
              <a:t> </a:t>
            </a:r>
            <a:r>
              <a:rPr lang="en-US" sz="2400" dirty="0" err="1"/>
              <a:t>validáció</a:t>
            </a:r>
            <a:r>
              <a:rPr lang="en-US" sz="2400" dirty="0"/>
              <a:t>, Email </a:t>
            </a:r>
            <a:r>
              <a:rPr lang="en-US" sz="2400" dirty="0" err="1"/>
              <a:t>formai</a:t>
            </a:r>
            <a:r>
              <a:rPr lang="en-US" sz="2400" dirty="0"/>
              <a:t> </a:t>
            </a:r>
            <a:r>
              <a:rPr lang="en-US" sz="2400" dirty="0" err="1"/>
              <a:t>ellenőrzés</a:t>
            </a:r>
            <a:r>
              <a:rPr lang="en-US" sz="2400" dirty="0"/>
              <a:t>, </a:t>
            </a:r>
            <a:r>
              <a:rPr lang="en-US" sz="2400" dirty="0" err="1"/>
              <a:t>mezők</a:t>
            </a:r>
            <a:r>
              <a:rPr lang="en-US" sz="2400" dirty="0"/>
              <a:t> </a:t>
            </a:r>
            <a:r>
              <a:rPr lang="en-US" sz="2400" dirty="0" err="1"/>
              <a:t>hosszának</a:t>
            </a:r>
            <a:r>
              <a:rPr lang="en-US" sz="2400" dirty="0"/>
              <a:t> </a:t>
            </a:r>
            <a:r>
              <a:rPr lang="en-US" sz="2400" dirty="0" err="1"/>
              <a:t>figyelése</a:t>
            </a:r>
            <a:r>
              <a:rPr lang="en-US" sz="2400" dirty="0"/>
              <a:t>, </a:t>
            </a:r>
            <a:r>
              <a:rPr lang="en-US" sz="2400" dirty="0" err="1"/>
              <a:t>dátum</a:t>
            </a:r>
            <a:r>
              <a:rPr lang="en-US" sz="2400" dirty="0"/>
              <a:t> </a:t>
            </a:r>
            <a:r>
              <a:rPr lang="en-US" sz="2400" dirty="0" err="1"/>
              <a:t>helyesség</a:t>
            </a:r>
            <a:r>
              <a:rPr lang="en-US" sz="2400" dirty="0"/>
              <a:t> </a:t>
            </a:r>
            <a:r>
              <a:rPr lang="en-US" sz="2400" dirty="0" err="1"/>
              <a:t>ellenőrzés</a:t>
            </a:r>
            <a:r>
              <a:rPr lang="en-US" sz="2400" dirty="0"/>
              <a:t>, </a:t>
            </a:r>
            <a:r>
              <a:rPr lang="en-US" sz="2400" dirty="0" err="1"/>
              <a:t>stb</a:t>
            </a:r>
            <a:r>
              <a:rPr lang="en-US" sz="2400" dirty="0"/>
              <a:t>.</a:t>
            </a:r>
          </a:p>
          <a:p>
            <a:pPr marL="0" lvl="0" indent="0" algn="l" rtl="0">
              <a:lnSpc>
                <a:spcPct val="100000"/>
              </a:lnSpc>
              <a:spcBef>
                <a:spcPts val="1200"/>
              </a:spcBef>
              <a:spcAft>
                <a:spcPts val="0"/>
              </a:spcAft>
              <a:buNone/>
            </a:pPr>
            <a:r>
              <a:rPr lang="en-US" sz="2400" b="1" dirty="0" err="1"/>
              <a:t>Szerver</a:t>
            </a:r>
            <a:r>
              <a:rPr lang="en-US" sz="2400" b="1" dirty="0"/>
              <a:t>:</a:t>
            </a:r>
          </a:p>
          <a:p>
            <a:pPr marL="342900" indent="-342900">
              <a:buFontTx/>
              <a:buChar char="-"/>
            </a:pPr>
            <a:r>
              <a:rPr lang="en-US" sz="2400" dirty="0"/>
              <a:t>validation-</a:t>
            </a:r>
            <a:r>
              <a:rPr lang="en-US" sz="2400" dirty="0" err="1"/>
              <a:t>api</a:t>
            </a:r>
            <a:r>
              <a:rPr lang="en-US" sz="2400" dirty="0"/>
              <a:t> </a:t>
            </a:r>
            <a:r>
              <a:rPr lang="en-US" sz="2400" dirty="0" err="1"/>
              <a:t>függőség</a:t>
            </a:r>
            <a:endParaRPr lang="en-US" sz="2400" dirty="0"/>
          </a:p>
          <a:p>
            <a:pPr marL="342900" lvl="0" indent="-342900" algn="l" rtl="0">
              <a:lnSpc>
                <a:spcPct val="100000"/>
              </a:lnSpc>
              <a:spcBef>
                <a:spcPts val="1200"/>
              </a:spcBef>
              <a:spcAft>
                <a:spcPts val="0"/>
              </a:spcAft>
              <a:buFontTx/>
              <a:buChar char="-"/>
            </a:pPr>
            <a:r>
              <a:rPr lang="en-US" sz="2400" dirty="0" err="1"/>
              <a:t>Különböző</a:t>
            </a:r>
            <a:r>
              <a:rPr lang="en-US" sz="2400" dirty="0"/>
              <a:t> </a:t>
            </a:r>
            <a:r>
              <a:rPr lang="en-US" sz="2400" dirty="0" err="1"/>
              <a:t>annotációk</a:t>
            </a:r>
            <a:r>
              <a:rPr lang="en-US" sz="2400" dirty="0"/>
              <a:t> (@NotBlank, @Email, @Size …)</a:t>
            </a:r>
          </a:p>
          <a:p>
            <a:pPr marL="0" lvl="0" indent="0" algn="l" rtl="0">
              <a:lnSpc>
                <a:spcPct val="100000"/>
              </a:lnSpc>
              <a:spcBef>
                <a:spcPts val="1200"/>
              </a:spcBef>
              <a:spcAft>
                <a:spcPts val="0"/>
              </a:spcAft>
              <a:buNone/>
            </a:pPr>
            <a:r>
              <a:rPr lang="en-US" sz="2400" b="1" dirty="0" err="1"/>
              <a:t>Adatbázis</a:t>
            </a:r>
            <a:r>
              <a:rPr lang="en-US" sz="2400" b="1" dirty="0"/>
              <a:t>:</a:t>
            </a:r>
          </a:p>
          <a:p>
            <a:pPr marL="342900" lvl="0" indent="-342900" algn="l" rtl="0">
              <a:lnSpc>
                <a:spcPct val="100000"/>
              </a:lnSpc>
              <a:spcBef>
                <a:spcPts val="1200"/>
              </a:spcBef>
              <a:spcAft>
                <a:spcPts val="0"/>
              </a:spcAft>
              <a:buFontTx/>
              <a:buChar char="-"/>
            </a:pPr>
            <a:r>
              <a:rPr lang="en-US" sz="2400" dirty="0" err="1"/>
              <a:t>Kényszerek</a:t>
            </a:r>
            <a:r>
              <a:rPr lang="en-US" sz="2400" dirty="0"/>
              <a:t> </a:t>
            </a:r>
            <a:r>
              <a:rPr lang="en-US" sz="2400" dirty="0" err="1"/>
              <a:t>használata</a:t>
            </a:r>
            <a:endParaRPr lang="en-US" sz="2400" dirty="0"/>
          </a:p>
        </p:txBody>
      </p:sp>
      <p:pic>
        <p:nvPicPr>
          <p:cNvPr id="3" name="Kép 2">
            <a:extLst>
              <a:ext uri="{FF2B5EF4-FFF2-40B4-BE49-F238E27FC236}">
                <a16:creationId xmlns:a16="http://schemas.microsoft.com/office/drawing/2014/main" id="{C8DC1BDA-7C28-7605-1C45-44ACA35F568F}"/>
              </a:ext>
            </a:extLst>
          </p:cNvPr>
          <p:cNvPicPr>
            <a:picLocks noChangeAspect="1"/>
          </p:cNvPicPr>
          <p:nvPr/>
        </p:nvPicPr>
        <p:blipFill>
          <a:blip r:embed="rId3"/>
          <a:stretch>
            <a:fillRect/>
          </a:stretch>
        </p:blipFill>
        <p:spPr>
          <a:xfrm>
            <a:off x="4206492" y="4606650"/>
            <a:ext cx="4638675" cy="1200150"/>
          </a:xfrm>
          <a:prstGeom prst="rect">
            <a:avLst/>
          </a:prstGeom>
        </p:spPr>
      </p:pic>
    </p:spTree>
    <p:extLst>
      <p:ext uri="{BB962C8B-B14F-4D97-AF65-F5344CB8AC3E}">
        <p14:creationId xmlns:p14="http://schemas.microsoft.com/office/powerpoint/2010/main" val="2773529696"/>
      </p:ext>
    </p:extLst>
  </p:cSld>
  <p:clrMapOvr>
    <a:masterClrMapping/>
  </p:clrMapOvr>
</p:sld>
</file>

<file path=ppt/theme/theme1.xml><?xml version="1.0" encoding="utf-8"?>
<a:theme xmlns:a="http://schemas.openxmlformats.org/drawingml/2006/main" name="Office-téma">
  <a:themeElements>
    <a:clrScheme name="Aut színséma">
      <a:dk1>
        <a:srgbClr val="000000"/>
      </a:dk1>
      <a:lt1>
        <a:srgbClr val="FFFFFF"/>
      </a:lt1>
      <a:dk2>
        <a:srgbClr val="910A26"/>
      </a:dk2>
      <a:lt2>
        <a:srgbClr val="FFFFFF"/>
      </a:lt2>
      <a:accent1>
        <a:srgbClr val="000000"/>
      </a:accent1>
      <a:accent2>
        <a:srgbClr val="BC1226"/>
      </a:accent2>
      <a:accent3>
        <a:srgbClr val="0079A4"/>
      </a:accent3>
      <a:accent4>
        <a:srgbClr val="000000"/>
      </a:accent4>
      <a:accent5>
        <a:srgbClr val="30A511"/>
      </a:accent5>
      <a:accent6>
        <a:srgbClr val="C45B14"/>
      </a:accent6>
      <a:hlink>
        <a:srgbClr val="0079A4"/>
      </a:hlink>
      <a:folHlink>
        <a:srgbClr val="99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485</Words>
  <Application>Microsoft Office PowerPoint</Application>
  <PresentationFormat>Diavetítés a képernyőre (4:3 oldalarány)</PresentationFormat>
  <Paragraphs>103</Paragraphs>
  <Slides>16</Slides>
  <Notes>15</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16</vt:i4>
      </vt:variant>
    </vt:vector>
  </HeadingPairs>
  <TitlesOfParts>
    <vt:vector size="20" baseType="lpstr">
      <vt:lpstr>Arial</vt:lpstr>
      <vt:lpstr>Consolas</vt:lpstr>
      <vt:lpstr>Quattrocento Sans</vt:lpstr>
      <vt:lpstr>Office-téma</vt:lpstr>
      <vt:lpstr>Szakdolgozat bemutatása</vt:lpstr>
      <vt:lpstr>PowerPoint-bemutató</vt:lpstr>
      <vt:lpstr>Bevezetés</vt:lpstr>
      <vt:lpstr>Technológiák</vt:lpstr>
      <vt:lpstr>Tervezés</vt:lpstr>
      <vt:lpstr>Implementáció - szerver</vt:lpstr>
      <vt:lpstr>Implementáció - kliens</vt:lpstr>
      <vt:lpstr>Implementáció - adatbázis</vt:lpstr>
      <vt:lpstr>Validáció</vt:lpstr>
      <vt:lpstr>Tesztelés</vt:lpstr>
      <vt:lpstr>Összegzés</vt:lpstr>
      <vt:lpstr>Bíráló kérdései</vt:lpstr>
      <vt:lpstr>PowerPoint-bemutató</vt:lpstr>
      <vt:lpstr>PowerPoint-bemutató</vt:lpstr>
      <vt:lpstr>PowerPoint-bemutató</vt:lpstr>
      <vt:lpstr>Köszönöm szépen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Szakdolgozat bemutatása</dc:title>
  <dc:creator>BME AUT</dc:creator>
  <cp:lastModifiedBy>László</cp:lastModifiedBy>
  <cp:revision>17</cp:revision>
  <dcterms:created xsi:type="dcterms:W3CDTF">2022-12-30T13:20:00Z</dcterms:created>
  <dcterms:modified xsi:type="dcterms:W3CDTF">2023-01-11T16:41:38Z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0x010100D88B3A1C3A8C524284B739917E5AF2CF</vt:lpwstr>
  </property>
  <property fmtid="{D5CDD505-2E9C-101B-9397-08002B2CF9AE}" pid="3" name="ICV">
    <vt:lpwstr>23A5886EEBC04C9898C9DA07F8B8E1CC</vt:lpwstr>
  </property>
  <property fmtid="{D5CDD505-2E9C-101B-9397-08002B2CF9AE}" pid="4" name="KSOProductBuildVer">
    <vt:lpwstr>1033-11.2.0.11440</vt:lpwstr>
  </property>
</Properties>
</file>