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3" r:id="rId4"/>
    <p:sldId id="261" r:id="rId5"/>
    <p:sldId id="262" r:id="rId6"/>
    <p:sldId id="257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1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9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049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dataset/excel-mapping-template-for-london-boroughs-and-war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C6ACE-B62E-4A6A-AAF0-CA90AE18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418333"/>
            <a:ext cx="10905059" cy="12826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London Boroughs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historical House Price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CE23-6180-4352-B3B6-32C441E2E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509" y="5145044"/>
            <a:ext cx="10902016" cy="4494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Manuel Gomez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6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71FBF-3E40-4D4F-99D9-8AD6B9C4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London Boroughs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historical House Price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0BA8-AA74-4492-8359-80B0160D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545284"/>
            <a:ext cx="6108179" cy="582916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Objective</a:t>
            </a:r>
          </a:p>
          <a:p>
            <a:pPr lvl="1"/>
            <a:r>
              <a:rPr lang="en-US" sz="2400" dirty="0"/>
              <a:t>Determine which boroughs in London  experienced the greatest increase in average housing prices from 1998-2018</a:t>
            </a:r>
          </a:p>
          <a:p>
            <a:r>
              <a:rPr lang="en-US" sz="2800" dirty="0"/>
              <a:t>Data	</a:t>
            </a:r>
          </a:p>
          <a:p>
            <a:pPr lvl="1"/>
            <a:r>
              <a:rPr lang="en-US" sz="2400" dirty="0"/>
              <a:t>UK house price index</a:t>
            </a:r>
          </a:p>
          <a:p>
            <a:pPr lvl="1"/>
            <a:r>
              <a:rPr lang="en-US" sz="2400" dirty="0"/>
              <a:t>Data.London.gov.uk</a:t>
            </a:r>
          </a:p>
          <a:p>
            <a:pPr lvl="2"/>
            <a:r>
              <a:rPr lang="en-US" sz="2400" dirty="0"/>
              <a:t>Monthly average house price from 1995 – 2020</a:t>
            </a:r>
          </a:p>
          <a:p>
            <a:pPr lvl="2"/>
            <a:r>
              <a:rPr lang="en-US" sz="2400" dirty="0"/>
              <a:t>48 boroughs </a:t>
            </a:r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9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6097-5D12-49EC-B2B7-9B76FB8C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297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B3374D9-7E27-4A98-A27B-F61DD6551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295764"/>
              </p:ext>
            </p:extLst>
          </p:nvPr>
        </p:nvGraphicFramePr>
        <p:xfrm>
          <a:off x="581192" y="1384183"/>
          <a:ext cx="11029615" cy="5033386"/>
        </p:xfrm>
        <a:graphic>
          <a:graphicData uri="http://schemas.openxmlformats.org/drawingml/2006/table">
            <a:tbl>
              <a:tblPr/>
              <a:tblGrid>
                <a:gridCol w="289733">
                  <a:extLst>
                    <a:ext uri="{9D8B030D-6E8A-4147-A177-3AD203B41FA5}">
                      <a16:colId xmlns:a16="http://schemas.microsoft.com/office/drawing/2014/main" val="2106038612"/>
                    </a:ext>
                  </a:extLst>
                </a:gridCol>
                <a:gridCol w="1422327">
                  <a:extLst>
                    <a:ext uri="{9D8B030D-6E8A-4147-A177-3AD203B41FA5}">
                      <a16:colId xmlns:a16="http://schemas.microsoft.com/office/drawing/2014/main" val="2721486305"/>
                    </a:ext>
                  </a:extLst>
                </a:gridCol>
                <a:gridCol w="1000896">
                  <a:extLst>
                    <a:ext uri="{9D8B030D-6E8A-4147-A177-3AD203B41FA5}">
                      <a16:colId xmlns:a16="http://schemas.microsoft.com/office/drawing/2014/main" val="512184147"/>
                    </a:ext>
                  </a:extLst>
                </a:gridCol>
                <a:gridCol w="1027237">
                  <a:extLst>
                    <a:ext uri="{9D8B030D-6E8A-4147-A177-3AD203B41FA5}">
                      <a16:colId xmlns:a16="http://schemas.microsoft.com/office/drawing/2014/main" val="3982475283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780586008"/>
                    </a:ext>
                  </a:extLst>
                </a:gridCol>
                <a:gridCol w="1000896">
                  <a:extLst>
                    <a:ext uri="{9D8B030D-6E8A-4147-A177-3AD203B41FA5}">
                      <a16:colId xmlns:a16="http://schemas.microsoft.com/office/drawing/2014/main" val="3850106011"/>
                    </a:ext>
                  </a:extLst>
                </a:gridCol>
                <a:gridCol w="381920">
                  <a:extLst>
                    <a:ext uri="{9D8B030D-6E8A-4147-A177-3AD203B41FA5}">
                      <a16:colId xmlns:a16="http://schemas.microsoft.com/office/drawing/2014/main" val="832644272"/>
                    </a:ext>
                  </a:extLst>
                </a:gridCol>
                <a:gridCol w="1580362">
                  <a:extLst>
                    <a:ext uri="{9D8B030D-6E8A-4147-A177-3AD203B41FA5}">
                      <a16:colId xmlns:a16="http://schemas.microsoft.com/office/drawing/2014/main" val="2270282814"/>
                    </a:ext>
                  </a:extLst>
                </a:gridCol>
                <a:gridCol w="1040405">
                  <a:extLst>
                    <a:ext uri="{9D8B030D-6E8A-4147-A177-3AD203B41FA5}">
                      <a16:colId xmlns:a16="http://schemas.microsoft.com/office/drawing/2014/main" val="3193822550"/>
                    </a:ext>
                  </a:extLst>
                </a:gridCol>
                <a:gridCol w="1040405">
                  <a:extLst>
                    <a:ext uri="{9D8B030D-6E8A-4147-A177-3AD203B41FA5}">
                      <a16:colId xmlns:a16="http://schemas.microsoft.com/office/drawing/2014/main" val="4240253071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694982193"/>
                    </a:ext>
                  </a:extLst>
                </a:gridCol>
                <a:gridCol w="1000896">
                  <a:extLst>
                    <a:ext uri="{9D8B030D-6E8A-4147-A177-3AD203B41FA5}">
                      <a16:colId xmlns:a16="http://schemas.microsoft.com/office/drawing/2014/main" val="2737494923"/>
                    </a:ext>
                  </a:extLst>
                </a:gridCol>
              </a:tblGrid>
              <a:tr h="309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 Borough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 Avg 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Avg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 Factor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 Borough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 Avg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Avg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 Factor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30117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Hackney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87,869.54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544,640.48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Tower Hamlets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96,505.17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446,500.55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94145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Waltham Forest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75,557.47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440,859.41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Redbridge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94,514.4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422,591.07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5039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Southwark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91,405.19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504,235.37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122,359.47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533,266.53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5382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Lewisham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75,539.05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411,628.99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85,602.09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370,248.75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92162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Westminster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190,531.95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1,020,025.25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111,343.15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480,050.54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27182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Newham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67,671.27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359,022.51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Kingston upon Thames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116,399.77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497,090.98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52427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Haringey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107,419.85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551,560.64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93,030.22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396,631.72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408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Kensington &amp; Chelsea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268,350.12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1,363,880.12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Bexley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80,632.02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342,603.61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73867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Lambeth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103,179.12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511,536.4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Croydon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88,143.23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370,298.54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87264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Camden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170,688.97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842,410.41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Hillingdon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97,676.05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410,266.08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35344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Barking &amp; Dagenham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60,285.82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295,196.67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Hammersmith &amp; Fulham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175,340.92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725,525.33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95671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100,692.59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492,845.37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Sutton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92,087.05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379,262.58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10983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Islington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134,148.97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649,824.07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Bromley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108,286.52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443,409.99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54649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Wandsworth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125,406.81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596,649.14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114,778.25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465,907.46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29221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Greenwich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81,532.93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388,344.33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Richmond upon Thames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162,956.07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652,665.43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27975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108,049.86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512,293.89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Hounslow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99,746.07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396,631.18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21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50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F4C6-F43B-4093-A2AC-79EBE30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33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FC799F-D3CA-46F8-BF4C-3A148DB7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702156"/>
            <a:ext cx="108775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4EAC01-B46B-4ACE-8F5F-6D9FB832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23" y="1270198"/>
            <a:ext cx="11029950" cy="4769875"/>
          </a:xfrm>
        </p:spPr>
      </p:pic>
    </p:spTree>
    <p:extLst>
      <p:ext uri="{BB962C8B-B14F-4D97-AF65-F5344CB8AC3E}">
        <p14:creationId xmlns:p14="http://schemas.microsoft.com/office/powerpoint/2010/main" val="336818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3C24B-F119-4630-9148-0B2FC5F9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39" y="-296333"/>
            <a:ext cx="9984714" cy="7688229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69BE4-822B-45CD-B945-54D3F117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Geographical Distribution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5B075-D773-4214-8FCC-C649CE3ADDCB}"/>
              </a:ext>
            </a:extLst>
          </p:cNvPr>
          <p:cNvSpPr/>
          <p:nvPr/>
        </p:nvSpPr>
        <p:spPr>
          <a:xfrm>
            <a:off x="591224" y="5303759"/>
            <a:ext cx="34097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https://data.london.gov.uk/dataset/excel-mapping-template-for-london-boroughs-and-wards</a:t>
            </a:r>
            <a:endParaRPr lang="en-US" sz="11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332008-C95A-4130-996B-5B2C00D7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31316"/>
              </p:ext>
            </p:extLst>
          </p:nvPr>
        </p:nvGraphicFramePr>
        <p:xfrm>
          <a:off x="766618" y="3088132"/>
          <a:ext cx="2835563" cy="1915027"/>
        </p:xfrm>
        <a:graphic>
          <a:graphicData uri="http://schemas.openxmlformats.org/drawingml/2006/table">
            <a:tbl>
              <a:tblPr/>
              <a:tblGrid>
                <a:gridCol w="684815">
                  <a:extLst>
                    <a:ext uri="{9D8B030D-6E8A-4147-A177-3AD203B41FA5}">
                      <a16:colId xmlns:a16="http://schemas.microsoft.com/office/drawing/2014/main" val="2675991457"/>
                    </a:ext>
                  </a:extLst>
                </a:gridCol>
                <a:gridCol w="684815">
                  <a:extLst>
                    <a:ext uri="{9D8B030D-6E8A-4147-A177-3AD203B41FA5}">
                      <a16:colId xmlns:a16="http://schemas.microsoft.com/office/drawing/2014/main" val="923125729"/>
                    </a:ext>
                  </a:extLst>
                </a:gridCol>
                <a:gridCol w="631314">
                  <a:extLst>
                    <a:ext uri="{9D8B030D-6E8A-4147-A177-3AD203B41FA5}">
                      <a16:colId xmlns:a16="http://schemas.microsoft.com/office/drawing/2014/main" val="646495660"/>
                    </a:ext>
                  </a:extLst>
                </a:gridCol>
                <a:gridCol w="834619">
                  <a:extLst>
                    <a:ext uri="{9D8B030D-6E8A-4147-A177-3AD203B41FA5}">
                      <a16:colId xmlns:a16="http://schemas.microsoft.com/office/drawing/2014/main" val="2219781096"/>
                    </a:ext>
                  </a:extLst>
                </a:gridCol>
              </a:tblGrid>
              <a:tr h="23763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Foundry Form Sans"/>
                        </a:rPr>
                        <a:t>Legend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79139"/>
                  </a:ext>
                </a:extLst>
              </a:tr>
              <a:tr h="23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Increase Factor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57017"/>
                  </a:ext>
                </a:extLst>
              </a:tr>
              <a:tr h="237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Low (&gt;=)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(&lt;) High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Occurrences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974125"/>
                  </a:ext>
                </a:extLst>
              </a:tr>
              <a:tr h="237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Foundry Form San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4.0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4.4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(14)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373995"/>
                  </a:ext>
                </a:extLst>
              </a:tr>
              <a:tr h="237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Foundry Form San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4.4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4.9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(6)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37635"/>
                  </a:ext>
                </a:extLst>
              </a:tr>
              <a:tr h="237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4.9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5.3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(7)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776358"/>
                  </a:ext>
                </a:extLst>
              </a:tr>
              <a:tr h="237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Foundry Form San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5.3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5.8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(3)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68677"/>
                  </a:ext>
                </a:extLst>
              </a:tr>
              <a:tr h="251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Foundry Form San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5.8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Foundry Form Sans"/>
                        </a:rPr>
                        <a:t>6.2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Foundry Form Sans"/>
                        </a:rPr>
                        <a:t>(2)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64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044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0F6D-F2E0-4484-ADED-3453C354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626655"/>
            <a:ext cx="11029616" cy="544753"/>
          </a:xfrm>
        </p:spPr>
        <p:txBody>
          <a:bodyPr/>
          <a:lstStyle/>
          <a:p>
            <a:r>
              <a:rPr lang="en-US" dirty="0"/>
              <a:t>Assignment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0D7E-C426-4945-B06D-ECE933FB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46909"/>
            <a:ext cx="11029615" cy="5611091"/>
          </a:xfrm>
        </p:spPr>
        <p:txBody>
          <a:bodyPr>
            <a:normAutofit/>
          </a:bodyPr>
          <a:lstStyle/>
          <a:p>
            <a:r>
              <a:rPr lang="en-US" sz="1900" dirty="0"/>
              <a:t>Technical</a:t>
            </a:r>
          </a:p>
          <a:p>
            <a:pPr lvl="1"/>
            <a:r>
              <a:rPr lang="en-US" sz="1600" dirty="0"/>
              <a:t>Issue recognizing </a:t>
            </a:r>
            <a:r>
              <a:rPr lang="en-US" sz="1600" dirty="0" err="1"/>
              <a:t>NaT</a:t>
            </a:r>
            <a:r>
              <a:rPr lang="en-US" sz="1600" dirty="0"/>
              <a:t> as column header – used .</a:t>
            </a:r>
            <a:r>
              <a:rPr lang="en-US" sz="1600" dirty="0" err="1"/>
              <a:t>iloc</a:t>
            </a:r>
            <a:r>
              <a:rPr lang="en-US" sz="1600" dirty="0"/>
              <a:t> workaround</a:t>
            </a:r>
          </a:p>
          <a:p>
            <a:pPr lvl="1"/>
            <a:r>
              <a:rPr lang="en-US" sz="1400" dirty="0"/>
              <a:t>Delay in chart generation resulted in new prompt to be displayed on top (before) of generated chart	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Fixed with </a:t>
            </a:r>
            <a:r>
              <a:rPr lang="en-US" dirty="0" err="1"/>
              <a:t>time.sleep</a:t>
            </a:r>
            <a:r>
              <a:rPr lang="en-US" dirty="0"/>
              <a:t>(1)</a:t>
            </a:r>
            <a:endParaRPr lang="en-US" sz="1600" dirty="0"/>
          </a:p>
          <a:p>
            <a:r>
              <a:rPr lang="en-US" sz="1900" dirty="0"/>
              <a:t>Conceptual</a:t>
            </a:r>
          </a:p>
          <a:p>
            <a:pPr lvl="1"/>
            <a:r>
              <a:rPr lang="en-US" sz="1600" dirty="0"/>
              <a:t>Melt</a:t>
            </a:r>
          </a:p>
          <a:p>
            <a:pPr lvl="2"/>
            <a:r>
              <a:rPr lang="en-US" sz="1600" dirty="0"/>
              <a:t>Initially unsure about the reason for this</a:t>
            </a:r>
          </a:p>
          <a:p>
            <a:pPr lvl="2"/>
            <a:r>
              <a:rPr lang="en-US" sz="1600" dirty="0"/>
              <a:t>Referred to tier 2 notebook for clarification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Calculated price ratio as recommended by notebook</a:t>
            </a:r>
          </a:p>
          <a:p>
            <a:pPr lvl="2"/>
            <a:r>
              <a:rPr lang="en-US" dirty="0"/>
              <a:t>Found metric confusing as lower number indicates a higher increase in price</a:t>
            </a:r>
          </a:p>
          <a:p>
            <a:pPr lvl="1"/>
            <a:r>
              <a:rPr lang="en-US" dirty="0"/>
              <a:t>Added calculation of Price Increase Factor ( 2018 Price / 1998 Price)</a:t>
            </a:r>
          </a:p>
          <a:p>
            <a:pPr lvl="2"/>
            <a:r>
              <a:rPr lang="en-US" dirty="0"/>
              <a:t>Indicates the magnitude of the price increase</a:t>
            </a:r>
          </a:p>
          <a:p>
            <a:pPr lvl="2"/>
            <a:r>
              <a:rPr lang="en-US" dirty="0"/>
              <a:t>Higher number = higher increase</a:t>
            </a:r>
          </a:p>
          <a:p>
            <a:pPr marL="3240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7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0F6D-F2E0-4484-ADED-3453C354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4753"/>
          </a:xfrm>
        </p:spPr>
        <p:txBody>
          <a:bodyPr/>
          <a:lstStyle/>
          <a:p>
            <a:r>
              <a:rPr lang="en-US" dirty="0"/>
              <a:t>Next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0D7E-C426-4945-B06D-ECE933FB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14764"/>
            <a:ext cx="11029615" cy="2798618"/>
          </a:xfrm>
        </p:spPr>
        <p:txBody>
          <a:bodyPr>
            <a:normAutofit/>
          </a:bodyPr>
          <a:lstStyle/>
          <a:p>
            <a:r>
              <a:rPr lang="en-US" dirty="0"/>
              <a:t>Conduct similar analysis on average salary of population by borough</a:t>
            </a:r>
          </a:p>
          <a:p>
            <a:pPr lvl="1"/>
            <a:r>
              <a:rPr lang="en-US" dirty="0"/>
              <a:t>Where does the correlation match?</a:t>
            </a:r>
          </a:p>
          <a:p>
            <a:pPr lvl="1"/>
            <a:r>
              <a:rPr lang="en-US" dirty="0"/>
              <a:t>Where is it different?</a:t>
            </a:r>
          </a:p>
          <a:p>
            <a:r>
              <a:rPr lang="en-US" dirty="0"/>
              <a:t>Conduct gentrification analysis on top 5 boroughs</a:t>
            </a:r>
          </a:p>
          <a:p>
            <a:pPr lvl="1"/>
            <a:r>
              <a:rPr lang="en-US" dirty="0"/>
              <a:t>With the sharp increase in housing price on these boroughs, identify income demographics forced to move to another sector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1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C029E7"/>
      </a:accent1>
      <a:accent2>
        <a:srgbClr val="7232DA"/>
      </a:accent2>
      <a:accent3>
        <a:srgbClr val="3D44E9"/>
      </a:accent3>
      <a:accent4>
        <a:srgbClr val="176DD5"/>
      </a:accent4>
      <a:accent5>
        <a:srgbClr val="24B3C8"/>
      </a:accent5>
      <a:accent6>
        <a:srgbClr val="14BA8A"/>
      </a:accent6>
      <a:hlink>
        <a:srgbClr val="3A8BAE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496</Words>
  <Application>Microsoft Office PowerPoint</Application>
  <PresentationFormat>Widescreen</PresentationFormat>
  <Paragraphs>268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Foundry Form Sans</vt:lpstr>
      <vt:lpstr>Wingdings 2</vt:lpstr>
      <vt:lpstr>DividendVTI</vt:lpstr>
      <vt:lpstr>London Boroughs  historical House Price study</vt:lpstr>
      <vt:lpstr>London Boroughs  historical House Price study</vt:lpstr>
      <vt:lpstr>Results</vt:lpstr>
      <vt:lpstr>Conclusions</vt:lpstr>
      <vt:lpstr>PowerPoint Presentation</vt:lpstr>
      <vt:lpstr>Geographical Distribution</vt:lpstr>
      <vt:lpstr>Assignment Challenges</vt:lpstr>
      <vt:lpstr>Next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Gomez</dc:creator>
  <cp:lastModifiedBy>Manuel Gomez</cp:lastModifiedBy>
  <cp:revision>20</cp:revision>
  <dcterms:created xsi:type="dcterms:W3CDTF">2020-08-02T23:00:56Z</dcterms:created>
  <dcterms:modified xsi:type="dcterms:W3CDTF">2020-08-03T14:46:01Z</dcterms:modified>
</cp:coreProperties>
</file>