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68" r:id="rId4"/>
    <p:sldId id="269" r:id="rId5"/>
    <p:sldId id="270" r:id="rId6"/>
    <p:sldId id="258" r:id="rId7"/>
    <p:sldId id="271" r:id="rId8"/>
    <p:sldId id="260" r:id="rId9"/>
    <p:sldId id="272" r:id="rId10"/>
    <p:sldId id="273" r:id="rId11"/>
    <p:sldId id="274" r:id="rId12"/>
    <p:sldId id="261" r:id="rId13"/>
    <p:sldId id="262" r:id="rId14"/>
    <p:sldId id="275" r:id="rId15"/>
    <p:sldId id="263" r:id="rId16"/>
    <p:sldId id="264"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7" d="100"/>
          <a:sy n="77" d="100"/>
        </p:scale>
        <p:origin x="20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12231-7CFB-4C88-8862-E061FDC03976}" type="datetimeFigureOut">
              <a:rPr lang="fr-FR" smtClean="0"/>
              <a:t>29/11/2021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462DD-9430-4C1F-8399-E57759AD3247}" type="slidenum">
              <a:rPr lang="fr-FR" smtClean="0"/>
              <a:t>‹N°›</a:t>
            </a:fld>
            <a:endParaRPr lang="fr-FR"/>
          </a:p>
        </p:txBody>
      </p:sp>
    </p:spTree>
    <p:extLst>
      <p:ext uri="{BB962C8B-B14F-4D97-AF65-F5344CB8AC3E}">
        <p14:creationId xmlns:p14="http://schemas.microsoft.com/office/powerpoint/2010/main" val="514211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E89D0417-D6DF-4916-AE21-6AA0FBAD95F3}"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15029C7-90DE-4230-BFFF-5FE8EA3F6A72}" type="datetime1">
              <a:rPr lang="en-US" smtClean="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D579CB89-97C1-4542-8BCD-D53596F1ADCA}"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85B08226-21F2-40FF-B05D-7BE3A97F6658}"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4E43767-C6FE-4FD1-AE44-C6B51A004D2A}"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F39FC5-8EFA-42F6-A6CB-F3CC94DCD844}" type="datetime1">
              <a:rPr lang="en-US" smtClean="0"/>
              <a:t>11/29/21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3D91EF-512F-4DD9-A9F9-7A75266C2E29}" type="datetime1">
              <a:rPr lang="en-US" smtClean="0"/>
              <a:t>11/29/21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3AD64A-586E-4DAA-A763-C90943C7E8AB}"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97368FF-9B5F-4DB0-8930-E356560DEDC1}"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A83AA933-FF5E-4346-8681-84E612F8E182}"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22EC496-6207-44AB-AC8C-28F46BC69968}"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2A0C2D7-D34F-44FF-A5FE-C4EDFA3B733F}" type="datetime1">
              <a:rPr lang="en-US" smtClean="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9196D3B-74FB-4026-87D3-91BD5CA3583E}" type="datetime1">
              <a:rPr lang="en-US" smtClean="0"/>
              <a:t>11/29/21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81F56519-8275-49E8-BC52-CD4F3F77E23D}" type="datetime1">
              <a:rPr lang="en-US" smtClean="0"/>
              <a:t>11/29/21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E5EEC8-3E34-4C4A-B7F8-A26A4C8C90A9}" type="datetime1">
              <a:rPr lang="en-US" smtClean="0"/>
              <a:t>11/29/21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4A1155CD-E9BE-4B53-81E6-0DE483E261B4}" type="datetime1">
              <a:rPr lang="en-US" smtClean="0"/>
              <a:t>11/29/21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01D59D7-33BA-47CE-9ABF-C93220C77667}" type="datetime1">
              <a:rPr lang="en-US" smtClean="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3120DC-5328-466C-A8E1-685C59509826}" type="datetime1">
              <a:rPr lang="en-US" smtClean="0"/>
              <a:t>11/29/21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Au_file_forma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lab.ensta-bretagne.fr/reynetol/embedded-machine-learn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716656"/>
            <a:ext cx="8825658" cy="2355013"/>
          </a:xfrm>
        </p:spPr>
        <p:txBody>
          <a:bodyPr/>
          <a:lstStyle/>
          <a:p>
            <a:pPr algn="ctr"/>
            <a:br>
              <a:rPr lang="fr-FR" dirty="0"/>
            </a:br>
            <a:r>
              <a:rPr lang="fr-FR" dirty="0"/>
              <a:t>Embedded Machine Learning</a:t>
            </a:r>
            <a:endParaRPr lang="fr-FR" sz="6000" dirty="0"/>
          </a:p>
        </p:txBody>
      </p:sp>
      <p:sp>
        <p:nvSpPr>
          <p:cNvPr id="3" name="Sous-titre 2"/>
          <p:cNvSpPr>
            <a:spLocks noGrp="1"/>
          </p:cNvSpPr>
          <p:nvPr>
            <p:ph type="subTitle" idx="1"/>
          </p:nvPr>
        </p:nvSpPr>
        <p:spPr>
          <a:xfrm>
            <a:off x="2217268" y="4542316"/>
            <a:ext cx="8825658" cy="861420"/>
          </a:xfrm>
        </p:spPr>
        <p:txBody>
          <a:bodyPr/>
          <a:lstStyle/>
          <a:p>
            <a:r>
              <a:rPr lang="fr-FR" dirty="0"/>
              <a:t> objectifs, déroulement, concepts et les outils</a:t>
            </a:r>
          </a:p>
        </p:txBody>
      </p:sp>
      <p:sp>
        <p:nvSpPr>
          <p:cNvPr id="4" name="Espace réservé du numéro de diapositive 3">
            <a:extLst>
              <a:ext uri="{FF2B5EF4-FFF2-40B4-BE49-F238E27FC236}">
                <a16:creationId xmlns:a16="http://schemas.microsoft.com/office/drawing/2014/main" id="{8375754F-6727-427C-86D5-2541944B5AD7}"/>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54044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Évaluation, attendus et critères</a:t>
            </a:r>
          </a:p>
        </p:txBody>
      </p:sp>
      <p:sp>
        <p:nvSpPr>
          <p:cNvPr id="3" name="Espace réservé du contenu 2"/>
          <p:cNvSpPr>
            <a:spLocks noGrp="1"/>
          </p:cNvSpPr>
          <p:nvPr>
            <p:ph idx="1"/>
          </p:nvPr>
        </p:nvSpPr>
        <p:spPr>
          <a:xfrm>
            <a:off x="237506" y="1785499"/>
            <a:ext cx="5410997" cy="4619783"/>
          </a:xfrm>
        </p:spPr>
        <p:txBody>
          <a:bodyPr>
            <a:normAutofit fontScale="70000" lnSpcReduction="20000"/>
          </a:bodyPr>
          <a:lstStyle/>
          <a:p>
            <a:r>
              <a:rPr lang="fr-FR" dirty="0"/>
              <a:t>(</a:t>
            </a:r>
            <a:r>
              <a:rPr lang="fr-FR" b="1" dirty="0"/>
              <a:t>obligatoire</a:t>
            </a:r>
            <a:r>
              <a:rPr lang="fr-FR" dirty="0"/>
              <a:t>) Implémenter en C++-20 </a:t>
            </a:r>
          </a:p>
          <a:p>
            <a:r>
              <a:rPr lang="fr-FR" dirty="0"/>
              <a:t>(</a:t>
            </a:r>
            <a:r>
              <a:rPr lang="fr-FR" b="1" dirty="0"/>
              <a:t>obligatoire</a:t>
            </a:r>
            <a:r>
              <a:rPr lang="fr-FR" dirty="0"/>
              <a:t>) Veiller à donner la preuve que le code fonctionne sur la cible.</a:t>
            </a:r>
          </a:p>
          <a:p>
            <a:r>
              <a:rPr lang="fr-FR" dirty="0"/>
              <a:t>(</a:t>
            </a:r>
            <a:r>
              <a:rPr lang="fr-FR" b="1" dirty="0"/>
              <a:t>obligatoire</a:t>
            </a:r>
            <a:r>
              <a:rPr lang="fr-FR" dirty="0"/>
              <a:t>) Évaluer (et mesurer) les complexités temporelle et mémoire de vos algorithmes.</a:t>
            </a:r>
          </a:p>
          <a:p>
            <a:r>
              <a:rPr lang="fr-FR" dirty="0"/>
              <a:t>(</a:t>
            </a:r>
            <a:r>
              <a:rPr lang="fr-FR" b="1" dirty="0"/>
              <a:t>obligatoire</a:t>
            </a:r>
            <a:r>
              <a:rPr lang="fr-FR" dirty="0"/>
              <a:t>) Vérifier la performance de chaque classificateur embarqué sur les fichiers de test sélectionnés avant l'entraînement afin de les comparer.</a:t>
            </a:r>
          </a:p>
          <a:p>
            <a:r>
              <a:rPr lang="fr-FR" dirty="0"/>
              <a:t>Programmer une extraction de paramètres en C++ performante : </a:t>
            </a:r>
          </a:p>
          <a:p>
            <a:pPr lvl="1"/>
            <a:r>
              <a:rPr lang="fr-FR" dirty="0"/>
              <a:t>(</a:t>
            </a:r>
            <a:r>
              <a:rPr lang="fr-FR" b="1" dirty="0"/>
              <a:t>obligatoire</a:t>
            </a:r>
            <a:r>
              <a:rPr lang="fr-FR" dirty="0"/>
              <a:t>) compléter le fichier </a:t>
            </a:r>
            <a:r>
              <a:rPr lang="fr-FR" dirty="0" err="1"/>
              <a:t>au_reading.h</a:t>
            </a:r>
            <a:r>
              <a:rPr lang="fr-FR" dirty="0"/>
              <a:t> afin de </a:t>
            </a:r>
            <a:r>
              <a:rPr lang="fr-FR" dirty="0">
                <a:hlinkClick r:id="rId2"/>
              </a:rPr>
              <a:t>convertir les fichiers AU du dataset en DataVector en C++</a:t>
            </a:r>
            <a:r>
              <a:rPr lang="fr-FR" dirty="0"/>
              <a:t>.</a:t>
            </a:r>
          </a:p>
          <a:p>
            <a:pPr lvl="1"/>
            <a:r>
              <a:rPr lang="fr-FR" dirty="0"/>
              <a:t>(</a:t>
            </a:r>
            <a:r>
              <a:rPr lang="fr-FR" b="1" dirty="0"/>
              <a:t>obligatoire</a:t>
            </a:r>
            <a:r>
              <a:rPr lang="fr-FR" dirty="0"/>
              <a:t>) efficace dans son exécution (1 Go de données musicales peuvent être traitées en 60 secondes ou moins),</a:t>
            </a:r>
          </a:p>
          <a:p>
            <a:pPr lvl="1"/>
            <a:r>
              <a:rPr lang="fr-FR" dirty="0"/>
              <a:t>minimale en termes de paramètres significatifs générés pour l'apprentissage : </a:t>
            </a:r>
          </a:p>
          <a:p>
            <a:pPr lvl="2"/>
            <a:r>
              <a:rPr lang="fr-FR" dirty="0"/>
              <a:t>(</a:t>
            </a:r>
            <a:r>
              <a:rPr lang="fr-FR" b="1" dirty="0"/>
              <a:t>obligatoire</a:t>
            </a:r>
            <a:r>
              <a:rPr lang="fr-FR" dirty="0"/>
              <a:t>) approche STFT,</a:t>
            </a:r>
          </a:p>
          <a:p>
            <a:pPr lvl="2"/>
            <a:r>
              <a:rPr lang="fr-FR" dirty="0"/>
              <a:t>(facultatif) approche MFCC.</a:t>
            </a:r>
          </a:p>
        </p:txBody>
      </p:sp>
      <p:sp>
        <p:nvSpPr>
          <p:cNvPr id="4" name="Espace réservé du numéro de diapositive 3">
            <a:extLst>
              <a:ext uri="{FF2B5EF4-FFF2-40B4-BE49-F238E27FC236}">
                <a16:creationId xmlns:a16="http://schemas.microsoft.com/office/drawing/2014/main" id="{427BC473-4054-4623-9018-CA9768B58467}"/>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5" name="Espace réservé du contenu 2">
            <a:extLst>
              <a:ext uri="{FF2B5EF4-FFF2-40B4-BE49-F238E27FC236}">
                <a16:creationId xmlns:a16="http://schemas.microsoft.com/office/drawing/2014/main" id="{8E769BDD-243B-C24A-A65F-3499CEF106F6}"/>
              </a:ext>
            </a:extLst>
          </p:cNvPr>
          <p:cNvSpPr txBox="1">
            <a:spLocks/>
          </p:cNvSpPr>
          <p:nvPr/>
        </p:nvSpPr>
        <p:spPr>
          <a:xfrm>
            <a:off x="5950209" y="1785498"/>
            <a:ext cx="4251478" cy="46197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FR" dirty="0"/>
          </a:p>
        </p:txBody>
      </p:sp>
      <p:sp>
        <p:nvSpPr>
          <p:cNvPr id="6" name="Espace réservé du contenu 2">
            <a:extLst>
              <a:ext uri="{FF2B5EF4-FFF2-40B4-BE49-F238E27FC236}">
                <a16:creationId xmlns:a16="http://schemas.microsoft.com/office/drawing/2014/main" id="{3460A198-D9CA-8049-BE06-B0FEDBB31194}"/>
              </a:ext>
            </a:extLst>
          </p:cNvPr>
          <p:cNvSpPr txBox="1">
            <a:spLocks/>
          </p:cNvSpPr>
          <p:nvPr/>
        </p:nvSpPr>
        <p:spPr>
          <a:xfrm>
            <a:off x="6096001" y="1777821"/>
            <a:ext cx="5660570" cy="4619783"/>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dirty="0"/>
              <a:t>Arbres de décision : </a:t>
            </a:r>
          </a:p>
          <a:p>
            <a:pPr lvl="1"/>
            <a:r>
              <a:rPr lang="fr-FR" dirty="0"/>
              <a:t>(</a:t>
            </a:r>
            <a:r>
              <a:rPr lang="fr-FR" b="1" dirty="0"/>
              <a:t>obligatoire</a:t>
            </a:r>
            <a:r>
              <a:rPr lang="fr-FR" dirty="0"/>
              <a:t>) générer automatiquement le code C++ à compiler pour exécuter la prise de décision sur la cible,</a:t>
            </a:r>
          </a:p>
          <a:p>
            <a:pPr lvl="1"/>
            <a:r>
              <a:rPr lang="fr-FR" dirty="0"/>
              <a:t>(facultatif) proposer une implémentation de CART en C++-20,</a:t>
            </a:r>
          </a:p>
          <a:p>
            <a:pPr lvl="1"/>
            <a:r>
              <a:rPr lang="fr-FR" dirty="0"/>
              <a:t>(facultatif) proposer une implémentation simple de l'exécution d'une </a:t>
            </a:r>
            <a:r>
              <a:rPr lang="fr-FR" dirty="0" err="1"/>
              <a:t>Random</a:t>
            </a:r>
            <a:r>
              <a:rPr lang="fr-FR" dirty="0"/>
              <a:t> Forest en C++-20.</a:t>
            </a:r>
          </a:p>
          <a:p>
            <a:r>
              <a:rPr lang="fr-FR" dirty="0"/>
              <a:t>Programmer une SVM : </a:t>
            </a:r>
          </a:p>
          <a:p>
            <a:pPr lvl="1"/>
            <a:r>
              <a:rPr lang="fr-FR" dirty="0"/>
              <a:t>(</a:t>
            </a:r>
            <a:r>
              <a:rPr lang="fr-FR" b="1" dirty="0"/>
              <a:t>obligatoire</a:t>
            </a:r>
            <a:r>
              <a:rPr lang="fr-FR" dirty="0"/>
              <a:t>) Élaborer une SVM optimale à l'aide de </a:t>
            </a:r>
            <a:r>
              <a:rPr lang="fr-FR" dirty="0" err="1"/>
              <a:t>Scikit</a:t>
            </a:r>
            <a:r>
              <a:rPr lang="fr-FR" dirty="0"/>
              <a:t> </a:t>
            </a:r>
            <a:r>
              <a:rPr lang="fr-FR" dirty="0" err="1"/>
              <a:t>Learn</a:t>
            </a:r>
            <a:r>
              <a:rPr lang="fr-FR" dirty="0"/>
              <a:t>, à partir des paramètres extraits en C++,</a:t>
            </a:r>
          </a:p>
          <a:p>
            <a:pPr lvl="1"/>
            <a:r>
              <a:rPr lang="fr-FR" dirty="0"/>
              <a:t>(</a:t>
            </a:r>
            <a:r>
              <a:rPr lang="fr-FR" b="1" dirty="0"/>
              <a:t>obligatoire</a:t>
            </a:r>
            <a:r>
              <a:rPr lang="fr-FR" dirty="0"/>
              <a:t>) Implémenter la prédiction en C++-20 sur la cible.</a:t>
            </a:r>
          </a:p>
          <a:p>
            <a:r>
              <a:rPr lang="fr-FR" dirty="0"/>
              <a:t>Programmer un réseau de neurones : </a:t>
            </a:r>
          </a:p>
          <a:p>
            <a:pPr lvl="1"/>
            <a:r>
              <a:rPr lang="fr-FR" dirty="0"/>
              <a:t>(</a:t>
            </a:r>
            <a:r>
              <a:rPr lang="fr-FR" b="1" dirty="0"/>
              <a:t>obligatoire</a:t>
            </a:r>
            <a:r>
              <a:rPr lang="fr-FR" dirty="0"/>
              <a:t>) Implémenter un ANN en C++,</a:t>
            </a:r>
          </a:p>
          <a:p>
            <a:pPr lvl="1"/>
            <a:r>
              <a:rPr lang="fr-FR" dirty="0"/>
              <a:t>(facultatif) idem en utilisant le paradigme objet,</a:t>
            </a:r>
          </a:p>
          <a:p>
            <a:r>
              <a:rPr lang="fr-FR" dirty="0"/>
              <a:t>(facultatif) Comparer les implémentations avec </a:t>
            </a:r>
            <a:r>
              <a:rPr lang="fr-FR" dirty="0" err="1"/>
              <a:t>TensorFlow</a:t>
            </a:r>
            <a:r>
              <a:rPr lang="fr-FR" dirty="0"/>
              <a:t> sur </a:t>
            </a:r>
            <a:r>
              <a:rPr lang="fr-FR" dirty="0" err="1"/>
              <a:t>Raspberry</a:t>
            </a:r>
            <a:r>
              <a:rPr lang="fr-FR" dirty="0"/>
              <a:t> Pi,</a:t>
            </a:r>
          </a:p>
          <a:p>
            <a:r>
              <a:rPr lang="fr-FR" dirty="0"/>
              <a:t>(</a:t>
            </a:r>
            <a:r>
              <a:rPr lang="fr-FR" b="1" dirty="0"/>
              <a:t>obligatoire</a:t>
            </a:r>
            <a:r>
              <a:rPr lang="fr-FR" dirty="0"/>
              <a:t>) Comparer les approches et faire un tableau synthétique des caractéristiques et des performances de chacune des approches (CART, RF, SVM, ANN).</a:t>
            </a:r>
          </a:p>
          <a:p>
            <a:endParaRPr lang="fr-FR" dirty="0"/>
          </a:p>
        </p:txBody>
      </p:sp>
    </p:spTree>
    <p:extLst>
      <p:ext uri="{BB962C8B-B14F-4D97-AF65-F5344CB8AC3E}">
        <p14:creationId xmlns:p14="http://schemas.microsoft.com/office/powerpoint/2010/main" val="377691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Évaluation, attendus et critères</a:t>
            </a:r>
          </a:p>
        </p:txBody>
      </p:sp>
      <p:sp>
        <p:nvSpPr>
          <p:cNvPr id="4" name="Espace réservé du numéro de diapositive 3">
            <a:extLst>
              <a:ext uri="{FF2B5EF4-FFF2-40B4-BE49-F238E27FC236}">
                <a16:creationId xmlns:a16="http://schemas.microsoft.com/office/drawing/2014/main" id="{427BC473-4054-4623-9018-CA9768B58467}"/>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5" name="Espace réservé du contenu 2">
            <a:extLst>
              <a:ext uri="{FF2B5EF4-FFF2-40B4-BE49-F238E27FC236}">
                <a16:creationId xmlns:a16="http://schemas.microsoft.com/office/drawing/2014/main" id="{8E769BDD-243B-C24A-A65F-3499CEF106F6}"/>
              </a:ext>
            </a:extLst>
          </p:cNvPr>
          <p:cNvSpPr txBox="1">
            <a:spLocks/>
          </p:cNvSpPr>
          <p:nvPr/>
        </p:nvSpPr>
        <p:spPr>
          <a:xfrm>
            <a:off x="5950209" y="1785498"/>
            <a:ext cx="4251478" cy="46197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FR" dirty="0"/>
          </a:p>
        </p:txBody>
      </p:sp>
      <p:graphicFrame>
        <p:nvGraphicFramePr>
          <p:cNvPr id="13" name="Espace réservé du contenu 12">
            <a:extLst>
              <a:ext uri="{FF2B5EF4-FFF2-40B4-BE49-F238E27FC236}">
                <a16:creationId xmlns:a16="http://schemas.microsoft.com/office/drawing/2014/main" id="{51820816-BC83-C346-8FBE-6F15AD7E5CBC}"/>
              </a:ext>
            </a:extLst>
          </p:cNvPr>
          <p:cNvGraphicFramePr>
            <a:graphicFrameLocks noGrp="1"/>
          </p:cNvGraphicFramePr>
          <p:nvPr>
            <p:ph idx="1"/>
            <p:extLst>
              <p:ext uri="{D42A27DB-BD31-4B8C-83A1-F6EECF244321}">
                <p14:modId xmlns:p14="http://schemas.microsoft.com/office/powerpoint/2010/main" val="2724333751"/>
              </p:ext>
            </p:extLst>
          </p:nvPr>
        </p:nvGraphicFramePr>
        <p:xfrm>
          <a:off x="1321095" y="1544490"/>
          <a:ext cx="8729739" cy="4552030"/>
        </p:xfrm>
        <a:graphic>
          <a:graphicData uri="http://schemas.openxmlformats.org/drawingml/2006/table">
            <a:tbl>
              <a:tblPr>
                <a:tableStyleId>{793D81CF-94F2-401A-BA57-92F5A7B2D0C5}</a:tableStyleId>
              </a:tblPr>
              <a:tblGrid>
                <a:gridCol w="5607179">
                  <a:extLst>
                    <a:ext uri="{9D8B030D-6E8A-4147-A177-3AD203B41FA5}">
                      <a16:colId xmlns:a16="http://schemas.microsoft.com/office/drawing/2014/main" val="3573903773"/>
                    </a:ext>
                  </a:extLst>
                </a:gridCol>
                <a:gridCol w="1561280">
                  <a:extLst>
                    <a:ext uri="{9D8B030D-6E8A-4147-A177-3AD203B41FA5}">
                      <a16:colId xmlns:a16="http://schemas.microsoft.com/office/drawing/2014/main" val="966580250"/>
                    </a:ext>
                  </a:extLst>
                </a:gridCol>
                <a:gridCol w="1561280">
                  <a:extLst>
                    <a:ext uri="{9D8B030D-6E8A-4147-A177-3AD203B41FA5}">
                      <a16:colId xmlns:a16="http://schemas.microsoft.com/office/drawing/2014/main" val="3068297362"/>
                    </a:ext>
                  </a:extLst>
                </a:gridCol>
              </a:tblGrid>
              <a:tr h="461054">
                <a:tc>
                  <a:txBody>
                    <a:bodyPr/>
                    <a:lstStyle/>
                    <a:p>
                      <a:pPr algn="l" fontAlgn="b"/>
                      <a:r>
                        <a:rPr lang="fr-FR" sz="1200" b="1" u="none" strike="noStrike" dirty="0">
                          <a:effectLst/>
                        </a:rPr>
                        <a:t>Étiquettes de lignes</a:t>
                      </a:r>
                      <a:endParaRPr lang="fr-FR"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fr-FR" sz="1200" b="1" u="none" strike="noStrike">
                          <a:effectLst/>
                        </a:rPr>
                        <a:t>Somme de Points</a:t>
                      </a:r>
                      <a:endParaRPr lang="fr-FR"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fr-FR" sz="1200" b="1" u="none" strike="noStrike" dirty="0">
                          <a:effectLst/>
                        </a:rPr>
                        <a:t>Somme de Bonus</a:t>
                      </a:r>
                      <a:endParaRPr lang="fr-FR"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3316074"/>
                  </a:ext>
                </a:extLst>
              </a:tr>
              <a:tr h="249640">
                <a:tc>
                  <a:txBody>
                    <a:bodyPr/>
                    <a:lstStyle/>
                    <a:p>
                      <a:pPr algn="l" fontAlgn="b"/>
                      <a:r>
                        <a:rPr lang="fr-FR" sz="1200" u="none" strike="noStrike" dirty="0">
                          <a:effectLst/>
                        </a:rPr>
                        <a:t>Analyse des différentes approches</a:t>
                      </a:r>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FR" sz="1200" u="none" strike="noStrike" dirty="0">
                          <a:effectLst/>
                        </a:rPr>
                        <a:t>2</a:t>
                      </a:r>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9848643"/>
                  </a:ext>
                </a:extLst>
              </a:tr>
              <a:tr h="249640">
                <a:tc>
                  <a:txBody>
                    <a:bodyPr/>
                    <a:lstStyle/>
                    <a:p>
                      <a:pPr algn="l" fontAlgn="b"/>
                      <a:r>
                        <a:rPr lang="fr-FR" sz="1200" u="none" strike="noStrike" dirty="0">
                          <a:effectLst/>
                        </a:rPr>
                        <a:t>EXTRACTION MFCC</a:t>
                      </a:r>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FR" sz="1200" u="none" strike="noStrike">
                          <a:effectLst/>
                        </a:rPr>
                        <a:t>2</a:t>
                      </a:r>
                      <a:endParaRPr lang="fr-F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4645258"/>
                  </a:ext>
                </a:extLst>
              </a:tr>
              <a:tr h="249640">
                <a:tc>
                  <a:txBody>
                    <a:bodyPr/>
                    <a:lstStyle/>
                    <a:p>
                      <a:pPr algn="l" fontAlgn="b"/>
                      <a:r>
                        <a:rPr lang="fr-FR" sz="1200" u="none" strike="noStrike">
                          <a:effectLst/>
                        </a:rPr>
                        <a:t>EXTRACTION STFT </a:t>
                      </a:r>
                      <a:endParaRPr lang="fr-FR"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fr-FR" sz="1200" u="none" strike="noStrike" dirty="0">
                          <a:effectLst/>
                        </a:rPr>
                        <a:t>3</a:t>
                      </a:r>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8000119"/>
                  </a:ext>
                </a:extLst>
              </a:tr>
              <a:tr h="249640">
                <a:tc>
                  <a:txBody>
                    <a:bodyPr/>
                    <a:lstStyle/>
                    <a:p>
                      <a:pPr algn="l" fontAlgn="b"/>
                      <a:r>
                        <a:rPr lang="fr-FR" sz="1200" u="none" strike="noStrike" dirty="0">
                          <a:effectLst/>
                        </a:rPr>
                        <a:t>LECTURE .AU</a:t>
                      </a:r>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FR" sz="1200" u="none" strike="noStrike" dirty="0">
                          <a:effectLst/>
                        </a:rPr>
                        <a:t>2</a:t>
                      </a:r>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7435358"/>
                  </a:ext>
                </a:extLst>
              </a:tr>
              <a:tr h="249640">
                <a:tc>
                  <a:txBody>
                    <a:bodyPr/>
                    <a:lstStyle/>
                    <a:p>
                      <a:pPr algn="l" fontAlgn="b"/>
                      <a:r>
                        <a:rPr lang="fr-FR" sz="1200" u="none" strike="noStrike">
                          <a:effectLst/>
                        </a:rPr>
                        <a:t>(vide)</a:t>
                      </a:r>
                      <a:endParaRPr lang="fr-FR"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5434642"/>
                  </a:ext>
                </a:extLst>
              </a:tr>
              <a:tr h="461054">
                <a:tc>
                  <a:txBody>
                    <a:bodyPr/>
                    <a:lstStyle/>
                    <a:p>
                      <a:pPr algn="l" fontAlgn="b"/>
                      <a:r>
                        <a:rPr lang="fr-FR" sz="1200" u="none" strike="noStrike">
                          <a:effectLst/>
                        </a:rPr>
                        <a:t>GENERATION AUTOMATIQUE DE CODE C++ (Sklearn ou CART.py)</a:t>
                      </a:r>
                      <a:endParaRPr lang="fr-FR"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fr-FR" sz="1200" u="none" strike="noStrike" dirty="0">
                          <a:effectLst/>
                        </a:rPr>
                        <a:t>2</a:t>
                      </a:r>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6960106"/>
                  </a:ext>
                </a:extLst>
              </a:tr>
              <a:tr h="461054">
                <a:tc>
                  <a:txBody>
                    <a:bodyPr/>
                    <a:lstStyle/>
                    <a:p>
                      <a:pPr algn="l" fontAlgn="b"/>
                      <a:r>
                        <a:rPr lang="fr-FR" sz="1200" u="none" strike="noStrike">
                          <a:effectLst/>
                        </a:rPr>
                        <a:t>APRRENTISSAGE SKLEARN (sur données extraites depuis C++)</a:t>
                      </a:r>
                      <a:endParaRPr lang="fr-FR"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fr-FR" sz="1200" u="none" strike="noStrike" dirty="0">
                          <a:effectLst/>
                        </a:rPr>
                        <a:t>1</a:t>
                      </a:r>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50098"/>
                  </a:ext>
                </a:extLst>
              </a:tr>
              <a:tr h="249640">
                <a:tc>
                  <a:txBody>
                    <a:bodyPr/>
                    <a:lstStyle/>
                    <a:p>
                      <a:pPr algn="l" fontAlgn="b"/>
                      <a:r>
                        <a:rPr lang="fr-FR" sz="1200" u="none" strike="noStrike">
                          <a:effectLst/>
                        </a:rPr>
                        <a:t>PRÉDICTION EMBARQUÉE (CART, SVM, ANN)</a:t>
                      </a:r>
                      <a:endParaRPr lang="fr-FR"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fr-FR" sz="1200" u="none" strike="noStrike" dirty="0">
                          <a:effectLst/>
                        </a:rPr>
                        <a:t>3</a:t>
                      </a:r>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6948078"/>
                  </a:ext>
                </a:extLst>
              </a:tr>
              <a:tr h="249640">
                <a:tc>
                  <a:txBody>
                    <a:bodyPr/>
                    <a:lstStyle/>
                    <a:p>
                      <a:pPr algn="l" fontAlgn="b"/>
                      <a:r>
                        <a:rPr lang="fr-FR" sz="1200" u="none" strike="noStrike">
                          <a:effectLst/>
                        </a:rPr>
                        <a:t>TENSOR FLOW LITE</a:t>
                      </a:r>
                      <a:endParaRPr lang="fr-FR"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FR" sz="1200" u="none" strike="noStrike">
                          <a:effectLst/>
                        </a:rPr>
                        <a:t>2</a:t>
                      </a:r>
                      <a:endParaRPr lang="fr-F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8260783"/>
                  </a:ext>
                </a:extLst>
              </a:tr>
              <a:tr h="249640">
                <a:tc>
                  <a:txBody>
                    <a:bodyPr/>
                    <a:lstStyle/>
                    <a:p>
                      <a:pPr algn="l" fontAlgn="b"/>
                      <a:r>
                        <a:rPr lang="fr-FR" sz="1200" u="none" strike="noStrike">
                          <a:effectLst/>
                        </a:rPr>
                        <a:t>Implémentation de la prédiction Random Forest en C++</a:t>
                      </a:r>
                      <a:endParaRPr lang="fr-FR"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FR" sz="1200" u="none" strike="noStrike">
                          <a:effectLst/>
                        </a:rPr>
                        <a:t>2</a:t>
                      </a:r>
                      <a:endParaRPr lang="fr-F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1997559"/>
                  </a:ext>
                </a:extLst>
              </a:tr>
              <a:tr h="461054">
                <a:tc>
                  <a:txBody>
                    <a:bodyPr/>
                    <a:lstStyle/>
                    <a:p>
                      <a:pPr algn="l" fontAlgn="b"/>
                      <a:r>
                        <a:rPr lang="fr-FR" sz="1200" u="none" strike="noStrike">
                          <a:effectLst/>
                        </a:rPr>
                        <a:t>Implémentation de CART en C++ à l'aide du paradigme objet</a:t>
                      </a:r>
                      <a:endParaRPr lang="fr-FR"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FR" sz="1200" u="none" strike="noStrike" dirty="0">
                          <a:effectLst/>
                        </a:rPr>
                        <a:t>2</a:t>
                      </a:r>
                      <a:endParaRPr lang="fr-FR"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6876194"/>
                  </a:ext>
                </a:extLst>
              </a:tr>
              <a:tr h="461054">
                <a:tc>
                  <a:txBody>
                    <a:bodyPr/>
                    <a:lstStyle/>
                    <a:p>
                      <a:pPr algn="l" fontAlgn="b"/>
                      <a:r>
                        <a:rPr lang="fr-FR" sz="1200" u="none" strike="noStrike">
                          <a:effectLst/>
                        </a:rPr>
                        <a:t>Implémentation ANN en C++ à l'aide du paradigme objet</a:t>
                      </a:r>
                      <a:endParaRPr lang="fr-FR"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FR" sz="1200" u="none" strike="noStrike">
                          <a:effectLst/>
                        </a:rPr>
                        <a:t>2</a:t>
                      </a:r>
                      <a:endParaRPr lang="fr-F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6735726"/>
                  </a:ext>
                </a:extLst>
              </a:tr>
              <a:tr h="249640">
                <a:tc>
                  <a:txBody>
                    <a:bodyPr/>
                    <a:lstStyle/>
                    <a:p>
                      <a:pPr algn="l" fontAlgn="b"/>
                      <a:r>
                        <a:rPr lang="fr-FR" sz="1200" b="1" u="none" strike="noStrike">
                          <a:effectLst/>
                        </a:rPr>
                        <a:t>Total général</a:t>
                      </a:r>
                      <a:endParaRPr lang="fr-FR"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fr-FR" sz="1200" b="1" u="none" strike="noStrike" dirty="0">
                          <a:effectLst/>
                        </a:rPr>
                        <a:t>13</a:t>
                      </a:r>
                      <a:endParaRPr lang="fr-FR"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FR" sz="1200" b="1" u="none" strike="noStrike" dirty="0">
                          <a:effectLst/>
                        </a:rPr>
                        <a:t>10</a:t>
                      </a:r>
                      <a:endParaRPr lang="fr-FR"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5974753"/>
                  </a:ext>
                </a:extLst>
              </a:tr>
            </a:tbl>
          </a:graphicData>
        </a:graphic>
      </p:graphicFrame>
    </p:spTree>
    <p:extLst>
      <p:ext uri="{BB962C8B-B14F-4D97-AF65-F5344CB8AC3E}">
        <p14:creationId xmlns:p14="http://schemas.microsoft.com/office/powerpoint/2010/main" val="182250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Extractoin</a:t>
            </a:r>
            <a:r>
              <a:rPr lang="fr-FR" dirty="0"/>
              <a:t> de paramètres audio « </a:t>
            </a:r>
            <a:r>
              <a:rPr lang="fr-FR" dirty="0" err="1"/>
              <a:t>Features</a:t>
            </a:r>
            <a:r>
              <a:rPr lang="fr-FR" dirty="0"/>
              <a:t> »</a:t>
            </a: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763678" y="2070816"/>
                <a:ext cx="11156773" cy="4198366"/>
              </a:xfrm>
            </p:spPr>
            <p:txBody>
              <a:bodyPr>
                <a:normAutofit/>
              </a:bodyPr>
              <a:lstStyle/>
              <a:p>
                <a:r>
                  <a:rPr lang="fr-FR" dirty="0"/>
                  <a:t>Paramètres disponibles [1,2,3]:</a:t>
                </a:r>
              </a:p>
              <a:p>
                <a:pPr lvl="1"/>
                <a:r>
                  <a:rPr lang="fr-FR" sz="1200" b="1" dirty="0"/>
                  <a:t>STFT/Spectrogramme: (</a:t>
                </a:r>
                <a:r>
                  <a:rPr lang="el-GR" sz="1200" b="1" dirty="0"/>
                  <a:t>μ</a:t>
                </a:r>
                <a:r>
                  <a:rPr lang="fr-FR" sz="1200" b="1" dirty="0"/>
                  <a:t>,</a:t>
                </a:r>
                <a:r>
                  <a:rPr lang="el-GR" sz="1200" b="1" dirty="0"/>
                  <a:t>σ</a:t>
                </a:r>
                <a:r>
                  <a:rPr lang="fr-FR" sz="1200" b="1" dirty="0"/>
                  <a:t>)</a:t>
                </a:r>
              </a:p>
              <a:p>
                <a:pPr marL="457200" lvl="1" indent="0">
                  <a:buNone/>
                </a:pPr>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𝑋</m:t>
                      </m:r>
                      <m:d>
                        <m:dPr>
                          <m:ctrlPr>
                            <a:rPr lang="fr-FR" sz="1200" b="0" i="1" smtClean="0">
                              <a:latin typeface="Cambria Math" panose="02040503050406030204" pitchFamily="18" charset="0"/>
                            </a:rPr>
                          </m:ctrlPr>
                        </m:dPr>
                        <m:e>
                          <m:r>
                            <m:rPr>
                              <m:sty m:val="p"/>
                            </m:rPr>
                            <a:rPr lang="el-GR" sz="1200" b="0" i="1" smtClean="0">
                              <a:latin typeface="Cambria Math" panose="02040503050406030204" pitchFamily="18" charset="0"/>
                            </a:rPr>
                            <m:t>τ</m:t>
                          </m:r>
                          <m:r>
                            <a:rPr lang="fr-FR" sz="1200" b="0" i="1" smtClean="0">
                              <a:latin typeface="Cambria Math" panose="02040503050406030204" pitchFamily="18" charset="0"/>
                            </a:rPr>
                            <m:t>, </m:t>
                          </m:r>
                          <m:r>
                            <a:rPr lang="fr-FR" sz="1200" b="0" i="1" smtClean="0">
                              <a:latin typeface="Cambria Math" panose="02040503050406030204" pitchFamily="18" charset="0"/>
                            </a:rPr>
                            <m:t>𝑓</m:t>
                          </m:r>
                        </m:e>
                      </m:d>
                      <m:r>
                        <a:rPr lang="fr-FR" sz="1200" b="0" i="1" smtClean="0">
                          <a:latin typeface="Cambria Math" panose="02040503050406030204" pitchFamily="18" charset="0"/>
                        </a:rPr>
                        <m:t>=</m:t>
                      </m:r>
                      <m:nary>
                        <m:naryPr>
                          <m:limLoc m:val="undOvr"/>
                          <m:ctrlPr>
                            <a:rPr lang="fr-FR" sz="1200" b="0" i="1" smtClean="0">
                              <a:latin typeface="Cambria Math" panose="02040503050406030204" pitchFamily="18" charset="0"/>
                            </a:rPr>
                          </m:ctrlPr>
                        </m:naryPr>
                        <m:sub>
                          <m:r>
                            <m:rPr>
                              <m:brk m:alnAt="24"/>
                            </m:rPr>
                            <a:rPr lang="fr-FR" sz="1200" b="0" i="1" smtClean="0">
                              <a:latin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m:t>
                          </m:r>
                        </m:sub>
                        <m:sup>
                          <m:r>
                            <a:rPr lang="fr-FR" sz="1200" b="0" i="1" smtClean="0">
                              <a:latin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m:t>
                          </m:r>
                        </m:sup>
                        <m:e>
                          <m:r>
                            <a:rPr lang="fr-FR" sz="1200" b="0" i="1" smtClean="0">
                              <a:latin typeface="Cambria Math" panose="02040503050406030204" pitchFamily="18" charset="0"/>
                            </a:rPr>
                            <m:t>𝑥</m:t>
                          </m:r>
                          <m:d>
                            <m:dPr>
                              <m:ctrlPr>
                                <a:rPr lang="fr-FR" sz="1200" b="0" i="1" smtClean="0">
                                  <a:latin typeface="Cambria Math" panose="02040503050406030204" pitchFamily="18" charset="0"/>
                                </a:rPr>
                              </m:ctrlPr>
                            </m:dPr>
                            <m:e>
                              <m:r>
                                <a:rPr lang="fr-FR" sz="1200" b="0" i="1" smtClean="0">
                                  <a:latin typeface="Cambria Math" panose="02040503050406030204" pitchFamily="18" charset="0"/>
                                </a:rPr>
                                <m:t>𝑡</m:t>
                              </m:r>
                            </m:e>
                          </m:d>
                          <m:r>
                            <a:rPr lang="fr-FR" sz="1200" b="0" i="1" smtClean="0">
                              <a:latin typeface="Cambria Math" panose="02040503050406030204" pitchFamily="18" charset="0"/>
                            </a:rPr>
                            <m:t>𝑤</m:t>
                          </m:r>
                          <m:r>
                            <a:rPr lang="fr-FR" sz="1200" b="0" i="1" smtClean="0">
                              <a:latin typeface="Cambria Math" panose="02040503050406030204" pitchFamily="18" charset="0"/>
                            </a:rPr>
                            <m:t>(</m:t>
                          </m:r>
                          <m:r>
                            <a:rPr lang="fr-FR" sz="1200" b="0" i="1" smtClean="0">
                              <a:latin typeface="Cambria Math" panose="02040503050406030204" pitchFamily="18" charset="0"/>
                            </a:rPr>
                            <m:t>𝑡</m:t>
                          </m:r>
                          <m:r>
                            <a:rPr lang="fr-FR" sz="1200" b="0" i="1" smtClean="0">
                              <a:latin typeface="Cambria Math" panose="02040503050406030204" pitchFamily="18" charset="0"/>
                            </a:rPr>
                            <m:t>−</m:t>
                          </m:r>
                        </m:e>
                      </m:nary>
                      <m:r>
                        <m:rPr>
                          <m:sty m:val="p"/>
                        </m:rPr>
                        <a:rPr lang="el-GR" sz="1200" i="1">
                          <a:latin typeface="Cambria Math" panose="02040503050406030204" pitchFamily="18" charset="0"/>
                        </a:rPr>
                        <m:t>τ</m:t>
                      </m:r>
                      <m:r>
                        <a:rPr lang="fr-FR" sz="1200" b="0" i="1" smtClean="0">
                          <a:latin typeface="Cambria Math" panose="02040503050406030204" pitchFamily="18" charset="0"/>
                        </a:rPr>
                        <m:t>)</m:t>
                      </m:r>
                      <m:sSup>
                        <m:sSupPr>
                          <m:ctrlPr>
                            <a:rPr lang="fr-FR" sz="1200" b="0" i="1" smtClean="0">
                              <a:latin typeface="Cambria Math" panose="02040503050406030204" pitchFamily="18" charset="0"/>
                            </a:rPr>
                          </m:ctrlPr>
                        </m:sSupPr>
                        <m:e>
                          <m:r>
                            <a:rPr lang="fr-FR" sz="1200" b="0" i="1" smtClean="0">
                              <a:latin typeface="Cambria Math" panose="02040503050406030204" pitchFamily="18" charset="0"/>
                            </a:rPr>
                            <m:t>𝑒</m:t>
                          </m:r>
                        </m:e>
                        <m:sup>
                          <m:r>
                            <a:rPr lang="fr-FR" sz="1200" b="0" i="1" smtClean="0">
                              <a:latin typeface="Cambria Math" panose="02040503050406030204" pitchFamily="18" charset="0"/>
                            </a:rPr>
                            <m:t>−</m:t>
                          </m:r>
                          <m:r>
                            <a:rPr lang="fr-FR" sz="1200" b="0" i="1" smtClean="0">
                              <a:latin typeface="Cambria Math" panose="02040503050406030204" pitchFamily="18" charset="0"/>
                            </a:rPr>
                            <m:t>𝑗</m:t>
                          </m:r>
                          <m:r>
                            <a:rPr lang="fr-FR" sz="1200" b="0" i="1" smtClean="0">
                              <a:latin typeface="Cambria Math" panose="02040503050406030204" pitchFamily="18" charset="0"/>
                            </a:rPr>
                            <m:t>2</m:t>
                          </m:r>
                          <m:r>
                            <m:rPr>
                              <m:sty m:val="p"/>
                            </m:rPr>
                            <a:rPr lang="el-GR" sz="1200" b="0" i="1" smtClean="0">
                              <a:latin typeface="Cambria Math" panose="02040503050406030204" pitchFamily="18" charset="0"/>
                            </a:rPr>
                            <m:t>π</m:t>
                          </m:r>
                          <m:r>
                            <a:rPr lang="fr-FR" sz="1200" b="0" i="1" smtClean="0">
                              <a:latin typeface="Cambria Math" panose="02040503050406030204" pitchFamily="18" charset="0"/>
                            </a:rPr>
                            <m:t>𝑓𝑡</m:t>
                          </m:r>
                        </m:sup>
                      </m:sSup>
                      <m:r>
                        <a:rPr lang="fr-FR" sz="1200" b="0" i="1" smtClean="0">
                          <a:latin typeface="Cambria Math" panose="02040503050406030204" pitchFamily="18" charset="0"/>
                        </a:rPr>
                        <m:t>𝑑𝑡</m:t>
                      </m:r>
                    </m:oMath>
                  </m:oMathPara>
                </a14:m>
                <a:endParaRPr lang="fr-FR" sz="1200" dirty="0"/>
              </a:p>
              <a:p>
                <a:pPr lvl="1"/>
                <a:r>
                  <a:rPr lang="fr-FR" sz="1200" dirty="0" err="1"/>
                  <a:t>Zero</a:t>
                </a:r>
                <a:r>
                  <a:rPr lang="fr-FR" sz="1200" dirty="0"/>
                  <a:t> </a:t>
                </a:r>
                <a:r>
                  <a:rPr lang="fr-FR" sz="1200" dirty="0" err="1"/>
                  <a:t>Crossing</a:t>
                </a:r>
                <a:r>
                  <a:rPr lang="fr-FR" sz="1200" dirty="0"/>
                  <a:t> Rate (ZCR):</a:t>
                </a:r>
              </a:p>
              <a:p>
                <a:pPr marL="457200" lvl="1" indent="0">
                  <a:buNone/>
                </a:pPr>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𝑍𝐶</m:t>
                      </m:r>
                      <m:r>
                        <a:rPr lang="fr-FR" sz="1200" b="0" i="1" smtClean="0">
                          <a:latin typeface="Cambria Math" panose="02040503050406030204" pitchFamily="18" charset="0"/>
                        </a:rPr>
                        <m:t>=</m:t>
                      </m:r>
                      <m:f>
                        <m:fPr>
                          <m:ctrlPr>
                            <a:rPr lang="fr-FR" sz="1200" b="0" i="1" smtClean="0">
                              <a:latin typeface="Cambria Math" panose="02040503050406030204" pitchFamily="18" charset="0"/>
                            </a:rPr>
                          </m:ctrlPr>
                        </m:fPr>
                        <m:num>
                          <m:r>
                            <a:rPr lang="fr-FR" sz="1200" b="0" i="1" smtClean="0">
                              <a:latin typeface="Cambria Math" panose="02040503050406030204" pitchFamily="18" charset="0"/>
                            </a:rPr>
                            <m:t>1</m:t>
                          </m:r>
                        </m:num>
                        <m:den>
                          <m:r>
                            <a:rPr lang="fr-FR" sz="1200" b="0" i="1" smtClean="0">
                              <a:latin typeface="Cambria Math" panose="02040503050406030204" pitchFamily="18" charset="0"/>
                            </a:rPr>
                            <m:t>2</m:t>
                          </m:r>
                        </m:den>
                      </m:f>
                      <m:f>
                        <m:fPr>
                          <m:ctrlPr>
                            <a:rPr lang="fr-FR" sz="1200" b="0" i="1" smtClean="0">
                              <a:latin typeface="Cambria Math" panose="02040503050406030204" pitchFamily="18" charset="0"/>
                            </a:rPr>
                          </m:ctrlPr>
                        </m:fPr>
                        <m:num>
                          <m:r>
                            <a:rPr lang="fr-FR" sz="1200" b="0" i="1" smtClean="0">
                              <a:latin typeface="Cambria Math" panose="02040503050406030204" pitchFamily="18" charset="0"/>
                            </a:rPr>
                            <m:t>1</m:t>
                          </m:r>
                        </m:num>
                        <m:den>
                          <m:r>
                            <a:rPr lang="fr-FR" sz="1200" b="0" i="1" smtClean="0">
                              <a:latin typeface="Cambria Math" panose="02040503050406030204" pitchFamily="18" charset="0"/>
                            </a:rPr>
                            <m:t>𝑇</m:t>
                          </m:r>
                          <m:r>
                            <a:rPr lang="fr-FR" sz="1200" b="0" i="1" smtClean="0">
                              <a:latin typeface="Cambria Math" panose="02040503050406030204" pitchFamily="18" charset="0"/>
                            </a:rPr>
                            <m:t>−1</m:t>
                          </m:r>
                        </m:den>
                      </m:f>
                      <m:nary>
                        <m:naryPr>
                          <m:chr m:val="∑"/>
                          <m:ctrlPr>
                            <a:rPr lang="fr-FR" sz="1200" b="0" i="1" smtClean="0">
                              <a:latin typeface="Cambria Math" panose="02040503050406030204" pitchFamily="18" charset="0"/>
                            </a:rPr>
                          </m:ctrlPr>
                        </m:naryPr>
                        <m:sub>
                          <m:r>
                            <m:rPr>
                              <m:brk m:alnAt="23"/>
                            </m:rPr>
                            <a:rPr lang="fr-FR" sz="1200" b="0" i="1" smtClean="0">
                              <a:latin typeface="Cambria Math" panose="02040503050406030204" pitchFamily="18" charset="0"/>
                            </a:rPr>
                            <m:t>𝑖</m:t>
                          </m:r>
                          <m:r>
                            <a:rPr lang="fr-FR" sz="1200" b="0" i="1" smtClean="0">
                              <a:latin typeface="Cambria Math" panose="02040503050406030204" pitchFamily="18" charset="0"/>
                            </a:rPr>
                            <m:t>=1</m:t>
                          </m:r>
                        </m:sub>
                        <m:sup>
                          <m:r>
                            <a:rPr lang="fr-FR" sz="1200" b="0" i="1" smtClean="0">
                              <a:latin typeface="Cambria Math" panose="02040503050406030204" pitchFamily="18" charset="0"/>
                            </a:rPr>
                            <m:t>𝑇</m:t>
                          </m:r>
                        </m:sup>
                        <m:e>
                          <m:r>
                            <a:rPr lang="fr-FR" sz="1200" b="0" i="1" smtClean="0">
                              <a:latin typeface="Cambria Math" panose="02040503050406030204" pitchFamily="18" charset="0"/>
                            </a:rPr>
                            <m:t>|</m:t>
                          </m:r>
                          <m:r>
                            <a:rPr lang="fr-FR" sz="1200" b="0" i="1" smtClean="0">
                              <a:latin typeface="Cambria Math" panose="02040503050406030204" pitchFamily="18" charset="0"/>
                            </a:rPr>
                            <m:t>𝑠𝑖𝑔𝑛𝑒</m:t>
                          </m:r>
                          <m:d>
                            <m:dPr>
                              <m:ctrlPr>
                                <a:rPr lang="fr-FR" sz="1200" b="0" i="1" smtClean="0">
                                  <a:latin typeface="Cambria Math" panose="02040503050406030204" pitchFamily="18" charset="0"/>
                                </a:rPr>
                              </m:ctrlPr>
                            </m:dPr>
                            <m:e>
                              <m:r>
                                <a:rPr lang="fr-FR" sz="1200" b="0" i="1" smtClean="0">
                                  <a:latin typeface="Cambria Math" panose="02040503050406030204" pitchFamily="18" charset="0"/>
                                </a:rPr>
                                <m:t>𝑥</m:t>
                              </m:r>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𝑖</m:t>
                                  </m:r>
                                </m:e>
                              </m:d>
                            </m:e>
                          </m:d>
                          <m:r>
                            <a:rPr lang="fr-FR" sz="1200" b="0" i="1" smtClean="0">
                              <a:latin typeface="Cambria Math" panose="02040503050406030204" pitchFamily="18" charset="0"/>
                            </a:rPr>
                            <m:t>−</m:t>
                          </m:r>
                          <m:r>
                            <a:rPr lang="fr-FR" sz="1200" b="0" i="1" smtClean="0">
                              <a:latin typeface="Cambria Math" panose="02040503050406030204" pitchFamily="18" charset="0"/>
                            </a:rPr>
                            <m:t>𝑠𝑖𝑔𝑛𝑒</m:t>
                          </m:r>
                          <m:r>
                            <a:rPr lang="fr-FR" sz="1200" b="0" i="1" smtClean="0">
                              <a:latin typeface="Cambria Math" panose="02040503050406030204" pitchFamily="18" charset="0"/>
                            </a:rPr>
                            <m:t>(</m:t>
                          </m:r>
                          <m:r>
                            <a:rPr lang="fr-FR" sz="1200" b="0" i="1" smtClean="0">
                              <a:latin typeface="Cambria Math" panose="02040503050406030204" pitchFamily="18" charset="0"/>
                            </a:rPr>
                            <m:t>𝑥</m:t>
                          </m:r>
                          <m:r>
                            <a:rPr lang="fr-FR" sz="1200" b="0" i="1" smtClean="0">
                              <a:latin typeface="Cambria Math" panose="02040503050406030204" pitchFamily="18" charset="0"/>
                            </a:rPr>
                            <m:t>[</m:t>
                          </m:r>
                          <m:r>
                            <a:rPr lang="fr-FR" sz="1200" b="0" i="1" smtClean="0">
                              <a:latin typeface="Cambria Math" panose="02040503050406030204" pitchFamily="18" charset="0"/>
                            </a:rPr>
                            <m:t>𝑖</m:t>
                          </m:r>
                          <m:r>
                            <a:rPr lang="fr-FR" sz="1200" b="0" i="1" smtClean="0">
                              <a:latin typeface="Cambria Math" panose="02040503050406030204" pitchFamily="18" charset="0"/>
                            </a:rPr>
                            <m:t>−1]|</m:t>
                          </m:r>
                        </m:e>
                      </m:nary>
                    </m:oMath>
                  </m:oMathPara>
                </a14:m>
                <a:endParaRPr lang="fr-FR" sz="1200" dirty="0"/>
              </a:p>
              <a:p>
                <a:pPr lvl="1"/>
                <a:r>
                  <a:rPr lang="fr-FR" sz="1200" dirty="0"/>
                  <a:t>Spectral Coefficient (SC):</a:t>
                </a:r>
              </a:p>
              <a:p>
                <a:pPr marL="457200" lvl="1" indent="0">
                  <a:buNone/>
                </a:pPr>
                <a14:m>
                  <m:oMathPara xmlns:m="http://schemas.openxmlformats.org/officeDocument/2006/math">
                    <m:oMathParaPr>
                      <m:jc m:val="centerGroup"/>
                    </m:oMathParaPr>
                    <m:oMath xmlns:m="http://schemas.openxmlformats.org/officeDocument/2006/math">
                      <m:sSub>
                        <m:sSubPr>
                          <m:ctrlPr>
                            <a:rPr lang="fr-FR" sz="1200" i="1" smtClean="0">
                              <a:latin typeface="Cambria Math" panose="02040503050406030204" pitchFamily="18" charset="0"/>
                            </a:rPr>
                          </m:ctrlPr>
                        </m:sSubPr>
                        <m:e>
                          <m:r>
                            <a:rPr lang="fr-FR" sz="1200" b="0" i="1" smtClean="0">
                              <a:latin typeface="Cambria Math" panose="02040503050406030204" pitchFamily="18" charset="0"/>
                            </a:rPr>
                            <m:t>𝐶</m:t>
                          </m:r>
                        </m:e>
                        <m:sub>
                          <m:r>
                            <a:rPr lang="fr-FR" sz="1200" b="0" i="1" smtClean="0">
                              <a:latin typeface="Cambria Math" panose="02040503050406030204" pitchFamily="18" charset="0"/>
                            </a:rPr>
                            <m:t>𝑡</m:t>
                          </m:r>
                        </m:sub>
                      </m:sSub>
                      <m:r>
                        <a:rPr lang="fr-FR" sz="1200" b="0" i="1" smtClean="0">
                          <a:latin typeface="Cambria Math" panose="02040503050406030204" pitchFamily="18" charset="0"/>
                        </a:rPr>
                        <m:t>=</m:t>
                      </m:r>
                      <m:f>
                        <m:fPr>
                          <m:ctrlPr>
                            <a:rPr lang="fr-FR" sz="1200" b="0" i="1" smtClean="0">
                              <a:latin typeface="Cambria Math" panose="02040503050406030204" pitchFamily="18" charset="0"/>
                            </a:rPr>
                          </m:ctrlPr>
                        </m:fPr>
                        <m:num>
                          <m:nary>
                            <m:naryPr>
                              <m:chr m:val="∑"/>
                              <m:ctrlPr>
                                <a:rPr lang="fr-FR" sz="1200" b="0" i="1" smtClean="0">
                                  <a:latin typeface="Cambria Math" panose="02040503050406030204" pitchFamily="18" charset="0"/>
                                </a:rPr>
                              </m:ctrlPr>
                            </m:naryPr>
                            <m:sub>
                              <m:r>
                                <m:rPr>
                                  <m:brk m:alnAt="23"/>
                                </m:rPr>
                                <a:rPr lang="fr-FR" sz="1200" b="0" i="1" smtClean="0">
                                  <a:latin typeface="Cambria Math" panose="02040503050406030204" pitchFamily="18" charset="0"/>
                                </a:rPr>
                                <m:t>𝑖</m:t>
                              </m:r>
                              <m:r>
                                <a:rPr lang="fr-FR" sz="1200" b="0" i="1" smtClean="0">
                                  <a:latin typeface="Cambria Math" panose="02040503050406030204" pitchFamily="18" charset="0"/>
                                </a:rPr>
                                <m:t>=1</m:t>
                              </m:r>
                            </m:sub>
                            <m:sup>
                              <m:r>
                                <a:rPr lang="fr-FR" sz="1200" b="0" i="1" smtClean="0">
                                  <a:latin typeface="Cambria Math" panose="02040503050406030204" pitchFamily="18" charset="0"/>
                                </a:rPr>
                                <m:t>𝑁</m:t>
                              </m:r>
                            </m:sup>
                            <m:e>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𝑀</m:t>
                                  </m:r>
                                </m:e>
                                <m:sub>
                                  <m:r>
                                    <a:rPr lang="fr-FR" sz="1200" b="0" i="1" smtClean="0">
                                      <a:latin typeface="Cambria Math" panose="02040503050406030204" pitchFamily="18" charset="0"/>
                                    </a:rPr>
                                    <m:t>𝑡</m:t>
                                  </m:r>
                                </m:sub>
                              </m:sSub>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𝑖</m:t>
                                  </m:r>
                                </m:e>
                              </m:d>
                              <m:r>
                                <a:rPr lang="fr-FR" sz="1200" b="0" i="1" smtClean="0">
                                  <a:latin typeface="Cambria Math" panose="02040503050406030204" pitchFamily="18" charset="0"/>
                                </a:rPr>
                                <m:t>∗</m:t>
                              </m:r>
                              <m:r>
                                <a:rPr lang="fr-FR" sz="1200" b="0" i="1" smtClean="0">
                                  <a:latin typeface="Cambria Math" panose="02040503050406030204" pitchFamily="18" charset="0"/>
                                </a:rPr>
                                <m:t>𝑖</m:t>
                              </m:r>
                            </m:e>
                          </m:nary>
                        </m:num>
                        <m:den>
                          <m:nary>
                            <m:naryPr>
                              <m:chr m:val="∑"/>
                              <m:ctrlPr>
                                <a:rPr lang="fr-FR" sz="1200" i="1" smtClean="0">
                                  <a:latin typeface="Cambria Math" panose="02040503050406030204" pitchFamily="18" charset="0"/>
                                </a:rPr>
                              </m:ctrlPr>
                            </m:naryPr>
                            <m:sub>
                              <m:r>
                                <m:rPr>
                                  <m:brk m:alnAt="23"/>
                                </m:rP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𝑁</m:t>
                              </m:r>
                            </m:sup>
                            <m:e>
                              <m:sSub>
                                <m:sSubPr>
                                  <m:ctrlPr>
                                    <a:rPr lang="fr-FR" sz="1200" i="1">
                                      <a:latin typeface="Cambria Math" panose="02040503050406030204" pitchFamily="18" charset="0"/>
                                    </a:rPr>
                                  </m:ctrlPr>
                                </m:sSubPr>
                                <m:e>
                                  <m:r>
                                    <a:rPr lang="fr-FR" sz="1200" i="1">
                                      <a:latin typeface="Cambria Math" panose="02040503050406030204" pitchFamily="18" charset="0"/>
                                    </a:rPr>
                                    <m:t>𝑀</m:t>
                                  </m:r>
                                </m:e>
                                <m:sub>
                                  <m:r>
                                    <a:rPr lang="fr-FR" sz="1200" i="1">
                                      <a:latin typeface="Cambria Math" panose="02040503050406030204" pitchFamily="18" charset="0"/>
                                    </a:rPr>
                                    <m:t>𝑡</m:t>
                                  </m:r>
                                </m:sub>
                              </m:sSub>
                              <m:d>
                                <m:dPr>
                                  <m:begChr m:val="["/>
                                  <m:endChr m:val="]"/>
                                  <m:ctrlPr>
                                    <a:rPr lang="fr-FR" sz="1200" i="1">
                                      <a:latin typeface="Cambria Math" panose="02040503050406030204" pitchFamily="18" charset="0"/>
                                    </a:rPr>
                                  </m:ctrlPr>
                                </m:dPr>
                                <m:e>
                                  <m:r>
                                    <a:rPr lang="fr-FR" sz="1200" i="1">
                                      <a:latin typeface="Cambria Math" panose="02040503050406030204" pitchFamily="18" charset="0"/>
                                    </a:rPr>
                                    <m:t>𝑖</m:t>
                                  </m:r>
                                </m:e>
                              </m:d>
                            </m:e>
                          </m:nary>
                        </m:den>
                      </m:f>
                    </m:oMath>
                  </m:oMathPara>
                </a14:m>
                <a:endParaRPr lang="fr-FR" sz="1200" dirty="0"/>
              </a:p>
              <a:p>
                <a:pPr lvl="1"/>
                <a:r>
                  <a:rPr lang="fr-FR" sz="1200" b="1" dirty="0"/>
                  <a:t>MFCC: (</a:t>
                </a:r>
                <a:r>
                  <a:rPr lang="el-GR" sz="1200" b="1" dirty="0"/>
                  <a:t>μ</a:t>
                </a:r>
                <a:r>
                  <a:rPr lang="fr-FR" sz="1200" b="1" dirty="0"/>
                  <a:t>,</a:t>
                </a:r>
                <a:r>
                  <a:rPr lang="el-GR" sz="1200" b="1" dirty="0"/>
                  <a:t>σ</a:t>
                </a:r>
                <a:r>
                  <a:rPr lang="fr-FR" sz="1200" b="1" dirty="0"/>
                  <a:t>)</a:t>
                </a:r>
              </a:p>
              <a:p>
                <a:pPr marL="457200" lvl="1" indent="0">
                  <a:buNone/>
                </a:pPr>
                <a:endParaRPr lang="fr-FR" sz="1200" dirty="0"/>
              </a:p>
              <a:p>
                <a:pPr marL="457200" lvl="1" indent="0">
                  <a:buNone/>
                </a:pPr>
                <a:r>
                  <a:rPr lang="fr-FR" dirty="0"/>
                  <a:t>Objectif : réduire le nombre de paramètres et conserver des performances équivalentes. </a:t>
                </a:r>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763678" y="2070816"/>
                <a:ext cx="11156773" cy="4198366"/>
              </a:xfrm>
              <a:blipFill>
                <a:blip r:embed="rId2"/>
                <a:stretch>
                  <a:fillRect l="-228" t="-906"/>
                </a:stretch>
              </a:blipFill>
            </p:spPr>
            <p:txBody>
              <a:bodyPr/>
              <a:lstStyle/>
              <a:p>
                <a:r>
                  <a:rPr lang="fr-FR">
                    <a:noFill/>
                  </a:rPr>
                  <a:t> </a:t>
                </a:r>
              </a:p>
            </p:txBody>
          </p:sp>
        </mc:Fallback>
      </mc:AlternateContent>
      <p:sp>
        <p:nvSpPr>
          <p:cNvPr id="4" name="ZoneTexte 3"/>
          <p:cNvSpPr txBox="1"/>
          <p:nvPr/>
        </p:nvSpPr>
        <p:spPr>
          <a:xfrm>
            <a:off x="4153593" y="6338146"/>
            <a:ext cx="8038407" cy="461665"/>
          </a:xfrm>
          <a:prstGeom prst="rect">
            <a:avLst/>
          </a:prstGeom>
          <a:noFill/>
        </p:spPr>
        <p:txBody>
          <a:bodyPr wrap="square" rtlCol="0">
            <a:spAutoFit/>
          </a:bodyPr>
          <a:lstStyle/>
          <a:p>
            <a:r>
              <a:rPr lang="fr-FR" sz="1200" dirty="0"/>
              <a:t>[2] </a:t>
            </a:r>
            <a:r>
              <a:rPr lang="en-US" sz="1200" dirty="0"/>
              <a:t>Ahmet </a:t>
            </a:r>
            <a:r>
              <a:rPr lang="en-US" sz="1200" dirty="0" err="1"/>
              <a:t>Elbir</a:t>
            </a:r>
            <a:r>
              <a:rPr lang="en-US" sz="1200" dirty="0"/>
              <a:t> et al. - Short Time Fourier Transform Based Music Genre Classification </a:t>
            </a:r>
          </a:p>
          <a:p>
            <a:r>
              <a:rPr lang="fr-FR" sz="1200" dirty="0"/>
              <a:t>[3] S. Sharma et al. - </a:t>
            </a:r>
            <a:r>
              <a:rPr lang="en-US" sz="1200" dirty="0"/>
              <a:t>Novel Hybrid Model for Music Genre Classification based on Support Vector Machine </a:t>
            </a:r>
            <a:endParaRPr lang="fr-FR" sz="1200" dirty="0"/>
          </a:p>
        </p:txBody>
      </p:sp>
      <p:pic>
        <p:nvPicPr>
          <p:cNvPr id="3074" name="Picture 2" descr="https://www.mathworks.com/help/audio/ref/cepstralfeatureextractor_block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8568" y="3970065"/>
            <a:ext cx="3147753" cy="136068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a:extLst>
              <a:ext uri="{FF2B5EF4-FFF2-40B4-BE49-F238E27FC236}">
                <a16:creationId xmlns:a16="http://schemas.microsoft.com/office/drawing/2014/main" id="{B359363D-DDA1-47AE-81AF-19CCAB2090D7}"/>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418659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10167050" cy="1400530"/>
          </a:xfrm>
        </p:spPr>
        <p:txBody>
          <a:bodyPr/>
          <a:lstStyle/>
          <a:p>
            <a:pPr algn="ctr"/>
            <a:r>
              <a:rPr lang="fr-FR" dirty="0"/>
              <a:t>Classification: </a:t>
            </a:r>
            <a:br>
              <a:rPr lang="fr-FR" dirty="0"/>
            </a:br>
            <a:r>
              <a:rPr lang="fr-FR" sz="3600" dirty="0"/>
              <a:t>Arbres de décision (CART) et </a:t>
            </a:r>
            <a:r>
              <a:rPr lang="fr-FR" sz="3600" dirty="0" err="1"/>
              <a:t>Random</a:t>
            </a:r>
            <a:r>
              <a:rPr lang="fr-FR" sz="3600" dirty="0"/>
              <a:t> </a:t>
            </a:r>
            <a:r>
              <a:rPr lang="fr-FR" sz="3600" dirty="0" err="1"/>
              <a:t>Forests</a:t>
            </a:r>
            <a:endParaRPr lang="fr-FR" sz="3600" dirty="0"/>
          </a:p>
        </p:txBody>
      </p:sp>
      <p:sp>
        <p:nvSpPr>
          <p:cNvPr id="3" name="Espace réservé du contenu 2"/>
          <p:cNvSpPr>
            <a:spLocks noGrp="1"/>
          </p:cNvSpPr>
          <p:nvPr>
            <p:ph idx="1"/>
          </p:nvPr>
        </p:nvSpPr>
        <p:spPr>
          <a:xfrm>
            <a:off x="1020185" y="2493493"/>
            <a:ext cx="8946541" cy="4195481"/>
          </a:xfrm>
        </p:spPr>
        <p:txBody>
          <a:bodyPr>
            <a:normAutofit/>
          </a:bodyPr>
          <a:lstStyle/>
          <a:p>
            <a:r>
              <a:rPr lang="fr-FR" dirty="0"/>
              <a:t>CART : supervisé et non paramétrique. </a:t>
            </a:r>
          </a:p>
          <a:p>
            <a:pPr lvl="1"/>
            <a:r>
              <a:rPr lang="fr-FR" dirty="0"/>
              <a:t>paramètres continus possibles en plus des discrets,</a:t>
            </a:r>
          </a:p>
          <a:p>
            <a:pPr lvl="1"/>
            <a:r>
              <a:rPr lang="fr-FR" dirty="0"/>
              <a:t>arbre binaire,</a:t>
            </a:r>
          </a:p>
          <a:p>
            <a:pPr lvl="1"/>
            <a:r>
              <a:rPr lang="fr-FR" dirty="0"/>
              <a:t>impureté d’un nœud (</a:t>
            </a:r>
            <a:r>
              <a:rPr lang="fr-FR" dirty="0" err="1"/>
              <a:t>gini</a:t>
            </a:r>
            <a:r>
              <a:rPr lang="fr-FR" dirty="0"/>
              <a:t>). </a:t>
            </a:r>
          </a:p>
          <a:p>
            <a:r>
              <a:rPr lang="fr-FR" dirty="0"/>
              <a:t>Classification multi-classe possible.</a:t>
            </a:r>
          </a:p>
          <a:p>
            <a:r>
              <a:rPr lang="fr-FR" dirty="0"/>
              <a:t>Programmation: </a:t>
            </a:r>
          </a:p>
          <a:p>
            <a:pPr lvl="1"/>
            <a:r>
              <a:rPr lang="fr-FR" dirty="0" err="1"/>
              <a:t>Decision</a:t>
            </a:r>
            <a:r>
              <a:rPr lang="fr-FR" dirty="0"/>
              <a:t> </a:t>
            </a:r>
            <a:r>
              <a:rPr lang="fr-FR" dirty="0" err="1"/>
              <a:t>Tress</a:t>
            </a:r>
            <a:r>
              <a:rPr lang="fr-FR" dirty="0"/>
              <a:t> (</a:t>
            </a:r>
            <a:r>
              <a:rPr lang="fr-FR" dirty="0" err="1"/>
              <a:t>Sklearn</a:t>
            </a:r>
            <a:r>
              <a:rPr lang="fr-FR" dirty="0"/>
              <a:t>) / </a:t>
            </a:r>
            <a:r>
              <a:rPr lang="fr-FR" dirty="0" err="1"/>
              <a:t>CART.py</a:t>
            </a:r>
            <a:r>
              <a:rPr lang="fr-FR" dirty="0"/>
              <a:t> (OR)</a:t>
            </a:r>
          </a:p>
          <a:p>
            <a:pPr lvl="1"/>
            <a:r>
              <a:rPr lang="fr-FR" dirty="0" err="1"/>
              <a:t>Random</a:t>
            </a:r>
            <a:r>
              <a:rPr lang="fr-FR" dirty="0"/>
              <a:t> Forest (</a:t>
            </a:r>
            <a:r>
              <a:rPr lang="fr-FR" dirty="0" err="1"/>
              <a:t>Sklearn</a:t>
            </a:r>
            <a:r>
              <a:rPr lang="fr-FR" dirty="0"/>
              <a:t>)</a:t>
            </a:r>
          </a:p>
          <a:p>
            <a:r>
              <a:rPr lang="fr-FR" dirty="0"/>
              <a:t>Décision interprétable par l’être humain.</a:t>
            </a:r>
          </a:p>
        </p:txBody>
      </p:sp>
      <p:sp>
        <p:nvSpPr>
          <p:cNvPr id="5" name="Espace réservé du numéro de diapositive 4">
            <a:extLst>
              <a:ext uri="{FF2B5EF4-FFF2-40B4-BE49-F238E27FC236}">
                <a16:creationId xmlns:a16="http://schemas.microsoft.com/office/drawing/2014/main" id="{E665CF1F-A82F-4DAC-A188-11CC4C6DEBF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7" name="Image 6">
            <a:extLst>
              <a:ext uri="{FF2B5EF4-FFF2-40B4-BE49-F238E27FC236}">
                <a16:creationId xmlns:a16="http://schemas.microsoft.com/office/drawing/2014/main" id="{1522D99D-6A64-D549-AD14-5B60A2FA5CC0}"/>
              </a:ext>
            </a:extLst>
          </p:cNvPr>
          <p:cNvPicPr>
            <a:picLocks noChangeAspect="1"/>
          </p:cNvPicPr>
          <p:nvPr/>
        </p:nvPicPr>
        <p:blipFill>
          <a:blip r:embed="rId2"/>
          <a:stretch>
            <a:fillRect/>
          </a:stretch>
        </p:blipFill>
        <p:spPr>
          <a:xfrm>
            <a:off x="8085971" y="3180667"/>
            <a:ext cx="3761509" cy="2821132"/>
          </a:xfrm>
          <a:prstGeom prst="rect">
            <a:avLst/>
          </a:prstGeom>
        </p:spPr>
      </p:pic>
    </p:spTree>
    <p:extLst>
      <p:ext uri="{BB962C8B-B14F-4D97-AF65-F5344CB8AC3E}">
        <p14:creationId xmlns:p14="http://schemas.microsoft.com/office/powerpoint/2010/main" val="326208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Classification: </a:t>
            </a:r>
            <a:br>
              <a:rPr lang="fr-FR" dirty="0"/>
            </a:br>
            <a:r>
              <a:rPr lang="fr-FR" sz="3600" dirty="0"/>
              <a:t>Séparateur à Vaste Marge (SVM)</a:t>
            </a: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1020185" y="2493493"/>
                <a:ext cx="8946541" cy="4195481"/>
              </a:xfrm>
            </p:spPr>
            <p:txBody>
              <a:bodyPr/>
              <a:lstStyle/>
              <a:p>
                <a:r>
                  <a:rPr lang="fr-FR" dirty="0"/>
                  <a:t>Classificateur binaire linéaire [4]</a:t>
                </a:r>
              </a:p>
              <a:p>
                <a:r>
                  <a:rPr lang="fr-FR" dirty="0"/>
                  <a:t>Classification multi-classe :</a:t>
                </a:r>
              </a:p>
              <a:p>
                <a:pPr lvl="1"/>
                <a:r>
                  <a:rPr lang="fr-FR" dirty="0" err="1"/>
                  <a:t>OneVsOne</a:t>
                </a:r>
                <a:r>
                  <a:rPr lang="fr-FR" dirty="0"/>
                  <a:t>: </a:t>
                </a:r>
                <a14:m>
                  <m:oMath xmlns:m="http://schemas.openxmlformats.org/officeDocument/2006/math">
                    <m:d>
                      <m:dPr>
                        <m:ctrlPr>
                          <a:rPr lang="fr-FR" i="1" smtClean="0">
                            <a:latin typeface="Cambria Math" panose="02040503050406030204" pitchFamily="18" charset="0"/>
                          </a:rPr>
                        </m:ctrlPr>
                      </m:dPr>
                      <m:e>
                        <m:f>
                          <m:fPr>
                            <m:type m:val="noBar"/>
                            <m:ctrlPr>
                              <a:rPr lang="fr-FR" i="1" smtClean="0">
                                <a:latin typeface="Cambria Math" panose="02040503050406030204" pitchFamily="18" charset="0"/>
                              </a:rPr>
                            </m:ctrlPr>
                          </m:fPr>
                          <m:num>
                            <m:r>
                              <a:rPr lang="fr-FR" b="0" i="1" smtClean="0">
                                <a:latin typeface="Cambria Math" panose="02040503050406030204" pitchFamily="18" charset="0"/>
                              </a:rPr>
                              <m:t>𝑛</m:t>
                            </m:r>
                          </m:num>
                          <m:den>
                            <m:r>
                              <a:rPr lang="fr-FR" b="0" i="1" smtClean="0">
                                <a:latin typeface="Cambria Math" panose="02040503050406030204" pitchFamily="18" charset="0"/>
                              </a:rPr>
                              <m:t>2</m:t>
                            </m:r>
                          </m:den>
                        </m:f>
                      </m:e>
                    </m:d>
                  </m:oMath>
                </a14:m>
                <a:r>
                  <a:rPr lang="fr-FR" dirty="0"/>
                  <a:t> classificateurs</a:t>
                </a:r>
              </a:p>
              <a:p>
                <a:pPr lvl="1"/>
                <a:r>
                  <a:rPr lang="fr-FR" dirty="0" err="1"/>
                  <a:t>OneVsAll</a:t>
                </a:r>
                <a:r>
                  <a:rPr lang="fr-FR" dirty="0"/>
                  <a:t>: n classificateurs</a:t>
                </a:r>
              </a:p>
              <a:p>
                <a:r>
                  <a:rPr lang="fr-FR" dirty="0"/>
                  <a:t>Programmation: </a:t>
                </a:r>
              </a:p>
              <a:p>
                <a:pPr lvl="1"/>
                <a:r>
                  <a:rPr lang="fr-FR" dirty="0" err="1"/>
                  <a:t>Scikit-Learn</a:t>
                </a:r>
                <a:r>
                  <a:rPr lang="fr-FR" dirty="0"/>
                  <a:t> (</a:t>
                </a:r>
                <a:r>
                  <a:rPr lang="fr-FR" dirty="0" err="1"/>
                  <a:t>LinearSVC</a:t>
                </a:r>
                <a:r>
                  <a:rPr lang="fr-FR" dirty="0"/>
                  <a:t>, SVC)</a:t>
                </a:r>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1020185" y="2493493"/>
                <a:ext cx="8946541" cy="4195481"/>
              </a:xfrm>
              <a:blipFill>
                <a:blip r:embed="rId2"/>
                <a:stretch>
                  <a:fillRect l="-284" t="-906"/>
                </a:stretch>
              </a:blipFill>
            </p:spPr>
            <p:txBody>
              <a:bodyPr/>
              <a:lstStyle/>
              <a:p>
                <a:r>
                  <a:rPr lang="fr-FR">
                    <a:noFill/>
                  </a:rPr>
                  <a:t> </a:t>
                </a:r>
              </a:p>
            </p:txBody>
          </p:sp>
        </mc:Fallback>
      </mc:AlternateContent>
      <p:pic>
        <p:nvPicPr>
          <p:cNvPr id="4100" name="Picture 4" descr="Support Vector Machines for Binary Classification - MATLAB &amp; Simulink -  MathWorks Fr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827" y="2959331"/>
            <a:ext cx="3766334" cy="305847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8152015" y="6396335"/>
            <a:ext cx="4039985" cy="461665"/>
          </a:xfrm>
          <a:prstGeom prst="rect">
            <a:avLst/>
          </a:prstGeom>
          <a:noFill/>
        </p:spPr>
        <p:txBody>
          <a:bodyPr wrap="square" rtlCol="0">
            <a:spAutoFit/>
          </a:bodyPr>
          <a:lstStyle/>
          <a:p>
            <a:r>
              <a:rPr lang="fr-FR" sz="1200" dirty="0"/>
              <a:t>[4] A. </a:t>
            </a:r>
            <a:r>
              <a:rPr lang="fr-FR" sz="1200" dirty="0" err="1"/>
              <a:t>Guéron</a:t>
            </a:r>
            <a:r>
              <a:rPr lang="fr-FR" sz="1200" dirty="0"/>
              <a:t> – Machine Learning avec </a:t>
            </a:r>
            <a:r>
              <a:rPr lang="fr-FR" sz="1200" dirty="0" err="1"/>
              <a:t>Scikit-Learn</a:t>
            </a:r>
            <a:r>
              <a:rPr lang="fr-FR" sz="1200" dirty="0"/>
              <a:t> (Ressources Machine Learning)</a:t>
            </a:r>
          </a:p>
        </p:txBody>
      </p:sp>
      <p:sp>
        <p:nvSpPr>
          <p:cNvPr id="5" name="Espace réservé du numéro de diapositive 4">
            <a:extLst>
              <a:ext uri="{FF2B5EF4-FFF2-40B4-BE49-F238E27FC236}">
                <a16:creationId xmlns:a16="http://schemas.microsoft.com/office/drawing/2014/main" id="{E665CF1F-A82F-4DAC-A188-11CC4C6DEBF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523920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Classification:</a:t>
            </a:r>
            <a:br>
              <a:rPr lang="fr-FR" dirty="0"/>
            </a:br>
            <a:r>
              <a:rPr lang="fr-FR" dirty="0"/>
              <a:t>Réseaux de neurones (NN)</a:t>
            </a:r>
          </a:p>
        </p:txBody>
      </p:sp>
      <p:sp>
        <p:nvSpPr>
          <p:cNvPr id="3" name="Espace réservé du contenu 2"/>
          <p:cNvSpPr>
            <a:spLocks noGrp="1"/>
          </p:cNvSpPr>
          <p:nvPr>
            <p:ph idx="1"/>
          </p:nvPr>
        </p:nvSpPr>
        <p:spPr>
          <a:xfrm>
            <a:off x="1104293" y="2244836"/>
            <a:ext cx="8946541" cy="4195481"/>
          </a:xfrm>
        </p:spPr>
        <p:txBody>
          <a:bodyPr/>
          <a:lstStyle/>
          <a:p>
            <a:r>
              <a:rPr lang="fr-FR" dirty="0"/>
              <a:t>Classificateur multi-classe [5]</a:t>
            </a:r>
          </a:p>
          <a:p>
            <a:r>
              <a:rPr lang="fr-FR" dirty="0"/>
              <a:t>Programmation: </a:t>
            </a:r>
          </a:p>
          <a:p>
            <a:pPr lvl="1"/>
            <a:r>
              <a:rPr lang="fr-FR" dirty="0" err="1"/>
              <a:t>Sklearn</a:t>
            </a:r>
            <a:endParaRPr lang="fr-FR" dirty="0"/>
          </a:p>
          <a:p>
            <a:pPr lvl="1"/>
            <a:r>
              <a:rPr lang="fr-FR" dirty="0" err="1"/>
              <a:t>Tensorflow</a:t>
            </a:r>
            <a:r>
              <a:rPr lang="fr-FR" dirty="0"/>
              <a:t> (</a:t>
            </a:r>
            <a:r>
              <a:rPr lang="fr-FR" dirty="0" err="1"/>
              <a:t>Keras</a:t>
            </a:r>
            <a:r>
              <a:rPr lang="fr-FR" dirty="0"/>
              <a:t>)</a:t>
            </a:r>
          </a:p>
        </p:txBody>
      </p:sp>
      <p:pic>
        <p:nvPicPr>
          <p:cNvPr id="4" name="Picture 2" descr="Machine learning : comprendre les réseaux de neur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726" y="3218151"/>
            <a:ext cx="4819142" cy="269774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7938655" y="6581001"/>
            <a:ext cx="4397433" cy="276999"/>
          </a:xfrm>
          <a:prstGeom prst="rect">
            <a:avLst/>
          </a:prstGeom>
          <a:noFill/>
        </p:spPr>
        <p:txBody>
          <a:bodyPr wrap="square" rtlCol="0">
            <a:spAutoFit/>
          </a:bodyPr>
          <a:lstStyle/>
          <a:p>
            <a:r>
              <a:rPr lang="fr-FR" sz="1200" dirty="0"/>
              <a:t>[5] A. </a:t>
            </a:r>
            <a:r>
              <a:rPr lang="fr-FR" sz="1200" dirty="0" err="1"/>
              <a:t>Guéron</a:t>
            </a:r>
            <a:r>
              <a:rPr lang="fr-FR" sz="1200" dirty="0"/>
              <a:t> – </a:t>
            </a:r>
            <a:r>
              <a:rPr lang="fr-FR" sz="1200" dirty="0" err="1"/>
              <a:t>Deep</a:t>
            </a:r>
            <a:r>
              <a:rPr lang="fr-FR" sz="1200" dirty="0"/>
              <a:t> Learning avec </a:t>
            </a:r>
            <a:r>
              <a:rPr lang="fr-FR" sz="1200" dirty="0" err="1"/>
              <a:t>Keras</a:t>
            </a:r>
            <a:r>
              <a:rPr lang="fr-FR" sz="1200" dirty="0"/>
              <a:t> et </a:t>
            </a:r>
            <a:r>
              <a:rPr lang="fr-FR" sz="1200" dirty="0" err="1"/>
              <a:t>Tensorflow</a:t>
            </a:r>
            <a:endParaRPr lang="fr-FR" sz="1200" dirty="0"/>
          </a:p>
        </p:txBody>
      </p:sp>
      <p:sp>
        <p:nvSpPr>
          <p:cNvPr id="6" name="Espace réservé du numéro de diapositive 5">
            <a:extLst>
              <a:ext uri="{FF2B5EF4-FFF2-40B4-BE49-F238E27FC236}">
                <a16:creationId xmlns:a16="http://schemas.microsoft.com/office/drawing/2014/main" id="{2DD731AB-918A-4A92-A18E-EF09EAEB277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653548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Raspberry</a:t>
            </a:r>
            <a:r>
              <a:rPr lang="fr-FR" dirty="0"/>
              <a:t> Pi 4</a:t>
            </a:r>
          </a:p>
        </p:txBody>
      </p:sp>
      <p:sp>
        <p:nvSpPr>
          <p:cNvPr id="3" name="Espace réservé du contenu 2"/>
          <p:cNvSpPr>
            <a:spLocks noGrp="1"/>
          </p:cNvSpPr>
          <p:nvPr>
            <p:ph idx="1"/>
          </p:nvPr>
        </p:nvSpPr>
        <p:spPr>
          <a:xfrm>
            <a:off x="1104293" y="1612343"/>
            <a:ext cx="8946541" cy="4195481"/>
          </a:xfrm>
        </p:spPr>
        <p:txBody>
          <a:bodyPr/>
          <a:lstStyle/>
          <a:p>
            <a:r>
              <a:rPr lang="fr-FR" dirty="0"/>
              <a:t>Kit </a:t>
            </a:r>
            <a:r>
              <a:rPr lang="fr-FR" dirty="0" err="1"/>
              <a:t>Raspbbery</a:t>
            </a:r>
            <a:r>
              <a:rPr lang="fr-FR" dirty="0"/>
              <a:t> Pi 4:</a:t>
            </a:r>
          </a:p>
          <a:p>
            <a:pPr lvl="1"/>
            <a:r>
              <a:rPr lang="fr-FR" dirty="0" err="1"/>
              <a:t>Raspberry</a:t>
            </a:r>
            <a:r>
              <a:rPr lang="fr-FR" dirty="0"/>
              <a:t> Pi 4 Model B 4 GB</a:t>
            </a:r>
          </a:p>
          <a:p>
            <a:pPr lvl="1"/>
            <a:r>
              <a:rPr lang="fr-FR" dirty="0" err="1"/>
              <a:t>MicroSD</a:t>
            </a:r>
            <a:r>
              <a:rPr lang="fr-FR" dirty="0"/>
              <a:t> 16 GB, </a:t>
            </a:r>
            <a:r>
              <a:rPr lang="fr-FR" dirty="0" err="1"/>
              <a:t>préchargée</a:t>
            </a:r>
            <a:r>
              <a:rPr lang="fr-FR" dirty="0"/>
              <a:t> avec </a:t>
            </a:r>
            <a:r>
              <a:rPr lang="fr-FR" dirty="0" err="1"/>
              <a:t>NOOBs</a:t>
            </a:r>
            <a:endParaRPr lang="fr-FR" dirty="0"/>
          </a:p>
          <a:p>
            <a:pPr lvl="1"/>
            <a:r>
              <a:rPr lang="fr-FR" dirty="0"/>
              <a:t>Boîtier noir </a:t>
            </a:r>
            <a:r>
              <a:rPr lang="fr-FR" dirty="0" err="1"/>
              <a:t>Raspberry</a:t>
            </a:r>
            <a:r>
              <a:rPr lang="fr-FR" dirty="0"/>
              <a:t> Pi 4</a:t>
            </a:r>
          </a:p>
          <a:p>
            <a:pPr lvl="1"/>
            <a:r>
              <a:rPr lang="fr-FR" dirty="0"/>
              <a:t>Alimentation 5,1V 3A</a:t>
            </a:r>
          </a:p>
          <a:p>
            <a:pPr lvl="1"/>
            <a:r>
              <a:rPr lang="fr-FR" dirty="0"/>
              <a:t>Câble micro HDMI/HDMI</a:t>
            </a:r>
          </a:p>
        </p:txBody>
      </p:sp>
      <p:pic>
        <p:nvPicPr>
          <p:cNvPr id="5126" name="Picture 6" descr="MULTICOMP PRO RPI4-MP-STARTER KIT-BLK-4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150" y="4148832"/>
            <a:ext cx="3806825" cy="235547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08F976BB-D5E5-406A-AD38-9163FB050326}"/>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374578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1" y="3013038"/>
            <a:ext cx="9404723" cy="1400530"/>
          </a:xfrm>
        </p:spPr>
        <p:txBody>
          <a:bodyPr/>
          <a:lstStyle/>
          <a:p>
            <a:pPr algn="ctr"/>
            <a:r>
              <a:rPr lang="fr-FR" dirty="0"/>
              <a:t>Merci pour votre écoute</a:t>
            </a:r>
          </a:p>
        </p:txBody>
      </p:sp>
      <p:sp>
        <p:nvSpPr>
          <p:cNvPr id="3" name="Espace réservé du numéro de diapositive 2">
            <a:extLst>
              <a:ext uri="{FF2B5EF4-FFF2-40B4-BE49-F238E27FC236}">
                <a16:creationId xmlns:a16="http://schemas.microsoft.com/office/drawing/2014/main" id="{6ED80F68-5EAE-46DE-A0DB-685C768E9F16}"/>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407710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Sommaire</a:t>
            </a:r>
          </a:p>
        </p:txBody>
      </p:sp>
      <p:sp>
        <p:nvSpPr>
          <p:cNvPr id="3" name="Espace réservé du contenu 2"/>
          <p:cNvSpPr>
            <a:spLocks noGrp="1"/>
          </p:cNvSpPr>
          <p:nvPr>
            <p:ph idx="1"/>
          </p:nvPr>
        </p:nvSpPr>
        <p:spPr/>
        <p:txBody>
          <a:bodyPr>
            <a:normAutofit/>
          </a:bodyPr>
          <a:lstStyle/>
          <a:p>
            <a:r>
              <a:rPr lang="fr-FR" dirty="0"/>
              <a:t>Contexte</a:t>
            </a:r>
          </a:p>
          <a:p>
            <a:r>
              <a:rPr lang="fr-FR" dirty="0"/>
              <a:t>Objectifs</a:t>
            </a:r>
          </a:p>
          <a:p>
            <a:r>
              <a:rPr lang="fr-FR" dirty="0"/>
              <a:t>Fil rouge du cours </a:t>
            </a:r>
          </a:p>
          <a:p>
            <a:r>
              <a:rPr lang="fr-FR" dirty="0"/>
              <a:t>Moyens</a:t>
            </a:r>
          </a:p>
          <a:p>
            <a:r>
              <a:rPr lang="fr-FR" dirty="0"/>
              <a:t>Déroulement des séances</a:t>
            </a:r>
          </a:p>
          <a:p>
            <a:r>
              <a:rPr lang="fr-FR" dirty="0"/>
              <a:t>Évaluation</a:t>
            </a:r>
          </a:p>
        </p:txBody>
      </p:sp>
      <p:sp>
        <p:nvSpPr>
          <p:cNvPr id="4" name="Espace réservé du numéro de diapositive 3">
            <a:extLst>
              <a:ext uri="{FF2B5EF4-FFF2-40B4-BE49-F238E27FC236}">
                <a16:creationId xmlns:a16="http://schemas.microsoft.com/office/drawing/2014/main" id="{D679A93E-1AA7-425A-BDCC-6ECE149C5E0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07150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9FF0E9-1144-DB4C-AA28-20D4989ACFA6}"/>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6A303920-7440-8E45-914F-17D066562EA2}"/>
              </a:ext>
            </a:extLst>
          </p:cNvPr>
          <p:cNvSpPr>
            <a:spLocks noGrp="1"/>
          </p:cNvSpPr>
          <p:nvPr>
            <p:ph idx="1"/>
          </p:nvPr>
        </p:nvSpPr>
        <p:spPr/>
        <p:txBody>
          <a:bodyPr>
            <a:normAutofit/>
          </a:bodyPr>
          <a:lstStyle/>
          <a:p>
            <a:r>
              <a:rPr lang="fr-FR" dirty="0"/>
              <a:t>Machine Learning </a:t>
            </a:r>
            <a:r>
              <a:rPr lang="fr-FR" dirty="0" err="1"/>
              <a:t>EveryWhere</a:t>
            </a:r>
            <a:r>
              <a:rPr lang="fr-FR" dirty="0"/>
              <a:t> </a:t>
            </a:r>
          </a:p>
          <a:p>
            <a:r>
              <a:rPr lang="fr-FR" dirty="0"/>
              <a:t>Et pour l’embarqué ?</a:t>
            </a:r>
          </a:p>
          <a:p>
            <a:r>
              <a:rPr lang="fr-FR" dirty="0"/>
              <a:t>Peut-on embarquer les algorithmes de prédiction du ML ?</a:t>
            </a:r>
          </a:p>
          <a:p>
            <a:r>
              <a:rPr lang="fr-FR" dirty="0"/>
              <a:t>Oui :</a:t>
            </a:r>
          </a:p>
          <a:p>
            <a:pPr lvl="1"/>
            <a:r>
              <a:rPr lang="fr-FR" dirty="0"/>
              <a:t>Réalité : Android, iOS, plateformes quelconque (CPU, GPU, microcontrôleur, FPGA)</a:t>
            </a:r>
          </a:p>
          <a:p>
            <a:r>
              <a:rPr lang="fr-FR" dirty="0"/>
              <a:t>Comment faire ?</a:t>
            </a:r>
          </a:p>
          <a:p>
            <a:pPr lvl="1"/>
            <a:r>
              <a:rPr lang="fr-FR" dirty="0"/>
              <a:t>Sans restriction de ressources, solution </a:t>
            </a:r>
            <a:r>
              <a:rPr lang="fr-FR" dirty="0" err="1"/>
              <a:t>opensource</a:t>
            </a:r>
            <a:r>
              <a:rPr lang="fr-FR" dirty="0"/>
              <a:t>(</a:t>
            </a:r>
            <a:r>
              <a:rPr lang="fr-FR" dirty="0" err="1"/>
              <a:t>Tensorflow</a:t>
            </a:r>
            <a:r>
              <a:rPr lang="fr-FR" dirty="0"/>
              <a:t> Lite). </a:t>
            </a:r>
          </a:p>
          <a:p>
            <a:pPr lvl="1"/>
            <a:r>
              <a:rPr lang="fr-FR" dirty="0"/>
              <a:t>Dans une optique DD,  d’économie d’énergie et d’espace mémoire,  et d’efficacité, et dans un optique industrielle souveraine et maîtrisée, cela mérite un certain </a:t>
            </a:r>
            <a:r>
              <a:rPr lang="fr-FR" b="1" dirty="0"/>
              <a:t>savoir faire</a:t>
            </a:r>
            <a:r>
              <a:rPr lang="fr-FR" dirty="0"/>
              <a:t>. </a:t>
            </a:r>
          </a:p>
        </p:txBody>
      </p:sp>
      <p:sp>
        <p:nvSpPr>
          <p:cNvPr id="4" name="Espace réservé du numéro de diapositive 3">
            <a:extLst>
              <a:ext uri="{FF2B5EF4-FFF2-40B4-BE49-F238E27FC236}">
                <a16:creationId xmlns:a16="http://schemas.microsoft.com/office/drawing/2014/main" id="{076B55E7-F789-574C-99C5-D8811B5CEEAE}"/>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06986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A82E1-5BA6-4940-8CBA-87BF2099FFFA}"/>
              </a:ext>
            </a:extLst>
          </p:cNvPr>
          <p:cNvSpPr>
            <a:spLocks noGrp="1"/>
          </p:cNvSpPr>
          <p:nvPr>
            <p:ph type="title"/>
          </p:nvPr>
        </p:nvSpPr>
        <p:spPr/>
        <p:txBody>
          <a:bodyPr/>
          <a:lstStyle/>
          <a:p>
            <a:r>
              <a:rPr lang="fr-FR" dirty="0"/>
              <a:t>Contexte : choix ?</a:t>
            </a:r>
          </a:p>
        </p:txBody>
      </p:sp>
      <p:sp>
        <p:nvSpPr>
          <p:cNvPr id="3" name="Espace réservé du contenu 2">
            <a:extLst>
              <a:ext uri="{FF2B5EF4-FFF2-40B4-BE49-F238E27FC236}">
                <a16:creationId xmlns:a16="http://schemas.microsoft.com/office/drawing/2014/main" id="{7874228E-E304-5044-809E-4AF9DBCD4EA1}"/>
              </a:ext>
            </a:extLst>
          </p:cNvPr>
          <p:cNvSpPr>
            <a:spLocks noGrp="1"/>
          </p:cNvSpPr>
          <p:nvPr>
            <p:ph idx="1"/>
          </p:nvPr>
        </p:nvSpPr>
        <p:spPr>
          <a:xfrm>
            <a:off x="1104293" y="1853248"/>
            <a:ext cx="8946541" cy="4195481"/>
          </a:xfrm>
        </p:spPr>
        <p:txBody>
          <a:bodyPr>
            <a:normAutofit fontScale="92500"/>
          </a:bodyPr>
          <a:lstStyle/>
          <a:p>
            <a:r>
              <a:rPr lang="fr-FR" dirty="0"/>
              <a:t>Algorithmes ?</a:t>
            </a:r>
          </a:p>
          <a:p>
            <a:pPr lvl="1"/>
            <a:r>
              <a:rPr lang="fr-FR" dirty="0"/>
              <a:t>Approche algorithmique classique ?</a:t>
            </a:r>
          </a:p>
          <a:p>
            <a:pPr lvl="1"/>
            <a:r>
              <a:rPr lang="fr-FR" dirty="0"/>
              <a:t>Approche de type apprentissage supervisé ou non supervisé ?</a:t>
            </a:r>
          </a:p>
          <a:p>
            <a:pPr lvl="1"/>
            <a:r>
              <a:rPr lang="fr-FR" dirty="0"/>
              <a:t>Phases dans le processus du ML ? Peut-on les isoler ? Doit-on toutes les implémenter sur la cible ?</a:t>
            </a:r>
          </a:p>
          <a:p>
            <a:pPr lvl="1"/>
            <a:r>
              <a:rPr lang="fr-FR" dirty="0"/>
              <a:t>Préciser les interfaces nécessaires aux calculs ?</a:t>
            </a:r>
          </a:p>
          <a:p>
            <a:r>
              <a:rPr lang="fr-FR" dirty="0"/>
              <a:t>Ressources ?</a:t>
            </a:r>
          </a:p>
          <a:p>
            <a:pPr lvl="1"/>
            <a:r>
              <a:rPr lang="fr-FR" dirty="0"/>
              <a:t>A-t-on besoin de langages de haut niveau interprétés ?</a:t>
            </a:r>
          </a:p>
          <a:p>
            <a:pPr lvl="1"/>
            <a:r>
              <a:rPr lang="fr-FR" dirty="0"/>
              <a:t>Faut-il un OS ?</a:t>
            </a:r>
          </a:p>
          <a:p>
            <a:pPr lvl="1"/>
            <a:r>
              <a:rPr lang="fr-FR" dirty="0"/>
              <a:t>Faut-il un processeur (CPU, GPU) capable ? Dans quelle mesure ?</a:t>
            </a:r>
          </a:p>
          <a:p>
            <a:pPr lvl="1"/>
            <a:r>
              <a:rPr lang="fr-FR" dirty="0"/>
              <a:t>Quelle puissance de calcul est requise selon les phases des algorithmes ?</a:t>
            </a:r>
          </a:p>
          <a:p>
            <a:endParaRPr lang="fr-FR" dirty="0"/>
          </a:p>
        </p:txBody>
      </p:sp>
      <p:sp>
        <p:nvSpPr>
          <p:cNvPr id="4" name="Espace réservé du numéro de diapositive 3">
            <a:extLst>
              <a:ext uri="{FF2B5EF4-FFF2-40B4-BE49-F238E27FC236}">
                <a16:creationId xmlns:a16="http://schemas.microsoft.com/office/drawing/2014/main" id="{797CB2F4-3893-5F4B-B3C5-3D89C972B890}"/>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314019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A82E1-5BA6-4940-8CBA-87BF2099FFFA}"/>
              </a:ext>
            </a:extLst>
          </p:cNvPr>
          <p:cNvSpPr>
            <a:spLocks noGrp="1"/>
          </p:cNvSpPr>
          <p:nvPr>
            <p:ph type="title"/>
          </p:nvPr>
        </p:nvSpPr>
        <p:spPr/>
        <p:txBody>
          <a:bodyPr/>
          <a:lstStyle/>
          <a:p>
            <a:r>
              <a:rPr lang="fr-FR" dirty="0"/>
              <a:t>Objectifs</a:t>
            </a:r>
          </a:p>
        </p:txBody>
      </p:sp>
      <p:sp>
        <p:nvSpPr>
          <p:cNvPr id="3" name="Espace réservé du contenu 2">
            <a:extLst>
              <a:ext uri="{FF2B5EF4-FFF2-40B4-BE49-F238E27FC236}">
                <a16:creationId xmlns:a16="http://schemas.microsoft.com/office/drawing/2014/main" id="{7874228E-E304-5044-809E-4AF9DBCD4EA1}"/>
              </a:ext>
            </a:extLst>
          </p:cNvPr>
          <p:cNvSpPr>
            <a:spLocks noGrp="1"/>
          </p:cNvSpPr>
          <p:nvPr>
            <p:ph idx="1"/>
          </p:nvPr>
        </p:nvSpPr>
        <p:spPr>
          <a:xfrm>
            <a:off x="1103312" y="1460666"/>
            <a:ext cx="9404723" cy="4787734"/>
          </a:xfrm>
        </p:spPr>
        <p:txBody>
          <a:bodyPr>
            <a:normAutofit fontScale="77500" lnSpcReduction="20000"/>
          </a:bodyPr>
          <a:lstStyle/>
          <a:p>
            <a:pPr marL="457200" indent="-457200">
              <a:buFont typeface="+mj-lt"/>
              <a:buAutoNum type="arabicPeriod"/>
            </a:pPr>
            <a:r>
              <a:rPr lang="fr-FR" dirty="0"/>
              <a:t>Comprendre en profondeur le fonctionnement des algorithmes de ML.</a:t>
            </a:r>
          </a:p>
          <a:p>
            <a:pPr marL="457200" indent="-457200">
              <a:buFont typeface="+mj-lt"/>
              <a:buAutoNum type="arabicPeriod"/>
            </a:pPr>
            <a:r>
              <a:rPr lang="fr-FR" dirty="0"/>
              <a:t>Implémenter les différentes phases des algorithmes de ML :</a:t>
            </a:r>
          </a:p>
          <a:p>
            <a:pPr marL="857250" lvl="1" indent="-457200"/>
            <a:r>
              <a:rPr lang="fr-FR" dirty="0"/>
              <a:t> Extraction de paramètres, apprentissage, prédiction.</a:t>
            </a:r>
          </a:p>
          <a:p>
            <a:pPr marL="457200" indent="-457200">
              <a:buFont typeface="+mj-lt"/>
              <a:buAutoNum type="arabicPeriod"/>
            </a:pPr>
            <a:r>
              <a:rPr lang="fr-FR" dirty="0"/>
              <a:t>Maîtriser la conception ML et le développement logiciel embarqué associé.</a:t>
            </a:r>
          </a:p>
          <a:p>
            <a:pPr marL="457200" indent="-457200">
              <a:buFont typeface="+mj-lt"/>
              <a:buAutoNum type="arabicPeriod"/>
            </a:pPr>
            <a:r>
              <a:rPr lang="fr-FR" dirty="0"/>
              <a:t>Utiliser le standard C++-20 dans le cadre du ML embarqué. </a:t>
            </a:r>
          </a:p>
          <a:p>
            <a:pPr marL="457200" indent="-457200">
              <a:buFont typeface="+mj-lt"/>
              <a:buAutoNum type="arabicPeriod"/>
            </a:pPr>
            <a:r>
              <a:rPr lang="fr-FR" dirty="0"/>
              <a:t>S'affranchir des dépendances logicielles : </a:t>
            </a:r>
          </a:p>
          <a:p>
            <a:pPr lvl="1"/>
            <a:r>
              <a:rPr lang="fr-FR" dirty="0"/>
              <a:t>Embarquer un code tiers implique des évolutions pas nécessairement souhaitées à vos produits et parfois des (</a:t>
            </a:r>
            <a:r>
              <a:rPr lang="fr-FR" dirty="0" err="1"/>
              <a:t>re</a:t>
            </a:r>
            <a:r>
              <a:rPr lang="fr-FR" dirty="0"/>
              <a:t>)qualifications coûteuses des systèmes.</a:t>
            </a:r>
          </a:p>
          <a:p>
            <a:pPr lvl="1"/>
            <a:r>
              <a:rPr lang="fr-FR" dirty="0"/>
              <a:t>On ne peut pas toujours embarquer un code tiers, fût-il </a:t>
            </a:r>
            <a:r>
              <a:rPr lang="fr-FR" dirty="0" err="1"/>
              <a:t>opensource</a:t>
            </a:r>
            <a:r>
              <a:rPr lang="fr-FR" dirty="0"/>
              <a:t>, cela dépend du contexte industriel.</a:t>
            </a:r>
          </a:p>
          <a:p>
            <a:pPr marL="0" indent="0">
              <a:buNone/>
            </a:pPr>
            <a:endParaRPr lang="fr-FR" dirty="0"/>
          </a:p>
          <a:p>
            <a:pPr marL="0" indent="0">
              <a:buNone/>
            </a:pPr>
            <a:r>
              <a:rPr lang="fr-FR" dirty="0"/>
              <a:t>Les conséquences de ces objectifs (militants) :</a:t>
            </a:r>
          </a:p>
          <a:p>
            <a:pPr lvl="1"/>
            <a:r>
              <a:rPr lang="fr-FR" dirty="0"/>
              <a:t>On réinvente parfois la roue, mais en même temps…</a:t>
            </a:r>
          </a:p>
          <a:p>
            <a:pPr lvl="1"/>
            <a:r>
              <a:rPr lang="fr-FR" dirty="0"/>
              <a:t>On développe des compétences nouvelles qui permettent de faire évoluer les entreprises.</a:t>
            </a:r>
          </a:p>
          <a:p>
            <a:pPr lvl="1"/>
            <a:r>
              <a:rPr lang="fr-FR" dirty="0"/>
              <a:t>On acquière une souveraineté sur les systèmes.</a:t>
            </a:r>
          </a:p>
          <a:p>
            <a:pPr lvl="1"/>
            <a:r>
              <a:rPr lang="fr-FR" dirty="0"/>
              <a:t>On crée de la valeur dans toutes les dimensions. </a:t>
            </a:r>
          </a:p>
          <a:p>
            <a:endParaRPr lang="fr-FR" dirty="0"/>
          </a:p>
        </p:txBody>
      </p:sp>
      <p:sp>
        <p:nvSpPr>
          <p:cNvPr id="4" name="Espace réservé du numéro de diapositive 3">
            <a:extLst>
              <a:ext uri="{FF2B5EF4-FFF2-40B4-BE49-F238E27FC236}">
                <a16:creationId xmlns:a16="http://schemas.microsoft.com/office/drawing/2014/main" id="{797CB2F4-3893-5F4B-B3C5-3D89C972B890}"/>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35748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Fil rouge </a:t>
            </a:r>
          </a:p>
        </p:txBody>
      </p:sp>
      <p:sp>
        <p:nvSpPr>
          <p:cNvPr id="3" name="Espace réservé du contenu 2"/>
          <p:cNvSpPr>
            <a:spLocks noGrp="1"/>
          </p:cNvSpPr>
          <p:nvPr>
            <p:ph idx="1"/>
          </p:nvPr>
        </p:nvSpPr>
        <p:spPr>
          <a:xfrm>
            <a:off x="646111" y="1325995"/>
            <a:ext cx="9542918" cy="1317085"/>
          </a:xfrm>
        </p:spPr>
        <p:txBody>
          <a:bodyPr>
            <a:normAutofit/>
          </a:bodyPr>
          <a:lstStyle/>
          <a:p>
            <a:r>
              <a:rPr lang="fr-FR" dirty="0"/>
              <a:t>La reconnaissance de style </a:t>
            </a:r>
            <a:r>
              <a:rPr lang="fr-FR" b="1" dirty="0"/>
              <a:t>musical</a:t>
            </a:r>
            <a:r>
              <a:rPr lang="fr-FR" dirty="0"/>
              <a:t> d’après un extrait de 30 secondes. </a:t>
            </a:r>
          </a:p>
        </p:txBody>
      </p:sp>
      <p:sp>
        <p:nvSpPr>
          <p:cNvPr id="4" name="Espace réservé du numéro de diapositive 3">
            <a:extLst>
              <a:ext uri="{FF2B5EF4-FFF2-40B4-BE49-F238E27FC236}">
                <a16:creationId xmlns:a16="http://schemas.microsoft.com/office/drawing/2014/main" id="{665118D6-979E-4D99-B77F-A7B30A577763}"/>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5" name="Espace réservé du contenu 2">
            <a:extLst>
              <a:ext uri="{FF2B5EF4-FFF2-40B4-BE49-F238E27FC236}">
                <a16:creationId xmlns:a16="http://schemas.microsoft.com/office/drawing/2014/main" id="{350CD272-C4B3-5945-A126-3B6FD4E6CE35}"/>
              </a:ext>
            </a:extLst>
          </p:cNvPr>
          <p:cNvSpPr txBox="1">
            <a:spLocks/>
          </p:cNvSpPr>
          <p:nvPr/>
        </p:nvSpPr>
        <p:spPr>
          <a:xfrm>
            <a:off x="646111" y="218674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dirty="0"/>
              <a:t>Base de données GTZAN [1]:</a:t>
            </a:r>
          </a:p>
          <a:p>
            <a:pPr lvl="1"/>
            <a:r>
              <a:rPr lang="fr-FR" dirty="0"/>
              <a:t>1000 pistes audio de 30 secondes</a:t>
            </a:r>
          </a:p>
          <a:p>
            <a:pPr lvl="1"/>
            <a:r>
              <a:rPr lang="fr-FR" dirty="0"/>
              <a:t>Format: .au (ou .</a:t>
            </a:r>
            <a:r>
              <a:rPr lang="fr-FR" dirty="0" err="1"/>
              <a:t>wav</a:t>
            </a:r>
            <a:r>
              <a:rPr lang="fr-FR" dirty="0"/>
              <a:t>)</a:t>
            </a:r>
          </a:p>
          <a:p>
            <a:pPr lvl="1"/>
            <a:r>
              <a:rPr lang="fr-FR" dirty="0"/>
              <a:t>Audio mono 16 bits échantillonné à 22050 Hz</a:t>
            </a:r>
          </a:p>
          <a:p>
            <a:pPr lvl="1"/>
            <a:r>
              <a:rPr lang="fr-FR" dirty="0"/>
              <a:t>10 classes: Blues, Classique, Country, Disco, Hiphop, Jazz, </a:t>
            </a:r>
            <a:r>
              <a:rPr lang="fr-FR" dirty="0" err="1"/>
              <a:t>Metal</a:t>
            </a:r>
            <a:r>
              <a:rPr lang="fr-FR" dirty="0"/>
              <a:t>, Pop, Reggae, Rock</a:t>
            </a:r>
          </a:p>
          <a:p>
            <a:pPr lvl="1"/>
            <a:endParaRPr lang="fr-FR" dirty="0"/>
          </a:p>
        </p:txBody>
      </p:sp>
      <p:pic>
        <p:nvPicPr>
          <p:cNvPr id="6" name="Image 5">
            <a:extLst>
              <a:ext uri="{FF2B5EF4-FFF2-40B4-BE49-F238E27FC236}">
                <a16:creationId xmlns:a16="http://schemas.microsoft.com/office/drawing/2014/main" id="{84F0A517-49BB-784F-AC1D-017A84BBC091}"/>
              </a:ext>
            </a:extLst>
          </p:cNvPr>
          <p:cNvPicPr>
            <a:picLocks noChangeAspect="1"/>
          </p:cNvPicPr>
          <p:nvPr/>
        </p:nvPicPr>
        <p:blipFill>
          <a:blip r:embed="rId2"/>
          <a:stretch>
            <a:fillRect/>
          </a:stretch>
        </p:blipFill>
        <p:spPr>
          <a:xfrm>
            <a:off x="5833191" y="4541405"/>
            <a:ext cx="4057650" cy="1981200"/>
          </a:xfrm>
          <a:prstGeom prst="rect">
            <a:avLst/>
          </a:prstGeom>
        </p:spPr>
      </p:pic>
    </p:spTree>
    <p:extLst>
      <p:ext uri="{BB962C8B-B14F-4D97-AF65-F5344CB8AC3E}">
        <p14:creationId xmlns:p14="http://schemas.microsoft.com/office/powerpoint/2010/main" val="173760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Moyens</a:t>
            </a:r>
          </a:p>
        </p:txBody>
      </p:sp>
      <p:sp>
        <p:nvSpPr>
          <p:cNvPr id="4" name="Espace réservé du numéro de diapositive 3">
            <a:extLst>
              <a:ext uri="{FF2B5EF4-FFF2-40B4-BE49-F238E27FC236}">
                <a16:creationId xmlns:a16="http://schemas.microsoft.com/office/drawing/2014/main" id="{665118D6-979E-4D99-B77F-A7B30A577763}"/>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12" name="ZoneTexte 11">
            <a:extLst>
              <a:ext uri="{FF2B5EF4-FFF2-40B4-BE49-F238E27FC236}">
                <a16:creationId xmlns:a16="http://schemas.microsoft.com/office/drawing/2014/main" id="{86A87E77-9E41-CE4E-B6CD-82936D297925}"/>
              </a:ext>
            </a:extLst>
          </p:cNvPr>
          <p:cNvSpPr txBox="1"/>
          <p:nvPr/>
        </p:nvSpPr>
        <p:spPr>
          <a:xfrm>
            <a:off x="1441389" y="1742321"/>
            <a:ext cx="9542918" cy="3262432"/>
          </a:xfrm>
          <a:prstGeom prst="rect">
            <a:avLst/>
          </a:prstGeom>
          <a:noFill/>
        </p:spPr>
        <p:txBody>
          <a:bodyPr wrap="square">
            <a:spAutoFit/>
          </a:bodyPr>
          <a:lstStyle/>
          <a:p>
            <a:r>
              <a:rPr lang="fr-FR" sz="2400" dirty="0"/>
              <a:t>Ce projet utilise nécessairement :</a:t>
            </a:r>
          </a:p>
          <a:p>
            <a:endParaRPr lang="fr-FR" sz="2400" dirty="0"/>
          </a:p>
          <a:p>
            <a:pPr marL="285750" indent="-285750">
              <a:buFont typeface="Arial" panose="020B0604020202020204" pitchFamily="34" charset="0"/>
              <a:buChar char="•"/>
            </a:pPr>
            <a:r>
              <a:rPr lang="fr-FR" sz="2400" dirty="0"/>
              <a:t>un compilateur C++ à la norme 20,  GCC-11 (10.2 min)</a:t>
            </a:r>
          </a:p>
          <a:p>
            <a:pPr marL="285750" indent="-285750">
              <a:buFont typeface="Arial" panose="020B0604020202020204" pitchFamily="34" charset="0"/>
              <a:buChar char="•"/>
            </a:pPr>
            <a:r>
              <a:rPr lang="fr-FR" sz="2400" dirty="0" err="1"/>
              <a:t>cmake</a:t>
            </a:r>
            <a:r>
              <a:rPr lang="fr-FR" sz="2400" dirty="0"/>
              <a:t> (&gt;=3.16),</a:t>
            </a:r>
          </a:p>
          <a:p>
            <a:pPr marL="285750" indent="-285750">
              <a:buFont typeface="Arial" panose="020B0604020202020204" pitchFamily="34" charset="0"/>
              <a:buChar char="•"/>
            </a:pPr>
            <a:r>
              <a:rPr lang="fr-FR" sz="2400" dirty="0"/>
              <a:t>Python 3.9 et </a:t>
            </a:r>
            <a:r>
              <a:rPr lang="fr-FR" sz="2400" dirty="0" err="1"/>
              <a:t>Scikit</a:t>
            </a:r>
            <a:r>
              <a:rPr lang="fr-FR" sz="2400" dirty="0"/>
              <a:t> </a:t>
            </a:r>
            <a:r>
              <a:rPr lang="fr-FR" sz="2400" dirty="0" err="1"/>
              <a:t>Learn</a:t>
            </a:r>
            <a:r>
              <a:rPr lang="fr-FR" sz="2400" dirty="0"/>
              <a:t>,</a:t>
            </a:r>
          </a:p>
          <a:p>
            <a:pPr marL="285750" indent="-285750">
              <a:buFont typeface="Arial" panose="020B0604020202020204" pitchFamily="34" charset="0"/>
              <a:buChar char="•"/>
            </a:pPr>
            <a:r>
              <a:rPr lang="fr-FR" sz="2400" dirty="0"/>
              <a:t>Une </a:t>
            </a:r>
            <a:r>
              <a:rPr lang="fr-FR" sz="2400" dirty="0" err="1"/>
              <a:t>Raspberrypi</a:t>
            </a:r>
            <a:r>
              <a:rPr lang="fr-FR" sz="2400" dirty="0"/>
              <a:t> 4 avec OS 64 bits, GCC-11.</a:t>
            </a:r>
          </a:p>
          <a:p>
            <a:pPr marL="285750" indent="-285750">
              <a:buFont typeface="Arial" panose="020B0604020202020204" pitchFamily="34" charset="0"/>
              <a:buChar char="•"/>
            </a:pPr>
            <a:r>
              <a:rPr lang="fr-FR" sz="2400" dirty="0"/>
              <a:t>Le dépôt </a:t>
            </a:r>
            <a:r>
              <a:rPr lang="fr-FR" sz="2400" dirty="0" err="1"/>
              <a:t>GitLab</a:t>
            </a:r>
            <a:r>
              <a:rPr lang="fr-FR" sz="2400" dirty="0"/>
              <a:t> mise à votre disposition : </a:t>
            </a:r>
            <a:br>
              <a:rPr lang="fr-FR" sz="2000" dirty="0"/>
            </a:br>
            <a:endParaRPr lang="fr-FR" sz="2000" dirty="0"/>
          </a:p>
          <a:p>
            <a:r>
              <a:rPr lang="fr-FR" dirty="0">
                <a:hlinkClick r:id="rId2"/>
              </a:rPr>
              <a:t>https://</a:t>
            </a:r>
            <a:r>
              <a:rPr lang="fr-FR" dirty="0" err="1">
                <a:hlinkClick r:id="rId2"/>
              </a:rPr>
              <a:t>gitlab.ensta-bretagne.fr</a:t>
            </a:r>
            <a:r>
              <a:rPr lang="fr-FR" dirty="0">
                <a:hlinkClick r:id="rId2"/>
              </a:rPr>
              <a:t>/</a:t>
            </a:r>
            <a:r>
              <a:rPr lang="fr-FR" dirty="0" err="1">
                <a:hlinkClick r:id="rId2"/>
              </a:rPr>
              <a:t>reynetol</a:t>
            </a:r>
            <a:r>
              <a:rPr lang="fr-FR" dirty="0">
                <a:hlinkClick r:id="rId2"/>
              </a:rPr>
              <a:t>/</a:t>
            </a:r>
            <a:r>
              <a:rPr lang="fr-FR" dirty="0" err="1">
                <a:hlinkClick r:id="rId2"/>
              </a:rPr>
              <a:t>embedded</a:t>
            </a:r>
            <a:r>
              <a:rPr lang="fr-FR" dirty="0">
                <a:hlinkClick r:id="rId2"/>
              </a:rPr>
              <a:t>-</a:t>
            </a:r>
            <a:r>
              <a:rPr lang="fr-FR" dirty="0" err="1">
                <a:hlinkClick r:id="rId2"/>
              </a:rPr>
              <a:t>machine-learning</a:t>
            </a:r>
            <a:endParaRPr lang="fr-FR" dirty="0"/>
          </a:p>
        </p:txBody>
      </p:sp>
    </p:spTree>
    <p:extLst>
      <p:ext uri="{BB962C8B-B14F-4D97-AF65-F5344CB8AC3E}">
        <p14:creationId xmlns:p14="http://schemas.microsoft.com/office/powerpoint/2010/main" val="401730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Déroulement des séances</a:t>
            </a:r>
          </a:p>
        </p:txBody>
      </p:sp>
      <p:sp>
        <p:nvSpPr>
          <p:cNvPr id="3" name="Espace réservé du contenu 2"/>
          <p:cNvSpPr>
            <a:spLocks noGrp="1"/>
          </p:cNvSpPr>
          <p:nvPr>
            <p:ph idx="1"/>
          </p:nvPr>
        </p:nvSpPr>
        <p:spPr>
          <a:xfrm>
            <a:off x="1104292" y="1785499"/>
            <a:ext cx="8740351" cy="4619783"/>
          </a:xfrm>
        </p:spPr>
        <p:txBody>
          <a:bodyPr>
            <a:normAutofit/>
          </a:bodyPr>
          <a:lstStyle/>
          <a:p>
            <a:r>
              <a:rPr lang="fr-FR" dirty="0"/>
              <a:t>Présentation du cours (1h)</a:t>
            </a:r>
          </a:p>
          <a:p>
            <a:r>
              <a:rPr lang="fr-FR" dirty="0"/>
              <a:t>Extraction des paramètres des fichiers audio (3h) </a:t>
            </a:r>
          </a:p>
          <a:p>
            <a:r>
              <a:rPr lang="fr-FR" dirty="0"/>
              <a:t>Arbre de décision (2h)  </a:t>
            </a:r>
          </a:p>
          <a:p>
            <a:r>
              <a:rPr lang="fr-FR" dirty="0"/>
              <a:t>Séparateur à Vaste Marge (SVM) (3h) </a:t>
            </a:r>
          </a:p>
          <a:p>
            <a:r>
              <a:rPr lang="fr-FR" dirty="0"/>
              <a:t>Réseaux de neurones (ANN) (3h) </a:t>
            </a:r>
          </a:p>
          <a:p>
            <a:r>
              <a:rPr lang="fr-FR" dirty="0"/>
              <a:t>Améliorations, optimisation et mesure des performances (4h) </a:t>
            </a:r>
          </a:p>
          <a:p>
            <a:endParaRPr lang="fr-FR" dirty="0"/>
          </a:p>
        </p:txBody>
      </p:sp>
      <p:sp>
        <p:nvSpPr>
          <p:cNvPr id="4" name="Espace réservé du numéro de diapositive 3">
            <a:extLst>
              <a:ext uri="{FF2B5EF4-FFF2-40B4-BE49-F238E27FC236}">
                <a16:creationId xmlns:a16="http://schemas.microsoft.com/office/drawing/2014/main" id="{427BC473-4054-4623-9018-CA9768B58467}"/>
              </a:ext>
            </a:extLst>
          </p:cNvPr>
          <p:cNvSpPr>
            <a:spLocks noGrp="1"/>
          </p:cNvSpPr>
          <p:nvPr>
            <p:ph type="sldNum" sz="quarter" idx="12"/>
          </p:nvPr>
        </p:nvSpPr>
        <p:spPr/>
        <p:txBody>
          <a:bodyPr/>
          <a:lstStyle/>
          <a:p>
            <a:fld id="{D57F1E4F-1CFF-5643-939E-02111984F565}" type="slidenum">
              <a:rPr lang="en-US" smtClean="0"/>
              <a:t>8</a:t>
            </a:fld>
            <a:endParaRPr lang="en-US" dirty="0"/>
          </a:p>
        </p:txBody>
      </p:sp>
      <p:sp>
        <p:nvSpPr>
          <p:cNvPr id="5" name="Espace réservé du contenu 2">
            <a:extLst>
              <a:ext uri="{FF2B5EF4-FFF2-40B4-BE49-F238E27FC236}">
                <a16:creationId xmlns:a16="http://schemas.microsoft.com/office/drawing/2014/main" id="{8E769BDD-243B-C24A-A65F-3499CEF106F6}"/>
              </a:ext>
            </a:extLst>
          </p:cNvPr>
          <p:cNvSpPr txBox="1">
            <a:spLocks/>
          </p:cNvSpPr>
          <p:nvPr/>
        </p:nvSpPr>
        <p:spPr>
          <a:xfrm>
            <a:off x="5950209" y="1785498"/>
            <a:ext cx="4251478" cy="46197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FR" dirty="0"/>
          </a:p>
        </p:txBody>
      </p:sp>
    </p:spTree>
    <p:extLst>
      <p:ext uri="{BB962C8B-B14F-4D97-AF65-F5344CB8AC3E}">
        <p14:creationId xmlns:p14="http://schemas.microsoft.com/office/powerpoint/2010/main" val="56346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Évaluation</a:t>
            </a:r>
          </a:p>
        </p:txBody>
      </p:sp>
      <p:sp>
        <p:nvSpPr>
          <p:cNvPr id="3" name="Espace réservé du contenu 2"/>
          <p:cNvSpPr>
            <a:spLocks noGrp="1"/>
          </p:cNvSpPr>
          <p:nvPr>
            <p:ph idx="1"/>
          </p:nvPr>
        </p:nvSpPr>
        <p:spPr>
          <a:xfrm>
            <a:off x="1104292" y="1785499"/>
            <a:ext cx="8740351" cy="4619783"/>
          </a:xfrm>
        </p:spPr>
        <p:txBody>
          <a:bodyPr>
            <a:normAutofit/>
          </a:bodyPr>
          <a:lstStyle/>
          <a:p>
            <a:r>
              <a:rPr lang="fr-FR" b="1" dirty="0"/>
              <a:t>Évaluation pour le 18/01/2022 (dépôt Moodle) :</a:t>
            </a:r>
          </a:p>
          <a:p>
            <a:pPr lvl="1"/>
            <a:r>
              <a:rPr lang="fr-FR" dirty="0"/>
              <a:t>Rapport au format PDF police 11 de 10 pages maximum qui rend compte précisément de votre travail. Ce rapport ne contient pas l’intégralité du code, mais propose une analyse des parties pertinentes. Une analyse comparative des performances entre les différents algorithmes et les différentes implémentations est attendue. </a:t>
            </a:r>
          </a:p>
          <a:p>
            <a:pPr lvl="1"/>
            <a:r>
              <a:rPr lang="fr-FR" dirty="0"/>
              <a:t>Le code source (C++/Python/Matlab).</a:t>
            </a:r>
          </a:p>
          <a:p>
            <a:endParaRPr lang="fr-FR" dirty="0"/>
          </a:p>
        </p:txBody>
      </p:sp>
      <p:sp>
        <p:nvSpPr>
          <p:cNvPr id="4" name="Espace réservé du numéro de diapositive 3">
            <a:extLst>
              <a:ext uri="{FF2B5EF4-FFF2-40B4-BE49-F238E27FC236}">
                <a16:creationId xmlns:a16="http://schemas.microsoft.com/office/drawing/2014/main" id="{427BC473-4054-4623-9018-CA9768B58467}"/>
              </a:ext>
            </a:extLst>
          </p:cNvPr>
          <p:cNvSpPr>
            <a:spLocks noGrp="1"/>
          </p:cNvSpPr>
          <p:nvPr>
            <p:ph type="sldNum" sz="quarter" idx="12"/>
          </p:nvPr>
        </p:nvSpPr>
        <p:spPr/>
        <p:txBody>
          <a:bodyPr/>
          <a:lstStyle/>
          <a:p>
            <a:fld id="{D57F1E4F-1CFF-5643-939E-02111984F565}" type="slidenum">
              <a:rPr lang="en-US" smtClean="0"/>
              <a:t>9</a:t>
            </a:fld>
            <a:endParaRPr lang="en-US" dirty="0"/>
          </a:p>
        </p:txBody>
      </p:sp>
      <p:sp>
        <p:nvSpPr>
          <p:cNvPr id="5" name="Espace réservé du contenu 2">
            <a:extLst>
              <a:ext uri="{FF2B5EF4-FFF2-40B4-BE49-F238E27FC236}">
                <a16:creationId xmlns:a16="http://schemas.microsoft.com/office/drawing/2014/main" id="{8E769BDD-243B-C24A-A65F-3499CEF106F6}"/>
              </a:ext>
            </a:extLst>
          </p:cNvPr>
          <p:cNvSpPr txBox="1">
            <a:spLocks/>
          </p:cNvSpPr>
          <p:nvPr/>
        </p:nvSpPr>
        <p:spPr>
          <a:xfrm>
            <a:off x="5950209" y="1785498"/>
            <a:ext cx="4251478" cy="46197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FR" dirty="0"/>
          </a:p>
        </p:txBody>
      </p:sp>
    </p:spTree>
    <p:extLst>
      <p:ext uri="{BB962C8B-B14F-4D97-AF65-F5344CB8AC3E}">
        <p14:creationId xmlns:p14="http://schemas.microsoft.com/office/powerpoint/2010/main" val="1944382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330</TotalTime>
  <Words>1320</Words>
  <Application>Microsoft Macintosh PowerPoint</Application>
  <PresentationFormat>Grand écran</PresentationFormat>
  <Paragraphs>186</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Cambria Math</vt:lpstr>
      <vt:lpstr>Century Gothic</vt:lpstr>
      <vt:lpstr>Wingdings 3</vt:lpstr>
      <vt:lpstr>Ion</vt:lpstr>
      <vt:lpstr> Embedded Machine Learning</vt:lpstr>
      <vt:lpstr>Sommaire</vt:lpstr>
      <vt:lpstr>Contexte</vt:lpstr>
      <vt:lpstr>Contexte : choix ?</vt:lpstr>
      <vt:lpstr>Objectifs</vt:lpstr>
      <vt:lpstr>Fil rouge </vt:lpstr>
      <vt:lpstr>Moyens</vt:lpstr>
      <vt:lpstr>Déroulement des séances</vt:lpstr>
      <vt:lpstr>Évaluation</vt:lpstr>
      <vt:lpstr>Évaluation, attendus et critères</vt:lpstr>
      <vt:lpstr>Évaluation, attendus et critères</vt:lpstr>
      <vt:lpstr>Extractoin de paramètres audio « Features »</vt:lpstr>
      <vt:lpstr>Classification:  Arbres de décision (CART) et Random Forests</vt:lpstr>
      <vt:lpstr>Classification:  Séparateur à Vaste Marge (SVM)</vt:lpstr>
      <vt:lpstr>Classification: Réseaux de neurones (NN)</vt:lpstr>
      <vt:lpstr>Raspberry Pi 4</vt:lpstr>
      <vt:lpstr>Merci pour votre écoute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Cours IA embarqué</dc:title>
  <dc:creator>Louis MORGE-ROLLET</dc:creator>
  <cp:lastModifiedBy>Olivier REYNET</cp:lastModifiedBy>
  <cp:revision>42</cp:revision>
  <dcterms:created xsi:type="dcterms:W3CDTF">2021-02-01T13:51:34Z</dcterms:created>
  <dcterms:modified xsi:type="dcterms:W3CDTF">2021-11-29T13:42:15Z</dcterms:modified>
</cp:coreProperties>
</file>