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62" r:id="rId6"/>
    <p:sldId id="263" r:id="rId7"/>
    <p:sldId id="264" r:id="rId8"/>
    <p:sldId id="265" r:id="rId9"/>
    <p:sldId id="266" r:id="rId10"/>
    <p:sldId id="267" r:id="rId11"/>
    <p:sldId id="268" r:id="rId12"/>
    <p:sldId id="270" r:id="rId13"/>
    <p:sldId id="269" r:id="rId14"/>
    <p:sldId id="271" r:id="rId15"/>
    <p:sldId id="276" r:id="rId16"/>
    <p:sldId id="272" r:id="rId17"/>
    <p:sldId id="273" r:id="rId18"/>
    <p:sldId id="274" r:id="rId19"/>
    <p:sldId id="275"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7D9340A-FBC3-4147-8F6D-3F8EBC4C2D6D}">
          <p14:sldIdLst>
            <p14:sldId id="256"/>
            <p14:sldId id="260"/>
            <p14:sldId id="257"/>
            <p14:sldId id="261"/>
            <p14:sldId id="262"/>
            <p14:sldId id="263"/>
            <p14:sldId id="264"/>
            <p14:sldId id="265"/>
            <p14:sldId id="266"/>
            <p14:sldId id="267"/>
            <p14:sldId id="268"/>
            <p14:sldId id="270"/>
            <p14:sldId id="269"/>
            <p14:sldId id="271"/>
            <p14:sldId id="276"/>
            <p14:sldId id="272"/>
            <p14:sldId id="273"/>
            <p14:sldId id="274"/>
            <p14:sldId id="275"/>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41AF-7471-4EB2-A69A-B9C2DB45AA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29C9C2-C66C-4ACF-916E-8212E33E8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29789C-37DF-4B56-A57C-09506AE753BF}"/>
              </a:ext>
            </a:extLst>
          </p:cNvPr>
          <p:cNvSpPr>
            <a:spLocks noGrp="1"/>
          </p:cNvSpPr>
          <p:nvPr>
            <p:ph type="dt" sz="half" idx="10"/>
          </p:nvPr>
        </p:nvSpPr>
        <p:spPr/>
        <p:txBody>
          <a:bodyPr/>
          <a:lstStyle/>
          <a:p>
            <a:fld id="{B2FC40F6-6A01-4C5D-A1F5-53A66D4879FB}" type="datetimeFigureOut">
              <a:rPr lang="en-US" smtClean="0"/>
              <a:t>7/27/2021</a:t>
            </a:fld>
            <a:endParaRPr lang="en-US"/>
          </a:p>
        </p:txBody>
      </p:sp>
      <p:sp>
        <p:nvSpPr>
          <p:cNvPr id="5" name="Footer Placeholder 4">
            <a:extLst>
              <a:ext uri="{FF2B5EF4-FFF2-40B4-BE49-F238E27FC236}">
                <a16:creationId xmlns:a16="http://schemas.microsoft.com/office/drawing/2014/main" id="{8B60E94F-323A-45BF-974B-B523EB3DF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325D9-1FBF-4BD1-BE6D-953BB9FE0045}"/>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76242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C724-ED09-4339-9F57-674505818F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A743ED-028A-49EA-9C98-D42F1BFCFC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BAB67-1CB5-47AC-BD5A-5879EE70F289}"/>
              </a:ext>
            </a:extLst>
          </p:cNvPr>
          <p:cNvSpPr>
            <a:spLocks noGrp="1"/>
          </p:cNvSpPr>
          <p:nvPr>
            <p:ph type="dt" sz="half" idx="10"/>
          </p:nvPr>
        </p:nvSpPr>
        <p:spPr/>
        <p:txBody>
          <a:bodyPr/>
          <a:lstStyle/>
          <a:p>
            <a:fld id="{B2FC40F6-6A01-4C5D-A1F5-53A66D4879FB}" type="datetimeFigureOut">
              <a:rPr lang="en-US" smtClean="0"/>
              <a:t>7/27/2021</a:t>
            </a:fld>
            <a:endParaRPr lang="en-US"/>
          </a:p>
        </p:txBody>
      </p:sp>
      <p:sp>
        <p:nvSpPr>
          <p:cNvPr id="5" name="Footer Placeholder 4">
            <a:extLst>
              <a:ext uri="{FF2B5EF4-FFF2-40B4-BE49-F238E27FC236}">
                <a16:creationId xmlns:a16="http://schemas.microsoft.com/office/drawing/2014/main" id="{2CD96259-67D8-486D-AED2-7409B6374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7A468-290A-459B-9A2C-C6658E5EE695}"/>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377530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6E51D5-014E-437F-81EA-C5796F1EE0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BEA469-CF42-49D8-846A-C0FD5A960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298C7-8294-4E61-A0EC-ABEFC55582B5}"/>
              </a:ext>
            </a:extLst>
          </p:cNvPr>
          <p:cNvSpPr>
            <a:spLocks noGrp="1"/>
          </p:cNvSpPr>
          <p:nvPr>
            <p:ph type="dt" sz="half" idx="10"/>
          </p:nvPr>
        </p:nvSpPr>
        <p:spPr/>
        <p:txBody>
          <a:bodyPr/>
          <a:lstStyle/>
          <a:p>
            <a:fld id="{B2FC40F6-6A01-4C5D-A1F5-53A66D4879FB}" type="datetimeFigureOut">
              <a:rPr lang="en-US" smtClean="0"/>
              <a:t>7/27/2021</a:t>
            </a:fld>
            <a:endParaRPr lang="en-US"/>
          </a:p>
        </p:txBody>
      </p:sp>
      <p:sp>
        <p:nvSpPr>
          <p:cNvPr id="5" name="Footer Placeholder 4">
            <a:extLst>
              <a:ext uri="{FF2B5EF4-FFF2-40B4-BE49-F238E27FC236}">
                <a16:creationId xmlns:a16="http://schemas.microsoft.com/office/drawing/2014/main" id="{CA6F86F3-4F2F-4C3B-B66C-3B28DDB15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A0918-195D-4466-B3F7-D66DAF2C056E}"/>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342926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2398-81A2-4B76-BE0D-496807189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E6B92-2B46-471A-B6B5-77C005818C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86D7A-AC26-41B1-80A1-EE167E0FD428}"/>
              </a:ext>
            </a:extLst>
          </p:cNvPr>
          <p:cNvSpPr>
            <a:spLocks noGrp="1"/>
          </p:cNvSpPr>
          <p:nvPr>
            <p:ph type="dt" sz="half" idx="10"/>
          </p:nvPr>
        </p:nvSpPr>
        <p:spPr/>
        <p:txBody>
          <a:bodyPr/>
          <a:lstStyle/>
          <a:p>
            <a:fld id="{B2FC40F6-6A01-4C5D-A1F5-53A66D4879FB}" type="datetimeFigureOut">
              <a:rPr lang="en-US" smtClean="0"/>
              <a:t>7/27/2021</a:t>
            </a:fld>
            <a:endParaRPr lang="en-US"/>
          </a:p>
        </p:txBody>
      </p:sp>
      <p:sp>
        <p:nvSpPr>
          <p:cNvPr id="5" name="Footer Placeholder 4">
            <a:extLst>
              <a:ext uri="{FF2B5EF4-FFF2-40B4-BE49-F238E27FC236}">
                <a16:creationId xmlns:a16="http://schemas.microsoft.com/office/drawing/2014/main" id="{2CC00E05-65D7-47A3-B796-E1F74A216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D42C0-E611-42BD-831E-675B69747E8E}"/>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148967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6210-3CFF-45DC-82C4-09C9FD5CE6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468BE1-9C6D-48B9-A63D-4268BE7CD1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CC093-47F5-49BE-8A7B-7FB6C3F91F75}"/>
              </a:ext>
            </a:extLst>
          </p:cNvPr>
          <p:cNvSpPr>
            <a:spLocks noGrp="1"/>
          </p:cNvSpPr>
          <p:nvPr>
            <p:ph type="dt" sz="half" idx="10"/>
          </p:nvPr>
        </p:nvSpPr>
        <p:spPr/>
        <p:txBody>
          <a:bodyPr/>
          <a:lstStyle/>
          <a:p>
            <a:fld id="{B2FC40F6-6A01-4C5D-A1F5-53A66D4879FB}" type="datetimeFigureOut">
              <a:rPr lang="en-US" smtClean="0"/>
              <a:t>7/27/2021</a:t>
            </a:fld>
            <a:endParaRPr lang="en-US"/>
          </a:p>
        </p:txBody>
      </p:sp>
      <p:sp>
        <p:nvSpPr>
          <p:cNvPr id="5" name="Footer Placeholder 4">
            <a:extLst>
              <a:ext uri="{FF2B5EF4-FFF2-40B4-BE49-F238E27FC236}">
                <a16:creationId xmlns:a16="http://schemas.microsoft.com/office/drawing/2014/main" id="{56D0D0F8-B9C8-4F3F-A4EE-C7FF410C1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61D97-43DC-4128-92B0-0F156420BC1A}"/>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353326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19A9-369E-49CE-9C98-167D17745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2A026-7DE5-4DC0-96B7-D2BC2DF2AA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225F7-3425-4E48-927A-D2D8EE1DA1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FF063-442A-4E7C-85C1-1706E40AA310}"/>
              </a:ext>
            </a:extLst>
          </p:cNvPr>
          <p:cNvSpPr>
            <a:spLocks noGrp="1"/>
          </p:cNvSpPr>
          <p:nvPr>
            <p:ph type="dt" sz="half" idx="10"/>
          </p:nvPr>
        </p:nvSpPr>
        <p:spPr/>
        <p:txBody>
          <a:bodyPr/>
          <a:lstStyle/>
          <a:p>
            <a:fld id="{B2FC40F6-6A01-4C5D-A1F5-53A66D4879FB}" type="datetimeFigureOut">
              <a:rPr lang="en-US" smtClean="0"/>
              <a:t>7/27/2021</a:t>
            </a:fld>
            <a:endParaRPr lang="en-US"/>
          </a:p>
        </p:txBody>
      </p:sp>
      <p:sp>
        <p:nvSpPr>
          <p:cNvPr id="6" name="Footer Placeholder 5">
            <a:extLst>
              <a:ext uri="{FF2B5EF4-FFF2-40B4-BE49-F238E27FC236}">
                <a16:creationId xmlns:a16="http://schemas.microsoft.com/office/drawing/2014/main" id="{735AB69C-FD81-4715-BF22-75F930D1B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78D6-C70E-4441-948D-21E1CFC2A6E1}"/>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122067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F17E-410B-4F3A-ACDD-CB9B5FBE9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BF6E3-9C08-4C7C-8B6D-6A55CED65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E1C8D-94D6-40DA-86BB-149B048C7B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B1D7D3-7B48-45FD-BD7A-5C1F58A0BC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DEA38C-E9AC-4BEF-A6A2-1E5CAF46CD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FFB07-7F3B-4321-9E7F-12346227A0BA}"/>
              </a:ext>
            </a:extLst>
          </p:cNvPr>
          <p:cNvSpPr>
            <a:spLocks noGrp="1"/>
          </p:cNvSpPr>
          <p:nvPr>
            <p:ph type="dt" sz="half" idx="10"/>
          </p:nvPr>
        </p:nvSpPr>
        <p:spPr/>
        <p:txBody>
          <a:bodyPr/>
          <a:lstStyle/>
          <a:p>
            <a:fld id="{B2FC40F6-6A01-4C5D-A1F5-53A66D4879FB}" type="datetimeFigureOut">
              <a:rPr lang="en-US" smtClean="0"/>
              <a:t>7/27/2021</a:t>
            </a:fld>
            <a:endParaRPr lang="en-US"/>
          </a:p>
        </p:txBody>
      </p:sp>
      <p:sp>
        <p:nvSpPr>
          <p:cNvPr id="8" name="Footer Placeholder 7">
            <a:extLst>
              <a:ext uri="{FF2B5EF4-FFF2-40B4-BE49-F238E27FC236}">
                <a16:creationId xmlns:a16="http://schemas.microsoft.com/office/drawing/2014/main" id="{21C17C56-ED76-439F-922A-8FCCFA72EC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E656D6-8C3D-4F1F-93D8-5AE07323C919}"/>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304518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A7E4-8414-440A-9CD7-8C4FAFF739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7B0CD2-41FB-471A-BFF0-9A6260F6EF35}"/>
              </a:ext>
            </a:extLst>
          </p:cNvPr>
          <p:cNvSpPr>
            <a:spLocks noGrp="1"/>
          </p:cNvSpPr>
          <p:nvPr>
            <p:ph type="dt" sz="half" idx="10"/>
          </p:nvPr>
        </p:nvSpPr>
        <p:spPr/>
        <p:txBody>
          <a:bodyPr/>
          <a:lstStyle/>
          <a:p>
            <a:fld id="{B2FC40F6-6A01-4C5D-A1F5-53A66D4879FB}" type="datetimeFigureOut">
              <a:rPr lang="en-US" smtClean="0"/>
              <a:t>7/27/2021</a:t>
            </a:fld>
            <a:endParaRPr lang="en-US"/>
          </a:p>
        </p:txBody>
      </p:sp>
      <p:sp>
        <p:nvSpPr>
          <p:cNvPr id="4" name="Footer Placeholder 3">
            <a:extLst>
              <a:ext uri="{FF2B5EF4-FFF2-40B4-BE49-F238E27FC236}">
                <a16:creationId xmlns:a16="http://schemas.microsoft.com/office/drawing/2014/main" id="{3CB9E037-611F-422E-B061-6754FF6076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8609D2-AB2D-4204-ABF1-88DF356451AB}"/>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243520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7BEBAB-FBF3-471F-9DC8-0ED7A60564CA}"/>
              </a:ext>
            </a:extLst>
          </p:cNvPr>
          <p:cNvSpPr>
            <a:spLocks noGrp="1"/>
          </p:cNvSpPr>
          <p:nvPr>
            <p:ph type="dt" sz="half" idx="10"/>
          </p:nvPr>
        </p:nvSpPr>
        <p:spPr/>
        <p:txBody>
          <a:bodyPr/>
          <a:lstStyle/>
          <a:p>
            <a:fld id="{B2FC40F6-6A01-4C5D-A1F5-53A66D4879FB}" type="datetimeFigureOut">
              <a:rPr lang="en-US" smtClean="0"/>
              <a:t>7/27/2021</a:t>
            </a:fld>
            <a:endParaRPr lang="en-US"/>
          </a:p>
        </p:txBody>
      </p:sp>
      <p:sp>
        <p:nvSpPr>
          <p:cNvPr id="3" name="Footer Placeholder 2">
            <a:extLst>
              <a:ext uri="{FF2B5EF4-FFF2-40B4-BE49-F238E27FC236}">
                <a16:creationId xmlns:a16="http://schemas.microsoft.com/office/drawing/2014/main" id="{9C65772F-F663-4B55-8569-5B3507846F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4C3F05-828B-492C-869C-27E05A1FC56A}"/>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74911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C60B-27CB-49EB-953E-CED88BBF0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3DA40E-08F9-4D12-8346-94C351A744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2F75D8-91DB-4DFD-AFFA-5BFF52FAD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D609B-1821-43F8-91FA-ECC7260D0336}"/>
              </a:ext>
            </a:extLst>
          </p:cNvPr>
          <p:cNvSpPr>
            <a:spLocks noGrp="1"/>
          </p:cNvSpPr>
          <p:nvPr>
            <p:ph type="dt" sz="half" idx="10"/>
          </p:nvPr>
        </p:nvSpPr>
        <p:spPr/>
        <p:txBody>
          <a:bodyPr/>
          <a:lstStyle/>
          <a:p>
            <a:fld id="{B2FC40F6-6A01-4C5D-A1F5-53A66D4879FB}" type="datetimeFigureOut">
              <a:rPr lang="en-US" smtClean="0"/>
              <a:t>7/27/2021</a:t>
            </a:fld>
            <a:endParaRPr lang="en-US"/>
          </a:p>
        </p:txBody>
      </p:sp>
      <p:sp>
        <p:nvSpPr>
          <p:cNvPr id="6" name="Footer Placeholder 5">
            <a:extLst>
              <a:ext uri="{FF2B5EF4-FFF2-40B4-BE49-F238E27FC236}">
                <a16:creationId xmlns:a16="http://schemas.microsoft.com/office/drawing/2014/main" id="{ECD95964-C9C7-4833-82FC-7A071D4A1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1A541-6B62-47C1-8C57-A333997B5FF1}"/>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67562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471-07A4-4BE1-96EC-2F81BF44A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5A196D-977C-4678-8317-301D2BB2FF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A01919-D77E-4B16-9815-B40436DA7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F867C-87A3-4323-AE9E-350AD8D41E16}"/>
              </a:ext>
            </a:extLst>
          </p:cNvPr>
          <p:cNvSpPr>
            <a:spLocks noGrp="1"/>
          </p:cNvSpPr>
          <p:nvPr>
            <p:ph type="dt" sz="half" idx="10"/>
          </p:nvPr>
        </p:nvSpPr>
        <p:spPr/>
        <p:txBody>
          <a:bodyPr/>
          <a:lstStyle/>
          <a:p>
            <a:fld id="{B2FC40F6-6A01-4C5D-A1F5-53A66D4879FB}" type="datetimeFigureOut">
              <a:rPr lang="en-US" smtClean="0"/>
              <a:t>7/27/2021</a:t>
            </a:fld>
            <a:endParaRPr lang="en-US"/>
          </a:p>
        </p:txBody>
      </p:sp>
      <p:sp>
        <p:nvSpPr>
          <p:cNvPr id="6" name="Footer Placeholder 5">
            <a:extLst>
              <a:ext uri="{FF2B5EF4-FFF2-40B4-BE49-F238E27FC236}">
                <a16:creationId xmlns:a16="http://schemas.microsoft.com/office/drawing/2014/main" id="{6FD778D8-C64B-42EF-9AE8-CD172A4E9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0CB69-19D6-4160-81FE-62FCCC2CEDE9}"/>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19910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23887-1F32-4F5F-9207-9DC357E78F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CAF1B4-BF2C-40A2-A1DA-CE5FFB6FA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AB09A-1990-4225-A877-3E5ACBCF0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C40F6-6A01-4C5D-A1F5-53A66D4879FB}" type="datetimeFigureOut">
              <a:rPr lang="en-US" smtClean="0"/>
              <a:t>7/27/2021</a:t>
            </a:fld>
            <a:endParaRPr lang="en-US"/>
          </a:p>
        </p:txBody>
      </p:sp>
      <p:sp>
        <p:nvSpPr>
          <p:cNvPr id="5" name="Footer Placeholder 4">
            <a:extLst>
              <a:ext uri="{FF2B5EF4-FFF2-40B4-BE49-F238E27FC236}">
                <a16:creationId xmlns:a16="http://schemas.microsoft.com/office/drawing/2014/main" id="{509E125A-DB8E-4E37-B492-108CBD4ED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BAB7D2-3684-43A1-99D1-4D1007AF7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B6AFC-50D9-4E08-9270-7B2D0697954F}" type="slidenum">
              <a:rPr lang="en-US" smtClean="0"/>
              <a:t>‹#›</a:t>
            </a:fld>
            <a:endParaRPr lang="en-US"/>
          </a:p>
        </p:txBody>
      </p:sp>
    </p:spTree>
    <p:extLst>
      <p:ext uri="{BB962C8B-B14F-4D97-AF65-F5344CB8AC3E}">
        <p14:creationId xmlns:p14="http://schemas.microsoft.com/office/powerpoint/2010/main" val="425821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dpi.com/2227-9091/7/2/70/htm" TargetMode="External"/><Relationship Id="rId2" Type="http://schemas.openxmlformats.org/officeDocument/2006/relationships/hyperlink" Target="https://databricks-prod-cloudfront.cloud.databricks.com/public/4027ec902e239c93eaaa8714f173bcfc/4954928053318020/1058911316420443/167703932442645/latest.html" TargetMode="External"/><Relationship Id="rId1" Type="http://schemas.openxmlformats.org/officeDocument/2006/relationships/slideLayout" Target="../slideLayouts/slideLayout2.xml"/><Relationship Id="rId5" Type="http://schemas.openxmlformats.org/officeDocument/2006/relationships/hyperlink" Target="https://www.wipro.com/analytics/comparative-analysis-of-machine-learning-techniques-for-detectin/" TargetMode="External"/><Relationship Id="rId4" Type="http://schemas.openxmlformats.org/officeDocument/2006/relationships/hyperlink" Target="https://www.synthesized.io/data-template-pages/vehicle-insurance-claim-prediction"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can01.safelinks.protection.outlook.com/?url=https%3A%2F%2Fwww.kaggle.com%2Fbuntyshah%2Fauto-insurance-claims-data&amp;data=04%7C01%7CSJ54%40myscc.ca%7C2ffb824507704a8fc18408d93b038e7f%7Cc986676f9b394d08b4f8a668e0e8c6a5%7C0%7C0%7C637605708734802412%7CUnknown%7CTWFpbGZsb3d8eyJWIjoiMC4wLjAwMDAiLCJQIjoiV2luMzIiLCJBTiI6Ik1haWwiLCJXVCI6Mn0%3D%7C1000&amp;sdata=yaKSVKqpEnUdykswu2a7JijeW82yjx59UNpRj7Zlyj8%3D&amp;reserved=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7980E7-E6FF-44E0-99C8-08AD77A07E22}"/>
              </a:ext>
            </a:extLst>
          </p:cNvPr>
          <p:cNvSpPr txBox="1"/>
          <p:nvPr/>
        </p:nvSpPr>
        <p:spPr>
          <a:xfrm>
            <a:off x="5194300" y="639763"/>
            <a:ext cx="6356350" cy="5576888"/>
          </a:xfrm>
          <a:prstGeom prst="rect">
            <a:avLst/>
          </a:prstGeom>
          <a:noFill/>
        </p:spPr>
        <p:txBody>
          <a:bodyPr wrap="square" rtlCol="0" anchor="t">
            <a:normAutofit/>
          </a:bodyPr>
          <a:lstStyle/>
          <a:p>
            <a:pPr>
              <a:lnSpc>
                <a:spcPct val="90000"/>
              </a:lnSpc>
              <a:spcAft>
                <a:spcPts val="600"/>
              </a:spcAft>
            </a:pPr>
            <a:r>
              <a:rPr lang="en-US" sz="2400" dirty="0">
                <a:latin typeface="Times New Roman" panose="02020603050405020304" pitchFamily="18" charset="0"/>
                <a:cs typeface="Times New Roman" panose="02020603050405020304" pitchFamily="18" charset="0"/>
              </a:rPr>
              <a:t>Dataset Name</a:t>
            </a:r>
            <a:r>
              <a:rPr lang="en-US" sz="2400" dirty="0"/>
              <a:t>: </a:t>
            </a:r>
            <a:r>
              <a:rPr lang="en-US" sz="2400" b="1" dirty="0"/>
              <a:t>Auto Insurance Claims Data</a:t>
            </a:r>
          </a:p>
          <a:p>
            <a:pPr>
              <a:lnSpc>
                <a:spcPct val="90000"/>
              </a:lnSpc>
              <a:spcAft>
                <a:spcPts val="600"/>
              </a:spcAft>
            </a:pPr>
            <a:endParaRPr lang="en-US" sz="2400" dirty="0"/>
          </a:p>
          <a:p>
            <a:pPr>
              <a:lnSpc>
                <a:spcPct val="90000"/>
              </a:lnSpc>
              <a:spcAft>
                <a:spcPts val="600"/>
              </a:spcAft>
            </a:pPr>
            <a:r>
              <a:rPr lang="en-US" sz="2400" dirty="0">
                <a:latin typeface="Times New Roman" panose="02020603050405020304" pitchFamily="18" charset="0"/>
                <a:cs typeface="Times New Roman" panose="02020603050405020304" pitchFamily="18" charset="0"/>
              </a:rPr>
              <a:t>Team Introduction</a:t>
            </a:r>
            <a:r>
              <a:rPr lang="en-US" sz="2400" dirty="0"/>
              <a:t>: </a:t>
            </a:r>
          </a:p>
          <a:p>
            <a:pPr>
              <a:lnSpc>
                <a:spcPct val="90000"/>
              </a:lnSpc>
              <a:spcAft>
                <a:spcPts val="600"/>
              </a:spcAft>
            </a:pPr>
            <a:endParaRPr lang="en-US" sz="2400" dirty="0"/>
          </a:p>
          <a:p>
            <a:pPr marL="285750" indent="-285750">
              <a:lnSpc>
                <a:spcPct val="90000"/>
              </a:lnSpc>
              <a:spcAft>
                <a:spcPts val="600"/>
              </a:spcAft>
              <a:buFont typeface="Wingdings" panose="05000000000000000000" pitchFamily="2" charset="2"/>
              <a:buChar char="q"/>
            </a:pPr>
            <a:r>
              <a:rPr lang="en-US" sz="2400" dirty="0"/>
              <a:t>Group Number : </a:t>
            </a:r>
            <a:r>
              <a:rPr lang="en-US" sz="2400" b="1" dirty="0"/>
              <a:t>10 </a:t>
            </a:r>
          </a:p>
          <a:p>
            <a:pPr marL="285750" indent="-285750">
              <a:lnSpc>
                <a:spcPct val="90000"/>
              </a:lnSpc>
              <a:spcAft>
                <a:spcPts val="600"/>
              </a:spcAft>
              <a:buFont typeface="Wingdings" panose="05000000000000000000" pitchFamily="2" charset="2"/>
              <a:buChar char="q"/>
            </a:pPr>
            <a:r>
              <a:rPr lang="en-US" sz="2400" dirty="0"/>
              <a:t>Section Number: </a:t>
            </a:r>
            <a:r>
              <a:rPr lang="en-US" sz="2400" b="1" dirty="0"/>
              <a:t>003</a:t>
            </a:r>
          </a:p>
          <a:p>
            <a:pPr>
              <a:lnSpc>
                <a:spcPct val="90000"/>
              </a:lnSpc>
              <a:spcAft>
                <a:spcPts val="600"/>
              </a:spcAft>
            </a:pPr>
            <a:endParaRPr lang="en-US" sz="2400" b="1" dirty="0"/>
          </a:p>
          <a:p>
            <a:pPr marL="285750" indent="-285750">
              <a:lnSpc>
                <a:spcPct val="90000"/>
              </a:lnSpc>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Team members</a:t>
            </a:r>
            <a:r>
              <a:rPr lang="en-US" sz="2400" dirty="0"/>
              <a:t>:</a:t>
            </a:r>
          </a:p>
          <a:p>
            <a:pPr>
              <a:lnSpc>
                <a:spcPct val="90000"/>
              </a:lnSpc>
              <a:spcAft>
                <a:spcPts val="600"/>
              </a:spcAft>
            </a:pPr>
            <a:endParaRPr lang="en-US" sz="2400" dirty="0"/>
          </a:p>
          <a:p>
            <a:pPr marL="285750" indent="-285750">
              <a:lnSpc>
                <a:spcPct val="90000"/>
              </a:lnSpc>
              <a:spcAft>
                <a:spcPts val="600"/>
              </a:spcAft>
              <a:buFont typeface="Arial" panose="020B0604020202020204" pitchFamily="34" charset="0"/>
              <a:buChar char="•"/>
            </a:pPr>
            <a:r>
              <a:rPr lang="en-US" sz="2400" b="1" dirty="0"/>
              <a:t>Akash Sagar Sanda</a:t>
            </a:r>
          </a:p>
          <a:p>
            <a:pPr marL="285750" indent="-285750">
              <a:lnSpc>
                <a:spcPct val="90000"/>
              </a:lnSpc>
              <a:spcAft>
                <a:spcPts val="600"/>
              </a:spcAft>
              <a:buFont typeface="Arial" panose="020B0604020202020204" pitchFamily="34" charset="0"/>
              <a:buChar char="•"/>
            </a:pPr>
            <a:r>
              <a:rPr lang="en-US" sz="2400" b="1" dirty="0"/>
              <a:t>Sai Kiran </a:t>
            </a:r>
            <a:r>
              <a:rPr lang="en-US" sz="2400" b="1" dirty="0" err="1"/>
              <a:t>Jamalapur</a:t>
            </a:r>
            <a:endParaRPr lang="en-US" sz="2400" b="1" dirty="0"/>
          </a:p>
          <a:p>
            <a:pPr marL="285750" indent="-285750">
              <a:lnSpc>
                <a:spcPct val="90000"/>
              </a:lnSpc>
              <a:spcAft>
                <a:spcPts val="600"/>
              </a:spcAft>
              <a:buFont typeface="Arial" panose="020B0604020202020204" pitchFamily="34" charset="0"/>
              <a:buChar char="•"/>
            </a:pPr>
            <a:r>
              <a:rPr lang="en-US" sz="2400" b="1" dirty="0"/>
              <a:t>Akhil </a:t>
            </a:r>
            <a:r>
              <a:rPr lang="en-US" sz="2400" b="1" dirty="0" err="1"/>
              <a:t>Birru</a:t>
            </a:r>
            <a:endParaRPr lang="en-US" sz="2400" b="1" dirty="0"/>
          </a:p>
          <a:p>
            <a:pPr marL="285750" indent="-285750">
              <a:lnSpc>
                <a:spcPct val="90000"/>
              </a:lnSpc>
              <a:spcAft>
                <a:spcPts val="600"/>
              </a:spcAft>
              <a:buFont typeface="Arial" panose="020B0604020202020204" pitchFamily="34" charset="0"/>
              <a:buChar char="•"/>
            </a:pPr>
            <a:r>
              <a:rPr lang="en-US" sz="2400" b="1" dirty="0" err="1"/>
              <a:t>Prathapreddy</a:t>
            </a:r>
            <a:r>
              <a:rPr lang="en-US" sz="2400" b="1" dirty="0"/>
              <a:t> </a:t>
            </a:r>
            <a:r>
              <a:rPr lang="en-US" sz="2400" b="1" dirty="0" err="1"/>
              <a:t>Pannala</a:t>
            </a:r>
            <a:endParaRPr lang="en-US" sz="2400" b="1" dirty="0"/>
          </a:p>
          <a:p>
            <a:pPr>
              <a:lnSpc>
                <a:spcPct val="90000"/>
              </a:lnSpc>
              <a:spcAft>
                <a:spcPts val="600"/>
              </a:spcAft>
            </a:pPr>
            <a:endParaRPr lang="en-US" sz="2400" dirty="0"/>
          </a:p>
        </p:txBody>
      </p:sp>
      <p:sp>
        <p:nvSpPr>
          <p:cNvPr id="2" name="Title 1">
            <a:extLst>
              <a:ext uri="{FF2B5EF4-FFF2-40B4-BE49-F238E27FC236}">
                <a16:creationId xmlns:a16="http://schemas.microsoft.com/office/drawing/2014/main" id="{4EEFEDFB-05F6-4F9D-B4C0-F7BC38B7360D}"/>
              </a:ext>
            </a:extLst>
          </p:cNvPr>
          <p:cNvSpPr>
            <a:spLocks noGrp="1"/>
          </p:cNvSpPr>
          <p:nvPr>
            <p:ph type="ctrTitle"/>
          </p:nvPr>
        </p:nvSpPr>
        <p:spPr>
          <a:xfrm>
            <a:off x="651307" y="640081"/>
            <a:ext cx="3377183" cy="3681976"/>
          </a:xfrm>
          <a:noFill/>
        </p:spPr>
        <p:txBody>
          <a:bodyPr>
            <a:normAutofit/>
          </a:bodyPr>
          <a:lstStyle/>
          <a:p>
            <a:pPr algn="l"/>
            <a:r>
              <a:rPr lang="en-US" sz="4400" dirty="0">
                <a:solidFill>
                  <a:schemeClr val="bg1"/>
                </a:solidFill>
              </a:rPr>
              <a:t>Analytic Tools and Decision Making </a:t>
            </a:r>
          </a:p>
        </p:txBody>
      </p:sp>
      <p:sp>
        <p:nvSpPr>
          <p:cNvPr id="3" name="Subtitle 2">
            <a:extLst>
              <a:ext uri="{FF2B5EF4-FFF2-40B4-BE49-F238E27FC236}">
                <a16:creationId xmlns:a16="http://schemas.microsoft.com/office/drawing/2014/main" id="{077184EA-F029-4B41-8EAC-28A00225A116}"/>
              </a:ext>
            </a:extLst>
          </p:cNvPr>
          <p:cNvSpPr>
            <a:spLocks noGrp="1"/>
          </p:cNvSpPr>
          <p:nvPr>
            <p:ph type="subTitle" idx="1"/>
          </p:nvPr>
        </p:nvSpPr>
        <p:spPr>
          <a:xfrm>
            <a:off x="651307" y="4460487"/>
            <a:ext cx="3377184" cy="1757433"/>
          </a:xfrm>
          <a:noFill/>
        </p:spPr>
        <p:txBody>
          <a:bodyPr>
            <a:normAutofit/>
          </a:bodyPr>
          <a:lstStyle/>
          <a:p>
            <a:pPr algn="l"/>
            <a:r>
              <a:rPr lang="en-US" sz="2200" b="1">
                <a:solidFill>
                  <a:schemeClr val="bg1"/>
                </a:solidFill>
              </a:rPr>
              <a:t>Project Proposal</a:t>
            </a:r>
          </a:p>
        </p:txBody>
      </p:sp>
    </p:spTree>
    <p:extLst>
      <p:ext uri="{BB962C8B-B14F-4D97-AF65-F5344CB8AC3E}">
        <p14:creationId xmlns:p14="http://schemas.microsoft.com/office/powerpoint/2010/main" val="366173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a:buFont typeface="Wingdings" panose="05000000000000000000" pitchFamily="2" charset="2"/>
              <a:buChar char="Ø"/>
            </a:pPr>
            <a:r>
              <a:rPr lang="en-IN" sz="2400" dirty="0">
                <a:solidFill>
                  <a:schemeClr val="tx1">
                    <a:lumMod val="95000"/>
                  </a:schemeClr>
                </a:solidFill>
                <a:latin typeface="+mj-lt"/>
              </a:rPr>
              <a:t> Plot between age of customers and their count using histogram:</a:t>
            </a: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1283EAEE-388D-40B6-AA07-C7A999452431}"/>
              </a:ext>
            </a:extLst>
          </p:cNvPr>
          <p:cNvPicPr>
            <a:picLocks noChangeAspect="1"/>
          </p:cNvPicPr>
          <p:nvPr/>
        </p:nvPicPr>
        <p:blipFill>
          <a:blip r:embed="rId2"/>
          <a:stretch>
            <a:fillRect/>
          </a:stretch>
        </p:blipFill>
        <p:spPr>
          <a:xfrm>
            <a:off x="933450" y="1288975"/>
            <a:ext cx="6210300" cy="4276725"/>
          </a:xfrm>
          <a:prstGeom prst="rect">
            <a:avLst/>
          </a:prstGeom>
        </p:spPr>
      </p:pic>
    </p:spTree>
    <p:extLst>
      <p:ext uri="{BB962C8B-B14F-4D97-AF65-F5344CB8AC3E}">
        <p14:creationId xmlns:p14="http://schemas.microsoft.com/office/powerpoint/2010/main" val="2171143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a:buFont typeface="Wingdings" panose="05000000000000000000" pitchFamily="2" charset="2"/>
              <a:buChar char="Ø"/>
            </a:pPr>
            <a:r>
              <a:rPr lang="en-IN" sz="2400" dirty="0">
                <a:solidFill>
                  <a:schemeClr val="tx1">
                    <a:lumMod val="95000"/>
                  </a:schemeClr>
                </a:solidFill>
                <a:latin typeface="+mj-lt"/>
              </a:rPr>
              <a:t> Count of insurance frauds reported by different age groups:</a:t>
            </a: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5" name="Picture 4">
            <a:extLst>
              <a:ext uri="{FF2B5EF4-FFF2-40B4-BE49-F238E27FC236}">
                <a16:creationId xmlns:a16="http://schemas.microsoft.com/office/drawing/2014/main" id="{3F64970A-D6E7-4BA5-949A-F3927A389499}"/>
              </a:ext>
            </a:extLst>
          </p:cNvPr>
          <p:cNvPicPr>
            <a:picLocks noChangeAspect="1"/>
          </p:cNvPicPr>
          <p:nvPr/>
        </p:nvPicPr>
        <p:blipFill>
          <a:blip r:embed="rId2"/>
          <a:stretch>
            <a:fillRect/>
          </a:stretch>
        </p:blipFill>
        <p:spPr>
          <a:xfrm>
            <a:off x="876300" y="1817543"/>
            <a:ext cx="9258300" cy="3105150"/>
          </a:xfrm>
          <a:prstGeom prst="rect">
            <a:avLst/>
          </a:prstGeom>
        </p:spPr>
      </p:pic>
    </p:spTree>
    <p:extLst>
      <p:ext uri="{BB962C8B-B14F-4D97-AF65-F5344CB8AC3E}">
        <p14:creationId xmlns:p14="http://schemas.microsoft.com/office/powerpoint/2010/main" val="38642698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lnSpcReduction="10000"/>
          </a:bodyPr>
          <a:lstStyle/>
          <a:p>
            <a:pPr>
              <a:buFont typeface="Wingdings" panose="05000000000000000000" pitchFamily="2" charset="2"/>
              <a:buChar char="Ø"/>
            </a:pPr>
            <a:r>
              <a:rPr lang="en-IN" sz="2400" dirty="0">
                <a:solidFill>
                  <a:schemeClr val="tx1">
                    <a:lumMod val="95000"/>
                  </a:schemeClr>
                </a:solidFill>
                <a:latin typeface="+mj-lt"/>
              </a:rPr>
              <a:t> Plot between authorities contacted and count of fraud reported:</a:t>
            </a:r>
          </a:p>
          <a:p>
            <a:pPr marL="0" indent="0">
              <a:buNone/>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FE38F0A0-DE16-448D-BF7D-F27E40DD6357}"/>
              </a:ext>
            </a:extLst>
          </p:cNvPr>
          <p:cNvPicPr>
            <a:picLocks noChangeAspect="1"/>
          </p:cNvPicPr>
          <p:nvPr/>
        </p:nvPicPr>
        <p:blipFill>
          <a:blip r:embed="rId2"/>
          <a:stretch>
            <a:fillRect/>
          </a:stretch>
        </p:blipFill>
        <p:spPr>
          <a:xfrm>
            <a:off x="922972" y="1298500"/>
            <a:ext cx="6867525" cy="4257675"/>
          </a:xfrm>
          <a:prstGeom prst="rect">
            <a:avLst/>
          </a:prstGeom>
        </p:spPr>
      </p:pic>
    </p:spTree>
    <p:extLst>
      <p:ext uri="{BB962C8B-B14F-4D97-AF65-F5344CB8AC3E}">
        <p14:creationId xmlns:p14="http://schemas.microsoft.com/office/powerpoint/2010/main" val="972455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marL="0" indent="0">
              <a:buNone/>
            </a:pPr>
            <a:r>
              <a:rPr lang="en-IN" dirty="0"/>
              <a:t>Data cleaning and Transformation </a:t>
            </a:r>
            <a:r>
              <a:rPr lang="en-US" dirty="0">
                <a:solidFill>
                  <a:srgbClr val="FFFFFF"/>
                </a:solidFill>
                <a:latin typeface="+mj-lt"/>
                <a:cs typeface="Times New Roman" panose="02020603050405020304" pitchFamily="18" charset="0"/>
              </a:rPr>
              <a:t>:</a:t>
            </a:r>
          </a:p>
          <a:p>
            <a:pPr>
              <a:buFont typeface="Wingdings" panose="05000000000000000000" pitchFamily="2" charset="2"/>
              <a:buChar char="Ø"/>
            </a:pPr>
            <a:r>
              <a:rPr lang="en-US" sz="2400" dirty="0">
                <a:solidFill>
                  <a:srgbClr val="FFFFFF"/>
                </a:solidFill>
                <a:latin typeface="+mj-lt"/>
                <a:cs typeface="Times New Roman" panose="02020603050405020304" pitchFamily="18" charset="0"/>
              </a:rPr>
              <a:t> </a:t>
            </a:r>
            <a:r>
              <a:rPr lang="en-US" sz="2000" dirty="0">
                <a:solidFill>
                  <a:srgbClr val="FFFFFF"/>
                </a:solidFill>
                <a:latin typeface="+mj-lt"/>
                <a:cs typeface="Times New Roman" panose="02020603050405020304" pitchFamily="18" charset="0"/>
              </a:rPr>
              <a:t>Count of null values in the dataset:</a:t>
            </a:r>
            <a:endParaRPr lang="en-IN"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D4273C42-5684-4AB1-82FB-EBD8B714B742}"/>
              </a:ext>
            </a:extLst>
          </p:cNvPr>
          <p:cNvPicPr>
            <a:picLocks noChangeAspect="1"/>
          </p:cNvPicPr>
          <p:nvPr/>
        </p:nvPicPr>
        <p:blipFill>
          <a:blip r:embed="rId2"/>
          <a:stretch>
            <a:fillRect/>
          </a:stretch>
        </p:blipFill>
        <p:spPr>
          <a:xfrm>
            <a:off x="1040824" y="1358160"/>
            <a:ext cx="3810000" cy="4610100"/>
          </a:xfrm>
          <a:prstGeom prst="rect">
            <a:avLst/>
          </a:prstGeom>
        </p:spPr>
      </p:pic>
    </p:spTree>
    <p:extLst>
      <p:ext uri="{BB962C8B-B14F-4D97-AF65-F5344CB8AC3E}">
        <p14:creationId xmlns:p14="http://schemas.microsoft.com/office/powerpoint/2010/main" val="3084382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80524"/>
            <a:ext cx="10515598" cy="5892962"/>
          </a:xfrm>
        </p:spPr>
        <p:txBody>
          <a:bodyPr>
            <a:normAutofit/>
          </a:bodyPr>
          <a:lstStyle/>
          <a:p>
            <a:pPr>
              <a:buFont typeface="Wingdings" panose="05000000000000000000" pitchFamily="2" charset="2"/>
              <a:buChar char="Ø"/>
            </a:pPr>
            <a:r>
              <a:rPr lang="en-US" sz="2000" dirty="0">
                <a:solidFill>
                  <a:srgbClr val="FFFFFF"/>
                </a:solidFill>
                <a:latin typeface="+mj-lt"/>
                <a:cs typeface="Times New Roman" panose="02020603050405020304" pitchFamily="18" charset="0"/>
              </a:rPr>
              <a:t> As we can see the dataset contains few null values. Using the drop function, we are removing</a:t>
            </a:r>
          </a:p>
          <a:p>
            <a:pPr marL="0" indent="0">
              <a:buNone/>
            </a:pPr>
            <a:r>
              <a:rPr lang="en-US" sz="2000" dirty="0">
                <a:solidFill>
                  <a:srgbClr val="FFFFFF"/>
                </a:solidFill>
                <a:latin typeface="+mj-lt"/>
                <a:cs typeface="Times New Roman" panose="02020603050405020304" pitchFamily="18" charset="0"/>
              </a:rPr>
              <a:t>     null values.</a:t>
            </a:r>
          </a:p>
          <a:p>
            <a:pPr>
              <a:buFont typeface="Wingdings" panose="05000000000000000000" pitchFamily="2" charset="2"/>
              <a:buChar char="Ø"/>
            </a:pPr>
            <a:r>
              <a:rPr lang="en-US" sz="2000" dirty="0">
                <a:solidFill>
                  <a:srgbClr val="FFFFFF"/>
                </a:solidFill>
                <a:latin typeface="+mj-lt"/>
                <a:cs typeface="Times New Roman" panose="02020603050405020304" pitchFamily="18" charset="0"/>
              </a:rPr>
              <a:t> After performing drop() function there are zero null values in the dataset.</a:t>
            </a:r>
          </a:p>
          <a:p>
            <a:pPr>
              <a:buFont typeface="Wingdings" panose="05000000000000000000" pitchFamily="2" charset="2"/>
              <a:buChar char="Ø"/>
            </a:pPr>
            <a:r>
              <a:rPr lang="en-US" sz="2000" dirty="0">
                <a:solidFill>
                  <a:srgbClr val="FFFFFF"/>
                </a:solidFill>
                <a:latin typeface="+mj-lt"/>
                <a:cs typeface="Times New Roman" panose="02020603050405020304" pitchFamily="18" charset="0"/>
              </a:rPr>
              <a:t> The above dataset also contains missing values. So , we are replacing it by using Nan values.</a:t>
            </a:r>
          </a:p>
          <a:p>
            <a:pPr marL="0" indent="0">
              <a:buNone/>
            </a:pPr>
            <a:r>
              <a:rPr lang="en-US" sz="2000" dirty="0">
                <a:solidFill>
                  <a:srgbClr val="FFFFFF"/>
                </a:solidFill>
                <a:latin typeface="+mj-lt"/>
                <a:cs typeface="Times New Roman" panose="02020603050405020304" pitchFamily="18" charset="0"/>
              </a:rPr>
              <a:t>    For reference find the below screenshot</a:t>
            </a:r>
          </a:p>
          <a:p>
            <a:pPr marL="0" indent="0">
              <a:buNone/>
            </a:pPr>
            <a:r>
              <a:rPr lang="en-US" sz="2000" dirty="0">
                <a:solidFill>
                  <a:srgbClr val="FFFFFF"/>
                </a:solidFill>
                <a:latin typeface="+mj-lt"/>
                <a:cs typeface="Times New Roman" panose="02020603050405020304" pitchFamily="18" charset="0"/>
              </a:rPr>
              <a:t> </a:t>
            </a:r>
            <a:endParaRPr lang="en-IN"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5" name="Picture 4">
            <a:extLst>
              <a:ext uri="{FF2B5EF4-FFF2-40B4-BE49-F238E27FC236}">
                <a16:creationId xmlns:a16="http://schemas.microsoft.com/office/drawing/2014/main" id="{2353AC36-5426-4BE3-BE86-A7F3C9B826B6}"/>
              </a:ext>
            </a:extLst>
          </p:cNvPr>
          <p:cNvPicPr>
            <a:picLocks noChangeAspect="1"/>
          </p:cNvPicPr>
          <p:nvPr/>
        </p:nvPicPr>
        <p:blipFill>
          <a:blip r:embed="rId2"/>
          <a:stretch>
            <a:fillRect/>
          </a:stretch>
        </p:blipFill>
        <p:spPr>
          <a:xfrm>
            <a:off x="885825" y="2209543"/>
            <a:ext cx="11017826" cy="3762632"/>
          </a:xfrm>
          <a:prstGeom prst="rect">
            <a:avLst/>
          </a:prstGeom>
        </p:spPr>
      </p:pic>
    </p:spTree>
    <p:extLst>
      <p:ext uri="{BB962C8B-B14F-4D97-AF65-F5344CB8AC3E}">
        <p14:creationId xmlns:p14="http://schemas.microsoft.com/office/powerpoint/2010/main" val="3822944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80524"/>
            <a:ext cx="10515598" cy="5892962"/>
          </a:xfrm>
        </p:spPr>
        <p:txBody>
          <a:bodyPr>
            <a:normAutofit/>
          </a:bodyPr>
          <a:lstStyle/>
          <a:p>
            <a:pPr marL="0" indent="0">
              <a:buNone/>
            </a:pPr>
            <a:r>
              <a:rPr lang="en-US" dirty="0">
                <a:solidFill>
                  <a:srgbClr val="FFFFFF"/>
                </a:solidFill>
                <a:cs typeface="Times New Roman" panose="02020603050405020304" pitchFamily="18" charset="0"/>
              </a:rPr>
              <a:t>Data transformation: </a:t>
            </a:r>
            <a:endParaRPr lang="en-IN" dirty="0">
              <a:solidFill>
                <a:schemeClr val="tx1">
                  <a:lumMod val="95000"/>
                </a:schemeClr>
              </a:solidFill>
            </a:endParaRPr>
          </a:p>
          <a:p>
            <a:pPr marL="0" indent="0">
              <a:buNone/>
            </a:pPr>
            <a:r>
              <a:rPr lang="en-IN" sz="2400" dirty="0">
                <a:solidFill>
                  <a:schemeClr val="tx1">
                    <a:lumMod val="95000"/>
                  </a:schemeClr>
                </a:solidFill>
                <a:latin typeface="+mj-lt"/>
              </a:rPr>
              <a:t>We have applied data transformation on </a:t>
            </a:r>
            <a:r>
              <a:rPr lang="en-US" sz="2400" dirty="0" err="1">
                <a:solidFill>
                  <a:schemeClr val="tx1">
                    <a:lumMod val="95000"/>
                  </a:schemeClr>
                </a:solidFill>
                <a:latin typeface="+mj-lt"/>
              </a:rPr>
              <a:t>incident_hour_of_the_day</a:t>
            </a:r>
            <a:r>
              <a:rPr lang="en-US" sz="2400" dirty="0">
                <a:solidFill>
                  <a:schemeClr val="tx1">
                    <a:lumMod val="95000"/>
                  </a:schemeClr>
                </a:solidFill>
                <a:latin typeface="+mj-lt"/>
              </a:rPr>
              <a:t> using exponential and square root function. </a:t>
            </a: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FF4C0B61-4C1D-4F97-AECA-2AC4C966A953}"/>
              </a:ext>
            </a:extLst>
          </p:cNvPr>
          <p:cNvPicPr>
            <a:picLocks noChangeAspect="1"/>
          </p:cNvPicPr>
          <p:nvPr/>
        </p:nvPicPr>
        <p:blipFill>
          <a:blip r:embed="rId2"/>
          <a:stretch>
            <a:fillRect/>
          </a:stretch>
        </p:blipFill>
        <p:spPr>
          <a:xfrm>
            <a:off x="759206" y="1655546"/>
            <a:ext cx="7210425" cy="4290456"/>
          </a:xfrm>
          <a:prstGeom prst="rect">
            <a:avLst/>
          </a:prstGeom>
        </p:spPr>
      </p:pic>
    </p:spTree>
    <p:extLst>
      <p:ext uri="{BB962C8B-B14F-4D97-AF65-F5344CB8AC3E}">
        <p14:creationId xmlns:p14="http://schemas.microsoft.com/office/powerpoint/2010/main" val="414064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80524"/>
            <a:ext cx="10515598" cy="5892962"/>
          </a:xfrm>
        </p:spPr>
        <p:txBody>
          <a:bodyPr>
            <a:normAutofit/>
          </a:bodyPr>
          <a:lstStyle/>
          <a:p>
            <a:pPr>
              <a:buFont typeface="Wingdings" panose="05000000000000000000" pitchFamily="2" charset="2"/>
              <a:buChar char="Ø"/>
            </a:pPr>
            <a:endParaRPr lang="en-US" sz="800" dirty="0">
              <a:solidFill>
                <a:srgbClr val="FFFFFF"/>
              </a:solidFill>
              <a:latin typeface="+mj-lt"/>
              <a:cs typeface="Times New Roman" panose="02020603050405020304" pitchFamily="18" charset="0"/>
            </a:endParaRPr>
          </a:p>
          <a:p>
            <a:pPr marL="0" indent="0">
              <a:buNone/>
            </a:pPr>
            <a:r>
              <a:rPr lang="en-IN" dirty="0"/>
              <a:t>Data Analysis</a:t>
            </a:r>
            <a:r>
              <a:rPr lang="en-US" dirty="0">
                <a:solidFill>
                  <a:srgbClr val="FFFFFF"/>
                </a:solidFill>
                <a:cs typeface="Times New Roman" panose="02020603050405020304" pitchFamily="18" charset="0"/>
              </a:rPr>
              <a:t>:</a:t>
            </a:r>
          </a:p>
          <a:p>
            <a:pPr marL="0" indent="0">
              <a:buNone/>
            </a:pPr>
            <a:endParaRPr lang="en-US" dirty="0">
              <a:solidFill>
                <a:srgbClr val="FFFFFF"/>
              </a:solidFill>
              <a:cs typeface="Times New Roman" panose="02020603050405020304" pitchFamily="18" charset="0"/>
            </a:endParaRPr>
          </a:p>
          <a:p>
            <a:pPr marL="0" indent="0">
              <a:buNone/>
            </a:pPr>
            <a:endParaRPr lang="en-US" dirty="0">
              <a:solidFill>
                <a:srgbClr val="FFFFFF"/>
              </a:solidFill>
              <a:cs typeface="Times New Roman" panose="02020603050405020304" pitchFamily="18" charset="0"/>
            </a:endParaRPr>
          </a:p>
          <a:p>
            <a:pPr marL="0" indent="0">
              <a:buNone/>
            </a:pPr>
            <a:endParaRPr lang="en-US" dirty="0">
              <a:solidFill>
                <a:srgbClr val="FFFFFF"/>
              </a:solidFill>
              <a:cs typeface="Times New Roman" panose="02020603050405020304" pitchFamily="18" charset="0"/>
            </a:endParaRPr>
          </a:p>
          <a:p>
            <a:pPr marL="0" indent="0">
              <a:buNone/>
            </a:pPr>
            <a:r>
              <a:rPr lang="en-US" sz="2000" dirty="0">
                <a:solidFill>
                  <a:srgbClr val="FFFFFF"/>
                </a:solidFill>
                <a:latin typeface="+mj-lt"/>
                <a:cs typeface="Times New Roman" panose="02020603050405020304" pitchFamily="18" charset="0"/>
              </a:rPr>
              <a:t> </a:t>
            </a:r>
            <a:endParaRPr lang="en-IN"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US" sz="1800" dirty="0">
                <a:solidFill>
                  <a:schemeClr val="tx1">
                    <a:lumMod val="95000"/>
                  </a:schemeClr>
                </a:solidFill>
                <a:latin typeface="+mj-lt"/>
              </a:rPr>
              <a:t>From the above plot, we can see that there is high correlation between age and </a:t>
            </a:r>
            <a:r>
              <a:rPr lang="en-US" sz="1800" dirty="0" err="1">
                <a:solidFill>
                  <a:schemeClr val="tx1">
                    <a:lumMod val="95000"/>
                  </a:schemeClr>
                </a:solidFill>
                <a:latin typeface="+mj-lt"/>
              </a:rPr>
              <a:t>months_as_customer</a:t>
            </a:r>
            <a:r>
              <a:rPr lang="en-US" sz="1800" dirty="0">
                <a:solidFill>
                  <a:schemeClr val="tx1">
                    <a:lumMod val="95000"/>
                  </a:schemeClr>
                </a:solidFill>
                <a:latin typeface="+mj-lt"/>
              </a:rPr>
              <a:t>. We will drop the "Age" column. Also there is high correlation between </a:t>
            </a:r>
            <a:r>
              <a:rPr lang="en-US" sz="1800" dirty="0" err="1">
                <a:solidFill>
                  <a:schemeClr val="tx1">
                    <a:lumMod val="95000"/>
                  </a:schemeClr>
                </a:solidFill>
                <a:latin typeface="+mj-lt"/>
              </a:rPr>
              <a:t>total_clam_amount</a:t>
            </a:r>
            <a:r>
              <a:rPr lang="en-US" sz="1800" dirty="0">
                <a:solidFill>
                  <a:schemeClr val="tx1">
                    <a:lumMod val="95000"/>
                  </a:schemeClr>
                </a:solidFill>
                <a:latin typeface="+mj-lt"/>
              </a:rPr>
              <a:t>, </a:t>
            </a:r>
            <a:r>
              <a:rPr lang="en-US" sz="1800" dirty="0" err="1">
                <a:solidFill>
                  <a:schemeClr val="tx1">
                    <a:lumMod val="95000"/>
                  </a:schemeClr>
                </a:solidFill>
                <a:latin typeface="+mj-lt"/>
              </a:rPr>
              <a:t>injury_claim</a:t>
            </a:r>
            <a:r>
              <a:rPr lang="en-US" sz="1800" dirty="0">
                <a:solidFill>
                  <a:schemeClr val="tx1">
                    <a:lumMod val="95000"/>
                  </a:schemeClr>
                </a:solidFill>
                <a:latin typeface="+mj-lt"/>
              </a:rPr>
              <a:t>, </a:t>
            </a:r>
            <a:r>
              <a:rPr lang="en-US" sz="1800" dirty="0" err="1">
                <a:solidFill>
                  <a:schemeClr val="tx1">
                    <a:lumMod val="95000"/>
                  </a:schemeClr>
                </a:solidFill>
                <a:latin typeface="+mj-lt"/>
              </a:rPr>
              <a:t>property_claim</a:t>
            </a:r>
            <a:r>
              <a:rPr lang="en-US" sz="1800" dirty="0">
                <a:solidFill>
                  <a:schemeClr val="tx1">
                    <a:lumMod val="95000"/>
                  </a:schemeClr>
                </a:solidFill>
                <a:latin typeface="+mj-lt"/>
              </a:rPr>
              <a:t>, </a:t>
            </a:r>
            <a:r>
              <a:rPr lang="en-US" sz="1800" dirty="0" err="1">
                <a:solidFill>
                  <a:schemeClr val="tx1">
                    <a:lumMod val="95000"/>
                  </a:schemeClr>
                </a:solidFill>
                <a:latin typeface="+mj-lt"/>
              </a:rPr>
              <a:t>vehicle_claim</a:t>
            </a:r>
            <a:r>
              <a:rPr lang="en-US" sz="1800" dirty="0">
                <a:solidFill>
                  <a:schemeClr val="tx1">
                    <a:lumMod val="95000"/>
                  </a:schemeClr>
                </a:solidFill>
                <a:latin typeface="+mj-lt"/>
              </a:rPr>
              <a:t> as total claim is the sum of all others. </a:t>
            </a:r>
            <a:r>
              <a:rPr lang="en-US" sz="1800" dirty="0" err="1">
                <a:solidFill>
                  <a:schemeClr val="tx1">
                    <a:lumMod val="95000"/>
                  </a:schemeClr>
                </a:solidFill>
                <a:latin typeface="+mj-lt"/>
              </a:rPr>
              <a:t>So,we</a:t>
            </a:r>
            <a:r>
              <a:rPr lang="en-US" sz="1800" dirty="0">
                <a:solidFill>
                  <a:schemeClr val="tx1">
                    <a:lumMod val="95000"/>
                  </a:schemeClr>
                </a:solidFill>
                <a:latin typeface="+mj-lt"/>
              </a:rPr>
              <a:t> will drop the total claim column.</a:t>
            </a:r>
            <a:endParaRPr lang="en-IN" sz="1800" dirty="0">
              <a:solidFill>
                <a:schemeClr val="tx1">
                  <a:lumMod val="95000"/>
                </a:schemeClr>
              </a:solidFill>
              <a:latin typeface="+mj-lt"/>
            </a:endParaRPr>
          </a:p>
        </p:txBody>
      </p:sp>
      <p:pic>
        <p:nvPicPr>
          <p:cNvPr id="4" name="Picture 3">
            <a:extLst>
              <a:ext uri="{FF2B5EF4-FFF2-40B4-BE49-F238E27FC236}">
                <a16:creationId xmlns:a16="http://schemas.microsoft.com/office/drawing/2014/main" id="{C03E0746-40C9-4790-BE1F-9FF09A286730}"/>
              </a:ext>
            </a:extLst>
          </p:cNvPr>
          <p:cNvPicPr>
            <a:picLocks noChangeAspect="1"/>
          </p:cNvPicPr>
          <p:nvPr/>
        </p:nvPicPr>
        <p:blipFill>
          <a:blip r:embed="rId2"/>
          <a:stretch>
            <a:fillRect/>
          </a:stretch>
        </p:blipFill>
        <p:spPr>
          <a:xfrm>
            <a:off x="731684" y="1061158"/>
            <a:ext cx="8085057" cy="3395338"/>
          </a:xfrm>
          <a:prstGeom prst="rect">
            <a:avLst/>
          </a:prstGeom>
        </p:spPr>
      </p:pic>
    </p:spTree>
    <p:extLst>
      <p:ext uri="{BB962C8B-B14F-4D97-AF65-F5344CB8AC3E}">
        <p14:creationId xmlns:p14="http://schemas.microsoft.com/office/powerpoint/2010/main" val="2440994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80524"/>
            <a:ext cx="10515598" cy="5892962"/>
          </a:xfrm>
        </p:spPr>
        <p:txBody>
          <a:bodyPr>
            <a:normAutofit fontScale="62500" lnSpcReduction="20000"/>
          </a:bodyPr>
          <a:lstStyle/>
          <a:p>
            <a:pPr marL="0" indent="0">
              <a:buNone/>
            </a:pPr>
            <a:r>
              <a:rPr lang="en-US" sz="4000" dirty="0">
                <a:solidFill>
                  <a:srgbClr val="FFFFFF"/>
                </a:solidFill>
                <a:cs typeface="Times New Roman" panose="02020603050405020304" pitchFamily="18" charset="0"/>
              </a:rPr>
              <a:t>Model building:</a:t>
            </a:r>
          </a:p>
          <a:p>
            <a:pPr marL="0" indent="0">
              <a:buNone/>
            </a:pPr>
            <a:endParaRPr lang="en-US" dirty="0">
              <a:solidFill>
                <a:srgbClr val="FFFFFF"/>
              </a:solidFill>
              <a:cs typeface="Times New Roman" panose="02020603050405020304" pitchFamily="18" charset="0"/>
            </a:endParaRPr>
          </a:p>
          <a:p>
            <a:pPr marL="0" indent="0">
              <a:buNone/>
            </a:pPr>
            <a:r>
              <a:rPr lang="en-US" sz="3200" dirty="0">
                <a:solidFill>
                  <a:srgbClr val="FFFFFF"/>
                </a:solidFill>
                <a:latin typeface="+mj-lt"/>
                <a:cs typeface="Times New Roman" panose="02020603050405020304" pitchFamily="18" charset="0"/>
              </a:rPr>
              <a:t>We have built our models using below algorithms.</a:t>
            </a:r>
          </a:p>
          <a:p>
            <a:pPr marL="0" indent="0">
              <a:buNone/>
            </a:pPr>
            <a:r>
              <a:rPr lang="en-US" sz="3200" dirty="0">
                <a:solidFill>
                  <a:srgbClr val="FFFFFF"/>
                </a:solidFill>
                <a:latin typeface="+mj-lt"/>
                <a:cs typeface="Times New Roman" panose="02020603050405020304" pitchFamily="18" charset="0"/>
              </a:rPr>
              <a:t>1)SVC</a:t>
            </a:r>
          </a:p>
          <a:p>
            <a:pPr marL="0" indent="0">
              <a:buNone/>
            </a:pPr>
            <a:r>
              <a:rPr lang="en-US" sz="3200" dirty="0">
                <a:solidFill>
                  <a:srgbClr val="FFFFFF"/>
                </a:solidFill>
                <a:latin typeface="+mj-lt"/>
                <a:cs typeface="Times New Roman" panose="02020603050405020304" pitchFamily="18" charset="0"/>
              </a:rPr>
              <a:t>2)</a:t>
            </a:r>
            <a:r>
              <a:rPr lang="en-US" sz="3200" dirty="0" err="1">
                <a:solidFill>
                  <a:srgbClr val="FFFFFF"/>
                </a:solidFill>
                <a:latin typeface="+mj-lt"/>
                <a:cs typeface="Times New Roman" panose="02020603050405020304" pitchFamily="18" charset="0"/>
              </a:rPr>
              <a:t>XgBoost</a:t>
            </a:r>
            <a:r>
              <a:rPr lang="en-US" sz="3200" dirty="0">
                <a:solidFill>
                  <a:srgbClr val="FFFFFF"/>
                </a:solidFill>
                <a:latin typeface="+mj-lt"/>
                <a:cs typeface="Times New Roman" panose="02020603050405020304" pitchFamily="18" charset="0"/>
              </a:rPr>
              <a:t> classifier</a:t>
            </a:r>
          </a:p>
          <a:p>
            <a:pPr marL="0" indent="0">
              <a:buNone/>
            </a:pPr>
            <a:r>
              <a:rPr lang="en-US" sz="3200" dirty="0">
                <a:solidFill>
                  <a:srgbClr val="FFFFFF"/>
                </a:solidFill>
                <a:latin typeface="+mj-lt"/>
                <a:cs typeface="Times New Roman" panose="02020603050405020304" pitchFamily="18" charset="0"/>
              </a:rPr>
              <a:t>3)Random forest classifier</a:t>
            </a:r>
          </a:p>
          <a:p>
            <a:pPr marL="0" indent="0">
              <a:buNone/>
            </a:pPr>
            <a:endParaRPr lang="en-US" sz="2000" dirty="0">
              <a:solidFill>
                <a:srgbClr val="FFFFFF"/>
              </a:solidFill>
              <a:latin typeface="+mj-lt"/>
              <a:cs typeface="Times New Roman" panose="02020603050405020304" pitchFamily="18" charset="0"/>
            </a:endParaRPr>
          </a:p>
          <a:p>
            <a:pPr marL="0" indent="0">
              <a:buNone/>
            </a:pPr>
            <a:r>
              <a:rPr lang="en-US" sz="3200" dirty="0">
                <a:solidFill>
                  <a:srgbClr val="FFFFFF"/>
                </a:solidFill>
                <a:cs typeface="Times New Roman" panose="02020603050405020304" pitchFamily="18" charset="0"/>
              </a:rPr>
              <a:t>SVC model:</a:t>
            </a:r>
          </a:p>
          <a:p>
            <a:pPr marL="0" indent="0">
              <a:buNone/>
            </a:pPr>
            <a:r>
              <a:rPr lang="en-US" sz="3200" dirty="0">
                <a:solidFill>
                  <a:srgbClr val="FFFFFF"/>
                </a:solidFill>
                <a:latin typeface="+mj-lt"/>
                <a:cs typeface="Times New Roman" panose="02020603050405020304" pitchFamily="18" charset="0"/>
              </a:rPr>
              <a:t>PFA of screenshot for training accuracy and test accuracy of data using SVC model</a:t>
            </a: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dirty="0">
              <a:solidFill>
                <a:srgbClr val="FFFFFF"/>
              </a:solidFill>
              <a:cs typeface="Times New Roman" panose="02020603050405020304" pitchFamily="18" charset="0"/>
            </a:endParaRPr>
          </a:p>
          <a:p>
            <a:pPr marL="0" indent="0">
              <a:buNone/>
            </a:pPr>
            <a:r>
              <a:rPr lang="en-US" sz="2000" dirty="0">
                <a:solidFill>
                  <a:srgbClr val="FFFFFF"/>
                </a:solidFill>
                <a:latin typeface="+mj-lt"/>
                <a:cs typeface="Times New Roman" panose="02020603050405020304" pitchFamily="18" charset="0"/>
              </a:rPr>
              <a:t> </a:t>
            </a:r>
            <a:endParaRPr lang="en-IN"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5" name="Picture 4">
            <a:extLst>
              <a:ext uri="{FF2B5EF4-FFF2-40B4-BE49-F238E27FC236}">
                <a16:creationId xmlns:a16="http://schemas.microsoft.com/office/drawing/2014/main" id="{5AD7DA1F-8189-4FC1-8204-6F53455850AB}"/>
              </a:ext>
            </a:extLst>
          </p:cNvPr>
          <p:cNvPicPr>
            <a:picLocks noChangeAspect="1"/>
          </p:cNvPicPr>
          <p:nvPr/>
        </p:nvPicPr>
        <p:blipFill>
          <a:blip r:embed="rId2"/>
          <a:stretch>
            <a:fillRect/>
          </a:stretch>
        </p:blipFill>
        <p:spPr>
          <a:xfrm>
            <a:off x="739742" y="3217719"/>
            <a:ext cx="7278102" cy="2499688"/>
          </a:xfrm>
          <a:prstGeom prst="rect">
            <a:avLst/>
          </a:prstGeom>
        </p:spPr>
      </p:pic>
    </p:spTree>
    <p:extLst>
      <p:ext uri="{BB962C8B-B14F-4D97-AF65-F5344CB8AC3E}">
        <p14:creationId xmlns:p14="http://schemas.microsoft.com/office/powerpoint/2010/main" val="4267765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73030"/>
            <a:ext cx="10515598" cy="5892962"/>
          </a:xfrm>
        </p:spPr>
        <p:txBody>
          <a:bodyPr>
            <a:normAutofit fontScale="92500" lnSpcReduction="10000"/>
          </a:bodyPr>
          <a:lstStyle/>
          <a:p>
            <a:pPr marL="0" indent="0">
              <a:buNone/>
            </a:pPr>
            <a:r>
              <a:rPr lang="en-US" sz="2600" dirty="0" err="1">
                <a:solidFill>
                  <a:srgbClr val="FFFFFF"/>
                </a:solidFill>
                <a:latin typeface="+mj-lt"/>
                <a:cs typeface="Times New Roman" panose="02020603050405020304" pitchFamily="18" charset="0"/>
              </a:rPr>
              <a:t>XgBoost</a:t>
            </a:r>
            <a:r>
              <a:rPr lang="en-US" sz="2600" dirty="0">
                <a:solidFill>
                  <a:srgbClr val="FFFFFF"/>
                </a:solidFill>
                <a:latin typeface="+mj-lt"/>
                <a:cs typeface="Times New Roman" panose="02020603050405020304" pitchFamily="18" charset="0"/>
              </a:rPr>
              <a:t> classifier:</a:t>
            </a:r>
            <a:endParaRPr lang="en-US" sz="3200" dirty="0">
              <a:solidFill>
                <a:srgbClr val="FFFFFF"/>
              </a:solidFill>
              <a:latin typeface="+mj-lt"/>
              <a:cs typeface="Times New Roman" panose="02020603050405020304" pitchFamily="18" charset="0"/>
            </a:endParaRPr>
          </a:p>
          <a:p>
            <a:pPr marL="0" indent="0">
              <a:buNone/>
            </a:pPr>
            <a:r>
              <a:rPr lang="en-US" sz="1900" dirty="0">
                <a:solidFill>
                  <a:srgbClr val="FFFFFF"/>
                </a:solidFill>
                <a:latin typeface="+mj-lt"/>
                <a:cs typeface="Times New Roman" panose="02020603050405020304" pitchFamily="18" charset="0"/>
              </a:rPr>
              <a:t>PFA of screenshot for training accuracy and test accuracy of data using </a:t>
            </a:r>
            <a:r>
              <a:rPr lang="en-US" sz="1900" dirty="0" err="1">
                <a:solidFill>
                  <a:srgbClr val="FFFFFF"/>
                </a:solidFill>
                <a:latin typeface="+mj-lt"/>
                <a:cs typeface="Times New Roman" panose="02020603050405020304" pitchFamily="18" charset="0"/>
              </a:rPr>
              <a:t>XgBoostmodel</a:t>
            </a:r>
            <a:r>
              <a:rPr lang="en-US" sz="1900" dirty="0">
                <a:solidFill>
                  <a:srgbClr val="FFFFFF"/>
                </a:solidFill>
                <a:latin typeface="+mj-lt"/>
                <a:cs typeface="Times New Roman" panose="02020603050405020304" pitchFamily="18" charset="0"/>
              </a:rPr>
              <a:t>.</a:t>
            </a: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dirty="0">
              <a:solidFill>
                <a:srgbClr val="FFFFFF"/>
              </a:solidFill>
              <a:cs typeface="Times New Roman" panose="02020603050405020304" pitchFamily="18" charset="0"/>
            </a:endParaRPr>
          </a:p>
          <a:p>
            <a:pPr marL="0" indent="0">
              <a:buNone/>
            </a:pPr>
            <a:r>
              <a:rPr lang="en-US" sz="2000" dirty="0">
                <a:solidFill>
                  <a:srgbClr val="FFFFFF"/>
                </a:solidFill>
                <a:latin typeface="+mj-lt"/>
                <a:cs typeface="Times New Roman" panose="02020603050405020304" pitchFamily="18" charset="0"/>
              </a:rPr>
              <a:t> </a:t>
            </a:r>
            <a:endParaRPr lang="en-IN" dirty="0">
              <a:solidFill>
                <a:schemeClr val="tx1">
                  <a:lumMod val="95000"/>
                </a:schemeClr>
              </a:solidFill>
              <a:latin typeface="+mj-lt"/>
              <a:cs typeface="Times New Roman" panose="02020603050405020304" pitchFamily="18" charset="0"/>
            </a:endParaRPr>
          </a:p>
          <a:p>
            <a:pPr marL="0" indent="0">
              <a:buNone/>
            </a:pPr>
            <a:r>
              <a:rPr lang="en-IN" sz="2400" dirty="0">
                <a:solidFill>
                  <a:schemeClr val="tx1">
                    <a:lumMod val="95000"/>
                  </a:schemeClr>
                </a:solidFill>
                <a:latin typeface="+mj-lt"/>
              </a:rPr>
              <a:t>Random Forest:</a:t>
            </a:r>
          </a:p>
          <a:p>
            <a:pPr marL="0" indent="0">
              <a:buNone/>
            </a:pPr>
            <a:r>
              <a:rPr lang="en-US" sz="1900" dirty="0">
                <a:solidFill>
                  <a:srgbClr val="FFFFFF"/>
                </a:solidFill>
                <a:latin typeface="+mj-lt"/>
                <a:cs typeface="Times New Roman" panose="02020603050405020304" pitchFamily="18" charset="0"/>
              </a:rPr>
              <a:t>PFA of screenshot for training accuracy and test accuracy of data using </a:t>
            </a:r>
            <a:r>
              <a:rPr lang="en-US" sz="1900" dirty="0" err="1">
                <a:solidFill>
                  <a:srgbClr val="FFFFFF"/>
                </a:solidFill>
                <a:latin typeface="+mj-lt"/>
                <a:cs typeface="Times New Roman" panose="02020603050405020304" pitchFamily="18" charset="0"/>
              </a:rPr>
              <a:t>Randomforest</a:t>
            </a:r>
            <a:r>
              <a:rPr lang="en-US" sz="1900" dirty="0">
                <a:solidFill>
                  <a:srgbClr val="FFFFFF"/>
                </a:solidFill>
                <a:latin typeface="+mj-lt"/>
                <a:cs typeface="Times New Roman" panose="02020603050405020304" pitchFamily="18" charset="0"/>
              </a:rPr>
              <a:t> classifier.</a:t>
            </a:r>
          </a:p>
          <a:p>
            <a:pPr marL="0" indent="0">
              <a:buNone/>
            </a:pPr>
            <a:endParaRPr lang="en-US" sz="2400" dirty="0">
              <a:solidFill>
                <a:srgbClr val="FFFFFF"/>
              </a:solidFill>
              <a:latin typeface="+mj-lt"/>
              <a:cs typeface="Times New Roman" panose="02020603050405020304" pitchFamily="18" charset="0"/>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4" name="Picture 3">
            <a:extLst>
              <a:ext uri="{FF2B5EF4-FFF2-40B4-BE49-F238E27FC236}">
                <a16:creationId xmlns:a16="http://schemas.microsoft.com/office/drawing/2014/main" id="{ABC467A4-399F-481F-9057-7DB96747B100}"/>
              </a:ext>
            </a:extLst>
          </p:cNvPr>
          <p:cNvPicPr>
            <a:picLocks noChangeAspect="1"/>
          </p:cNvPicPr>
          <p:nvPr/>
        </p:nvPicPr>
        <p:blipFill>
          <a:blip r:embed="rId2"/>
          <a:stretch>
            <a:fillRect/>
          </a:stretch>
        </p:blipFill>
        <p:spPr>
          <a:xfrm>
            <a:off x="523874" y="1078779"/>
            <a:ext cx="7219950" cy="2020556"/>
          </a:xfrm>
          <a:prstGeom prst="rect">
            <a:avLst/>
          </a:prstGeom>
        </p:spPr>
      </p:pic>
      <p:pic>
        <p:nvPicPr>
          <p:cNvPr id="7" name="Picture 6">
            <a:extLst>
              <a:ext uri="{FF2B5EF4-FFF2-40B4-BE49-F238E27FC236}">
                <a16:creationId xmlns:a16="http://schemas.microsoft.com/office/drawing/2014/main" id="{417893CA-7707-459E-BA05-62F0B1552B25}"/>
              </a:ext>
            </a:extLst>
          </p:cNvPr>
          <p:cNvPicPr>
            <a:picLocks noChangeAspect="1"/>
          </p:cNvPicPr>
          <p:nvPr/>
        </p:nvPicPr>
        <p:blipFill>
          <a:blip r:embed="rId3"/>
          <a:stretch>
            <a:fillRect/>
          </a:stretch>
        </p:blipFill>
        <p:spPr>
          <a:xfrm>
            <a:off x="523874" y="4156910"/>
            <a:ext cx="7301465" cy="1907006"/>
          </a:xfrm>
          <a:prstGeom prst="rect">
            <a:avLst/>
          </a:prstGeom>
        </p:spPr>
      </p:pic>
    </p:spTree>
    <p:extLst>
      <p:ext uri="{BB962C8B-B14F-4D97-AF65-F5344CB8AC3E}">
        <p14:creationId xmlns:p14="http://schemas.microsoft.com/office/powerpoint/2010/main" val="2961629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73030"/>
            <a:ext cx="10515598" cy="5892962"/>
          </a:xfrm>
        </p:spPr>
        <p:txBody>
          <a:bodyPr>
            <a:normAutofit fontScale="85000" lnSpcReduction="20000"/>
          </a:bodyPr>
          <a:lstStyle/>
          <a:p>
            <a:pPr marL="0" indent="0">
              <a:buNone/>
            </a:pPr>
            <a:r>
              <a:rPr lang="en-US" sz="2600" dirty="0">
                <a:solidFill>
                  <a:srgbClr val="FFFFFF"/>
                </a:solidFill>
                <a:latin typeface="+mj-lt"/>
                <a:cs typeface="Times New Roman" panose="02020603050405020304" pitchFamily="18" charset="0"/>
              </a:rPr>
              <a:t>Plot between model and their accuracy score:</a:t>
            </a:r>
          </a:p>
          <a:p>
            <a:pPr marL="0" indent="0">
              <a:buNone/>
            </a:pPr>
            <a:endParaRPr lang="en-US" sz="32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dirty="0">
              <a:solidFill>
                <a:srgbClr val="FFFFFF"/>
              </a:solidFill>
              <a:cs typeface="Times New Roman" panose="02020603050405020304" pitchFamily="18" charset="0"/>
            </a:endParaRPr>
          </a:p>
          <a:p>
            <a:pPr marL="0" indent="0">
              <a:buNone/>
            </a:pPr>
            <a:r>
              <a:rPr lang="en-US" sz="2000" dirty="0">
                <a:solidFill>
                  <a:srgbClr val="FFFFFF"/>
                </a:solidFill>
                <a:latin typeface="+mj-lt"/>
                <a:cs typeface="Times New Roman" panose="02020603050405020304" pitchFamily="18" charset="0"/>
              </a:rPr>
              <a:t> </a:t>
            </a:r>
            <a:endParaRPr lang="en-IN" dirty="0">
              <a:solidFill>
                <a:schemeClr val="tx1">
                  <a:lumMod val="95000"/>
                </a:schemeClr>
              </a:solidFill>
              <a:latin typeface="+mj-lt"/>
              <a:cs typeface="Times New Roman" panose="02020603050405020304" pitchFamily="18" charset="0"/>
            </a:endParaRPr>
          </a:p>
          <a:p>
            <a:pPr marL="0" indent="0">
              <a:buNone/>
            </a:pPr>
            <a:endParaRPr lang="en-US" sz="2400" dirty="0">
              <a:solidFill>
                <a:srgbClr val="FFFFFF"/>
              </a:solidFill>
              <a:latin typeface="+mj-lt"/>
              <a:cs typeface="Times New Roman" panose="02020603050405020304" pitchFamily="18" charset="0"/>
            </a:endParaRPr>
          </a:p>
          <a:p>
            <a:pPr marL="0" indent="0">
              <a:buNone/>
            </a:pPr>
            <a:endParaRPr lang="en-US" sz="2400" dirty="0">
              <a:solidFill>
                <a:srgbClr val="FFFFFF"/>
              </a:solidFill>
              <a:latin typeface="+mj-lt"/>
              <a:cs typeface="Times New Roman" panose="02020603050405020304" pitchFamily="18" charset="0"/>
            </a:endParaRPr>
          </a:p>
          <a:p>
            <a:pPr marL="0" indent="0">
              <a:buNone/>
            </a:pPr>
            <a:r>
              <a:rPr lang="en-US" sz="2300" dirty="0">
                <a:solidFill>
                  <a:srgbClr val="FFFFFF"/>
                </a:solidFill>
                <a:latin typeface="+mj-lt"/>
                <a:cs typeface="Times New Roman" panose="02020603050405020304" pitchFamily="18" charset="0"/>
              </a:rPr>
              <a:t>In this analysis, many factors were identified which allows for an accurate distinction between fraudulent and honest claimants i.e. predict the existence of fraud in the given claims. The machine learning models performed at varying performance levels for the different input datasets. By considering the average F5 score, model rankings are obtained- i.e. a higher average F5 score is indicative of a better performing model.</a:t>
            </a:r>
            <a:endParaRPr lang="en-IN" sz="2300" dirty="0">
              <a:solidFill>
                <a:schemeClr val="tx1">
                  <a:lumMod val="95000"/>
                </a:schemeClr>
              </a:solidFill>
              <a:latin typeface="+mj-lt"/>
            </a:endParaRPr>
          </a:p>
          <a:p>
            <a:pPr marL="0" indent="0">
              <a:buNone/>
            </a:pPr>
            <a:r>
              <a:rPr lang="en-IN" sz="2300" dirty="0">
                <a:solidFill>
                  <a:schemeClr val="tx1">
                    <a:lumMod val="95000"/>
                  </a:schemeClr>
                </a:solidFill>
                <a:latin typeface="+mj-lt"/>
              </a:rPr>
              <a:t>As per the plot , we can see that random forest classifier has the highest accuracy comparing with SVC and </a:t>
            </a:r>
            <a:r>
              <a:rPr lang="en-IN" sz="2300" dirty="0" err="1">
                <a:solidFill>
                  <a:schemeClr val="tx1">
                    <a:lumMod val="95000"/>
                  </a:schemeClr>
                </a:solidFill>
                <a:latin typeface="+mj-lt"/>
              </a:rPr>
              <a:t>XgBoost</a:t>
            </a:r>
            <a:r>
              <a:rPr lang="en-IN" sz="2300" dirty="0">
                <a:solidFill>
                  <a:schemeClr val="tx1">
                    <a:lumMod val="95000"/>
                  </a:schemeClr>
                </a:solidFill>
                <a:latin typeface="+mj-lt"/>
              </a:rPr>
              <a:t> classifier.</a:t>
            </a:r>
          </a:p>
          <a:p>
            <a:pPr marL="0" indent="0">
              <a:buNone/>
            </a:pPr>
            <a:r>
              <a:rPr lang="en-IN" sz="29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5" name="Picture 4">
            <a:extLst>
              <a:ext uri="{FF2B5EF4-FFF2-40B4-BE49-F238E27FC236}">
                <a16:creationId xmlns:a16="http://schemas.microsoft.com/office/drawing/2014/main" id="{4E68F7B7-0C2D-40E2-B854-BF1163747BA5}"/>
              </a:ext>
            </a:extLst>
          </p:cNvPr>
          <p:cNvPicPr>
            <a:picLocks noChangeAspect="1"/>
          </p:cNvPicPr>
          <p:nvPr/>
        </p:nvPicPr>
        <p:blipFill>
          <a:blip r:embed="rId2"/>
          <a:stretch>
            <a:fillRect/>
          </a:stretch>
        </p:blipFill>
        <p:spPr>
          <a:xfrm>
            <a:off x="483978" y="980610"/>
            <a:ext cx="9286555" cy="2541523"/>
          </a:xfrm>
          <a:prstGeom prst="rect">
            <a:avLst/>
          </a:prstGeom>
        </p:spPr>
      </p:pic>
    </p:spTree>
    <p:extLst>
      <p:ext uri="{BB962C8B-B14F-4D97-AF65-F5344CB8AC3E}">
        <p14:creationId xmlns:p14="http://schemas.microsoft.com/office/powerpoint/2010/main" val="2061991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FEDFB-05F6-4F9D-B4C0-F7BC38B7360D}"/>
              </a:ext>
            </a:extLst>
          </p:cNvPr>
          <p:cNvSpPr>
            <a:spLocks noGrp="1"/>
          </p:cNvSpPr>
          <p:nvPr>
            <p:ph type="ctrTitle"/>
          </p:nvPr>
        </p:nvSpPr>
        <p:spPr>
          <a:xfrm>
            <a:off x="4211790" y="965198"/>
            <a:ext cx="7273374" cy="4927601"/>
          </a:xfrm>
        </p:spPr>
        <p:txBody>
          <a:bodyPr anchor="ctr">
            <a:normAutofit fontScale="90000"/>
          </a:bodyPr>
          <a:lstStyle/>
          <a:p>
            <a:pPr algn="l"/>
            <a:br>
              <a:rPr lang="en-US" sz="2000" b="1" dirty="0">
                <a:solidFill>
                  <a:schemeClr val="bg1"/>
                </a:solidFill>
                <a:latin typeface="Times New Roman" panose="02020603050405020304" pitchFamily="18" charset="0"/>
                <a:cs typeface="Times New Roman" panose="02020603050405020304" pitchFamily="18" charset="0"/>
              </a:rPr>
            </a:br>
            <a:br>
              <a:rPr lang="en-US" sz="2000" b="1" dirty="0">
                <a:solidFill>
                  <a:schemeClr val="bg1"/>
                </a:solidFill>
                <a:latin typeface="Times New Roman" panose="02020603050405020304" pitchFamily="18" charset="0"/>
                <a:cs typeface="Times New Roman" panose="02020603050405020304" pitchFamily="18" charset="0"/>
              </a:rPr>
            </a:br>
            <a:r>
              <a:rPr lang="en-US" sz="2200" b="1" dirty="0">
                <a:solidFill>
                  <a:schemeClr val="bg1"/>
                </a:solidFill>
                <a:latin typeface="Times New Roman" panose="02020603050405020304" pitchFamily="18" charset="0"/>
                <a:cs typeface="Times New Roman" panose="02020603050405020304" pitchFamily="18" charset="0"/>
              </a:rPr>
              <a:t>Background/Motivation </a:t>
            </a:r>
            <a:r>
              <a:rPr lang="en-US" sz="1600" dirty="0">
                <a:solidFill>
                  <a:schemeClr val="bg1"/>
                </a:solidFill>
              </a:rPr>
              <a:t>– </a:t>
            </a:r>
            <a:r>
              <a:rPr lang="en-US" sz="1800" dirty="0">
                <a:solidFill>
                  <a:schemeClr val="bg1"/>
                </a:solidFill>
              </a:rPr>
              <a:t>The Motivation behind was, vehicle insurance is mandatory, expensive and difficult to purchase for many  consumers around the globe. There might be many people whose Insurance got rejected because of not knowing the any analysis and insights behind how the Insurance is approved . Many people as to lose their money due to less knowledge and awareness. As this dataset include data about “Auto insurance”  and all the major factors that are used to decide whether the applicant will be granted Insurance or not.</a:t>
            </a:r>
            <a:br>
              <a:rPr lang="en-US" sz="18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rPr>
            </a:br>
            <a:r>
              <a:rPr lang="en-US" sz="2200" b="1" dirty="0">
                <a:solidFill>
                  <a:schemeClr val="bg1"/>
                </a:solidFill>
                <a:latin typeface="Times New Roman" panose="02020603050405020304" pitchFamily="18" charset="0"/>
                <a:cs typeface="Times New Roman" panose="02020603050405020304" pitchFamily="18" charset="0"/>
              </a:rPr>
              <a:t>Problem Statement </a:t>
            </a:r>
            <a:r>
              <a:rPr lang="en-US" sz="1600" dirty="0">
                <a:solidFill>
                  <a:schemeClr val="bg1"/>
                </a:solidFill>
              </a:rPr>
              <a:t>– </a:t>
            </a:r>
            <a:r>
              <a:rPr lang="en-US" sz="1800" dirty="0">
                <a:solidFill>
                  <a:schemeClr val="bg1"/>
                </a:solidFill>
              </a:rPr>
              <a:t>Every applicant needs to know what all are the factors considered to approve Insurance, what are major variables for correlation to Insurance.</a:t>
            </a:r>
            <a:br>
              <a:rPr lang="en-US" sz="1800" dirty="0">
                <a:solidFill>
                  <a:schemeClr val="bg1"/>
                </a:solidFill>
              </a:rPr>
            </a:br>
            <a:r>
              <a:rPr lang="en-US" sz="1800" dirty="0">
                <a:solidFill>
                  <a:schemeClr val="bg1"/>
                </a:solidFill>
              </a:rPr>
              <a:t>We as a team will provide complete and accurate analysis and Insights.</a:t>
            </a:r>
            <a:br>
              <a:rPr lang="en-US" sz="1800" dirty="0">
                <a:solidFill>
                  <a:schemeClr val="bg1"/>
                </a:solidFill>
              </a:rPr>
            </a:br>
            <a:r>
              <a:rPr lang="en-US" sz="1800" dirty="0">
                <a:solidFill>
                  <a:schemeClr val="bg1"/>
                </a:solidFill>
              </a:rPr>
              <a:t>We will provide an easy and better way to understand all the key points of Insurance.</a:t>
            </a:r>
            <a:br>
              <a:rPr lang="en-US" sz="1800" dirty="0">
                <a:solidFill>
                  <a:schemeClr val="bg1"/>
                </a:solidFill>
              </a:rPr>
            </a:br>
            <a:r>
              <a:rPr lang="en-US" sz="1800" dirty="0">
                <a:solidFill>
                  <a:schemeClr val="bg1"/>
                </a:solidFill>
              </a:rPr>
              <a:t>So that every Individual will be having a complete picture how the Insurance is approved before applying.</a:t>
            </a:r>
            <a:br>
              <a:rPr lang="en-US" sz="1800" dirty="0">
                <a:solidFill>
                  <a:schemeClr val="bg1"/>
                </a:solidFill>
              </a:rPr>
            </a:br>
            <a:r>
              <a:rPr lang="en-US" sz="1800" dirty="0">
                <a:solidFill>
                  <a:schemeClr val="bg1"/>
                </a:solidFill>
              </a:rPr>
              <a:t>The analysis will be a key factor to other insurance organizations</a:t>
            </a:r>
            <a:r>
              <a:rPr lang="en-US" sz="1600" dirty="0">
                <a:solidFill>
                  <a:schemeClr val="bg1"/>
                </a:solidFill>
              </a:rPr>
              <a:t>.</a:t>
            </a:r>
            <a:br>
              <a:rPr lang="en-US" sz="16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latin typeface="+mn-lt"/>
              </a:rPr>
            </a:br>
            <a:br>
              <a:rPr lang="en-US" sz="1600" dirty="0">
                <a:solidFill>
                  <a:schemeClr val="bg1"/>
                </a:solidFill>
              </a:rPr>
            </a:br>
            <a:endParaRPr lang="en-US" sz="1600" dirty="0">
              <a:solidFill>
                <a:schemeClr val="bg1"/>
              </a:solidFill>
            </a:endParaRPr>
          </a:p>
        </p:txBody>
      </p:sp>
      <p:cxnSp>
        <p:nvCxnSpPr>
          <p:cNvPr id="36" name="Straight Connector 35">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20EF9E-A339-4C26-AE78-C37E216522B3}"/>
              </a:ext>
            </a:extLst>
          </p:cNvPr>
          <p:cNvSpPr txBox="1"/>
          <p:nvPr/>
        </p:nvSpPr>
        <p:spPr>
          <a:xfrm>
            <a:off x="845361" y="1384279"/>
            <a:ext cx="3288480" cy="3416320"/>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Background/</a:t>
            </a:r>
          </a:p>
          <a:p>
            <a:r>
              <a:rPr lang="en-US" sz="3600" b="1" dirty="0">
                <a:solidFill>
                  <a:schemeClr val="bg1"/>
                </a:solidFill>
                <a:latin typeface="Times New Roman" panose="02020603050405020304" pitchFamily="18" charset="0"/>
                <a:cs typeface="Times New Roman" panose="02020603050405020304" pitchFamily="18" charset="0"/>
              </a:rPr>
              <a:t>Motivation</a:t>
            </a:r>
          </a:p>
          <a:p>
            <a:endParaRPr lang="en-US" sz="3600" b="1" dirty="0">
              <a:solidFill>
                <a:schemeClr val="bg1"/>
              </a:solidFill>
              <a:latin typeface="Times New Roman" panose="02020603050405020304" pitchFamily="18" charset="0"/>
              <a:cs typeface="Times New Roman" panose="02020603050405020304" pitchFamily="18" charset="0"/>
            </a:endParaRPr>
          </a:p>
          <a:p>
            <a:endParaRPr lang="en-US" sz="3600" b="1" dirty="0">
              <a:solidFill>
                <a:schemeClr val="bg1"/>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sz="3600" b="1" dirty="0">
                <a:solidFill>
                  <a:schemeClr val="bg1"/>
                </a:solidFill>
                <a:latin typeface="Times New Roman" panose="02020603050405020304" pitchFamily="18" charset="0"/>
                <a:cs typeface="Times New Roman" panose="02020603050405020304" pitchFamily="18" charset="0"/>
              </a:rPr>
              <a:t>Problem</a:t>
            </a:r>
          </a:p>
          <a:p>
            <a:r>
              <a:rPr lang="en-US" sz="3600" b="1" dirty="0">
                <a:solidFill>
                  <a:schemeClr val="bg1"/>
                </a:solidFill>
                <a:latin typeface="Times New Roman" panose="02020603050405020304" pitchFamily="18" charset="0"/>
                <a:cs typeface="Times New Roman" panose="02020603050405020304" pitchFamily="18" charset="0"/>
              </a:rPr>
              <a:t>Statement </a:t>
            </a:r>
            <a:endParaRPr lang="en-US" sz="3600" dirty="0"/>
          </a:p>
        </p:txBody>
      </p:sp>
    </p:spTree>
    <p:extLst>
      <p:ext uri="{BB962C8B-B14F-4D97-AF65-F5344CB8AC3E}">
        <p14:creationId xmlns:p14="http://schemas.microsoft.com/office/powerpoint/2010/main" val="1465394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892962"/>
          </a:xfrm>
        </p:spPr>
        <p:txBody>
          <a:bodyPr>
            <a:normAutofit fontScale="85000" lnSpcReduction="20000"/>
          </a:bodyPr>
          <a:lstStyle/>
          <a:p>
            <a:pPr marL="0" indent="0">
              <a:buNone/>
            </a:pPr>
            <a:r>
              <a:rPr lang="en-US" sz="5100" dirty="0">
                <a:solidFill>
                  <a:srgbClr val="FFFFFF"/>
                </a:solidFill>
              </a:rPr>
              <a:t>Analysis Questions:</a:t>
            </a:r>
          </a:p>
          <a:p>
            <a:pPr marL="0" indent="0">
              <a:buNone/>
            </a:pPr>
            <a:endParaRPr lang="en-US" sz="2400" dirty="0">
              <a:solidFill>
                <a:srgbClr val="FFFFFF"/>
              </a:solidFill>
              <a:latin typeface="+mj-lt"/>
            </a:endParaRPr>
          </a:p>
          <a:p>
            <a:pPr marL="457200" indent="-457200">
              <a:buAutoNum type="arabicParenR"/>
            </a:pPr>
            <a:r>
              <a:rPr lang="en-US" sz="2100" dirty="0">
                <a:solidFill>
                  <a:srgbClr val="FFFFFF"/>
                </a:solidFill>
                <a:latin typeface="+mj-lt"/>
              </a:rPr>
              <a:t>How many number of frauds reported according to dataset?</a:t>
            </a:r>
          </a:p>
          <a:p>
            <a:pPr marL="457200" indent="-457200">
              <a:buAutoNum type="alphaUcParenR"/>
            </a:pPr>
            <a:r>
              <a:rPr lang="en-US" sz="2100" dirty="0">
                <a:solidFill>
                  <a:srgbClr val="FFFFFF"/>
                </a:solidFill>
                <a:latin typeface="+mj-lt"/>
              </a:rPr>
              <a:t>According to dataset the frauds reported are low </a:t>
            </a:r>
            <a:r>
              <a:rPr lang="en-US" sz="2100" dirty="0" err="1">
                <a:solidFill>
                  <a:srgbClr val="FFFFFF"/>
                </a:solidFill>
                <a:latin typeface="+mj-lt"/>
              </a:rPr>
              <a:t>i.e</a:t>
            </a:r>
            <a:r>
              <a:rPr lang="en-US" sz="2100" dirty="0">
                <a:solidFill>
                  <a:srgbClr val="FFFFFF"/>
                </a:solidFill>
                <a:latin typeface="+mj-lt"/>
              </a:rPr>
              <a:t> count = 247</a:t>
            </a:r>
          </a:p>
          <a:p>
            <a:pPr marL="0" indent="0">
              <a:buNone/>
            </a:pPr>
            <a:endParaRPr lang="en-US" sz="24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US" sz="3300" dirty="0">
              <a:solidFill>
                <a:srgbClr val="FFFFFF"/>
              </a:solidFill>
              <a:latin typeface="+mj-lt"/>
            </a:endParaRPr>
          </a:p>
          <a:p>
            <a:pPr marL="0" indent="0">
              <a:buNone/>
            </a:pPr>
            <a:r>
              <a:rPr lang="en-US" sz="2100" dirty="0">
                <a:solidFill>
                  <a:srgbClr val="FFFFFF"/>
                </a:solidFill>
                <a:latin typeface="+mj-lt"/>
              </a:rPr>
              <a:t>2) How many number of insurance claimed by entire customers in particular period?</a:t>
            </a:r>
          </a:p>
          <a:p>
            <a:pPr marL="514350" indent="-514350">
              <a:buAutoNum type="alphaUcParenR"/>
            </a:pPr>
            <a:r>
              <a:rPr lang="en-US" sz="2100" dirty="0">
                <a:solidFill>
                  <a:srgbClr val="FFFFFF"/>
                </a:solidFill>
                <a:latin typeface="+mj-lt"/>
              </a:rPr>
              <a:t>We can see the amount claimed by entire customers using below plot. The highest claimed amount is 70000 and lowest is 110000</a:t>
            </a:r>
          </a:p>
          <a:p>
            <a:pPr marL="0" indent="0">
              <a:buNone/>
            </a:pPr>
            <a:endParaRPr lang="en-US" sz="21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6" name="Picture 5">
            <a:extLst>
              <a:ext uri="{FF2B5EF4-FFF2-40B4-BE49-F238E27FC236}">
                <a16:creationId xmlns:a16="http://schemas.microsoft.com/office/drawing/2014/main" id="{D059B26A-D355-4795-B311-A28CD0F43326}"/>
              </a:ext>
            </a:extLst>
          </p:cNvPr>
          <p:cNvPicPr>
            <a:picLocks noChangeAspect="1"/>
          </p:cNvPicPr>
          <p:nvPr/>
        </p:nvPicPr>
        <p:blipFill>
          <a:blip r:embed="rId2"/>
          <a:stretch>
            <a:fillRect/>
          </a:stretch>
        </p:blipFill>
        <p:spPr>
          <a:xfrm>
            <a:off x="1152623" y="2006017"/>
            <a:ext cx="3362325" cy="1421321"/>
          </a:xfrm>
          <a:prstGeom prst="rect">
            <a:avLst/>
          </a:prstGeom>
        </p:spPr>
      </p:pic>
      <p:pic>
        <p:nvPicPr>
          <p:cNvPr id="8" name="Picture 7">
            <a:extLst>
              <a:ext uri="{FF2B5EF4-FFF2-40B4-BE49-F238E27FC236}">
                <a16:creationId xmlns:a16="http://schemas.microsoft.com/office/drawing/2014/main" id="{22436760-B9C6-4006-A164-26F6107792E5}"/>
              </a:ext>
            </a:extLst>
          </p:cNvPr>
          <p:cNvPicPr>
            <a:picLocks noChangeAspect="1"/>
          </p:cNvPicPr>
          <p:nvPr/>
        </p:nvPicPr>
        <p:blipFill>
          <a:blip r:embed="rId3"/>
          <a:stretch>
            <a:fillRect/>
          </a:stretch>
        </p:blipFill>
        <p:spPr>
          <a:xfrm>
            <a:off x="989013" y="4588933"/>
            <a:ext cx="4260320" cy="1490921"/>
          </a:xfrm>
          <a:prstGeom prst="rect">
            <a:avLst/>
          </a:prstGeom>
        </p:spPr>
      </p:pic>
    </p:spTree>
    <p:extLst>
      <p:ext uri="{BB962C8B-B14F-4D97-AF65-F5344CB8AC3E}">
        <p14:creationId xmlns:p14="http://schemas.microsoft.com/office/powerpoint/2010/main" val="1679149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892962"/>
          </a:xfrm>
        </p:spPr>
        <p:txBody>
          <a:bodyPr>
            <a:normAutofit/>
          </a:bodyPr>
          <a:lstStyle/>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3) How many incident types have highest fraud cases that exceed non fraud cases?</a:t>
            </a:r>
          </a:p>
          <a:p>
            <a:pPr marL="457200" indent="-457200">
              <a:buAutoNum type="alphaUcParenR"/>
            </a:pPr>
            <a:r>
              <a:rPr lang="en-US" sz="2100" dirty="0">
                <a:solidFill>
                  <a:srgbClr val="FFFFFF"/>
                </a:solidFill>
                <a:latin typeface="+mj-lt"/>
              </a:rPr>
              <a:t>As per the below plot multi vehicle Collison has the highest fraud reported and parked car has the lowest non fraud cases</a:t>
            </a:r>
          </a:p>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  </a:t>
            </a:r>
          </a:p>
          <a:p>
            <a:pPr marL="0" indent="0">
              <a:buNone/>
            </a:pPr>
            <a:endParaRPr lang="en-US" sz="21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4" name="Picture 3">
            <a:extLst>
              <a:ext uri="{FF2B5EF4-FFF2-40B4-BE49-F238E27FC236}">
                <a16:creationId xmlns:a16="http://schemas.microsoft.com/office/drawing/2014/main" id="{167E3EC4-F9D7-4677-8EA1-0B2055DBF4C8}"/>
              </a:ext>
            </a:extLst>
          </p:cNvPr>
          <p:cNvPicPr>
            <a:picLocks noChangeAspect="1"/>
          </p:cNvPicPr>
          <p:nvPr/>
        </p:nvPicPr>
        <p:blipFill>
          <a:blip r:embed="rId2"/>
          <a:stretch>
            <a:fillRect/>
          </a:stretch>
        </p:blipFill>
        <p:spPr>
          <a:xfrm>
            <a:off x="962554" y="1794404"/>
            <a:ext cx="7286625" cy="3895725"/>
          </a:xfrm>
          <a:prstGeom prst="rect">
            <a:avLst/>
          </a:prstGeom>
        </p:spPr>
      </p:pic>
    </p:spTree>
    <p:extLst>
      <p:ext uri="{BB962C8B-B14F-4D97-AF65-F5344CB8AC3E}">
        <p14:creationId xmlns:p14="http://schemas.microsoft.com/office/powerpoint/2010/main" val="2581620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892962"/>
          </a:xfrm>
        </p:spPr>
        <p:txBody>
          <a:bodyPr>
            <a:normAutofit/>
          </a:bodyPr>
          <a:lstStyle/>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4) Which age group has reported maximum frauds according to dataset?</a:t>
            </a:r>
          </a:p>
          <a:p>
            <a:pPr marL="457200" indent="-457200">
              <a:buAutoNum type="alphaUcParenR"/>
            </a:pPr>
            <a:r>
              <a:rPr lang="en-US" sz="2100" dirty="0">
                <a:solidFill>
                  <a:srgbClr val="FFFFFF"/>
                </a:solidFill>
                <a:latin typeface="+mj-lt"/>
              </a:rPr>
              <a:t>As per the below plot we can see that maximum number of frauds are claimed by age group </a:t>
            </a:r>
          </a:p>
          <a:p>
            <a:pPr marL="0" indent="0">
              <a:buNone/>
            </a:pPr>
            <a:r>
              <a:rPr lang="en-US" sz="2100" dirty="0">
                <a:solidFill>
                  <a:srgbClr val="FFFFFF"/>
                </a:solidFill>
                <a:latin typeface="+mj-lt"/>
              </a:rPr>
              <a:t>      35 to 50</a:t>
            </a:r>
          </a:p>
          <a:p>
            <a:pPr marL="0" indent="0">
              <a:buNone/>
            </a:pPr>
            <a:r>
              <a:rPr lang="en-US" sz="2100" dirty="0">
                <a:solidFill>
                  <a:srgbClr val="FFFFFF"/>
                </a:solidFill>
                <a:latin typeface="+mj-lt"/>
              </a:rPr>
              <a:t>      </a:t>
            </a:r>
          </a:p>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  </a:t>
            </a:r>
          </a:p>
          <a:p>
            <a:pPr marL="0" indent="0">
              <a:buNone/>
            </a:pPr>
            <a:endParaRPr lang="en-US" sz="21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5" name="Picture 4">
            <a:extLst>
              <a:ext uri="{FF2B5EF4-FFF2-40B4-BE49-F238E27FC236}">
                <a16:creationId xmlns:a16="http://schemas.microsoft.com/office/drawing/2014/main" id="{80A57EC8-F805-49DE-99C4-9ED9ADA2FD55}"/>
              </a:ext>
            </a:extLst>
          </p:cNvPr>
          <p:cNvPicPr>
            <a:picLocks noChangeAspect="1"/>
          </p:cNvPicPr>
          <p:nvPr/>
        </p:nvPicPr>
        <p:blipFill>
          <a:blip r:embed="rId2"/>
          <a:stretch>
            <a:fillRect/>
          </a:stretch>
        </p:blipFill>
        <p:spPr>
          <a:xfrm>
            <a:off x="701145" y="2227791"/>
            <a:ext cx="7877175" cy="2571750"/>
          </a:xfrm>
          <a:prstGeom prst="rect">
            <a:avLst/>
          </a:prstGeom>
        </p:spPr>
      </p:pic>
    </p:spTree>
    <p:extLst>
      <p:ext uri="{BB962C8B-B14F-4D97-AF65-F5344CB8AC3E}">
        <p14:creationId xmlns:p14="http://schemas.microsoft.com/office/powerpoint/2010/main" val="365218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892962"/>
          </a:xfrm>
        </p:spPr>
        <p:txBody>
          <a:bodyPr>
            <a:normAutofit/>
          </a:bodyPr>
          <a:lstStyle/>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5) Brief description about fraud reported by various auto models?</a:t>
            </a:r>
          </a:p>
          <a:p>
            <a:pPr marL="457200" indent="-457200">
              <a:buAutoNum type="alphaUcParenR"/>
            </a:pPr>
            <a:r>
              <a:rPr lang="en-US" sz="2100" dirty="0">
                <a:solidFill>
                  <a:srgbClr val="FFFFFF"/>
                </a:solidFill>
                <a:latin typeface="+mj-lt"/>
              </a:rPr>
              <a:t> Below screenshot describes count of frauds reported by different auto models </a:t>
            </a:r>
          </a:p>
          <a:p>
            <a:pPr marL="0" indent="0">
              <a:buNone/>
            </a:pPr>
            <a:r>
              <a:rPr lang="en-US" sz="2100" dirty="0">
                <a:solidFill>
                  <a:srgbClr val="FFFFFF"/>
                </a:solidFill>
                <a:latin typeface="+mj-lt"/>
              </a:rPr>
              <a:t>  </a:t>
            </a:r>
          </a:p>
          <a:p>
            <a:pPr marL="0" indent="0">
              <a:buNone/>
            </a:pPr>
            <a:endParaRPr lang="en-US" sz="2400" dirty="0">
              <a:solidFill>
                <a:srgbClr val="FFFFFF"/>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4" name="Picture 3">
            <a:extLst>
              <a:ext uri="{FF2B5EF4-FFF2-40B4-BE49-F238E27FC236}">
                <a16:creationId xmlns:a16="http://schemas.microsoft.com/office/drawing/2014/main" id="{0F2734DB-0EDB-4D25-A6E3-3A26A063A0E6}"/>
              </a:ext>
            </a:extLst>
          </p:cNvPr>
          <p:cNvPicPr>
            <a:picLocks noChangeAspect="1"/>
          </p:cNvPicPr>
          <p:nvPr/>
        </p:nvPicPr>
        <p:blipFill>
          <a:blip r:embed="rId2"/>
          <a:stretch>
            <a:fillRect/>
          </a:stretch>
        </p:blipFill>
        <p:spPr>
          <a:xfrm>
            <a:off x="1010626" y="1615471"/>
            <a:ext cx="2773397" cy="4311195"/>
          </a:xfrm>
          <a:prstGeom prst="rect">
            <a:avLst/>
          </a:prstGeom>
        </p:spPr>
      </p:pic>
    </p:spTree>
    <p:extLst>
      <p:ext uri="{BB962C8B-B14F-4D97-AF65-F5344CB8AC3E}">
        <p14:creationId xmlns:p14="http://schemas.microsoft.com/office/powerpoint/2010/main" val="21189580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724129"/>
          </a:xfrm>
        </p:spPr>
        <p:txBody>
          <a:bodyPr>
            <a:normAutofit fontScale="92500" lnSpcReduction="20000"/>
          </a:bodyPr>
          <a:lstStyle/>
          <a:p>
            <a:pPr marL="0" indent="0">
              <a:buNone/>
            </a:pPr>
            <a:r>
              <a:rPr lang="en-US" sz="3000" dirty="0">
                <a:solidFill>
                  <a:srgbClr val="FFFFFF"/>
                </a:solidFill>
              </a:rPr>
              <a:t>Key takeaways:</a:t>
            </a:r>
          </a:p>
          <a:p>
            <a:pPr marL="0" indent="0">
              <a:buNone/>
            </a:pPr>
            <a:r>
              <a:rPr lang="en-US" sz="2100" dirty="0">
                <a:solidFill>
                  <a:srgbClr val="FFFFFF"/>
                </a:solidFill>
                <a:latin typeface="+mj-lt"/>
              </a:rPr>
              <a:t>Predictive quality depends more on data than on algorithm</a:t>
            </a:r>
          </a:p>
          <a:p>
            <a:pPr marL="0" indent="0">
              <a:buNone/>
            </a:pPr>
            <a:r>
              <a:rPr lang="en-US" sz="2100" dirty="0">
                <a:solidFill>
                  <a:srgbClr val="FFFFFF"/>
                </a:solidFill>
                <a:latin typeface="+mj-lt"/>
              </a:rPr>
              <a:t>Poor performance from logistic regression and relatively poor performance by </a:t>
            </a:r>
            <a:r>
              <a:rPr lang="en-US" sz="2100" dirty="0" err="1">
                <a:solidFill>
                  <a:srgbClr val="FFFFFF"/>
                </a:solidFill>
                <a:latin typeface="+mj-lt"/>
              </a:rPr>
              <a:t>odified</a:t>
            </a:r>
            <a:r>
              <a:rPr lang="en-US" sz="2100" dirty="0">
                <a:solidFill>
                  <a:srgbClr val="FFFFFF"/>
                </a:solidFill>
                <a:latin typeface="+mj-lt"/>
              </a:rPr>
              <a:t> MVG:</a:t>
            </a:r>
          </a:p>
          <a:p>
            <a:pPr marL="0" indent="0">
              <a:buNone/>
            </a:pPr>
            <a:endParaRPr lang="en-US" dirty="0">
              <a:solidFill>
                <a:srgbClr val="FFFFFF"/>
              </a:solidFill>
            </a:endParaRPr>
          </a:p>
          <a:p>
            <a:pPr marL="0" indent="0">
              <a:buNone/>
            </a:pPr>
            <a:r>
              <a:rPr lang="en-US" sz="3000" dirty="0">
                <a:solidFill>
                  <a:srgbClr val="FFFFFF"/>
                </a:solidFill>
              </a:rPr>
              <a:t>Conclusion</a:t>
            </a:r>
            <a:r>
              <a:rPr lang="en-US" dirty="0">
                <a:solidFill>
                  <a:srgbClr val="FFFFFF"/>
                </a:solidFill>
              </a:rPr>
              <a:t>: </a:t>
            </a:r>
          </a:p>
          <a:p>
            <a:pPr marL="0" indent="0">
              <a:buNone/>
            </a:pPr>
            <a:r>
              <a:rPr lang="en-US" sz="2100" dirty="0">
                <a:solidFill>
                  <a:srgbClr val="FFFFFF"/>
                </a:solidFill>
                <a:latin typeface="+mj-lt"/>
              </a:rPr>
              <a:t> </a:t>
            </a:r>
          </a:p>
          <a:p>
            <a:pPr marL="0" indent="0">
              <a:buNone/>
            </a:pPr>
            <a:r>
              <a:rPr lang="en-US" sz="2100" dirty="0">
                <a:solidFill>
                  <a:srgbClr val="FFFFFF"/>
                </a:solidFill>
                <a:latin typeface="+mj-lt"/>
              </a:rPr>
              <a:t>The machine learning models that are discussed and applied on the datasets were able to identify most of the fraudulent cases with a low false positive rate i.e. with a reasonable precision. This enables loss control units to focus on new fraud scenarios and ensuring that the models are adapting to identify them. Certain datasets had severe challenges around data quality, resulting in relatively poor levels of prediction.</a:t>
            </a:r>
          </a:p>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Given inherent characteristics of various datasets, it would be impractical to a' priori define optimal algorithmic techniques or recommended feature engineering for best performance. However, it would be reasonable to suggest that based on the model performance on back-testing and ability to identify new frauds, the set of models offer a reasonable suite to apply in the area of insurance claims fraud. The models would then be tailored for the specific business context and user priorities.</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spTree>
    <p:extLst>
      <p:ext uri="{BB962C8B-B14F-4D97-AF65-F5344CB8AC3E}">
        <p14:creationId xmlns:p14="http://schemas.microsoft.com/office/powerpoint/2010/main" val="4101428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724129"/>
          </a:xfrm>
        </p:spPr>
        <p:txBody>
          <a:bodyPr>
            <a:normAutofit lnSpcReduction="10000"/>
          </a:bodyPr>
          <a:lstStyle/>
          <a:p>
            <a:pPr marL="0" indent="0">
              <a:buNone/>
            </a:pPr>
            <a:endParaRPr lang="en-US" sz="2100" dirty="0">
              <a:solidFill>
                <a:srgbClr val="FFFFFF"/>
              </a:solidFill>
              <a:latin typeface="+mj-lt"/>
            </a:endParaRPr>
          </a:p>
          <a:p>
            <a:pPr marL="0" indent="0">
              <a:buNone/>
            </a:pPr>
            <a:r>
              <a:rPr lang="en-IN" dirty="0">
                <a:solidFill>
                  <a:schemeClr val="tx1">
                    <a:lumMod val="95000"/>
                  </a:schemeClr>
                </a:solidFill>
              </a:rPr>
              <a:t>References:</a:t>
            </a:r>
          </a:p>
          <a:p>
            <a:pPr marL="0" indent="0">
              <a:buNone/>
            </a:pPr>
            <a:r>
              <a:rPr lang="en-US" dirty="0">
                <a:hlinkClick r:id="rId2"/>
              </a:rPr>
              <a:t>1) 3 Data Science - Insurance Claims – Databricks</a:t>
            </a:r>
            <a:endParaRPr lang="en-IN" dirty="0">
              <a:solidFill>
                <a:schemeClr val="tx1">
                  <a:lumMod val="95000"/>
                </a:schemeClr>
              </a:solidFill>
            </a:endParaRPr>
          </a:p>
          <a:p>
            <a:pPr marL="0" indent="0">
              <a:buNone/>
            </a:pPr>
            <a:r>
              <a:rPr lang="en-IN" dirty="0">
                <a:hlinkClick r:id="rId3"/>
              </a:rPr>
              <a:t>2)Risks | Free Full-Text | Predicting Motor Insurance Claims Using Telematics Data—</a:t>
            </a:r>
            <a:r>
              <a:rPr lang="en-IN" dirty="0" err="1">
                <a:hlinkClick r:id="rId3"/>
              </a:rPr>
              <a:t>XGBoost</a:t>
            </a:r>
            <a:r>
              <a:rPr lang="en-IN" dirty="0">
                <a:hlinkClick r:id="rId3"/>
              </a:rPr>
              <a:t> versus Logistic Regression | HTML (mdpi.com)</a:t>
            </a:r>
            <a:endParaRPr lang="en-IN" dirty="0">
              <a:solidFill>
                <a:schemeClr val="tx1">
                  <a:lumMod val="95000"/>
                </a:schemeClr>
              </a:solidFill>
            </a:endParaRPr>
          </a:p>
          <a:p>
            <a:pPr marL="0" indent="0">
              <a:buNone/>
            </a:pPr>
            <a:r>
              <a:rPr lang="en-US" dirty="0">
                <a:hlinkClick r:id="rId4"/>
              </a:rPr>
              <a:t>3)Vehicle Insurance Claim Prediction - Synthesized Template</a:t>
            </a:r>
            <a:r>
              <a:rPr lang="en-IN" dirty="0">
                <a:solidFill>
                  <a:schemeClr val="tx1">
                    <a:lumMod val="95000"/>
                  </a:schemeClr>
                </a:solidFill>
              </a:rPr>
              <a:t> </a:t>
            </a:r>
          </a:p>
          <a:p>
            <a:pPr marL="0" indent="0">
              <a:buNone/>
            </a:pPr>
            <a:r>
              <a:rPr lang="en-IN" dirty="0">
                <a:solidFill>
                  <a:schemeClr val="tx1">
                    <a:lumMod val="95000"/>
                  </a:schemeClr>
                </a:solidFill>
                <a:hlinkClick r:id="rId5"/>
              </a:rPr>
              <a:t>4)</a:t>
            </a:r>
            <a:r>
              <a:rPr lang="en-US" dirty="0">
                <a:hlinkClick r:id="rId5"/>
              </a:rPr>
              <a:t>Predictive Analytics For Insurance Fraud Detection - Wipro</a:t>
            </a:r>
            <a:endParaRPr lang="en-IN" dirty="0">
              <a:solidFill>
                <a:schemeClr val="tx1">
                  <a:lumMod val="95000"/>
                </a:schemeClr>
              </a:solidFill>
            </a:endParaRPr>
          </a:p>
          <a:p>
            <a:pPr marL="0" indent="0">
              <a:buNone/>
            </a:pPr>
            <a:r>
              <a:rPr lang="en-IN" sz="2400" dirty="0">
                <a:solidFill>
                  <a:schemeClr val="tx1">
                    <a:lumMod val="95000"/>
                  </a:schemeClr>
                </a:solidFill>
                <a:latin typeface="+mj-lt"/>
              </a:rPr>
              <a:t>  </a:t>
            </a:r>
            <a:r>
              <a:rPr lang="en-IN" dirty="0">
                <a:solidFill>
                  <a:schemeClr val="tx1">
                    <a:lumMod val="95000"/>
                  </a:schemeClr>
                </a:solidFill>
              </a:rPr>
              <a:t>Recommendations: </a:t>
            </a:r>
          </a:p>
          <a:p>
            <a:r>
              <a:rPr lang="en-IN" sz="2400" dirty="0">
                <a:solidFill>
                  <a:schemeClr val="tx1">
                    <a:lumMod val="95000"/>
                  </a:schemeClr>
                </a:solidFill>
              </a:rPr>
              <a:t> We recommend that according to the plot customers who are paying very low premium per month can claim maximum vehicle amount.</a:t>
            </a:r>
          </a:p>
          <a:p>
            <a:r>
              <a:rPr lang="en-US" sz="2400" dirty="0">
                <a:solidFill>
                  <a:schemeClr val="tx1">
                    <a:lumMod val="95000"/>
                  </a:schemeClr>
                </a:solidFill>
              </a:rPr>
              <a:t>Out of all fraudulent claims, 20% of them have involvement with multiple parties and when a multiple party is involved there is a 73% of chance to perform a fraud. So, we recommend not to involve third parties.</a:t>
            </a:r>
            <a:endParaRPr lang="en-IN" sz="2400" dirty="0">
              <a:solidFill>
                <a:schemeClr val="tx1">
                  <a:lumMod val="95000"/>
                </a:schemeClr>
              </a:solidFill>
            </a:endParaRPr>
          </a:p>
        </p:txBody>
      </p:sp>
    </p:spTree>
    <p:extLst>
      <p:ext uri="{BB962C8B-B14F-4D97-AF65-F5344CB8AC3E}">
        <p14:creationId xmlns:p14="http://schemas.microsoft.com/office/powerpoint/2010/main" val="3836416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25642" y="296334"/>
            <a:ext cx="10525534" cy="6197600"/>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Project Proposal</a:t>
            </a:r>
            <a:r>
              <a:rPr lang="en-US" sz="2100" dirty="0">
                <a:latin typeface="+mj-lt"/>
                <a:cs typeface="Times New Roman" panose="02020603050405020304" pitchFamily="18" charset="0"/>
              </a:rPr>
              <a:t>:  </a:t>
            </a:r>
            <a:r>
              <a:rPr lang="en-US" sz="2100" dirty="0">
                <a:solidFill>
                  <a:srgbClr val="FFFFFF"/>
                </a:solidFill>
                <a:latin typeface="+mj-lt"/>
              </a:rPr>
              <a:t>The key purpose of the project is to provide a complete descriptive analysis on</a:t>
            </a:r>
          </a:p>
          <a:p>
            <a:pPr marL="0" indent="0">
              <a:buNone/>
            </a:pPr>
            <a:r>
              <a:rPr lang="en-US" sz="2100" dirty="0">
                <a:solidFill>
                  <a:srgbClr val="FFFFFF"/>
                </a:solidFill>
                <a:latin typeface="+mj-lt"/>
              </a:rPr>
              <a:t>automobile insurance approval and crucial factors for fraud detection which will ultimately help every Individual who applies for vehicle insurance and at the same time which will be beneficial for insurance organization.</a:t>
            </a:r>
            <a:endParaRPr lang="en-US" sz="2800" dirty="0">
              <a:solidFill>
                <a:srgbClr val="FFFFFF"/>
              </a:solidFill>
              <a:latin typeface="Times New Roman" panose="02020603050405020304" pitchFamily="18" charset="0"/>
              <a:cs typeface="Times New Roman" panose="02020603050405020304" pitchFamily="18" charset="0"/>
            </a:endParaRPr>
          </a:p>
          <a:p>
            <a:pPr marL="0" indent="0">
              <a:buNone/>
            </a:pPr>
            <a:r>
              <a:rPr lang="en-US" sz="2800" dirty="0">
                <a:solidFill>
                  <a:srgbClr val="FFFFFF"/>
                </a:solidFill>
                <a:latin typeface="Times New Roman" panose="02020603050405020304" pitchFamily="18" charset="0"/>
                <a:cs typeface="Times New Roman" panose="02020603050405020304" pitchFamily="18" charset="0"/>
              </a:rPr>
              <a:t>Analysis Questions:  </a:t>
            </a:r>
            <a:endParaRPr lang="en-US" sz="2100" dirty="0">
              <a:solidFill>
                <a:srgbClr val="FFFFFF"/>
              </a:solidFill>
              <a:latin typeface="+mj-lt"/>
            </a:endParaRPr>
          </a:p>
          <a:p>
            <a:pPr marL="0" indent="0">
              <a:buNone/>
            </a:pPr>
            <a:r>
              <a:rPr lang="en-US" sz="2100" dirty="0">
                <a:solidFill>
                  <a:srgbClr val="FFFFFF"/>
                </a:solidFill>
                <a:latin typeface="+mj-lt"/>
              </a:rPr>
              <a:t>1) How many number of frauds reported according to dataset?</a:t>
            </a:r>
          </a:p>
          <a:p>
            <a:pPr marL="0" indent="0">
              <a:buNone/>
            </a:pPr>
            <a:r>
              <a:rPr lang="en-US" sz="2100" dirty="0">
                <a:solidFill>
                  <a:srgbClr val="FFFFFF"/>
                </a:solidFill>
                <a:latin typeface="+mj-lt"/>
              </a:rPr>
              <a:t>2) How many number of insurance claimed by entire customers in particular period?</a:t>
            </a:r>
          </a:p>
          <a:p>
            <a:pPr marL="0" indent="0">
              <a:buNone/>
            </a:pPr>
            <a:r>
              <a:rPr lang="en-US" sz="2100" dirty="0">
                <a:solidFill>
                  <a:srgbClr val="FFFFFF"/>
                </a:solidFill>
                <a:latin typeface="+mj-lt"/>
              </a:rPr>
              <a:t>3) How many incident types have highest fraud cases that exceed non fraud cases?</a:t>
            </a:r>
          </a:p>
          <a:p>
            <a:pPr marL="0" indent="0">
              <a:buNone/>
            </a:pPr>
            <a:r>
              <a:rPr lang="en-US" sz="2100" dirty="0">
                <a:solidFill>
                  <a:srgbClr val="FFFFFF"/>
                </a:solidFill>
                <a:latin typeface="+mj-lt"/>
              </a:rPr>
              <a:t>4) Which age group has reported maximum frauds according to dataset?</a:t>
            </a:r>
          </a:p>
          <a:p>
            <a:pPr marL="0" indent="0">
              <a:buNone/>
            </a:pPr>
            <a:r>
              <a:rPr lang="en-US" sz="2100" dirty="0">
                <a:solidFill>
                  <a:srgbClr val="FFFFFF"/>
                </a:solidFill>
                <a:latin typeface="+mj-lt"/>
              </a:rPr>
              <a:t>5) Brief description about fraud reported by various auto models?</a:t>
            </a:r>
            <a:endParaRPr lang="en-US" sz="2800" dirty="0">
              <a:solidFill>
                <a:srgbClr val="FFFFFF"/>
              </a:solidFill>
            </a:endParaRPr>
          </a:p>
          <a:p>
            <a:pPr marL="0" indent="0">
              <a:buNone/>
            </a:pPr>
            <a:r>
              <a:rPr lang="en-US" sz="2800" dirty="0">
                <a:solidFill>
                  <a:srgbClr val="FFFFFF"/>
                </a:solidFill>
                <a:latin typeface="Times New Roman" panose="02020603050405020304" pitchFamily="18" charset="0"/>
                <a:cs typeface="Times New Roman" panose="02020603050405020304" pitchFamily="18" charset="0"/>
              </a:rPr>
              <a:t>Dataset Description:</a:t>
            </a:r>
            <a:endParaRPr lang="en-US" sz="2800" dirty="0">
              <a:solidFill>
                <a:srgbClr val="FFFFFF"/>
              </a:solidFill>
            </a:endParaRPr>
          </a:p>
          <a:p>
            <a:pPr marL="0" indent="0">
              <a:buNone/>
            </a:pPr>
            <a:r>
              <a:rPr lang="en-US" sz="2000" dirty="0">
                <a:solidFill>
                  <a:srgbClr val="FFFFFF"/>
                </a:solidFill>
                <a:latin typeface="+mj-lt"/>
              </a:rPr>
              <a:t>T</a:t>
            </a:r>
            <a:r>
              <a:rPr lang="en-US" sz="2100" dirty="0">
                <a:solidFill>
                  <a:srgbClr val="FFFFFF"/>
                </a:solidFill>
                <a:latin typeface="+mj-lt"/>
              </a:rPr>
              <a:t>he analysis will be based on auto insurance claims dataset obtained from source</a:t>
            </a:r>
            <a:r>
              <a:rPr lang="en-CA" sz="1800" dirty="0">
                <a:effectLst/>
                <a:latin typeface="Calibri" panose="020F0502020204030204" pitchFamily="34" charset="0"/>
                <a:ea typeface="Calibri" panose="020F0502020204030204" pitchFamily="34" charset="0"/>
              </a:rPr>
              <a:t>: </a:t>
            </a:r>
            <a:r>
              <a:rPr lang="en-CA" sz="1800" u="sng" dirty="0">
                <a:solidFill>
                  <a:srgbClr val="0563C1"/>
                </a:solidFill>
                <a:effectLst/>
                <a:latin typeface="Calibri" panose="020F0502020204030204" pitchFamily="34" charset="0"/>
                <a:ea typeface="Calibri" panose="020F0502020204030204" pitchFamily="34" charset="0"/>
                <a:hlinkClick r:id="rId2"/>
              </a:rPr>
              <a:t>Auto Insurance Claims Data | Kaggle</a:t>
            </a:r>
            <a:r>
              <a:rPr lang="en-CA" sz="1800" dirty="0">
                <a:effectLst/>
                <a:latin typeface="Calibri" panose="020F0502020204030204" pitchFamily="34" charset="0"/>
                <a:ea typeface="Calibri" panose="020F0502020204030204" pitchFamily="34" charset="0"/>
              </a:rPr>
              <a:t> </a:t>
            </a:r>
            <a:endParaRPr lang="en-US" sz="2100" dirty="0">
              <a:solidFill>
                <a:srgbClr val="FFFFFF"/>
              </a:solidFill>
              <a:latin typeface="+mj-lt"/>
            </a:endParaRPr>
          </a:p>
          <a:p>
            <a:pPr marL="0" indent="0">
              <a:buNone/>
            </a:pPr>
            <a:r>
              <a:rPr lang="en-IN" sz="2100" dirty="0">
                <a:effectLst/>
                <a:latin typeface="+mj-lt"/>
                <a:ea typeface="Calibri" panose="020F0502020204030204" pitchFamily="34" charset="0"/>
              </a:rPr>
              <a:t>Dataset consists of 40 columns and 1000 observations.</a:t>
            </a:r>
          </a:p>
          <a:p>
            <a:pPr marL="0" indent="0">
              <a:buNone/>
            </a:pPr>
            <a:r>
              <a:rPr lang="en-IN" sz="2100" dirty="0">
                <a:latin typeface="+mj-lt"/>
                <a:ea typeface="Calibri" panose="020F0502020204030204" pitchFamily="34" charset="0"/>
              </a:rPr>
              <a:t>Dataset describes about fraud reported in three states Ohio , Illinois and Indiana in between year 1990 to 2015</a:t>
            </a:r>
            <a:endParaRPr lang="en-IN" sz="2100" dirty="0">
              <a:effectLst/>
              <a:latin typeface="+mj-lt"/>
              <a:ea typeface="Calibri" panose="020F0502020204030204" pitchFamily="34" charset="0"/>
            </a:endParaRPr>
          </a:p>
          <a:p>
            <a:pPr marL="0" indent="0">
              <a:buNone/>
            </a:pPr>
            <a:r>
              <a:rPr lang="en-US" sz="2100" dirty="0">
                <a:solidFill>
                  <a:srgbClr val="FFFFFF"/>
                </a:solidFill>
                <a:latin typeface="+mj-lt"/>
              </a:rPr>
              <a:t>EDA describing the dataset and  preliminary visualization are available in below URL.</a:t>
            </a:r>
          </a:p>
          <a:p>
            <a:pPr marL="0" indent="0">
              <a:buNone/>
            </a:pPr>
            <a:r>
              <a:rPr lang="en-US" sz="1800" u="sng" dirty="0">
                <a:solidFill>
                  <a:srgbClr val="0000FF"/>
                </a:solidFill>
                <a:effectLst/>
                <a:latin typeface="Calibri" panose="020F0502020204030204" pitchFamily="34" charset="0"/>
                <a:ea typeface="Calibri" panose="020F0502020204030204" pitchFamily="34" charset="0"/>
              </a:rPr>
              <a:t>https://github.com/birruakhil58/DAB103</a:t>
            </a:r>
          </a:p>
          <a:p>
            <a:pPr marL="0" indent="0">
              <a:buNone/>
            </a:pPr>
            <a:endParaRPr lang="en-US" sz="2100" dirty="0">
              <a:solidFill>
                <a:srgbClr val="FFFFFF"/>
              </a:solidFill>
              <a:latin typeface="+mj-lt"/>
            </a:endParaRPr>
          </a:p>
          <a:p>
            <a:pPr marL="0" indent="0">
              <a:buNone/>
            </a:pPr>
            <a:endParaRPr lang="en-US" sz="2100" dirty="0">
              <a:solidFill>
                <a:srgbClr val="FFFFFF"/>
              </a:solidFill>
              <a:latin typeface="+mj-lt"/>
            </a:endParaRPr>
          </a:p>
          <a:p>
            <a:pPr marL="0" indent="0">
              <a:buNone/>
            </a:pPr>
            <a:endParaRPr lang="en-US" sz="2100" dirty="0">
              <a:solidFill>
                <a:srgbClr val="FFFFFF"/>
              </a:solidFill>
              <a:latin typeface="+mj-lt"/>
            </a:endParaRPr>
          </a:p>
        </p:txBody>
      </p:sp>
    </p:spTree>
    <p:extLst>
      <p:ext uri="{BB962C8B-B14F-4D97-AF65-F5344CB8AC3E}">
        <p14:creationId xmlns:p14="http://schemas.microsoft.com/office/powerpoint/2010/main" val="1050262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313874"/>
            <a:ext cx="10515598" cy="5892962"/>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Development environment</a:t>
            </a:r>
            <a:r>
              <a:rPr lang="en-US" sz="2100" dirty="0">
                <a:latin typeface="+mj-lt"/>
                <a:cs typeface="Times New Roman" panose="02020603050405020304" pitchFamily="18" charset="0"/>
              </a:rPr>
              <a:t>:</a:t>
            </a:r>
            <a:endParaRPr lang="en-US" sz="2100" dirty="0">
              <a:solidFill>
                <a:srgbClr val="FFFFFF"/>
              </a:solidFill>
              <a:latin typeface="+mj-lt"/>
              <a:cs typeface="Times New Roman" panose="02020603050405020304" pitchFamily="18" charset="0"/>
            </a:endParaRPr>
          </a:p>
          <a:p>
            <a:pPr>
              <a:buFont typeface="Wingdings" panose="05000000000000000000" pitchFamily="2" charset="2"/>
              <a:buChar char="Ø"/>
            </a:pPr>
            <a:r>
              <a:rPr lang="en-US" sz="1800" dirty="0">
                <a:solidFill>
                  <a:srgbClr val="FFFFFF"/>
                </a:solidFill>
                <a:latin typeface="+mj-lt"/>
                <a:cs typeface="Times New Roman" panose="02020603050405020304" pitchFamily="18" charset="0"/>
              </a:rPr>
              <a:t>Jupiter notebook(Anaconda)</a:t>
            </a:r>
          </a:p>
          <a:p>
            <a:pPr>
              <a:buFont typeface="Wingdings" panose="05000000000000000000" pitchFamily="2" charset="2"/>
              <a:buChar char="Ø"/>
            </a:pPr>
            <a:r>
              <a:rPr lang="en-US" sz="1800" dirty="0">
                <a:solidFill>
                  <a:srgbClr val="FFFFFF"/>
                </a:solidFill>
                <a:latin typeface="+mj-lt"/>
                <a:cs typeface="Times New Roman" panose="02020603050405020304" pitchFamily="18" charset="0"/>
              </a:rPr>
              <a:t>Python 3.8</a:t>
            </a:r>
          </a:p>
          <a:p>
            <a:pPr>
              <a:buFont typeface="Wingdings" panose="05000000000000000000" pitchFamily="2" charset="2"/>
              <a:buChar char="Ø"/>
            </a:pPr>
            <a:r>
              <a:rPr lang="en-US" sz="1800" dirty="0">
                <a:solidFill>
                  <a:srgbClr val="FFFFFF"/>
                </a:solidFill>
                <a:latin typeface="+mj-lt"/>
                <a:cs typeface="Times New Roman" panose="02020603050405020304" pitchFamily="18" charset="0"/>
              </a:rPr>
              <a:t>Git hub</a:t>
            </a:r>
          </a:p>
          <a:p>
            <a:pPr>
              <a:buFont typeface="Wingdings" panose="05000000000000000000" pitchFamily="2" charset="2"/>
              <a:buChar char="Ø"/>
            </a:pPr>
            <a:r>
              <a:rPr lang="en-US" sz="1800" dirty="0">
                <a:solidFill>
                  <a:srgbClr val="FFFFFF"/>
                </a:solidFill>
                <a:latin typeface="+mj-lt"/>
                <a:cs typeface="Times New Roman" panose="02020603050405020304" pitchFamily="18" charset="0"/>
              </a:rPr>
              <a:t>Excel</a:t>
            </a:r>
          </a:p>
          <a:p>
            <a:pPr marL="0" indent="0">
              <a:buNone/>
            </a:pPr>
            <a:r>
              <a:rPr lang="en-IN" dirty="0"/>
              <a:t>Exploratory Data Analysis (EDA) </a:t>
            </a:r>
            <a:r>
              <a:rPr lang="en-US" sz="2400" dirty="0">
                <a:solidFill>
                  <a:srgbClr val="FFFFFF"/>
                </a:solidFill>
                <a:latin typeface="+mj-lt"/>
                <a:cs typeface="Times New Roman" panose="02020603050405020304" pitchFamily="18" charset="0"/>
              </a:rPr>
              <a:t>:</a:t>
            </a:r>
            <a:endParaRPr lang="en-US" dirty="0"/>
          </a:p>
          <a:p>
            <a:pPr>
              <a:buFont typeface="Wingdings" panose="05000000000000000000" pitchFamily="2" charset="2"/>
              <a:buChar char="Ø"/>
            </a:pPr>
            <a:r>
              <a:rPr lang="en-IN" sz="2000" b="0" i="0" dirty="0">
                <a:solidFill>
                  <a:schemeClr val="tx1">
                    <a:lumMod val="95000"/>
                  </a:schemeClr>
                </a:solidFill>
                <a:effectLst/>
                <a:latin typeface="+mj-lt"/>
              </a:rPr>
              <a:t>Dimensions of dataset:</a:t>
            </a:r>
          </a:p>
          <a:p>
            <a:pPr marL="0" indent="0">
              <a:buNone/>
            </a:pPr>
            <a:r>
              <a:rPr lang="en-IN" sz="2000" dirty="0">
                <a:solidFill>
                  <a:schemeClr val="tx1">
                    <a:lumMod val="95000"/>
                  </a:schemeClr>
                </a:solidFill>
                <a:latin typeface="+mj-lt"/>
              </a:rPr>
              <a:t>     Shape of dataset (1000,40)</a:t>
            </a:r>
            <a:r>
              <a:rPr lang="en-IN" sz="2000" dirty="0">
                <a:latin typeface="+mj-lt"/>
              </a:rPr>
              <a:t>     </a:t>
            </a:r>
          </a:p>
          <a:p>
            <a:pPr>
              <a:buFont typeface="Wingdings" panose="05000000000000000000" pitchFamily="2" charset="2"/>
              <a:buChar char="Ø"/>
            </a:pPr>
            <a:r>
              <a:rPr lang="en-IN" sz="2000" dirty="0">
                <a:latin typeface="+mj-lt"/>
              </a:rPr>
              <a:t> </a:t>
            </a:r>
            <a:r>
              <a:rPr lang="en-IN" sz="2000" dirty="0">
                <a:solidFill>
                  <a:schemeClr val="tx1">
                    <a:lumMod val="95000"/>
                  </a:schemeClr>
                </a:solidFill>
                <a:latin typeface="+mj-lt"/>
              </a:rPr>
              <a:t> Description about dataset: </a:t>
            </a:r>
          </a:p>
          <a:p>
            <a:pPr marL="0" indent="0">
              <a:buNone/>
            </a:pPr>
            <a:r>
              <a:rPr lang="en-IN" sz="2000" dirty="0">
                <a:solidFill>
                  <a:schemeClr val="tx1">
                    <a:lumMod val="95000"/>
                  </a:schemeClr>
                </a:solidFill>
                <a:latin typeface="+mj-lt"/>
              </a:rPr>
              <a:t>      </a:t>
            </a:r>
          </a:p>
          <a:p>
            <a:pPr marL="0" indent="0">
              <a:buNone/>
            </a:pPr>
            <a:endParaRPr lang="en-IN" sz="2000" dirty="0">
              <a:latin typeface="+mj-lt"/>
            </a:endParaRPr>
          </a:p>
          <a:p>
            <a:pPr marL="0" indent="0">
              <a:buNone/>
            </a:pPr>
            <a:endParaRPr lang="en-IN" sz="2000" b="0" i="0" dirty="0">
              <a:solidFill>
                <a:schemeClr val="tx1">
                  <a:lumMod val="95000"/>
                </a:schemeClr>
              </a:solidFill>
              <a:effectLst/>
              <a:latin typeface="+mj-lt"/>
            </a:endParaRPr>
          </a:p>
          <a:p>
            <a:pPr marL="0" indent="0">
              <a:buNone/>
            </a:pPr>
            <a:r>
              <a:rPr lang="en-IN" dirty="0">
                <a:solidFill>
                  <a:schemeClr val="tx1">
                    <a:lumMod val="95000"/>
                  </a:schemeClr>
                </a:solidFill>
                <a:latin typeface="+mj-lt"/>
              </a:rPr>
              <a:t>   </a:t>
            </a:r>
            <a:endParaRPr lang="en-US" dirty="0">
              <a:solidFill>
                <a:schemeClr val="tx1">
                  <a:lumMod val="95000"/>
                </a:schemeClr>
              </a:solidFill>
              <a:latin typeface="+mj-lt"/>
            </a:endParaRPr>
          </a:p>
        </p:txBody>
      </p:sp>
      <p:pic>
        <p:nvPicPr>
          <p:cNvPr id="6" name="Picture 5">
            <a:extLst>
              <a:ext uri="{FF2B5EF4-FFF2-40B4-BE49-F238E27FC236}">
                <a16:creationId xmlns:a16="http://schemas.microsoft.com/office/drawing/2014/main" id="{23664EF5-65E3-49F5-B6CF-C80111BD1B83}"/>
              </a:ext>
            </a:extLst>
          </p:cNvPr>
          <p:cNvPicPr>
            <a:picLocks noChangeAspect="1"/>
          </p:cNvPicPr>
          <p:nvPr/>
        </p:nvPicPr>
        <p:blipFill>
          <a:blip r:embed="rId2"/>
          <a:stretch>
            <a:fillRect/>
          </a:stretch>
        </p:blipFill>
        <p:spPr>
          <a:xfrm>
            <a:off x="844435" y="3991610"/>
            <a:ext cx="8919326" cy="2132965"/>
          </a:xfrm>
          <a:prstGeom prst="rect">
            <a:avLst/>
          </a:prstGeom>
        </p:spPr>
      </p:pic>
    </p:spTree>
    <p:extLst>
      <p:ext uri="{BB962C8B-B14F-4D97-AF65-F5344CB8AC3E}">
        <p14:creationId xmlns:p14="http://schemas.microsoft.com/office/powerpoint/2010/main" val="26646515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237674"/>
            <a:ext cx="10515598" cy="5892962"/>
          </a:xfrm>
        </p:spPr>
        <p:txBody>
          <a:bodyPr>
            <a:normAutofit/>
          </a:bodyPr>
          <a:lstStyle/>
          <a:p>
            <a:pPr>
              <a:buFont typeface="Wingdings" panose="05000000000000000000" pitchFamily="2" charset="2"/>
              <a:buChar char="Ø"/>
            </a:pPr>
            <a:r>
              <a:rPr lang="en-US" sz="2400" dirty="0"/>
              <a:t>  </a:t>
            </a:r>
            <a:r>
              <a:rPr lang="en-IN" sz="2400" b="0" i="0" dirty="0">
                <a:solidFill>
                  <a:schemeClr val="tx1">
                    <a:lumMod val="95000"/>
                  </a:schemeClr>
                </a:solidFill>
                <a:effectLst/>
                <a:latin typeface="+mj-lt"/>
              </a:rPr>
              <a:t>Dimensions of dataset:</a:t>
            </a:r>
          </a:p>
          <a:p>
            <a:pPr marL="0" indent="0">
              <a:buNone/>
            </a:pPr>
            <a:r>
              <a:rPr lang="en-IN" sz="2400" dirty="0">
                <a:solidFill>
                  <a:schemeClr val="tx1">
                    <a:lumMod val="95000"/>
                  </a:schemeClr>
                </a:solidFill>
                <a:latin typeface="+mj-lt"/>
              </a:rPr>
              <a:t>     Shape of dataset (1000,40)</a:t>
            </a:r>
          </a:p>
          <a:p>
            <a:pPr>
              <a:buFont typeface="Wingdings" panose="05000000000000000000" pitchFamily="2" charset="2"/>
              <a:buChar char="Ø"/>
            </a:pPr>
            <a:r>
              <a:rPr lang="en-IN" sz="2400" dirty="0">
                <a:solidFill>
                  <a:schemeClr val="tx1">
                    <a:lumMod val="95000"/>
                  </a:schemeClr>
                </a:solidFill>
                <a:latin typeface="+mj-lt"/>
              </a:rPr>
              <a:t> Dataset head and tail</a:t>
            </a:r>
          </a:p>
          <a:p>
            <a:pPr marL="0" indent="0">
              <a:buNone/>
            </a:pPr>
            <a:r>
              <a:rPr lang="en-IN" sz="2400" dirty="0">
                <a:solidFill>
                  <a:schemeClr val="tx1">
                    <a:lumMod val="95000"/>
                  </a:schemeClr>
                </a:solidFill>
                <a:latin typeface="+mj-lt"/>
              </a:rPr>
              <a:t>     Sample of head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Sample of tail</a:t>
            </a: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0E611130-D1D9-406B-BDB9-FD097D5C3AE8}"/>
              </a:ext>
            </a:extLst>
          </p:cNvPr>
          <p:cNvPicPr>
            <a:picLocks noChangeAspect="1"/>
          </p:cNvPicPr>
          <p:nvPr/>
        </p:nvPicPr>
        <p:blipFill>
          <a:blip r:embed="rId2"/>
          <a:stretch>
            <a:fillRect/>
          </a:stretch>
        </p:blipFill>
        <p:spPr>
          <a:xfrm>
            <a:off x="1040824" y="2095500"/>
            <a:ext cx="7826950" cy="1402189"/>
          </a:xfrm>
          <a:prstGeom prst="rect">
            <a:avLst/>
          </a:prstGeom>
        </p:spPr>
      </p:pic>
      <p:pic>
        <p:nvPicPr>
          <p:cNvPr id="6" name="Picture 5">
            <a:extLst>
              <a:ext uri="{FF2B5EF4-FFF2-40B4-BE49-F238E27FC236}">
                <a16:creationId xmlns:a16="http://schemas.microsoft.com/office/drawing/2014/main" id="{C91CFB0A-EA4D-4D07-A798-B2743C633971}"/>
              </a:ext>
            </a:extLst>
          </p:cNvPr>
          <p:cNvPicPr>
            <a:picLocks noChangeAspect="1"/>
          </p:cNvPicPr>
          <p:nvPr/>
        </p:nvPicPr>
        <p:blipFill>
          <a:blip r:embed="rId3"/>
          <a:stretch>
            <a:fillRect/>
          </a:stretch>
        </p:blipFill>
        <p:spPr>
          <a:xfrm>
            <a:off x="979992" y="4375006"/>
            <a:ext cx="7948613" cy="1604962"/>
          </a:xfrm>
          <a:prstGeom prst="rect">
            <a:avLst/>
          </a:prstGeom>
        </p:spPr>
      </p:pic>
    </p:spTree>
    <p:extLst>
      <p:ext uri="{BB962C8B-B14F-4D97-AF65-F5344CB8AC3E}">
        <p14:creationId xmlns:p14="http://schemas.microsoft.com/office/powerpoint/2010/main" val="19838559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218624"/>
            <a:ext cx="10515598" cy="5892962"/>
          </a:xfrm>
        </p:spPr>
        <p:txBody>
          <a:bodyPr>
            <a:normAutofit/>
          </a:bodyPr>
          <a:lstStyle/>
          <a:p>
            <a:pPr>
              <a:buFont typeface="Wingdings" panose="05000000000000000000" pitchFamily="2" charset="2"/>
              <a:buChar char="Ø"/>
            </a:pPr>
            <a:r>
              <a:rPr lang="en-IN" sz="2400" dirty="0">
                <a:solidFill>
                  <a:schemeClr val="tx1">
                    <a:lumMod val="95000"/>
                  </a:schemeClr>
                </a:solidFill>
                <a:latin typeface="+mj-lt"/>
              </a:rPr>
              <a:t> Information about dataset: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a:buFont typeface="Wingdings" panose="05000000000000000000" pitchFamily="2" charset="2"/>
              <a:buChar char="Ø"/>
            </a:pPr>
            <a:r>
              <a:rPr lang="en-IN" sz="2400" dirty="0">
                <a:solidFill>
                  <a:schemeClr val="tx1">
                    <a:lumMod val="95000"/>
                  </a:schemeClr>
                </a:solidFill>
                <a:latin typeface="+mj-lt"/>
              </a:rPr>
              <a:t> Unique values in dataset:        </a:t>
            </a:r>
          </a:p>
          <a:p>
            <a:pPr marL="0" indent="0">
              <a:buNone/>
            </a:pPr>
            <a:r>
              <a:rPr lang="en-IN" sz="2400" dirty="0">
                <a:solidFill>
                  <a:schemeClr val="tx1">
                    <a:lumMod val="95000"/>
                  </a:schemeClr>
                </a:solidFill>
                <a:latin typeface="+mj-lt"/>
              </a:rPr>
              <a:t>     </a:t>
            </a:r>
          </a:p>
        </p:txBody>
      </p:sp>
      <p:pic>
        <p:nvPicPr>
          <p:cNvPr id="8" name="Picture 7">
            <a:extLst>
              <a:ext uri="{FF2B5EF4-FFF2-40B4-BE49-F238E27FC236}">
                <a16:creationId xmlns:a16="http://schemas.microsoft.com/office/drawing/2014/main" id="{19708030-29CC-4E50-B647-62BE15E86FC8}"/>
              </a:ext>
            </a:extLst>
          </p:cNvPr>
          <p:cNvPicPr>
            <a:picLocks noChangeAspect="1"/>
          </p:cNvPicPr>
          <p:nvPr/>
        </p:nvPicPr>
        <p:blipFill>
          <a:blip r:embed="rId2"/>
          <a:stretch>
            <a:fillRect/>
          </a:stretch>
        </p:blipFill>
        <p:spPr>
          <a:xfrm>
            <a:off x="851985" y="601829"/>
            <a:ext cx="7972425" cy="1285875"/>
          </a:xfrm>
          <a:prstGeom prst="rect">
            <a:avLst/>
          </a:prstGeom>
        </p:spPr>
      </p:pic>
      <p:pic>
        <p:nvPicPr>
          <p:cNvPr id="10" name="Picture 9">
            <a:extLst>
              <a:ext uri="{FF2B5EF4-FFF2-40B4-BE49-F238E27FC236}">
                <a16:creationId xmlns:a16="http://schemas.microsoft.com/office/drawing/2014/main" id="{E4BF2631-F1F3-4C67-8376-730A6DBC3C55}"/>
              </a:ext>
            </a:extLst>
          </p:cNvPr>
          <p:cNvPicPr>
            <a:picLocks noChangeAspect="1"/>
          </p:cNvPicPr>
          <p:nvPr/>
        </p:nvPicPr>
        <p:blipFill>
          <a:blip r:embed="rId3"/>
          <a:stretch>
            <a:fillRect/>
          </a:stretch>
        </p:blipFill>
        <p:spPr>
          <a:xfrm>
            <a:off x="936283" y="2512187"/>
            <a:ext cx="3452837" cy="3493977"/>
          </a:xfrm>
          <a:prstGeom prst="rect">
            <a:avLst/>
          </a:prstGeom>
        </p:spPr>
      </p:pic>
    </p:spTree>
    <p:extLst>
      <p:ext uri="{BB962C8B-B14F-4D97-AF65-F5344CB8AC3E}">
        <p14:creationId xmlns:p14="http://schemas.microsoft.com/office/powerpoint/2010/main" val="367106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marL="0" indent="0">
              <a:buNone/>
            </a:pPr>
            <a:r>
              <a:rPr lang="en-IN" dirty="0">
                <a:solidFill>
                  <a:schemeClr val="tx1">
                    <a:lumMod val="95000"/>
                  </a:schemeClr>
                </a:solidFill>
              </a:rPr>
              <a:t>EDA Visualization</a:t>
            </a:r>
            <a:r>
              <a:rPr lang="en-IN" dirty="0">
                <a:solidFill>
                  <a:schemeClr val="tx1">
                    <a:lumMod val="95000"/>
                  </a:schemeClr>
                </a:solidFill>
                <a:latin typeface="+mj-lt"/>
              </a:rPr>
              <a:t>:  </a:t>
            </a:r>
          </a:p>
          <a:p>
            <a:pPr>
              <a:buFont typeface="Wingdings" panose="05000000000000000000" pitchFamily="2" charset="2"/>
              <a:buChar char="Ø"/>
            </a:pPr>
            <a:r>
              <a:rPr lang="en-IN" sz="2400" dirty="0">
                <a:solidFill>
                  <a:schemeClr val="tx1">
                    <a:lumMod val="95000"/>
                  </a:schemeClr>
                </a:solidFill>
                <a:latin typeface="+mj-lt"/>
              </a:rPr>
              <a:t> Visualization about count of cars by each company:</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6" name="Picture 5">
            <a:extLst>
              <a:ext uri="{FF2B5EF4-FFF2-40B4-BE49-F238E27FC236}">
                <a16:creationId xmlns:a16="http://schemas.microsoft.com/office/drawing/2014/main" id="{3E98A21B-BA7E-438A-B2D2-8B18F3A7F127}"/>
              </a:ext>
            </a:extLst>
          </p:cNvPr>
          <p:cNvPicPr>
            <a:picLocks noChangeAspect="1"/>
          </p:cNvPicPr>
          <p:nvPr/>
        </p:nvPicPr>
        <p:blipFill>
          <a:blip r:embed="rId2"/>
          <a:stretch>
            <a:fillRect/>
          </a:stretch>
        </p:blipFill>
        <p:spPr>
          <a:xfrm>
            <a:off x="873703" y="1495425"/>
            <a:ext cx="6686550" cy="4038600"/>
          </a:xfrm>
          <a:prstGeom prst="rect">
            <a:avLst/>
          </a:prstGeom>
        </p:spPr>
      </p:pic>
    </p:spTree>
    <p:extLst>
      <p:ext uri="{BB962C8B-B14F-4D97-AF65-F5344CB8AC3E}">
        <p14:creationId xmlns:p14="http://schemas.microsoft.com/office/powerpoint/2010/main" val="2064351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a:buFont typeface="Wingdings" panose="05000000000000000000" pitchFamily="2" charset="2"/>
              <a:buChar char="Ø"/>
            </a:pPr>
            <a:r>
              <a:rPr lang="en-IN" sz="2400" dirty="0">
                <a:solidFill>
                  <a:schemeClr val="tx1">
                    <a:lumMod val="95000"/>
                  </a:schemeClr>
                </a:solidFill>
                <a:latin typeface="+mj-lt"/>
              </a:rPr>
              <a:t> Count of fraud reported by gender:</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AECE4F16-0B00-4DBB-A937-5FF752DDC342}"/>
              </a:ext>
            </a:extLst>
          </p:cNvPr>
          <p:cNvPicPr>
            <a:picLocks noChangeAspect="1"/>
          </p:cNvPicPr>
          <p:nvPr/>
        </p:nvPicPr>
        <p:blipFill>
          <a:blip r:embed="rId2"/>
          <a:stretch>
            <a:fillRect/>
          </a:stretch>
        </p:blipFill>
        <p:spPr>
          <a:xfrm>
            <a:off x="855086" y="1284213"/>
            <a:ext cx="5857875" cy="4286250"/>
          </a:xfrm>
          <a:prstGeom prst="rect">
            <a:avLst/>
          </a:prstGeom>
        </p:spPr>
      </p:pic>
    </p:spTree>
    <p:extLst>
      <p:ext uri="{BB962C8B-B14F-4D97-AF65-F5344CB8AC3E}">
        <p14:creationId xmlns:p14="http://schemas.microsoft.com/office/powerpoint/2010/main" val="2565557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a:buFont typeface="Wingdings" panose="05000000000000000000" pitchFamily="2" charset="2"/>
              <a:buChar char="Ø"/>
            </a:pPr>
            <a:r>
              <a:rPr lang="en-IN" sz="2400" dirty="0">
                <a:solidFill>
                  <a:schemeClr val="tx1">
                    <a:lumMod val="95000"/>
                  </a:schemeClr>
                </a:solidFill>
                <a:latin typeface="+mj-lt"/>
              </a:rPr>
              <a:t> Plot between policy annual premium per month and vehicle claim:</a:t>
            </a: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5" name="Picture 4">
            <a:extLst>
              <a:ext uri="{FF2B5EF4-FFF2-40B4-BE49-F238E27FC236}">
                <a16:creationId xmlns:a16="http://schemas.microsoft.com/office/drawing/2014/main" id="{1D7FD443-D8FA-4CD4-893A-5669627EC42E}"/>
              </a:ext>
            </a:extLst>
          </p:cNvPr>
          <p:cNvPicPr>
            <a:picLocks noChangeAspect="1"/>
          </p:cNvPicPr>
          <p:nvPr/>
        </p:nvPicPr>
        <p:blipFill>
          <a:blip r:embed="rId2"/>
          <a:stretch>
            <a:fillRect/>
          </a:stretch>
        </p:blipFill>
        <p:spPr>
          <a:xfrm>
            <a:off x="939078" y="1052512"/>
            <a:ext cx="7903611" cy="4557713"/>
          </a:xfrm>
          <a:prstGeom prst="rect">
            <a:avLst/>
          </a:prstGeom>
        </p:spPr>
      </p:pic>
    </p:spTree>
    <p:extLst>
      <p:ext uri="{BB962C8B-B14F-4D97-AF65-F5344CB8AC3E}">
        <p14:creationId xmlns:p14="http://schemas.microsoft.com/office/powerpoint/2010/main" val="40571652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3116</TotalTime>
  <Words>1481</Words>
  <Application>Microsoft Office PowerPoint</Application>
  <PresentationFormat>Widescreen</PresentationFormat>
  <Paragraphs>268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Analytic Tools and Decision Making </vt:lpstr>
      <vt:lpstr>  Background/Motivation – The Motivation behind was, vehicle insurance is mandatory, expensive and difficult to purchase for many  consumers around the globe. There might be many people whose Insurance got rejected because of not knowing the any analysis and insights behind how the Insurance is approved . Many people as to lose their money due to less knowledge and awareness. As this dataset include data about “Auto insurance”  and all the major factors that are used to decide whether the applicant will be granted Insurance or not.     Problem Statement – Every applicant needs to know what all are the factors considered to approve Insurance, what are major variables for correlation to Insurance. We as a team will provide complete and accurate analysis and Insights. We will provide an easy and better way to understand all the key points of Insurance. So that every Individual will be having a complete picture how the Insurance is approved before applying. The analysis will be a key factor to other insurance organizations.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Tools and Decision Making</dc:title>
  <dc:creator>Sanda, Akash</dc:creator>
  <cp:lastModifiedBy>Akhil Birru</cp:lastModifiedBy>
  <cp:revision>67</cp:revision>
  <dcterms:created xsi:type="dcterms:W3CDTF">2021-06-27T09:48:03Z</dcterms:created>
  <dcterms:modified xsi:type="dcterms:W3CDTF">2021-07-26T19:58:30Z</dcterms:modified>
</cp:coreProperties>
</file>