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24BCC1B-96CC-4A95-85CF-B4267C6D597F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B5FA14-EC62-47AC-8861-5DF27C59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/>
              <a:t>Învelitoarea convexă a unei familii finite de puncte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3400"/>
            <a:ext cx="7696200" cy="17526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Studen</a:t>
            </a:r>
            <a:r>
              <a:rPr lang="ro-RO" b="1" dirty="0" smtClean="0"/>
              <a:t>ț</a:t>
            </a:r>
            <a:r>
              <a:rPr lang="en-US" b="1" dirty="0" err="1" smtClean="0"/>
              <a:t>i</a:t>
            </a:r>
            <a:r>
              <a:rPr lang="en-US" b="1" dirty="0" smtClean="0"/>
              <a:t>:</a:t>
            </a:r>
          </a:p>
          <a:p>
            <a:pPr algn="l"/>
            <a:r>
              <a:rPr lang="en-US" b="1" dirty="0" smtClean="0"/>
              <a:t> </a:t>
            </a:r>
            <a:r>
              <a:rPr lang="en-US" b="1" dirty="0" err="1" smtClean="0"/>
              <a:t>Birta</a:t>
            </a:r>
            <a:r>
              <a:rPr lang="en-US" b="1" dirty="0" smtClean="0"/>
              <a:t> Paula-Maria </a:t>
            </a:r>
          </a:p>
          <a:p>
            <a:pPr algn="l"/>
            <a:r>
              <a:rPr lang="en-US" b="1" dirty="0" smtClean="0"/>
              <a:t>&amp; </a:t>
            </a:r>
            <a:r>
              <a:rPr lang="ro-RO" b="1" dirty="0" smtClean="0"/>
              <a:t>Ț</a:t>
            </a:r>
            <a:r>
              <a:rPr lang="en-US" b="1" dirty="0" err="1" smtClean="0"/>
              <a:t>epe</a:t>
            </a:r>
            <a:r>
              <a:rPr lang="ro-RO" b="1" dirty="0" smtClean="0"/>
              <a:t>ș</a:t>
            </a:r>
            <a:r>
              <a:rPr lang="en-US" b="1" dirty="0" smtClean="0"/>
              <a:t>-</a:t>
            </a:r>
            <a:r>
              <a:rPr lang="en-US" b="1" dirty="0" err="1" smtClean="0"/>
              <a:t>Paleu</a:t>
            </a:r>
            <a:r>
              <a:rPr lang="en-US" b="1" dirty="0" smtClean="0"/>
              <a:t> George-</a:t>
            </a:r>
            <a:r>
              <a:rPr lang="en-US" b="1" dirty="0" err="1" smtClean="0"/>
              <a:t>Alexandru</a:t>
            </a:r>
            <a:endParaRPr lang="en-US" b="1" dirty="0" smtClean="0"/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73808"/>
          </a:xfrm>
        </p:spPr>
        <p:txBody>
          <a:bodyPr/>
          <a:lstStyle/>
          <a:p>
            <a:r>
              <a:rPr lang="ro-RO" dirty="0" smtClean="0"/>
              <a:t>Verificăm cum este punctul 4 față de dreapta dintre cele două puncte anterioare, adică față de 1 și 2.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3491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smtClean="0"/>
              <a:t>Algoritmul lui Jarvis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39903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Ce</a:t>
            </a:r>
            <a:r>
              <a:rPr lang="en-US" sz="3600" dirty="0" smtClean="0"/>
              <a:t> </a:t>
            </a:r>
            <a:r>
              <a:rPr lang="en-US" sz="3600" dirty="0" err="1" smtClean="0"/>
              <a:t>este</a:t>
            </a:r>
            <a:r>
              <a:rPr lang="en-US" sz="3600" dirty="0" smtClean="0"/>
              <a:t> </a:t>
            </a:r>
            <a:r>
              <a:rPr lang="ro-RO" sz="3600" dirty="0" smtClean="0"/>
              <a:t>î</a:t>
            </a:r>
            <a:r>
              <a:rPr lang="en-US" sz="3600" dirty="0" err="1" smtClean="0"/>
              <a:t>nf</a:t>
            </a:r>
            <a:r>
              <a:rPr lang="ro-RO" sz="3600" dirty="0" smtClean="0"/>
              <a:t>ăș</a:t>
            </a:r>
            <a:r>
              <a:rPr lang="en-US" sz="3600" dirty="0" err="1" smtClean="0"/>
              <a:t>ur</a:t>
            </a:r>
            <a:r>
              <a:rPr lang="ro-RO" sz="3600" dirty="0" smtClean="0"/>
              <a:t>ă</a:t>
            </a:r>
            <a:r>
              <a:rPr lang="en-US" sz="3600" dirty="0" err="1" smtClean="0"/>
              <a:t>toarea</a:t>
            </a:r>
            <a:r>
              <a:rPr lang="en-US" sz="3600" dirty="0" smtClean="0"/>
              <a:t> convex</a:t>
            </a:r>
            <a:r>
              <a:rPr lang="ro-RO" sz="3600" dirty="0" smtClean="0"/>
              <a:t>ă</a:t>
            </a:r>
            <a:r>
              <a:rPr lang="en-US" sz="3600" dirty="0" smtClean="0"/>
              <a:t>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ne </a:t>
            </a:r>
            <a:r>
              <a:rPr lang="en-US" dirty="0" err="1" smtClean="0"/>
              <a:t>imagin</a:t>
            </a:r>
            <a:r>
              <a:rPr lang="ro-RO" dirty="0" smtClean="0"/>
              <a:t>ă</a:t>
            </a:r>
            <a:r>
              <a:rPr lang="en-US" dirty="0" smtClean="0"/>
              <a:t>m 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un </a:t>
            </a:r>
            <a:r>
              <a:rPr lang="en-US" dirty="0" err="1" smtClean="0"/>
              <a:t>panou</a:t>
            </a:r>
            <a:r>
              <a:rPr lang="en-US" dirty="0" smtClean="0"/>
              <a:t> din </a:t>
            </a:r>
            <a:r>
              <a:rPr lang="en-US" dirty="0" err="1" smtClean="0"/>
              <a:t>lemn</a:t>
            </a:r>
            <a:r>
              <a:rPr lang="en-US" dirty="0" smtClean="0"/>
              <a:t> in care </a:t>
            </a:r>
            <a:r>
              <a:rPr lang="en-US" dirty="0" err="1" smtClean="0"/>
              <a:t>infigem</a:t>
            </a:r>
            <a:r>
              <a:rPr lang="en-US" dirty="0" smtClean="0"/>
              <a:t> un num</a:t>
            </a:r>
            <a:r>
              <a:rPr lang="ro-RO" dirty="0" smtClean="0"/>
              <a:t>ă</a:t>
            </a:r>
            <a:r>
              <a:rPr lang="en-US" dirty="0" smtClean="0"/>
              <a:t>r </a:t>
            </a:r>
            <a:r>
              <a:rPr lang="ro-RO" dirty="0" smtClean="0"/>
              <a:t> de </a:t>
            </a:r>
            <a:r>
              <a:rPr lang="en-US" dirty="0" smtClean="0"/>
              <a:t>cuie </a:t>
            </a:r>
            <a:r>
              <a:rPr lang="en-US" dirty="0" err="1" smtClean="0"/>
              <a:t>metalice</a:t>
            </a:r>
            <a:r>
              <a:rPr lang="en-US" dirty="0" smtClean="0"/>
              <a:t>, </a:t>
            </a:r>
            <a:r>
              <a:rPr lang="ro-RO" dirty="0" smtClean="0"/>
              <a:t>î</a:t>
            </a:r>
            <a:r>
              <a:rPr lang="en-US" dirty="0" smtClean="0"/>
              <a:t>n mod random. Ne </a:t>
            </a:r>
            <a:r>
              <a:rPr lang="en-US" dirty="0" err="1" smtClean="0"/>
              <a:t>lu</a:t>
            </a:r>
            <a:r>
              <a:rPr lang="ro-RO" dirty="0" smtClean="0"/>
              <a:t>ă</a:t>
            </a:r>
            <a:r>
              <a:rPr lang="en-US" dirty="0" smtClean="0"/>
              <a:t>m un elastic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o-RO" dirty="0" err="1" smtClean="0"/>
              <a:t>î</a:t>
            </a:r>
            <a:r>
              <a:rPr lang="en-US" dirty="0" smtClean="0"/>
              <a:t>l </a:t>
            </a:r>
            <a:r>
              <a:rPr lang="en-US" dirty="0" err="1" smtClean="0"/>
              <a:t>deschidem</a:t>
            </a:r>
            <a:r>
              <a:rPr lang="en-US" dirty="0" smtClean="0"/>
              <a:t> </a:t>
            </a:r>
            <a:r>
              <a:rPr lang="en-US" dirty="0" err="1" smtClean="0"/>
              <a:t>larg</a:t>
            </a:r>
            <a:r>
              <a:rPr lang="en-US" dirty="0" smtClean="0"/>
              <a:t> cu m</a:t>
            </a:r>
            <a:r>
              <a:rPr lang="ro-RO" dirty="0" smtClean="0"/>
              <a:t>â</a:t>
            </a:r>
            <a:r>
              <a:rPr lang="en-US" dirty="0" err="1" smtClean="0"/>
              <a:t>na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i</a:t>
            </a:r>
            <a:r>
              <a:rPr lang="en-US" dirty="0" smtClean="0"/>
              <a:t> d</a:t>
            </a:r>
            <a:r>
              <a:rPr lang="ro-RO" dirty="0" smtClean="0"/>
              <a:t>ă</a:t>
            </a:r>
            <a:r>
              <a:rPr lang="en-US" dirty="0" smtClean="0"/>
              <a:t>m </a:t>
            </a:r>
            <a:r>
              <a:rPr lang="en-US" dirty="0" err="1" smtClean="0"/>
              <a:t>drumul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</a:t>
            </a:r>
            <a:r>
              <a:rPr lang="en-US" dirty="0" err="1" smtClean="0"/>
              <a:t>cuiele</a:t>
            </a:r>
            <a:r>
              <a:rPr lang="en-US" dirty="0" smtClean="0"/>
              <a:t> </a:t>
            </a:r>
            <a:r>
              <a:rPr lang="ro-RO" dirty="0" err="1" smtClean="0"/>
              <a:t>î</a:t>
            </a:r>
            <a:r>
              <a:rPr lang="en-US" dirty="0" err="1" smtClean="0"/>
              <a:t>nfipte</a:t>
            </a:r>
            <a:r>
              <a:rPr lang="en-US" dirty="0" smtClean="0"/>
              <a:t>. El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ro-RO" dirty="0" smtClean="0"/>
              <a:t>ș</a:t>
            </a:r>
            <a:r>
              <a:rPr lang="en-US" dirty="0" err="1" smtClean="0"/>
              <a:t>ora</a:t>
            </a:r>
            <a:r>
              <a:rPr lang="en-US" dirty="0" smtClean="0"/>
              <a:t>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prinde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jurul</a:t>
            </a:r>
            <a:r>
              <a:rPr lang="en-US" dirty="0" smtClean="0"/>
              <a:t> </a:t>
            </a:r>
            <a:r>
              <a:rPr lang="en-US" dirty="0" err="1" smtClean="0"/>
              <a:t>cuielor</a:t>
            </a:r>
            <a:r>
              <a:rPr lang="en-US" dirty="0" smtClean="0"/>
              <a:t> </a:t>
            </a:r>
            <a:r>
              <a:rPr lang="en-US" dirty="0" err="1" smtClean="0"/>
              <a:t>metalice</a:t>
            </a:r>
            <a:r>
              <a:rPr lang="en-US" dirty="0" smtClean="0"/>
              <a:t> </a:t>
            </a:r>
            <a:r>
              <a:rPr lang="en-US" dirty="0" err="1" smtClean="0"/>
              <a:t>exterioare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endParaRPr lang="en-US" dirty="0" smtClean="0"/>
          </a:p>
        </p:txBody>
      </p:sp>
      <p:pic>
        <p:nvPicPr>
          <p:cNvPr id="5" name="Content Placeholder 4" descr="Elastic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3000" y="3505200"/>
            <a:ext cx="3810000" cy="2973658"/>
          </a:xfrm>
        </p:spPr>
      </p:pic>
      <p:sp>
        <p:nvSpPr>
          <p:cNvPr id="6" name="TextBox 5"/>
          <p:cNvSpPr txBox="1"/>
          <p:nvPr/>
        </p:nvSpPr>
        <p:spPr>
          <a:xfrm>
            <a:off x="762000" y="3657600"/>
            <a:ext cx="426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600" dirty="0" smtClean="0"/>
              <a:t>Aceste segmente exterioare ale benzii elastice formează </a:t>
            </a:r>
            <a:r>
              <a:rPr lang="ro-RO" sz="2600" dirty="0"/>
              <a:t>î</a:t>
            </a:r>
            <a:r>
              <a:rPr lang="en-US" sz="2600" dirty="0" err="1" smtClean="0"/>
              <a:t>nf</a:t>
            </a:r>
            <a:r>
              <a:rPr lang="ro-RO" sz="2600" dirty="0" smtClean="0"/>
              <a:t>ă</a:t>
            </a:r>
            <a:r>
              <a:rPr lang="ro-RO" sz="2600" dirty="0"/>
              <a:t>ș</a:t>
            </a:r>
            <a:r>
              <a:rPr lang="en-US" sz="2600" dirty="0" err="1" smtClean="0"/>
              <a:t>ur</a:t>
            </a:r>
            <a:r>
              <a:rPr lang="ro-RO" sz="2600" dirty="0" smtClean="0"/>
              <a:t>ă</a:t>
            </a:r>
            <a:r>
              <a:rPr lang="en-US" sz="2600" dirty="0" err="1" smtClean="0"/>
              <a:t>toare</a:t>
            </a:r>
            <a:r>
              <a:rPr lang="ro-RO" sz="2600" dirty="0" smtClean="0"/>
              <a:t>a convexă.</a:t>
            </a: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3886200"/>
          </a:xfrm>
        </p:spPr>
        <p:txBody>
          <a:bodyPr/>
          <a:lstStyle/>
          <a:p>
            <a:r>
              <a:rPr lang="en-US" dirty="0" err="1" smtClean="0"/>
              <a:t>Acum</a:t>
            </a:r>
            <a:r>
              <a:rPr lang="en-US" dirty="0" smtClean="0"/>
              <a:t>, s</a:t>
            </a:r>
            <a:r>
              <a:rPr lang="ro-RO" dirty="0" smtClean="0"/>
              <a:t>ă</a:t>
            </a:r>
            <a:r>
              <a:rPr lang="en-US" dirty="0" smtClean="0"/>
              <a:t> ne </a:t>
            </a:r>
            <a:r>
              <a:rPr lang="en-US" dirty="0" err="1" smtClean="0"/>
              <a:t>gandim</a:t>
            </a:r>
            <a:r>
              <a:rPr lang="en-US" dirty="0" smtClean="0"/>
              <a:t> ca </a:t>
            </a:r>
            <a:r>
              <a:rPr lang="en-US" dirty="0" err="1" smtClean="0"/>
              <a:t>acele</a:t>
            </a:r>
            <a:r>
              <a:rPr lang="en-US" dirty="0" smtClean="0"/>
              <a:t> cuie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niste</a:t>
            </a:r>
            <a:r>
              <a:rPr lang="en-US" dirty="0" smtClean="0"/>
              <a:t> </a:t>
            </a:r>
            <a:r>
              <a:rPr lang="en-US" dirty="0" err="1" smtClean="0"/>
              <a:t>puncte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plan.</a:t>
            </a:r>
          </a:p>
          <a:p>
            <a:r>
              <a:rPr lang="en-US" dirty="0" smtClean="0"/>
              <a:t>Cu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cuvinte</a:t>
            </a:r>
            <a:r>
              <a:rPr lang="en-US" dirty="0" smtClean="0"/>
              <a:t>, </a:t>
            </a:r>
            <a:r>
              <a:rPr lang="ro-RO" dirty="0" smtClean="0"/>
              <a:t>î</a:t>
            </a:r>
            <a:r>
              <a:rPr lang="en-US" dirty="0" err="1" smtClean="0"/>
              <a:t>nf</a:t>
            </a:r>
            <a:r>
              <a:rPr lang="ro-RO" dirty="0" smtClean="0"/>
              <a:t>ăș</a:t>
            </a:r>
            <a:r>
              <a:rPr lang="en-US" dirty="0" err="1" smtClean="0"/>
              <a:t>uratoare</a:t>
            </a:r>
            <a:r>
              <a:rPr lang="ro-RO" dirty="0" smtClean="0"/>
              <a:t>a</a:t>
            </a:r>
            <a:r>
              <a:rPr lang="en-US" dirty="0" smtClean="0"/>
              <a:t> convex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poligonul</a:t>
            </a:r>
            <a:r>
              <a:rPr lang="en-US" dirty="0" smtClean="0"/>
              <a:t> convex care </a:t>
            </a:r>
            <a:r>
              <a:rPr lang="en-US" dirty="0" err="1" smtClean="0"/>
              <a:t>cuprinde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interiorul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u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punctele</a:t>
            </a:r>
            <a:r>
              <a:rPr lang="en-US" dirty="0" smtClean="0"/>
              <a:t>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acel</a:t>
            </a:r>
            <a:r>
              <a:rPr lang="ro-RO" dirty="0" smtClean="0"/>
              <a:t>aș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are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mica </a:t>
            </a:r>
            <a:r>
              <a:rPr lang="en-US" dirty="0" err="1" smtClean="0"/>
              <a:t>arie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convex h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81400"/>
            <a:ext cx="3962400" cy="2993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8458200" cy="4525963"/>
          </a:xfrm>
        </p:spPr>
        <p:txBody>
          <a:bodyPr>
            <a:normAutofit/>
          </a:bodyPr>
          <a:lstStyle/>
          <a:p>
            <a:r>
              <a:rPr lang="ro-RO" dirty="0" smtClean="0"/>
              <a:t>În etologie (studiul comportamentelor animalelor si al oamenilor)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nf</a:t>
            </a:r>
            <a:r>
              <a:rPr lang="ro-RO" dirty="0" smtClean="0"/>
              <a:t>ăș</a:t>
            </a:r>
            <a:r>
              <a:rPr lang="en-US" dirty="0" err="1" smtClean="0"/>
              <a:t>uratoare</a:t>
            </a:r>
            <a:r>
              <a:rPr lang="ro-RO" dirty="0" smtClean="0"/>
              <a:t>a </a:t>
            </a:r>
            <a:r>
              <a:rPr lang="ro-RO" dirty="0" smtClean="0"/>
              <a:t>convexa este folosită </a:t>
            </a:r>
            <a:r>
              <a:rPr lang="ro-RO" dirty="0" smtClean="0"/>
              <a:t>în estimarea razei de acțiune a unui animal pe baza punctelor în care animalul a fost observat</a:t>
            </a:r>
            <a:r>
              <a:rPr lang="ro-RO" dirty="0" smtClean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3657600"/>
            <a:ext cx="4038600" cy="2544763"/>
          </a:xfrm>
        </p:spPr>
        <p:txBody>
          <a:bodyPr>
            <a:normAutofit/>
          </a:bodyPr>
          <a:lstStyle/>
          <a:p>
            <a:r>
              <a:rPr lang="ro-RO" dirty="0" smtClean="0"/>
              <a:t>În evitarea coliziunii. Dacă î</a:t>
            </a:r>
            <a:r>
              <a:rPr lang="en-US" dirty="0" err="1" smtClean="0"/>
              <a:t>nf</a:t>
            </a:r>
            <a:r>
              <a:rPr lang="ro-RO" dirty="0" smtClean="0"/>
              <a:t>ăș</a:t>
            </a:r>
            <a:r>
              <a:rPr lang="en-US" dirty="0" err="1" smtClean="0"/>
              <a:t>uratoare</a:t>
            </a:r>
            <a:r>
              <a:rPr lang="ro-RO" dirty="0" smtClean="0"/>
              <a:t>a convexă a unei mașini evită coliziunea cu obstacolele, la fel și mașina. </a:t>
            </a:r>
          </a:p>
          <a:p>
            <a:endParaRPr lang="en-US" dirty="0"/>
          </a:p>
        </p:txBody>
      </p:sp>
      <p:pic>
        <p:nvPicPr>
          <p:cNvPr id="4" name="Picture 3" descr="Collision avoidanc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733800"/>
            <a:ext cx="38862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/>
          <a:lstStyle/>
          <a:p>
            <a:r>
              <a:rPr lang="ro-RO" dirty="0" smtClean="0"/>
              <a:t>Prelucrarea și recunoașterea imaginilor: cerințele procesării imaginilor sunt robustețea, rata mare de recunoaștere și flexibilitatea în captarea formei unui obiect dintr-o imagine. Tocmai aici se joacă rolul corpurilor convexe.</a:t>
            </a:r>
          </a:p>
          <a:p>
            <a:endParaRPr lang="en-US" dirty="0"/>
          </a:p>
        </p:txBody>
      </p:sp>
      <p:pic>
        <p:nvPicPr>
          <p:cNvPr id="4" name="Picture 3" descr="Recunoaste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657600"/>
            <a:ext cx="4876800" cy="2254042"/>
          </a:xfrm>
          <a:prstGeom prst="rect">
            <a:avLst/>
          </a:prstGeom>
        </p:spPr>
      </p:pic>
      <p:pic>
        <p:nvPicPr>
          <p:cNvPr id="5" name="Picture 4" descr="Recunoastere.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505200"/>
            <a:ext cx="36068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Algoritmul</a:t>
            </a:r>
            <a:r>
              <a:rPr lang="en-US" b="1" dirty="0" smtClean="0"/>
              <a:t> GRAHAM SCAN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8382000" cy="4800600"/>
          </a:xfrm>
        </p:spPr>
        <p:txBody>
          <a:bodyPr>
            <a:normAutofit/>
          </a:bodyPr>
          <a:lstStyle/>
          <a:p>
            <a:pPr marL="578358" indent="-514350"/>
            <a:r>
              <a:rPr lang="en-US" sz="2400" dirty="0" smtClean="0"/>
              <a:t>Este </a:t>
            </a:r>
            <a:r>
              <a:rPr lang="en-US" sz="2400" dirty="0" err="1" smtClean="0"/>
              <a:t>unul</a:t>
            </a:r>
            <a:r>
              <a:rPr lang="en-US" sz="2400" dirty="0" smtClean="0"/>
              <a:t> </a:t>
            </a:r>
            <a:r>
              <a:rPr lang="en-US" sz="2400" dirty="0" err="1" smtClean="0"/>
              <a:t>dintre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algoritmii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care se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</a:t>
            </a:r>
            <a:r>
              <a:rPr lang="en-US" sz="2400" dirty="0" smtClean="0"/>
              <a:t> </a:t>
            </a:r>
            <a:r>
              <a:rPr lang="ro-RO" sz="2400" dirty="0" smtClean="0"/>
              <a:t>înfășurătoarea convexă.</a:t>
            </a:r>
            <a:r>
              <a:rPr lang="ro-RO" sz="2400" dirty="0" smtClean="0"/>
              <a:t> </a:t>
            </a:r>
            <a:r>
              <a:rPr lang="ro-RO" sz="2400" dirty="0" smtClean="0"/>
              <a:t>Pentru acesta, trebuie să știm ce este un unghi polar.</a:t>
            </a:r>
            <a:endParaRPr lang="ro-RO" sz="2400" dirty="0" smtClean="0"/>
          </a:p>
          <a:p>
            <a:pPr marL="578358" indent="-514350"/>
            <a:r>
              <a:rPr lang="ro-RO" sz="2400" dirty="0" smtClean="0"/>
              <a:t> </a:t>
            </a:r>
            <a:r>
              <a:rPr lang="en-US" sz="2400" dirty="0" err="1" smtClean="0"/>
              <a:t>Unghiul</a:t>
            </a:r>
            <a:r>
              <a:rPr lang="en-US" sz="2400" dirty="0" smtClean="0"/>
              <a:t> ∢(p0p1, Ox) f</a:t>
            </a:r>
            <a:r>
              <a:rPr lang="ro-RO" sz="2400" dirty="0" smtClean="0"/>
              <a:t>ă</a:t>
            </a:r>
            <a:r>
              <a:rPr lang="en-US" sz="2400" dirty="0" smtClean="0"/>
              <a:t>cut de </a:t>
            </a:r>
            <a:r>
              <a:rPr lang="en-US" sz="2400" dirty="0" err="1" smtClean="0"/>
              <a:t>dreapta</a:t>
            </a:r>
            <a:r>
              <a:rPr lang="en-US" sz="2400" dirty="0" smtClean="0"/>
              <a:t> p0p1 cu </a:t>
            </a:r>
            <a:r>
              <a:rPr lang="en-US" sz="2400" dirty="0" err="1" smtClean="0"/>
              <a:t>direc</a:t>
            </a:r>
            <a:r>
              <a:rPr lang="ro-RO" sz="2400" dirty="0" smtClean="0"/>
              <a:t>ț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poziti</a:t>
            </a:r>
            <a:r>
              <a:rPr lang="ro-RO" sz="2400" dirty="0" smtClean="0"/>
              <a:t>vă</a:t>
            </a:r>
            <a:r>
              <a:rPr lang="en-US" sz="2400" dirty="0" smtClean="0"/>
              <a:t> a </a:t>
            </a:r>
            <a:r>
              <a:rPr lang="en-US" sz="2400" dirty="0" err="1" smtClean="0"/>
              <a:t>axei</a:t>
            </a:r>
            <a:r>
              <a:rPr lang="en-US" sz="2400" dirty="0" smtClean="0"/>
              <a:t> Ox </a:t>
            </a:r>
            <a:r>
              <a:rPr lang="en-US" sz="2400" dirty="0" err="1" smtClean="0"/>
              <a:t>poart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denumirea</a:t>
            </a:r>
            <a:r>
              <a:rPr lang="en-US" sz="2400" dirty="0" smtClean="0"/>
              <a:t> de </a:t>
            </a:r>
            <a:r>
              <a:rPr lang="en-US" sz="2400" b="1" dirty="0" err="1" smtClean="0"/>
              <a:t>unghi</a:t>
            </a:r>
            <a:r>
              <a:rPr lang="en-US" sz="2400" b="1" dirty="0" smtClean="0"/>
              <a:t> polar</a:t>
            </a:r>
            <a:r>
              <a:rPr lang="en-US" sz="2400" dirty="0" smtClean="0"/>
              <a:t> al </a:t>
            </a:r>
            <a:r>
              <a:rPr lang="en-US" sz="2400" dirty="0" err="1" smtClean="0"/>
              <a:t>punctului</a:t>
            </a:r>
            <a:r>
              <a:rPr lang="en-US" sz="2400" dirty="0" smtClean="0"/>
              <a:t> p1 </a:t>
            </a:r>
            <a:r>
              <a:rPr lang="en-US" sz="2400" dirty="0" err="1" smtClean="0"/>
              <a:t>relativ</a:t>
            </a:r>
            <a:r>
              <a:rPr lang="en-US" sz="2400" dirty="0" smtClean="0"/>
              <a:t> la p0. 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, </a:t>
            </a:r>
            <a:r>
              <a:rPr lang="en-US" sz="2400" dirty="0" err="1" smtClean="0"/>
              <a:t>punctele</a:t>
            </a:r>
            <a:r>
              <a:rPr lang="en-US" sz="2400" dirty="0" smtClean="0"/>
              <a:t> p1, p2, p3, p4, p5 ¸</a:t>
            </a:r>
            <a:r>
              <a:rPr lang="en-US" sz="2400" dirty="0" err="1" smtClean="0"/>
              <a:t>si</a:t>
            </a:r>
            <a:r>
              <a:rPr lang="en-US" sz="2400" dirty="0" smtClean="0"/>
              <a:t> p6 din </a:t>
            </a:r>
            <a:r>
              <a:rPr lang="en-US" sz="2400" dirty="0" err="1" smtClean="0"/>
              <a:t>figura</a:t>
            </a:r>
            <a:r>
              <a:rPr lang="en-US" sz="2400" dirty="0" smtClean="0"/>
              <a:t> </a:t>
            </a:r>
            <a:r>
              <a:rPr lang="en-US" sz="2400" dirty="0" err="1" smtClean="0"/>
              <a:t>urm</a:t>
            </a:r>
            <a:r>
              <a:rPr lang="ro-RO" sz="2400" dirty="0" smtClean="0"/>
              <a:t>ă</a:t>
            </a:r>
            <a:r>
              <a:rPr lang="en-US" sz="2400" dirty="0" err="1" smtClean="0"/>
              <a:t>toare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sortate</a:t>
            </a:r>
            <a:r>
              <a:rPr lang="en-US" sz="2400" dirty="0" smtClean="0"/>
              <a:t> dup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unghiul</a:t>
            </a:r>
            <a:r>
              <a:rPr lang="en-US" sz="2400" dirty="0" smtClean="0"/>
              <a:t> polar </a:t>
            </a:r>
            <a:r>
              <a:rPr lang="en-US" sz="2400" dirty="0" err="1" smtClean="0"/>
              <a:t>relativ</a:t>
            </a:r>
            <a:r>
              <a:rPr lang="en-US" sz="2400" dirty="0" smtClean="0"/>
              <a:t> la v</a:t>
            </a:r>
            <a:r>
              <a:rPr lang="ro-RO" sz="2400" dirty="0" smtClean="0"/>
              <a:t>â</a:t>
            </a:r>
            <a:r>
              <a:rPr lang="en-US" sz="2400" dirty="0" err="1" smtClean="0"/>
              <a:t>rful</a:t>
            </a:r>
            <a:r>
              <a:rPr lang="en-US" sz="2400" dirty="0" smtClean="0"/>
              <a:t> p0</a:t>
            </a:r>
            <a:r>
              <a:rPr lang="ro-RO" sz="2400" dirty="0" smtClean="0"/>
              <a:t>. </a:t>
            </a:r>
          </a:p>
          <a:p>
            <a:pPr marL="578358" indent="-514350">
              <a:buNone/>
            </a:pPr>
            <a:endParaRPr lang="en-US" sz="2400" dirty="0" smtClean="0"/>
          </a:p>
          <a:p>
            <a:endParaRPr lang="ro-RO" sz="2400" dirty="0" smtClean="0"/>
          </a:p>
        </p:txBody>
      </p:sp>
      <p:pic>
        <p:nvPicPr>
          <p:cNvPr id="6" name="Content Placeholder 5" descr="unghi pola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4343400"/>
            <a:ext cx="2819400" cy="2300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1"/>
            <a:ext cx="5181600" cy="6096000"/>
          </a:xfrm>
        </p:spPr>
        <p:txBody>
          <a:bodyPr>
            <a:normAutofit/>
          </a:bodyPr>
          <a:lstStyle/>
          <a:p>
            <a:r>
              <a:rPr lang="ro-RO" dirty="0" smtClean="0"/>
              <a:t>Algoritmul Graham Scan </a:t>
            </a:r>
            <a:r>
              <a:rPr lang="ro-RO" dirty="0" smtClean="0"/>
              <a:t>are urmatorii pași</a:t>
            </a:r>
            <a:r>
              <a:rPr lang="en-US" dirty="0" smtClean="0"/>
              <a:t>: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ro-RO" dirty="0" smtClean="0"/>
              <a:t>ăutăm punctul cel mai de jos, din planul nostru de puncte, adica cel cu coordonata y cea mai mica. Dacă sunt două puncte cu aceeai coordonata y minima, alegem punctul cel mai din stânga, adica de asemenea cu coordonata x cea mai mica</a:t>
            </a:r>
            <a:r>
              <a:rPr lang="ro-RO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ro-RO" dirty="0" smtClean="0"/>
              <a:t>Sortăm punctele dupa unghiul polar al fiecarui punct, relativ la punctul 0.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2600" y="381000"/>
            <a:ext cx="3200400" cy="2523773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0137" y="3124200"/>
            <a:ext cx="33790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1"/>
            <a:ext cx="8458200" cy="2666999"/>
          </a:xfrm>
        </p:spPr>
        <p:txBody>
          <a:bodyPr>
            <a:normAutofit/>
          </a:bodyPr>
          <a:lstStyle/>
          <a:p>
            <a:pPr marL="578358" indent="-514350">
              <a:buNone/>
            </a:pPr>
            <a:r>
              <a:rPr lang="ro-RO" sz="2400" dirty="0" smtClean="0"/>
              <a:t>3. Ne punem în stivă punctele pe rând, însă doar dacă punctele formează o rotire în sens antiorar față de dreapta determinată de cele două puncte anterioare.  Dacă observăm ca punctul așezat in stivă face apoi o rotire în sens orar spre punctul urmator, punctul din care a început rotirea in sens orar trebuie eliminat din stivă.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2971800"/>
            <a:ext cx="4038600" cy="3352800"/>
          </a:xfrm>
        </p:spPr>
        <p:txBody>
          <a:bodyPr>
            <a:normAutofit/>
          </a:bodyPr>
          <a:lstStyle/>
          <a:p>
            <a:pPr marL="578358" indent="-514350"/>
            <a:r>
              <a:rPr lang="ro-RO" sz="2400" dirty="0" smtClean="0"/>
              <a:t>Începem </a:t>
            </a:r>
            <a:r>
              <a:rPr lang="ro-RO" sz="2400" dirty="0" smtClean="0"/>
              <a:t>prin a pune primele două puncte in stivă fără să ne gândim la rotație. </a:t>
            </a:r>
          </a:p>
          <a:p>
            <a:pPr marL="578358" indent="-514350"/>
            <a:r>
              <a:rPr lang="ro-RO" sz="2400" dirty="0" smtClean="0"/>
              <a:t>Punem si punctul doi deoarece face o rotire în sens antiorar. </a:t>
            </a:r>
          </a:p>
        </p:txBody>
      </p:sp>
      <p:pic>
        <p:nvPicPr>
          <p:cNvPr id="8" name="Picture 7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66" y="2965366"/>
            <a:ext cx="3452334" cy="320683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250" y="3733800"/>
            <a:ext cx="8191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4572000" cy="6248400"/>
          </a:xfrm>
        </p:spPr>
        <p:txBody>
          <a:bodyPr/>
          <a:lstStyle/>
          <a:p>
            <a:r>
              <a:rPr lang="ro-RO" dirty="0" smtClean="0"/>
              <a:t>Continuăm să adăugam puncte în stivă până când găsim un punct care face rotație in sens orar. Adăugăm punctul 3. </a:t>
            </a:r>
          </a:p>
          <a:p>
            <a:r>
              <a:rPr lang="ro-RO" dirty="0" smtClean="0"/>
              <a:t>Urmează să adăugăm punctul 4, dar observam ca face o rotire in sens orar, iar in acest caz trebuie să eliminam din stivă punctul 3. </a:t>
            </a:r>
          </a:p>
          <a:p>
            <a:endParaRPr lang="ro-RO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28600"/>
            <a:ext cx="3060700" cy="315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1019175"/>
            <a:ext cx="7239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3463" y="3505200"/>
            <a:ext cx="3081337" cy="323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4343400"/>
            <a:ext cx="7524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517</TotalTime>
  <Words>605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Învelitoarea convexă a unei familii finite de puncte</vt:lpstr>
      <vt:lpstr>Ce este înfășurătoarea convexă? </vt:lpstr>
      <vt:lpstr>Slide 3</vt:lpstr>
      <vt:lpstr>Aplicații</vt:lpstr>
      <vt:lpstr>Slide 5</vt:lpstr>
      <vt:lpstr>Algoritmul GRAHAM SCAN</vt:lpstr>
      <vt:lpstr>Slide 7</vt:lpstr>
      <vt:lpstr>Slide 8</vt:lpstr>
      <vt:lpstr>Slide 9</vt:lpstr>
      <vt:lpstr>Slide 10</vt:lpstr>
      <vt:lpstr>Slide 11</vt:lpstr>
      <vt:lpstr>Algoritmul lui Jarvis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Învelitoarea convexă a unei familii finite de puncte</dc:title>
  <dc:creator>Paula</dc:creator>
  <cp:lastModifiedBy>Paula</cp:lastModifiedBy>
  <cp:revision>23</cp:revision>
  <dcterms:created xsi:type="dcterms:W3CDTF">2021-03-27T14:28:37Z</dcterms:created>
  <dcterms:modified xsi:type="dcterms:W3CDTF">2021-03-28T11:26:16Z</dcterms:modified>
</cp:coreProperties>
</file>